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5" r:id="rId4"/>
    <p:sldId id="273" r:id="rId5"/>
    <p:sldId id="277" r:id="rId6"/>
    <p:sldId id="278" r:id="rId7"/>
    <p:sldId id="280" r:id="rId8"/>
    <p:sldId id="281" r:id="rId9"/>
    <p:sldId id="271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.mechel.corp\UKM\Home\RSPP\3.&#1056;&#1057;&#1055;&#1055;%202018\1.&#1058;&#1056;&#1059;&#1044;\03.1%20&#1047;&#1040;&#1057;&#1045;&#1044;&#1040;&#1053;&#1048;&#1071;%20&#1050;&#1054;&#1052;&#1048;&#1058;&#1045;&#1058;&#1040;\2.&#1050;&#1054;&#1052;&#1048;&#1058;&#1045;&#1058;%20&#1087;&#1086;%20&#1058;&#1056;&#1059;&#1044;&#1059;.%2026%20&#1048;&#1070;&#1051;&#1068;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36772014849514E-2"/>
          <c:y val="7.3675818186724806E-2"/>
          <c:w val="0.70840766120326248"/>
          <c:h val="0.79304360885670333"/>
        </c:manualLayout>
      </c:layout>
      <c:pieChart>
        <c:varyColors val="1"/>
        <c:ser>
          <c:idx val="0"/>
          <c:order val="0"/>
          <c:explosion val="12"/>
          <c:dLbls>
            <c:dLbl>
              <c:idx val="0"/>
              <c:layout>
                <c:manualLayout>
                  <c:x val="-4.7526165855785417E-3"/>
                  <c:y val="-0.3912324691034999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10</a:t>
                    </a:r>
                    <a:r>
                      <a:rPr lang="en-US" b="1" dirty="0" smtClean="0"/>
                      <a:t>0%</a:t>
                    </a:r>
                    <a:r>
                      <a:rPr lang="ru-RU" b="1" dirty="0" smtClean="0"/>
                      <a:t> </a:t>
                    </a:r>
                    <a:r>
                      <a:rPr lang="ru-RU" sz="1200" b="1" dirty="0" smtClean="0"/>
                      <a:t>Компаний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Лист1!$B$4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22411623933677"/>
          <c:y val="0.1298282678736179"/>
          <c:w val="0.45025655425796213"/>
          <c:h val="0.7887753212606006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6.0618925806872698E-2"/>
                  <c:y val="-0.3923348023059166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90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Компаний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endParaRPr lang="ru-RU" sz="2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Лист1!$B$10:$B$11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0609684920853543"/>
                  <c:y val="-0.33182173777843244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80</a:t>
                    </a:r>
                    <a:r>
                      <a:rPr lang="en-US" sz="2000" b="1" dirty="0" smtClean="0"/>
                      <a:t>%</a:t>
                    </a:r>
                    <a:endParaRPr lang="ru-RU" sz="2000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sz="1200" b="1" dirty="0" smtClean="0"/>
                      <a:t>Компаний</a:t>
                    </a:r>
                    <a:endParaRPr lang="en-US" sz="1200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Лист1!$B$14:$B$15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666327646544182"/>
                  <c:y val="-0.2174267279090113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70</a:t>
                    </a:r>
                    <a:r>
                      <a:rPr lang="en-US" sz="2000" b="1" dirty="0" smtClean="0"/>
                      <a:t>%</a:t>
                    </a:r>
                    <a:r>
                      <a:rPr lang="ru-RU" b="1" dirty="0" smtClean="0"/>
                      <a:t> </a:t>
                    </a:r>
                  </a:p>
                  <a:p>
                    <a:r>
                      <a:rPr lang="ru-RU" sz="1200" b="1" dirty="0" smtClean="0"/>
                      <a:t>Компаний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Лист1!$B$14:$B$15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0552777240884956"/>
                  <c:y val="-0.1119967062897198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60</a:t>
                    </a:r>
                    <a:r>
                      <a:rPr lang="en-US" sz="2000" b="1" dirty="0" smtClean="0"/>
                      <a:t>%</a:t>
                    </a:r>
                    <a:r>
                      <a:rPr lang="ru-RU" sz="2000" b="1" dirty="0" smtClean="0"/>
                      <a:t> </a:t>
                    </a:r>
                  </a:p>
                  <a:p>
                    <a:r>
                      <a:rPr lang="ru-RU" sz="1200" b="1" dirty="0" smtClean="0"/>
                      <a:t>Компаний</a:t>
                    </a:r>
                    <a:endParaRPr lang="en-US" sz="1200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Лист1!$B$29:$B$30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1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7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1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2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7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9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D8FA-1A6C-4B14-9926-9F0B1C0FE49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FA75-17C0-46E0-8ACC-40BA3CAD0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8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Заседание Комитета РСПП по рынку труда                                                 и социальному партнерству</a:t>
            </a:r>
            <a:br>
              <a:rPr lang="ru-RU" sz="2400" b="1" dirty="0" smtClean="0"/>
            </a:br>
            <a:r>
              <a:rPr lang="en-US" sz="2400" b="1" dirty="0" smtClean="0"/>
              <a:t>26</a:t>
            </a:r>
            <a:r>
              <a:rPr lang="ru-RU" sz="2400" b="1" dirty="0" smtClean="0"/>
              <a:t> июля 2018 г.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536504"/>
          </a:xfrm>
        </p:spPr>
        <p:txBody>
          <a:bodyPr>
            <a:noAutofit/>
          </a:bodyPr>
          <a:lstStyle/>
          <a:p>
            <a:pPr algn="just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О ВЛИЯНИИ ПОВЫШЕНИЯ ПЕНСИОННОГО ВОЗРАСТА НА РЫНОК ТРУДА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endParaRPr lang="ru-RU" sz="1800" b="1" dirty="0">
              <a:solidFill>
                <a:schemeClr val="tx1"/>
              </a:solidFill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endParaRPr lang="ru-RU" sz="1800" b="1" dirty="0">
              <a:solidFill>
                <a:schemeClr val="tx1"/>
              </a:solidFill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endParaRPr lang="ru-RU" sz="1800" b="1" dirty="0">
              <a:solidFill>
                <a:schemeClr val="tx1"/>
              </a:solidFill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г</a:t>
            </a:r>
            <a:r>
              <a:rPr lang="ru-RU" sz="1800" b="1" dirty="0" smtClean="0">
                <a:solidFill>
                  <a:schemeClr val="tx1"/>
                </a:solidFill>
              </a:rPr>
              <a:t>. Москва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0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</a:t>
            </a:r>
            <a:r>
              <a:rPr lang="ru-RU" sz="2400" b="1" dirty="0" smtClean="0"/>
              <a:t>труда.</a:t>
            </a:r>
            <a:br>
              <a:rPr lang="ru-RU" sz="2400" b="1" dirty="0" smtClean="0"/>
            </a:br>
            <a:r>
              <a:rPr lang="ru-RU" sz="2400" b="1" dirty="0" smtClean="0"/>
              <a:t>Изменение численности Предприятий</a:t>
            </a:r>
            <a:r>
              <a:rPr lang="ru-RU" sz="2200" b="1" dirty="0" smtClean="0"/>
              <a:t>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РОСТ ЧИСЛЕННОСТИ      1-3% В ГОД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РОСТ  ЧИСЛЕННОСТИ     11% за период до 2034 года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 том числе мужчин         7%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 том числе женщин      20%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r>
              <a:rPr lang="ru-RU" sz="2200" b="1" dirty="0" smtClean="0"/>
              <a:t>Результаты опроса Компаний о возникновении проблем, связанных с ростом пенсионного возраста.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701536"/>
              </p:ext>
            </p:extLst>
          </p:nvPr>
        </p:nvGraphicFramePr>
        <p:xfrm>
          <a:off x="1331640" y="2828188"/>
          <a:ext cx="3816424" cy="340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1556792"/>
            <a:ext cx="302433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 НАСТОЯЩЕЕ ВРЕМЯ ПРОВОДЯТ МЕРОПРИЯТИЯ ПО ПОВЫШЕНИЮ ПРОИЗВОДИТЕЛЬНОСТИ ТРУДА </a:t>
            </a:r>
            <a:r>
              <a:rPr lang="ru-RU" sz="1400" b="1" dirty="0" smtClean="0">
                <a:solidFill>
                  <a:schemeClr val="tx1"/>
                </a:solidFill>
              </a:rPr>
              <a:t> 100% КОМПАНИЙ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910942"/>
              </p:ext>
            </p:extLst>
          </p:nvPr>
        </p:nvGraphicFramePr>
        <p:xfrm>
          <a:off x="3563888" y="2899298"/>
          <a:ext cx="53285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2040" y="1556792"/>
            <a:ext cx="302433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ПРЕДПОЛАГАЮТ ПРОВОДИТЬ МЕРОПРИЯТИЯ ПО ПОВЫШЕНИЮ ПРОИЗВОДИТЕЛЬНОСТИ ТРУДА В ДАЛЬНЕЙШЕМ </a:t>
            </a:r>
            <a:r>
              <a:rPr lang="ru-RU" sz="1400" b="1" dirty="0" smtClean="0">
                <a:solidFill>
                  <a:schemeClr val="tx1"/>
                </a:solidFill>
              </a:rPr>
              <a:t>                                                 90% КОМПАНИЙ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6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r>
              <a:rPr lang="ru-RU" sz="2200" b="1" dirty="0" smtClean="0"/>
              <a:t>Результаты опроса Компаний о возникновении проблем, связанных с ростом пенсионного возраста.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Уже </a:t>
            </a:r>
            <a:r>
              <a:rPr lang="ru-RU" b="1" dirty="0">
                <a:solidFill>
                  <a:schemeClr val="tx1"/>
                </a:solidFill>
              </a:rPr>
              <a:t>в первый год действия закона 80% ежегодно принимаемых выпускников не найдет работу. </a:t>
            </a:r>
          </a:p>
        </p:txBody>
      </p:sp>
    </p:spTree>
    <p:extLst>
      <p:ext uri="{BB962C8B-B14F-4D97-AF65-F5344CB8AC3E}">
        <p14:creationId xmlns:p14="http://schemas.microsoft.com/office/powerpoint/2010/main" val="69341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r>
              <a:rPr lang="ru-RU" sz="2200" b="1" dirty="0" smtClean="0"/>
              <a:t>Результаты опроса Компаний о возникновении проблем, связанных с ростом пенсионного возраста.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556792"/>
            <a:ext cx="302433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42022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После принятия закона о повышении пенсионного возраста видят новые проблемы в отношении работников старших возрастов </a:t>
            </a:r>
            <a:endParaRPr lang="ru-RU" b="1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930659"/>
              </p:ext>
            </p:extLst>
          </p:nvPr>
        </p:nvGraphicFramePr>
        <p:xfrm>
          <a:off x="1835696" y="2492896"/>
          <a:ext cx="5256584" cy="305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78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r>
              <a:rPr lang="ru-RU" sz="2200" b="1" dirty="0" smtClean="0"/>
              <a:t>Результаты опроса Компаний о возникновении проблем, связанных с ростом пенсионного возраста.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556792"/>
            <a:ext cx="302433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42022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После принятия закона о повышении пенсионного возраста отмечают увеличение финансовой нагрузки на бизнес</a:t>
            </a:r>
            <a:endParaRPr lang="ru-RU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54512"/>
              </p:ext>
            </p:extLst>
          </p:nvPr>
        </p:nvGraphicFramePr>
        <p:xfrm>
          <a:off x="1647311" y="2348880"/>
          <a:ext cx="5832648" cy="316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r>
              <a:rPr lang="ru-RU" sz="2200" b="1" dirty="0" smtClean="0"/>
              <a:t>Результаты опроса Компаний о возникновении проблем, связанных с ростом пенсионного возраста.</a:t>
            </a:r>
            <a:r>
              <a:rPr lang="en-US" sz="2200" b="1" dirty="0" smtClean="0"/>
              <a:t>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400800" cy="93610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БОЛЕЕ 60% РАБОТОДАТЕЛЕЙ СЧИТАЮТ НЕОБХОДИМЫМ УЧАСТИЕ ГОСУДАРСТВА В СОЗДАНИИ И СОФИНАНСИРОВАНИИ ПРОГРАММ ПОДДЕРЖКИ СОТРУДНИКОВ СТАРШИХ ВОЗРАСТОВ</a:t>
            </a:r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538198"/>
              </p:ext>
            </p:extLst>
          </p:nvPr>
        </p:nvGraphicFramePr>
        <p:xfrm>
          <a:off x="1835696" y="2420888"/>
          <a:ext cx="525658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24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 влиянии повышения пенсионного возраста на рынок труда. 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392488"/>
          </a:xfrm>
        </p:spPr>
        <p:txBody>
          <a:bodyPr>
            <a:noAutofit/>
          </a:bodyPr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Для </a:t>
            </a:r>
            <a:r>
              <a:rPr lang="ru-RU" sz="2400" b="1" dirty="0">
                <a:solidFill>
                  <a:schemeClr val="tx1"/>
                </a:solidFill>
              </a:rPr>
              <a:t>минимизации негативных последствий бизнесу необходима поддержка государства, в том числе в виде субсидирования </a:t>
            </a:r>
            <a:r>
              <a:rPr lang="ru-RU" sz="2400" b="1" dirty="0" smtClean="0">
                <a:solidFill>
                  <a:schemeClr val="tx1"/>
                </a:solidFill>
              </a:rPr>
              <a:t>различных программ занятости </a:t>
            </a:r>
            <a:r>
              <a:rPr lang="ru-RU" sz="2400" b="1" dirty="0">
                <a:solidFill>
                  <a:schemeClr val="tx1"/>
                </a:solidFill>
              </a:rPr>
              <a:t>граждан старших возрастов.</a:t>
            </a:r>
          </a:p>
        </p:txBody>
      </p:sp>
    </p:spTree>
    <p:extLst>
      <p:ext uri="{BB962C8B-B14F-4D97-AF65-F5344CB8AC3E}">
        <p14:creationId xmlns:p14="http://schemas.microsoft.com/office/powerpoint/2010/main" val="246503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4320480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49563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301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Заседание Комитета РСПП по рынку труда                                                 и социальному партнерству 26 июля 2018 г.</vt:lpstr>
      <vt:lpstr>О влиянии повышения пенсионного возраста на рынок труда. Изменение численности Предприятий. </vt:lpstr>
      <vt:lpstr>О влиянии повышения пенсионного возраста на рынок труда. Результаты опроса Компаний о возникновении проблем, связанных с ростом пенсионного возраста. </vt:lpstr>
      <vt:lpstr>О влиянии повышения пенсионного возраста на рынок труда. Результаты опроса Компаний о возникновении проблем, связанных с ростом пенсионного возраста. </vt:lpstr>
      <vt:lpstr>О влиянии повышения пенсионного возраста на рынок труда. Результаты опроса Компаний о возникновении проблем, связанных с ростом пенсионного возраста. </vt:lpstr>
      <vt:lpstr>О влиянии повышения пенсионного возраста на рынок труда. Результаты опроса Компаний о возникновении проблем, связанных с ростом пенсионного возраста. </vt:lpstr>
      <vt:lpstr>О влиянии повышения пенсионного возраста на рынок труда. Результаты опроса Компаний о возникновении проблем, связанных с ростом пенсионного возраста. </vt:lpstr>
      <vt:lpstr>О влиянии повышения пенсионного возраста на рынок труда. </vt:lpstr>
      <vt:lpstr>Презентация PowerPoint</vt:lpstr>
    </vt:vector>
  </TitlesOfParts>
  <Company>Мечел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Позиция РСПП по вопросу дальнейшего развития нормативно-правовой базы в сфере охраны труда</dc:title>
  <dc:creator>Игнатова Яна Иосифовна</dc:creator>
  <cp:lastModifiedBy>Игнатова Яна Иосифовна</cp:lastModifiedBy>
  <cp:revision>70</cp:revision>
  <cp:lastPrinted>2018-07-26T09:21:04Z</cp:lastPrinted>
  <dcterms:created xsi:type="dcterms:W3CDTF">2017-12-06T08:53:29Z</dcterms:created>
  <dcterms:modified xsi:type="dcterms:W3CDTF">2018-07-26T09:21:14Z</dcterms:modified>
</cp:coreProperties>
</file>