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58">
          <p15:clr>
            <a:srgbClr val="A4A3A4"/>
          </p15:clr>
        </p15:guide>
        <p15:guide id="3" pos="5624" userDrawn="1">
          <p15:clr>
            <a:srgbClr val="A4A3A4"/>
          </p15:clr>
        </p15:guide>
        <p15:guide id="9" orient="horz" pos="278" userDrawn="1">
          <p15:clr>
            <a:srgbClr val="A4A3A4"/>
          </p15:clr>
        </p15:guide>
        <p15:guide id="10" orient="horz" pos="3997" userDrawn="1">
          <p15:clr>
            <a:srgbClr val="A4A3A4"/>
          </p15:clr>
        </p15:guide>
        <p15:guide id="11" orient="horz" pos="527" userDrawn="1">
          <p15:clr>
            <a:srgbClr val="A4A3A4"/>
          </p15:clr>
        </p15:guide>
        <p15:guide id="12" orient="horz" pos="15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C0D9"/>
    <a:srgbClr val="00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2" y="184"/>
      </p:cViewPr>
      <p:guideLst>
        <p:guide pos="158"/>
        <p:guide pos="5624"/>
        <p:guide orient="horz" pos="278"/>
        <p:guide orient="horz" pos="3997"/>
        <p:guide orient="horz" pos="527"/>
        <p:guide orient="horz" pos="15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758CB-62E3-4242-AFBB-6BAEAED7458B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95585-6EC1-4859-BD51-1387280484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2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5A5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42394" y="0"/>
            <a:ext cx="5545311" cy="53458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624D047-CE23-4AEB-BCFB-9601666B7B35}" type="datetime1">
              <a:rPr lang="ru-RU" smtClean="0"/>
              <a:t>03.04.2019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11FBC383-6FEE-42D8-9453-0B29767F78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F54E-959F-4A5A-8075-00450992A884}" type="datetime1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C383-6FEE-42D8-9453-0B29767F7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433467"/>
          </a:xfrm>
        </p:spPr>
        <p:txBody>
          <a:bodyPr vert="eaVert">
            <a:norm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43346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E4A31-6866-4969-8814-6FCF995BADD0}" type="datetime1">
              <a:rPr lang="ru-RU" smtClean="0"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C383-6FEE-42D8-9453-0B29767F7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207B04F-64FC-45FB-B66E-B74FF6F4CFDD}" type="datetime1">
              <a:rPr lang="ru-RU" smtClean="0"/>
              <a:t>03.04.2019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11FBC383-6FEE-42D8-9453-0B29767F78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5A5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DCDC5C38-D979-41BA-A66E-4BB2E80D5CE4}" type="datetime1">
              <a:rPr lang="ru-RU" smtClean="0"/>
              <a:t>03.04.2019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C383-6FEE-42D8-9453-0B29767F7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5761-4274-4B21-AD28-26E6609B32D8}" type="datetime1">
              <a:rPr lang="ru-RU" smtClean="0"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C383-6FEE-42D8-9453-0B29767F7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D4BE-BF30-4CCB-A3CC-0BD5C8A48E31}" type="datetime1">
              <a:rPr lang="ru-RU" smtClean="0"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fld id="{11FBC383-6FEE-42D8-9453-0B29767F78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-3727"/>
            <a:ext cx="5545311" cy="620688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76737-FD8F-4BF5-8E52-92E793DE80C5}" type="datetime1">
              <a:rPr lang="ru-RU" smtClean="0"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C383-6FEE-42D8-9453-0B29767F7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C59D4-17C4-4E82-89FC-755AA76EA674}" type="datetime1">
              <a:rPr lang="ru-RU" smtClean="0"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C383-6FEE-42D8-9453-0B29767F7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936104"/>
          </a:xfr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5054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4379-AE8B-486A-874F-73C57BA39CBD}" type="datetime1">
              <a:rPr lang="ru-RU" smtClean="0"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C383-6FEE-42D8-9453-0B29767F7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764703"/>
            <a:ext cx="5486400" cy="396287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5A5A5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AB7E4-72EE-4BB3-AE0A-E3E267E56882}" type="datetime1">
              <a:rPr lang="ru-RU" smtClean="0"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BC383-6FEE-42D8-9453-0B29767F78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7" name="Рисунок 6" descr="SQ_Logo_horizontal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-1"/>
            <a:ext cx="9144000" cy="667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-1"/>
            <a:ext cx="5545311" cy="551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06F71-7611-4E66-B3B8-CC74B0E4871B}" type="datetime1">
              <a:rPr lang="ru-RU" smtClean="0"/>
              <a:t>03.04.2019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629400" y="634523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11FBC383-6FEE-42D8-9453-0B29767F78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37" userDrawn="1">
          <p15:clr>
            <a:srgbClr val="F26B43"/>
          </p15:clr>
        </p15:guide>
        <p15:guide id="2" pos="158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997" userDrawn="1">
          <p15:clr>
            <a:srgbClr val="F26B43"/>
          </p15:clr>
        </p15:guide>
        <p15:guide id="5" orient="horz" pos="459" userDrawn="1">
          <p15:clr>
            <a:srgbClr val="F26B43"/>
          </p15:clr>
        </p15:guide>
        <p15:guide id="6" orient="horz" pos="27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92735"/>
            <a:ext cx="9144000" cy="2501236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Маркировка остатков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SQ_Letterhead_Crown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9" t="-553" r="26700" b="88941"/>
          <a:stretch/>
        </p:blipFill>
        <p:spPr bwMode="auto">
          <a:xfrm>
            <a:off x="2339752" y="1302333"/>
            <a:ext cx="4464495" cy="16561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8341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>
          <a:xfrm>
            <a:off x="332506" y="850984"/>
            <a:ext cx="8420798" cy="20671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u="sng" dirty="0">
                <a:solidFill>
                  <a:schemeClr val="tx1"/>
                </a:solidFill>
              </a:rPr>
              <a:t>Проводить маркировку остатков товара не ранее окончания сезона распродаж по осенне-зимней коллекции 2019 </a:t>
            </a:r>
            <a:endParaRPr lang="en-US" sz="2400" u="sng" dirty="0">
              <a:solidFill>
                <a:schemeClr val="tx1"/>
              </a:solidFill>
            </a:endParaRPr>
          </a:p>
          <a:p>
            <a:r>
              <a:rPr lang="ru-RU" sz="2400" u="sng" dirty="0">
                <a:solidFill>
                  <a:schemeClr val="tx1"/>
                </a:solidFill>
              </a:rPr>
              <a:t>(январь-июль 2020)</a:t>
            </a:r>
            <a:endParaRPr lang="en-US" sz="2400" u="sng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u="sng" dirty="0">
                <a:solidFill>
                  <a:schemeClr val="tx1"/>
                </a:solidFill>
              </a:rPr>
              <a:t>Ввести ряд обязательных этапов до проведения маркировки остатков и запрете оборота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347864" y="-1"/>
            <a:ext cx="5545311" cy="55115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Предложения</a:t>
            </a:r>
          </a:p>
        </p:txBody>
      </p:sp>
      <p:sp>
        <p:nvSpPr>
          <p:cNvPr id="24" name="Пятиугольник 23"/>
          <p:cNvSpPr/>
          <p:nvPr/>
        </p:nvSpPr>
        <p:spPr>
          <a:xfrm>
            <a:off x="457200" y="3821049"/>
            <a:ext cx="2152997" cy="681643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Маркировка производства РФ</a:t>
            </a:r>
          </a:p>
        </p:txBody>
      </p:sp>
      <p:sp>
        <p:nvSpPr>
          <p:cNvPr id="25" name="Шеврон 24"/>
          <p:cNvSpPr/>
          <p:nvPr/>
        </p:nvSpPr>
        <p:spPr>
          <a:xfrm>
            <a:off x="2676699" y="3821047"/>
            <a:ext cx="2086496" cy="681643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Маркировка импорта</a:t>
            </a:r>
          </a:p>
        </p:txBody>
      </p:sp>
      <p:sp>
        <p:nvSpPr>
          <p:cNvPr id="26" name="Шеврон 25"/>
          <p:cNvSpPr/>
          <p:nvPr/>
        </p:nvSpPr>
        <p:spPr>
          <a:xfrm>
            <a:off x="4829696" y="3836418"/>
            <a:ext cx="1512916" cy="681643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Опт</a:t>
            </a:r>
          </a:p>
        </p:txBody>
      </p:sp>
      <p:sp>
        <p:nvSpPr>
          <p:cNvPr id="27" name="Пятиугольник 26"/>
          <p:cNvSpPr/>
          <p:nvPr/>
        </p:nvSpPr>
        <p:spPr>
          <a:xfrm>
            <a:off x="457200" y="5063963"/>
            <a:ext cx="8079972" cy="251893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Маркировка остатков товара в рознице</a:t>
            </a:r>
          </a:p>
        </p:txBody>
      </p:sp>
      <p:sp>
        <p:nvSpPr>
          <p:cNvPr id="28" name="Знак запрета 27"/>
          <p:cNvSpPr/>
          <p:nvPr/>
        </p:nvSpPr>
        <p:spPr>
          <a:xfrm>
            <a:off x="2394066" y="2941154"/>
            <a:ext cx="432262" cy="440575"/>
          </a:xfrm>
          <a:prstGeom prst="noSmoking">
            <a:avLst>
              <a:gd name="adj" fmla="val 3089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>
            <a:stCxn id="28" idx="4"/>
            <a:endCxn id="24" idx="3"/>
          </p:cNvCxnSpPr>
          <p:nvPr/>
        </p:nvCxnSpPr>
        <p:spPr>
          <a:xfrm>
            <a:off x="2610197" y="3381729"/>
            <a:ext cx="0" cy="780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2506" y="3302617"/>
            <a:ext cx="2086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Запрет с 1 февраля</a:t>
            </a:r>
          </a:p>
        </p:txBody>
      </p:sp>
      <p:sp>
        <p:nvSpPr>
          <p:cNvPr id="31" name="Знак запрета 30"/>
          <p:cNvSpPr/>
          <p:nvPr/>
        </p:nvSpPr>
        <p:spPr>
          <a:xfrm>
            <a:off x="4547064" y="2932840"/>
            <a:ext cx="432262" cy="440575"/>
          </a:xfrm>
          <a:prstGeom prst="noSmoking">
            <a:avLst>
              <a:gd name="adj" fmla="val 3089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2" name="Прямая соединительная линия 31"/>
          <p:cNvCxnSpPr>
            <a:stCxn id="31" idx="4"/>
          </p:cNvCxnSpPr>
          <p:nvPr/>
        </p:nvCxnSpPr>
        <p:spPr>
          <a:xfrm>
            <a:off x="4763195" y="3373415"/>
            <a:ext cx="0" cy="780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959331" y="3302617"/>
            <a:ext cx="1803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Запрет с 1 марта</a:t>
            </a:r>
          </a:p>
        </p:txBody>
      </p:sp>
      <p:sp>
        <p:nvSpPr>
          <p:cNvPr id="34" name="Шеврон 33"/>
          <p:cNvSpPr/>
          <p:nvPr/>
        </p:nvSpPr>
        <p:spPr>
          <a:xfrm>
            <a:off x="6342612" y="3847240"/>
            <a:ext cx="2194560" cy="681643"/>
          </a:xfrm>
          <a:prstGeom prst="chevr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Розница</a:t>
            </a:r>
          </a:p>
        </p:txBody>
      </p:sp>
      <p:sp>
        <p:nvSpPr>
          <p:cNvPr id="35" name="Знак запрета 34"/>
          <p:cNvSpPr/>
          <p:nvPr/>
        </p:nvSpPr>
        <p:spPr>
          <a:xfrm>
            <a:off x="6126481" y="2928917"/>
            <a:ext cx="432262" cy="440575"/>
          </a:xfrm>
          <a:prstGeom prst="noSmoking">
            <a:avLst>
              <a:gd name="adj" fmla="val 3089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>
            <a:stCxn id="35" idx="4"/>
          </p:cNvCxnSpPr>
          <p:nvPr/>
        </p:nvCxnSpPr>
        <p:spPr>
          <a:xfrm>
            <a:off x="6342612" y="3369492"/>
            <a:ext cx="0" cy="780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29695" y="3298694"/>
            <a:ext cx="1512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Запрет с 1 мая</a:t>
            </a:r>
          </a:p>
        </p:txBody>
      </p:sp>
      <p:sp>
        <p:nvSpPr>
          <p:cNvPr id="38" name="Знак запрета 37"/>
          <p:cNvSpPr/>
          <p:nvPr/>
        </p:nvSpPr>
        <p:spPr>
          <a:xfrm>
            <a:off x="8321042" y="2943081"/>
            <a:ext cx="432262" cy="440575"/>
          </a:xfrm>
          <a:prstGeom prst="noSmoking">
            <a:avLst>
              <a:gd name="adj" fmla="val 3089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9" name="Прямая соединительная линия 38"/>
          <p:cNvCxnSpPr>
            <a:stCxn id="38" idx="4"/>
          </p:cNvCxnSpPr>
          <p:nvPr/>
        </p:nvCxnSpPr>
        <p:spPr>
          <a:xfrm>
            <a:off x="8537173" y="3383656"/>
            <a:ext cx="0" cy="780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982693" y="3312858"/>
            <a:ext cx="1554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Запрет с 1 июля</a:t>
            </a:r>
          </a:p>
        </p:txBody>
      </p:sp>
      <p:sp>
        <p:nvSpPr>
          <p:cNvPr id="41" name="Пятиугольник 40"/>
          <p:cNvSpPr/>
          <p:nvPr/>
        </p:nvSpPr>
        <p:spPr>
          <a:xfrm>
            <a:off x="457200" y="4666337"/>
            <a:ext cx="5885411" cy="251893"/>
          </a:xfrm>
          <a:prstGeom prst="homePlat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Маркировка остатков производство и опт</a:t>
            </a:r>
          </a:p>
        </p:txBody>
      </p:sp>
      <p:sp>
        <p:nvSpPr>
          <p:cNvPr id="42" name="Объект 2"/>
          <p:cNvSpPr txBox="1">
            <a:spLocks/>
          </p:cNvSpPr>
          <p:nvPr/>
        </p:nvSpPr>
        <p:spPr>
          <a:xfrm>
            <a:off x="457200" y="5461589"/>
            <a:ext cx="8296101" cy="12514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u="sng" dirty="0">
                <a:solidFill>
                  <a:schemeClr val="tx1"/>
                </a:solidFill>
              </a:rPr>
              <a:t>При вводе КМ под остатки при полноценном описании товара в </a:t>
            </a:r>
            <a:r>
              <a:rPr lang="en-US" sz="2400" u="sng" dirty="0">
                <a:solidFill>
                  <a:schemeClr val="tx1"/>
                </a:solidFill>
              </a:rPr>
              <a:t>GS1</a:t>
            </a:r>
            <a:r>
              <a:rPr lang="ru-RU" sz="2400" u="sng" dirty="0">
                <a:solidFill>
                  <a:schemeClr val="tx1"/>
                </a:solidFill>
              </a:rPr>
              <a:t> обязательно указывать номера ДТ</a:t>
            </a:r>
          </a:p>
        </p:txBody>
      </p:sp>
    </p:spTree>
    <p:extLst>
      <p:ext uri="{BB962C8B-B14F-4D97-AF65-F5344CB8AC3E}">
        <p14:creationId xmlns:p14="http://schemas.microsoft.com/office/powerpoint/2010/main" val="21368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>
          <a:xfrm>
            <a:off x="501805" y="751391"/>
            <a:ext cx="8140390" cy="5872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u="sng" dirty="0">
                <a:solidFill>
                  <a:schemeClr val="tx1"/>
                </a:solidFill>
              </a:rPr>
              <a:t>Ввести ряд ограничений на получение и использование КМ на остатки при упрощенном описании товара в </a:t>
            </a:r>
            <a:r>
              <a:rPr lang="en-US" sz="2400" u="sng" dirty="0">
                <a:solidFill>
                  <a:schemeClr val="tx1"/>
                </a:solidFill>
              </a:rPr>
              <a:t>GS1</a:t>
            </a:r>
            <a:r>
              <a:rPr lang="ru-RU" sz="2400" u="sng" dirty="0">
                <a:solidFill>
                  <a:schemeClr val="tx1"/>
                </a:solidFill>
              </a:rPr>
              <a:t>:</a:t>
            </a:r>
            <a:endParaRPr lang="en-US" sz="2400" u="sng" dirty="0">
              <a:solidFill>
                <a:schemeClr val="tx1"/>
              </a:solidFill>
            </a:endParaRPr>
          </a:p>
          <a:p>
            <a:pPr algn="l"/>
            <a:endParaRPr lang="ru-RU" sz="2400" u="sng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при заказе КМ обязательно указывать количество ввезенных, купленных изделий за определенный период (2 года)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получать заменители </a:t>
            </a:r>
            <a:r>
              <a:rPr lang="en-US" sz="2400" dirty="0">
                <a:solidFill>
                  <a:schemeClr val="tx1"/>
                </a:solidFill>
              </a:rPr>
              <a:t>GTIN</a:t>
            </a:r>
            <a:r>
              <a:rPr lang="ru-RU" sz="2400" dirty="0">
                <a:solidFill>
                  <a:schemeClr val="tx1"/>
                </a:solidFill>
              </a:rPr>
              <a:t> через ИС МП (Национальный каталог) с использованием префиксов стран для ограниченного применения (020-029) или (040-049)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ввести в КМ (21 группа) отличительный признак «Упрощенные остатки»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ограниченный срок действия КМ (2 года)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применение КМ только в розничной торговле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347864" y="-1"/>
            <a:ext cx="5545311" cy="55115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2040236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8AF085E2-C41A-4D79-AF4C-967CE1DC8469}" vid="{C4E3CCC5-923D-42A2-8139-A9093279EDF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4182</TotalTime>
  <Words>165</Words>
  <Application>Microsoft Macintosh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Тема1</vt:lpstr>
      <vt:lpstr>Маркировка остатков</vt:lpstr>
      <vt:lpstr>Предложения</vt:lpstr>
      <vt:lpstr>Предложения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Microsoft Office</cp:lastModifiedBy>
  <cp:revision>284</cp:revision>
  <dcterms:created xsi:type="dcterms:W3CDTF">2018-02-15T13:55:50Z</dcterms:created>
  <dcterms:modified xsi:type="dcterms:W3CDTF">2019-04-03T20:06:58Z</dcterms:modified>
</cp:coreProperties>
</file>