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</p:sldMasterIdLst>
  <p:notesMasterIdLst>
    <p:notesMasterId r:id="rId18"/>
  </p:notesMasterIdLst>
  <p:sldIdLst>
    <p:sldId id="289" r:id="rId3"/>
    <p:sldId id="288" r:id="rId4"/>
    <p:sldId id="297" r:id="rId5"/>
    <p:sldId id="290" r:id="rId6"/>
    <p:sldId id="291" r:id="rId7"/>
    <p:sldId id="292" r:id="rId8"/>
    <p:sldId id="282" r:id="rId9"/>
    <p:sldId id="283" r:id="rId10"/>
    <p:sldId id="294" r:id="rId11"/>
    <p:sldId id="298" r:id="rId12"/>
    <p:sldId id="295" r:id="rId13"/>
    <p:sldId id="300" r:id="rId14"/>
    <p:sldId id="296" r:id="rId15"/>
    <p:sldId id="301" r:id="rId16"/>
    <p:sldId id="29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B3C2F-AA2B-4E76-A10C-577F81E46BF1}" type="datetimeFigureOut">
              <a:rPr lang="ru-RU" smtClean="0"/>
              <a:t>04.08.2015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032F9-691F-4C63-893D-35856B68D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4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7791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734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2577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00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08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45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36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465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500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03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89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65090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794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54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686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2937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313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1944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88742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470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5847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6922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3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0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416824" cy="2952328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 разработке и актуализации ФГОС ВО и примерных основных образовательных программ высшего образования с учетом требований профессиональных стандартов</a:t>
            </a:r>
          </a:p>
        </p:txBody>
      </p:sp>
      <p:pic>
        <p:nvPicPr>
          <p:cNvPr id="1027" name="Picture 3" descr="C:\Users\zhidkov-aa\Desktop\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4008" cy="10075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5013176"/>
            <a:ext cx="4416846" cy="1656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</a:rPr>
              <a:t>Пилипенко С.А.,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советник Директора Департамента государственной политики в сфере высшего образования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5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352928" cy="49006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Особенности учёта уровней квалификации в отдельных ПС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620000" cy="1152128"/>
          </a:xfrm>
        </p:spPr>
        <p:txBody>
          <a:bodyPr/>
          <a:lstStyle/>
          <a:p>
            <a:pPr marL="114300" indent="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Пример: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Специалист по анализу и диагностике технологических комплексов кузнечного производства </a:t>
            </a:r>
            <a:r>
              <a:rPr lang="ru-RU" dirty="0"/>
              <a:t>(утв. </a:t>
            </a:r>
            <a:r>
              <a:rPr lang="ru-RU" dirty="0" smtClean="0"/>
              <a:t>приказом </a:t>
            </a:r>
            <a:r>
              <a:rPr lang="ru-RU" dirty="0"/>
              <a:t>Минтруда России от </a:t>
            </a:r>
            <a:r>
              <a:rPr lang="ru-RU" dirty="0" smtClean="0"/>
              <a:t>22 декабря 2014 г. № 1081н)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zhidkov-aa\Desktop\f_504722a1ec8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" y="1628800"/>
            <a:ext cx="3841998" cy="453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707904" y="1628800"/>
            <a:ext cx="4680520" cy="4896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ru-RU" sz="1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211960" y="1628800"/>
            <a:ext cx="417646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1600" dirty="0" smtClean="0"/>
              <a:t>3.1</a:t>
            </a:r>
            <a:r>
              <a:rPr lang="ru-RU" sz="1600" dirty="0"/>
              <a:t>. Обобщенная трудовая </a:t>
            </a:r>
            <a:r>
              <a:rPr lang="ru-RU" sz="1600" dirty="0" smtClean="0"/>
              <a:t>функция</a:t>
            </a:r>
          </a:p>
          <a:p>
            <a:pPr marL="114300" indent="0" algn="ctr">
              <a:buNone/>
            </a:pPr>
            <a:endParaRPr lang="ru-RU" b="1" dirty="0" smtClean="0"/>
          </a:p>
          <a:p>
            <a:pPr marL="114300" indent="0" algn="ctr">
              <a:buNone/>
            </a:pPr>
            <a:endParaRPr lang="ru-RU" b="1" dirty="0"/>
          </a:p>
          <a:p>
            <a:pPr marL="114300" indent="0" algn="just">
              <a:buNone/>
            </a:pPr>
            <a:endParaRPr lang="ru-RU" b="1" dirty="0"/>
          </a:p>
          <a:p>
            <a:pPr marL="114300" indent="0" algn="just">
              <a:buNone/>
            </a:pPr>
            <a:r>
              <a:rPr lang="ru-RU" sz="1600" dirty="0" smtClean="0"/>
              <a:t>Требования </a:t>
            </a:r>
            <a:r>
              <a:rPr lang="ru-RU" sz="1600" dirty="0"/>
              <a:t>к образованию и </a:t>
            </a:r>
            <a:r>
              <a:rPr lang="ru-RU" sz="1600" dirty="0" smtClean="0"/>
              <a:t>обучению: </a:t>
            </a:r>
            <a:r>
              <a:rPr lang="ru-RU" sz="1600" b="1" dirty="0" smtClean="0"/>
              <a:t>высшее </a:t>
            </a:r>
            <a:r>
              <a:rPr lang="ru-RU" sz="1600" b="1" dirty="0"/>
              <a:t>образование </a:t>
            </a:r>
            <a:r>
              <a:rPr lang="ru-RU" sz="1600" b="1" dirty="0" smtClean="0"/>
              <a:t>– </a:t>
            </a:r>
            <a:r>
              <a:rPr lang="ru-RU" sz="1600" b="1" dirty="0" err="1" smtClean="0"/>
              <a:t>бакалавриат</a:t>
            </a:r>
            <a:endParaRPr lang="ru-RU" sz="1600" b="1" dirty="0" smtClean="0"/>
          </a:p>
          <a:p>
            <a:pPr marL="114300" indent="0" algn="just">
              <a:buNone/>
            </a:pPr>
            <a:endParaRPr lang="ru-RU" sz="1600" dirty="0" smtClean="0"/>
          </a:p>
          <a:p>
            <a:pPr marL="114300" indent="0" algn="just">
              <a:buNone/>
            </a:pPr>
            <a:r>
              <a:rPr lang="ru-RU" sz="1600" dirty="0" smtClean="0"/>
              <a:t>3.2</a:t>
            </a:r>
            <a:r>
              <a:rPr lang="ru-RU" sz="1600" dirty="0"/>
              <a:t>. Обобщенная трудовая </a:t>
            </a:r>
            <a:r>
              <a:rPr lang="ru-RU" sz="1600" dirty="0" smtClean="0"/>
              <a:t>функция</a:t>
            </a:r>
          </a:p>
          <a:p>
            <a:pPr marL="114300" indent="0" algn="just">
              <a:buNone/>
            </a:pPr>
            <a:endParaRPr lang="ru-RU" sz="1600" dirty="0"/>
          </a:p>
          <a:p>
            <a:pPr marL="114300" indent="0" algn="just">
              <a:buNone/>
            </a:pPr>
            <a:endParaRPr lang="ru-RU" sz="1600" dirty="0" smtClean="0"/>
          </a:p>
          <a:p>
            <a:pPr marL="114300" indent="0" algn="just">
              <a:buNone/>
            </a:pPr>
            <a:endParaRPr lang="ru-RU" sz="1600" dirty="0"/>
          </a:p>
          <a:p>
            <a:pPr marL="114300" indent="0" algn="just">
              <a:buNone/>
            </a:pPr>
            <a:endParaRPr lang="ru-RU" sz="1600" dirty="0" smtClean="0"/>
          </a:p>
          <a:p>
            <a:pPr marL="114300" indent="0">
              <a:buNone/>
            </a:pPr>
            <a:r>
              <a:rPr lang="ru-RU" sz="1600" dirty="0"/>
              <a:t>Требования к образованию и </a:t>
            </a:r>
            <a:r>
              <a:rPr lang="ru-RU" sz="1600" dirty="0" smtClean="0"/>
              <a:t>обучению: </a:t>
            </a:r>
            <a:r>
              <a:rPr lang="ru-RU" sz="1600" b="1" dirty="0" smtClean="0"/>
              <a:t>высшее </a:t>
            </a:r>
            <a:r>
              <a:rPr lang="ru-RU" sz="1600" b="1" dirty="0"/>
              <a:t>образование - </a:t>
            </a:r>
            <a:r>
              <a:rPr lang="ru-RU" sz="1600" b="1" dirty="0" err="1"/>
              <a:t>специалитет</a:t>
            </a:r>
            <a:r>
              <a:rPr lang="ru-RU" sz="1600" b="1" dirty="0"/>
              <a:t>, магистратура</a:t>
            </a:r>
          </a:p>
          <a:p>
            <a:pPr marL="114300" indent="0" algn="just">
              <a:buNone/>
            </a:pPr>
            <a:endParaRPr lang="ru-RU" sz="1600" dirty="0" smtClean="0"/>
          </a:p>
          <a:p>
            <a:pPr marL="114300" indent="0" algn="just">
              <a:buNone/>
            </a:pPr>
            <a:endParaRPr lang="ru-RU" sz="1600" dirty="0"/>
          </a:p>
          <a:p>
            <a:pPr marL="114300" indent="0" algn="ctr">
              <a:buNone/>
            </a:pPr>
            <a:endParaRPr lang="ru-RU" b="1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07951"/>
              </p:ext>
            </p:extLst>
          </p:nvPr>
        </p:nvGraphicFramePr>
        <p:xfrm>
          <a:off x="3596058" y="2060848"/>
          <a:ext cx="4904212" cy="1093470"/>
        </p:xfrm>
        <a:graphic>
          <a:graphicData uri="http://schemas.openxmlformats.org/drawingml/2006/table">
            <a:tbl>
              <a:tblPr/>
              <a:tblGrid>
                <a:gridCol w="988011"/>
                <a:gridCol w="1901399"/>
                <a:gridCol w="374468"/>
                <a:gridCol w="470121"/>
                <a:gridCol w="1004348"/>
                <a:gridCol w="165865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Выбор систем диагностики технологических комплексов кузнечно-штамповочного производства низкой сложности и управление ими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Уровень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604448" y="2204864"/>
            <a:ext cx="432048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</a:rPr>
              <a:t>?</a:t>
            </a:r>
            <a:endParaRPr lang="ru-RU" sz="8000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35401"/>
              </p:ext>
            </p:extLst>
          </p:nvPr>
        </p:nvGraphicFramePr>
        <p:xfrm>
          <a:off x="3563887" y="4365104"/>
          <a:ext cx="4896546" cy="1093470"/>
        </p:xfrm>
        <a:graphic>
          <a:graphicData uri="http://schemas.openxmlformats.org/drawingml/2006/table">
            <a:tbl>
              <a:tblPr/>
              <a:tblGrid>
                <a:gridCol w="993502"/>
                <a:gridCol w="2021988"/>
                <a:gridCol w="349136"/>
                <a:gridCol w="325525"/>
                <a:gridCol w="999765"/>
                <a:gridCol w="206630"/>
              </a:tblGrid>
              <a:tr h="82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Разработка систем диагностики технологических комплексов кузнечно-штамповочного производства средней сложности и управления ими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Код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Уровень квалификации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540824" y="4221088"/>
            <a:ext cx="432048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</a:rPr>
              <a:t>?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79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136904" cy="61926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+mj-lt"/>
              </a:rPr>
              <a:t>Подготовка редакции приказа о дополнении </a:t>
            </a:r>
          </a:p>
          <a:p>
            <a:pPr marL="0" indent="0" algn="ctr">
              <a:buNone/>
            </a:pPr>
            <a:r>
              <a:rPr lang="ru-RU" b="1" dirty="0" smtClean="0">
                <a:latin typeface="+mj-lt"/>
              </a:rPr>
              <a:t>раздела </a:t>
            </a:r>
            <a:r>
              <a:rPr lang="en-US" b="1" dirty="0" smtClean="0">
                <a:latin typeface="+mj-lt"/>
              </a:rPr>
              <a:t>III </a:t>
            </a:r>
            <a:r>
              <a:rPr lang="ru-RU" b="1" dirty="0" smtClean="0">
                <a:latin typeface="+mj-lt"/>
              </a:rPr>
              <a:t>ФГОС ВО п.3.7</a:t>
            </a:r>
            <a:endParaRPr lang="ru-RU" b="1" dirty="0">
              <a:latin typeface="+mj-lt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федеральном государственном образовательном стандарте высшего образования по направлению подготовки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хх.хх.хх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_____________(уровень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утвержденном приказом Министерства образования и науки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Федерации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месяца 20__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(зарегистрирован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Министерством юстиции Российской Федерации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месяца 20__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г., регистрационный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а) раздел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дополнить пунктом 3.7 следующего содержания: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«3.7. ФГОС ВО учитывает положения следующих профессиональных стандартов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……………..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*Вносится перечень учтенных ПС с указанием реквизитов НПА по их утверждению.</a:t>
            </a:r>
          </a:p>
          <a:p>
            <a:pPr marL="0" indent="0" algn="just"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инженер-технолог в области производства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наноразмерных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полупроводниковых приборов и интегральных схем, утвержденный приказом Минтруда России от 3 февраля 2014 г. 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71н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(зарегистрирован Министерством юстиции Российской Федерации 20 марта 2014 г., регистрационный № 36668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2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08912" cy="6480720"/>
          </a:xfrm>
        </p:spPr>
        <p:txBody>
          <a:bodyPr>
            <a:normAutofit fontScale="77500" lnSpcReduction="20000"/>
          </a:bodyPr>
          <a:lstStyle/>
          <a:p>
            <a:pPr marL="114300" indent="0" algn="r">
              <a:buNone/>
            </a:pPr>
            <a:r>
              <a:rPr lang="ru-RU" u="sng" dirty="0" smtClean="0"/>
              <a:t>Пример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В федеральном государственном образовательном стандарте высшего образования по направлению подготовки 28.06.01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Нанотехнологии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 и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наноматериалы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 (уровень подготовки кадров высшей квалификации), утвержденном приказом Министерства образования и науки российской Федерации от 30 июля 2014 г. № 893 (зарегистрирован Министерством юстиции Российской Федерации 25 августа 2014 г., регистрационный №33838):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а) раздел </a:t>
            </a:r>
            <a:r>
              <a:rPr lang="en-US" sz="2400" dirty="0">
                <a:latin typeface="Times New Roman"/>
                <a:ea typeface="Times New Roman"/>
              </a:rPr>
              <a:t>III</a:t>
            </a:r>
            <a:r>
              <a:rPr lang="ru-RU" sz="2400" dirty="0">
                <a:latin typeface="Times New Roman"/>
                <a:ea typeface="Times New Roman"/>
              </a:rPr>
              <a:t> дополнить пунктом 3.7 следующего содержания:</a:t>
            </a:r>
            <a:endParaRPr lang="ru-RU" sz="14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«3.7. ФГОС ВО учитывает положения следующих профессиональных стандартов:</a:t>
            </a:r>
            <a:endParaRPr lang="ru-RU" sz="14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специалист по функциональной верификации и разработке тестов функционального контроля </a:t>
            </a:r>
            <a:r>
              <a:rPr lang="ru-RU" sz="2400" dirty="0" err="1">
                <a:latin typeface="Times New Roman"/>
                <a:ea typeface="Times New Roman"/>
              </a:rPr>
              <a:t>наноразмерных</a:t>
            </a:r>
            <a:r>
              <a:rPr lang="ru-RU" sz="2400" dirty="0">
                <a:latin typeface="Times New Roman"/>
                <a:ea typeface="Times New Roman"/>
              </a:rPr>
              <a:t> интегральных схем, утвержденный приказом Минтруда России от 11 апреля 2014 г. № 235н (зарегистрирован Министерством юстиции Российской Федерации 20 мая 2014 г., регистрационный № 32347)». </a:t>
            </a:r>
            <a:endParaRPr lang="ru-RU" sz="1400" dirty="0">
              <a:latin typeface="Times New Roman"/>
              <a:ea typeface="Times New Roman"/>
            </a:endParaRPr>
          </a:p>
          <a:p>
            <a:pPr marL="114300" indent="0" algn="just">
              <a:buNone/>
            </a:pPr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9283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462597"/>
            <a:ext cx="3240360" cy="1102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ФГОС</a:t>
            </a:r>
          </a:p>
          <a:p>
            <a:pPr algn="ctr"/>
            <a:r>
              <a:rPr lang="ru-RU" dirty="0" smtClean="0"/>
              <a:t>Включение п. 4.5 </a:t>
            </a:r>
          </a:p>
          <a:p>
            <a:pPr algn="ctr"/>
            <a:r>
              <a:rPr lang="ru-RU" dirty="0" smtClean="0"/>
              <a:t>(перечень ОТФ)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94870" y="1462596"/>
            <a:ext cx="3212651" cy="1102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Обобщенные трудовые функции соответствующего квалификационного уровня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05074" cy="648072"/>
          </a:xfrm>
        </p:spPr>
        <p:txBody>
          <a:bodyPr>
            <a:noAutofit/>
          </a:bodyPr>
          <a:lstStyle/>
          <a:p>
            <a:pPr marL="1347788" indent="-1347788" algn="l"/>
            <a:r>
              <a:rPr lang="ru-RU" sz="2800" b="1" i="1" u="sng" dirty="0" smtClean="0">
                <a:solidFill>
                  <a:schemeClr val="tx1"/>
                </a:solidFill>
              </a:rPr>
              <a:t>Шаг 2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</a:rPr>
              <a:t>Актуализация характеристики профессиональной деятельности    выпускника 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4211960" y="1591485"/>
            <a:ext cx="576064" cy="54398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51520" y="2708920"/>
            <a:ext cx="8136904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+mj-lt"/>
              </a:rPr>
              <a:t>Подготовка редакции приказа о дополнении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+mj-lt"/>
              </a:rPr>
              <a:t>раздела </a:t>
            </a:r>
            <a:r>
              <a:rPr lang="en-US" b="1" dirty="0" smtClean="0">
                <a:latin typeface="+mj-lt"/>
              </a:rPr>
              <a:t>IV </a:t>
            </a:r>
            <a:r>
              <a:rPr lang="ru-RU" b="1" dirty="0" smtClean="0">
                <a:latin typeface="+mj-lt"/>
              </a:rPr>
              <a:t>ФГОС ВО </a:t>
            </a:r>
            <a:r>
              <a:rPr lang="ru-RU" b="1" err="1" smtClean="0">
                <a:latin typeface="+mj-lt"/>
              </a:rPr>
              <a:t>п</a:t>
            </a:r>
            <a:r>
              <a:rPr lang="ru-RU" b="1" smtClean="0">
                <a:latin typeface="+mj-lt"/>
              </a:rPr>
              <a:t>. 4.5 </a:t>
            </a:r>
            <a:r>
              <a:rPr lang="ru-RU" b="1" dirty="0" smtClean="0">
                <a:latin typeface="+mj-lt"/>
              </a:rPr>
              <a:t>(пример)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4.5. Программа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направлена на освоение следующих обобщенных трудовых функций: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……………………………. (в им.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без аббревиатур).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1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188640"/>
            <a:ext cx="8208912" cy="64807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r">
              <a:buFont typeface="Arial" pitchFamily="34" charset="0"/>
              <a:buNone/>
            </a:pPr>
            <a:r>
              <a:rPr lang="ru-RU" u="sng" dirty="0" smtClean="0"/>
              <a:t>Пример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В федеральном государственном образовательном стандарте высшего образования по направлению подготовки 28.06.01 </a:t>
            </a:r>
            <a:r>
              <a:rPr lang="ru-RU" sz="1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Нанотехнологии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 и </a:t>
            </a:r>
            <a:r>
              <a:rPr lang="ru-RU" sz="1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наноматериалы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 (уровень подготовки кадров высшей квалификации), утвержденном приказом Министерства образования и науки российской Федерации от 30 июля 2014 г. № 893 (зарегистрирован Министерством юстиции Российской Федерации 25 августа 2014 г., регистрационный №33838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):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</a:rPr>
              <a:t>б) раздел IV дополнить пунктом 4.5 следующего содержания: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</a:rPr>
              <a:t>«4.5. Программа аспирантуры направлена на освоение следующих обобщенных трудовых функций: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</a:rPr>
              <a:t>разработка и внедрение методов верификации, тестирования и исследования </a:t>
            </a:r>
            <a:r>
              <a:rPr lang="ru-RU" sz="1900" dirty="0" err="1">
                <a:latin typeface="Times New Roman"/>
                <a:ea typeface="Times New Roman"/>
              </a:rPr>
              <a:t>сложнофункциональных</a:t>
            </a:r>
            <a:r>
              <a:rPr lang="ru-RU" sz="1900" dirty="0">
                <a:latin typeface="Times New Roman"/>
                <a:ea typeface="Times New Roman"/>
              </a:rPr>
              <a:t> блоков и интегральных схем;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</a:rPr>
              <a:t>руководство деятельностью инженеров-верификаторов и инженеров-</a:t>
            </a:r>
            <a:r>
              <a:rPr lang="ru-RU" sz="1900" dirty="0" err="1">
                <a:latin typeface="Times New Roman"/>
                <a:ea typeface="Times New Roman"/>
              </a:rPr>
              <a:t>тестировщиков</a:t>
            </a:r>
            <a:r>
              <a:rPr lang="ru-RU" sz="1900" dirty="0">
                <a:latin typeface="Times New Roman"/>
                <a:ea typeface="Times New Roman"/>
              </a:rPr>
              <a:t>».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900" dirty="0">
              <a:latin typeface="Times New Roman"/>
              <a:ea typeface="Times New Roman"/>
            </a:endParaRPr>
          </a:p>
          <a:p>
            <a:pPr marL="114300" indent="0" algn="just">
              <a:buFont typeface="Arial" pitchFamily="34" charset="0"/>
              <a:buNone/>
            </a:pPr>
            <a:endParaRPr lang="ru-RU" sz="1900" u="sng" dirty="0"/>
          </a:p>
        </p:txBody>
      </p:sp>
    </p:spTree>
    <p:extLst>
      <p:ext uri="{BB962C8B-B14F-4D97-AF65-F5344CB8AC3E}">
        <p14:creationId xmlns:p14="http://schemas.microsoft.com/office/powerpoint/2010/main" val="118730603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3" y="1052736"/>
            <a:ext cx="8640960" cy="2448272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989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0"/>
            <a:ext cx="8208912" cy="83671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ФГОС ВО (по состоянию на 6 июля 2015 г.)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F2B20"/>
                </a:solidFill>
              </a:rPr>
              <a:pPr/>
              <a:t>2</a:t>
            </a:fld>
            <a:endParaRPr lang="ru-RU" dirty="0">
              <a:solidFill>
                <a:srgbClr val="2F2B2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86857"/>
              </p:ext>
            </p:extLst>
          </p:nvPr>
        </p:nvGraphicFramePr>
        <p:xfrm>
          <a:off x="323528" y="908720"/>
          <a:ext cx="806489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92088"/>
                <a:gridCol w="648072"/>
                <a:gridCol w="1008112"/>
                <a:gridCol w="1008112"/>
                <a:gridCol w="1008112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Специалитет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Аспирантура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Адъюнктура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Ординатура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Асситентура-стажировка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количество ФГОС ВО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Зарегистрировано в Минюсте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Заголовок 8"/>
          <p:cNvSpPr txBox="1">
            <a:spLocks/>
          </p:cNvSpPr>
          <p:nvPr/>
        </p:nvSpPr>
        <p:spPr>
          <a:xfrm>
            <a:off x="323528" y="4509120"/>
            <a:ext cx="79208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Утвержденные профессиональные стандарты (по состоянию на 6 июля 2015 г.), по данным портала </a:t>
            </a:r>
            <a:r>
              <a:rPr lang="en-US" sz="24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profstandart.rosmintrud.ru</a:t>
            </a:r>
            <a:endParaRPr lang="ru-RU" sz="2400" b="1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80920"/>
              </p:ext>
            </p:extLst>
          </p:nvPr>
        </p:nvGraphicFramePr>
        <p:xfrm>
          <a:off x="354101" y="5733256"/>
          <a:ext cx="8064896" cy="75066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032448"/>
                <a:gridCol w="4032448"/>
              </a:tblGrid>
              <a:tr h="3798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Минтрудом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Зарегистрировано в Минюсте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39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 6 июля 2015 г.: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подготовлены актуализированные редакции 37 вступивших в силу ФГОС ВО: </a:t>
            </a:r>
          </a:p>
          <a:p>
            <a:pPr marL="0" indent="0">
              <a:buNone/>
            </a:pPr>
            <a:endParaRPr lang="ru-RU" sz="10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Бакалавриат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Магистратура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Аспирантура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1000" dirty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707904" y="1268760"/>
            <a:ext cx="37444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Математические и естественные науки: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922610"/>
            <a:ext cx="3456384" cy="5695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Инженерное дело, технологии и технические науки: 32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2910" y="2645296"/>
            <a:ext cx="3600400" cy="567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Здравоохранение и медицинские науки: 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3370286"/>
            <a:ext cx="3600400" cy="490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Сельское хозяйство и с/х науки: 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62661" y="3933056"/>
            <a:ext cx="360040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Науки об обществе: 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17318" y="4653136"/>
            <a:ext cx="3600400" cy="535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и педагогические науки: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5301208"/>
            <a:ext cx="360040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Гуманитарные науки: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4337" y="5949280"/>
            <a:ext cx="360040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Искусство и культура: 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717032"/>
            <a:ext cx="4013398" cy="26642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итогам семинаров-инструктажей по актуализации ФГОС ВО в соответствии с ПС, проведенных МОН при участии координационных советов по областям образования в мае-июне 2015 г., в МОН внесены предложения по актуализации ещё 120 ФГОС ВО.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7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32"/>
            <a:ext cx="8208912" cy="7417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Изменения в нормативно-правовой и методической базе актуализации ФГОС ВО в соответствии с принимаемыми ПС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352928" cy="6048672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Федерации», ч. 7 ст. 11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Положения о сроке актуализации ФГОС ВО в соответствии с принятыми ПС: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ru-RU" sz="18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i="1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1800" i="1" dirty="0" smtClean="0"/>
          </a:p>
          <a:p>
            <a:pPr marL="114300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055988"/>
              </p:ext>
            </p:extLst>
          </p:nvPr>
        </p:nvGraphicFramePr>
        <p:xfrm>
          <a:off x="395536" y="1268760"/>
          <a:ext cx="7920880" cy="22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Действующая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редакция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 1.07.2016 г.)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ФЗ от 2 мая 2015 г. № 122-ФЗ: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78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Ч. 7 ст. 11: 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Ч. 7 ст. 11 (в ред. п. 1 ст. 2 формирование требований федеральных государственных образовательных стандартов профессионального образования в части профессиональной компетенции осуществляется </a:t>
                      </a:r>
                      <a:r>
                        <a:rPr lang="ru-RU" sz="1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 соответствующих профессиональных стандартов (при наличии)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53009"/>
              </p:ext>
            </p:extLst>
          </p:nvPr>
        </p:nvGraphicFramePr>
        <p:xfrm>
          <a:off x="251520" y="3933056"/>
          <a:ext cx="8064896" cy="237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248472"/>
              </a:tblGrid>
              <a:tr h="3596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Действующие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сроки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 в новой редакции (с 1.07.2016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50880">
                <a:tc>
                  <a:txBody>
                    <a:bodyPr/>
                    <a:lstStyle/>
                    <a:p>
                      <a:pPr algn="just">
                        <a:buClr>
                          <a:srgbClr val="C00000"/>
                        </a:buClr>
                        <a:buFont typeface="Wingdings" pitchFamily="2" charset="2"/>
                        <a:buNone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05.08.2013 N 661 «Об утверждении Правил разработки, утверждения федеральных государственных образовательных стандартов и внесения в них изменений»:</a:t>
                      </a:r>
                    </a:p>
                    <a:p>
                      <a:pPr marL="114300" indent="0" algn="just">
                        <a:buClr>
                          <a:srgbClr val="C00000"/>
                        </a:buClr>
                        <a:buNone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П. 21: необходимость актуализации ФГОС ВО </a:t>
                      </a:r>
                      <a:r>
                        <a:rPr lang="ru-RU" sz="1400" b="1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течение одного года после утверждения ПС. 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 algn="just">
                        <a:buClr>
                          <a:srgbClr val="C00000"/>
                        </a:buClr>
                        <a:buNone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Ч. 2 ст. 4: ФГОС профессионального образования, утвержденные до дня вступления в силу настоящего федерального закона, подлежат приведению в соответствие с ч. 7 ст. 11 ФЗ № 273 </a:t>
                      </a:r>
                      <a:r>
                        <a:rPr lang="ru-RU" sz="1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течение одного года со дня вступления в силу настоящего федерального закона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(1 июля 2016 г.). 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29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212160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Clr>
                <a:srgbClr val="C00000"/>
              </a:buCl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Методическая база актуализации ФГОС ВО и ООП в соответствии с принимаемыми ПС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актуализации действующих федеральных государственных образовательных  стандартов высшего образования с учетом принимаемых профессиональных стандартов (утв.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22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января 2015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№ ДЛ-2/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05вн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стандартов  (утв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 января 2015 г. №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ДЛ-1/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05вн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ресурсов утвержденных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ПС, которые могут использовать разработчики ФГОС ВО: 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Информационный портал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rofstandart.rosmintrud.ru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раздел «Реестр профессиональных стандартов».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«Российская газета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СПС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«Гарант». </a:t>
            </a:r>
            <a:endParaRPr lang="ru-RU" sz="2400" dirty="0"/>
          </a:p>
          <a:p>
            <a:pPr marL="114300" indent="0" algn="just">
              <a:buClr>
                <a:srgbClr val="C00000"/>
              </a:buCl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98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Участники процесса актуализации ФГОС ВО в соответствии с принимаемыми ПС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8629" y="1340769"/>
            <a:ext cx="3096344" cy="115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</a:rPr>
              <a:t> России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5450" y="2852937"/>
            <a:ext cx="3096344" cy="1075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Координационные советы по областям образования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учебно-методические объединения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5450" y="4489698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Образовательные организации-разработчики ФГОС 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6217" y="1340769"/>
            <a:ext cx="3096344" cy="171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Национальный совет при Президенте Российской Федерации по профессиональным </a:t>
            </a:r>
            <a:r>
              <a:rPr lang="ru-RU" sz="1600" dirty="0" smtClean="0">
                <a:solidFill>
                  <a:schemeClr val="tx1"/>
                </a:solidFill>
              </a:rPr>
              <a:t>квалификациям</a:t>
            </a:r>
            <a:r>
              <a:rPr lang="ru-RU" sz="1600" dirty="0" smtClean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94691" y="3496816"/>
            <a:ext cx="3096344" cy="1556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Разработчики </a:t>
            </a:r>
            <a:r>
              <a:rPr lang="ru-RU" sz="2000" dirty="0" err="1" smtClean="0">
                <a:solidFill>
                  <a:schemeClr val="tx1"/>
                </a:solidFill>
              </a:rPr>
              <a:t>ПС,Советы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по профессиональным квалификациям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960129" y="2492897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2388058" y="2492896"/>
            <a:ext cx="379015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994073" y="3928864"/>
            <a:ext cx="360040" cy="560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2388058" y="3928863"/>
            <a:ext cx="379015" cy="56083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082090" y="1556791"/>
            <a:ext cx="88442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4365625" y="4098705"/>
            <a:ext cx="348389" cy="896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91794" y="3428999"/>
            <a:ext cx="894910" cy="328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6254770" y="3084375"/>
            <a:ext cx="459566" cy="3653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5920815" y="3109859"/>
            <a:ext cx="432048" cy="365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5400000">
            <a:off x="4373727" y="4428737"/>
            <a:ext cx="348387" cy="91225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0800000">
            <a:off x="4091794" y="3745472"/>
            <a:ext cx="912254" cy="32814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4071399" y="1988839"/>
            <a:ext cx="884423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573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935674" cy="97185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Сопряжение ФГОС ВО и ПС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65076" y="908719"/>
            <a:ext cx="8094984" cy="2304257"/>
            <a:chOff x="368801" y="939267"/>
            <a:chExt cx="8264844" cy="30863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68801" y="939267"/>
              <a:ext cx="4059093" cy="29217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ФГОС ВО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40.04.01. </a:t>
              </a:r>
              <a:r>
                <a:rPr lang="ru-RU" dirty="0" smtClean="0">
                  <a:solidFill>
                    <a:schemeClr val="tx1"/>
                  </a:solidFill>
                </a:rPr>
                <a:t>Юриспруденция (соответствует квалификационному уровню 7)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465293" y="939267"/>
              <a:ext cx="3168352" cy="3086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 smtClean="0">
                <a:solidFill>
                  <a:schemeClr val="tx1"/>
                </a:solidFill>
              </a:endParaRPr>
            </a:p>
            <a:p>
              <a:pPr algn="ctr"/>
              <a:endParaRPr lang="ru-RU" sz="16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ПС</a:t>
              </a:r>
            </a:p>
            <a:p>
              <a:pPr>
                <a:lnSpc>
                  <a:spcPct val="115000"/>
                </a:lnSpc>
              </a:pPr>
              <a:r>
                <a:rPr lang="ru-RU" sz="1600" b="1" dirty="0" smtClean="0">
                  <a:solidFill>
                    <a:schemeClr val="tx1"/>
                  </a:solidFill>
                </a:rPr>
                <a:t>09.001. </a:t>
              </a:r>
              <a:r>
                <a:rPr lang="ru-RU" sz="1600" dirty="0" smtClean="0">
                  <a:solidFill>
                    <a:schemeClr val="tx1"/>
                  </a:solidFill>
                </a:rPr>
                <a:t>Следователь-криминалист</a:t>
              </a:r>
            </a:p>
            <a:p>
              <a:r>
                <a:rPr lang="ru-RU" sz="1600" b="1" dirty="0" smtClean="0">
                  <a:solidFill>
                    <a:schemeClr val="tx1"/>
                  </a:solidFill>
                </a:rPr>
                <a:t>40.001. </a:t>
              </a:r>
              <a:r>
                <a:rPr lang="ru-RU" sz="1600" dirty="0" smtClean="0">
                  <a:solidFill>
                    <a:schemeClr val="tx1"/>
                  </a:solidFill>
                </a:rPr>
                <a:t>Специалист </a:t>
              </a:r>
              <a:r>
                <a:rPr lang="ru-RU" sz="1600" dirty="0">
                  <a:solidFill>
                    <a:schemeClr val="tx1"/>
                  </a:solidFill>
                </a:rPr>
                <a:t>по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патентоведению</a:t>
              </a:r>
              <a:endParaRPr lang="ru-RU" sz="1600" dirty="0" smtClean="0">
                <a:solidFill>
                  <a:schemeClr val="tx1"/>
                </a:solidFill>
              </a:endParaRPr>
            </a:p>
            <a:p>
              <a:r>
                <a:rPr lang="ru-RU" sz="1600" b="1" dirty="0" smtClean="0">
                  <a:solidFill>
                    <a:schemeClr val="tx1"/>
                  </a:solidFill>
                  <a:ea typeface="Calibri"/>
                  <a:cs typeface="Times New Roman"/>
                </a:rPr>
                <a:t>07.001. </a:t>
              </a:r>
              <a:r>
                <a:rPr lang="ru-RU" sz="1600" dirty="0">
                  <a:solidFill>
                    <a:schemeClr val="tx1"/>
                  </a:solidFill>
                  <a:ea typeface="Calibri"/>
                  <a:cs typeface="Times New Roman"/>
                </a:rPr>
                <a:t>Специалист в области медиации (медиатор)</a:t>
              </a:r>
              <a:endParaRPr lang="ru-RU" sz="1400" dirty="0">
                <a:solidFill>
                  <a:schemeClr val="tx1"/>
                </a:solidFill>
                <a:ea typeface="Calibri"/>
                <a:cs typeface="Times New Roman"/>
              </a:endParaRPr>
            </a:p>
            <a:p>
              <a:pPr algn="ctr"/>
              <a:endParaRPr lang="ru-RU" sz="1200" dirty="0">
                <a:ea typeface="Calibri"/>
                <a:cs typeface="Times New Roman"/>
              </a:endParaRPr>
            </a:p>
            <a:p>
              <a:pPr algn="ctr"/>
              <a:endParaRPr lang="ru-RU" sz="1400" dirty="0">
                <a:ea typeface="Calibri"/>
                <a:cs typeface="Times New Roman"/>
              </a:endParaRPr>
            </a:p>
            <a:p>
              <a:pPr algn="ctr"/>
              <a:endParaRPr lang="ru-RU" sz="1600" dirty="0">
                <a:ea typeface="Calibri"/>
                <a:cs typeface="Times New Roman"/>
              </a:endParaRPr>
            </a:p>
          </p:txBody>
        </p:sp>
        <p:cxnSp>
          <p:nvCxnSpPr>
            <p:cNvPr id="120" name="Прямая со стрелкой 119"/>
            <p:cNvCxnSpPr>
              <a:endCxn id="6" idx="3"/>
            </p:cNvCxnSpPr>
            <p:nvPr/>
          </p:nvCxnSpPr>
          <p:spPr>
            <a:xfrm flipH="1">
              <a:off x="4427894" y="1268759"/>
              <a:ext cx="1037401" cy="11314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 стрелкой 122"/>
            <p:cNvCxnSpPr>
              <a:endCxn id="6" idx="3"/>
            </p:cNvCxnSpPr>
            <p:nvPr/>
          </p:nvCxnSpPr>
          <p:spPr>
            <a:xfrm flipH="1" flipV="1">
              <a:off x="4427894" y="2400159"/>
              <a:ext cx="1037401" cy="115697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 стрелкой 123"/>
            <p:cNvCxnSpPr>
              <a:endCxn id="6" idx="3"/>
            </p:cNvCxnSpPr>
            <p:nvPr/>
          </p:nvCxnSpPr>
          <p:spPr>
            <a:xfrm flipH="1" flipV="1">
              <a:off x="4427894" y="2400159"/>
              <a:ext cx="1037401" cy="1460891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65076" y="3426658"/>
            <a:ext cx="8095356" cy="2954670"/>
            <a:chOff x="179512" y="1052737"/>
            <a:chExt cx="8357593" cy="309634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1052737"/>
              <a:ext cx="4104456" cy="30963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ФГОС ВО</a:t>
              </a:r>
            </a:p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Квалификационный уровень 7</a:t>
              </a:r>
            </a:p>
            <a:p>
              <a:r>
                <a:rPr lang="ru-RU" sz="1400" b="1" dirty="0" smtClean="0">
                  <a:solidFill>
                    <a:schemeClr val="tx1"/>
                  </a:solidFill>
                </a:rPr>
                <a:t>40.04.01 Юриспруденция</a:t>
              </a:r>
              <a:endParaRPr lang="ru-RU" sz="1400" b="1" dirty="0">
                <a:solidFill>
                  <a:schemeClr val="tx1"/>
                </a:solidFill>
              </a:endParaRPr>
            </a:p>
            <a:p>
              <a:r>
                <a:rPr lang="ru-RU" sz="1400" b="1" dirty="0" smtClean="0">
                  <a:solidFill>
                    <a:schemeClr val="tx1"/>
                  </a:solidFill>
                </a:rPr>
                <a:t>40.05.01 Правовое </a:t>
              </a:r>
              <a:r>
                <a:rPr lang="ru-RU" sz="1400" b="1" dirty="0">
                  <a:solidFill>
                    <a:schemeClr val="tx1"/>
                  </a:solidFill>
                </a:rPr>
                <a:t>обеспечение национальной безопасности</a:t>
              </a:r>
            </a:p>
            <a:p>
              <a:r>
                <a:rPr lang="ru-RU" sz="1400" b="1" dirty="0" smtClean="0">
                  <a:solidFill>
                    <a:schemeClr val="tx1"/>
                  </a:solidFill>
                </a:rPr>
                <a:t>40.05.02 Правоохранительная </a:t>
              </a:r>
              <a:r>
                <a:rPr lang="ru-RU" sz="1400" b="1" dirty="0">
                  <a:solidFill>
                    <a:schemeClr val="tx1"/>
                  </a:solidFill>
                </a:rPr>
                <a:t>деятельность</a:t>
              </a:r>
            </a:p>
            <a:p>
              <a:r>
                <a:rPr lang="ru-RU" sz="1400" b="1" dirty="0" smtClean="0">
                  <a:solidFill>
                    <a:schemeClr val="tx1"/>
                  </a:solidFill>
                </a:rPr>
                <a:t>40.05.03 Судебная </a:t>
              </a:r>
              <a:r>
                <a:rPr lang="ru-RU" sz="1400" b="1" dirty="0">
                  <a:solidFill>
                    <a:schemeClr val="tx1"/>
                  </a:solidFill>
                </a:rPr>
                <a:t>экспертиза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333344" y="1052737"/>
              <a:ext cx="3203761" cy="30963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t">
                <a:lnSpc>
                  <a:spcPct val="115000"/>
                </a:lnSpc>
              </a:pPr>
              <a:r>
                <a:rPr lang="ru-RU" sz="1600" b="1" dirty="0" smtClean="0">
                  <a:solidFill>
                    <a:schemeClr val="tx1"/>
                  </a:solidFill>
                </a:rPr>
                <a:t>ПС</a:t>
              </a:r>
            </a:p>
            <a:p>
              <a:pPr fontAlgn="t">
                <a:lnSpc>
                  <a:spcPct val="115000"/>
                </a:lnSpc>
              </a:pPr>
              <a:r>
                <a:rPr lang="ru-RU" sz="1600" b="1" dirty="0" smtClean="0">
                  <a:solidFill>
                    <a:schemeClr val="tx1"/>
                  </a:solidFill>
                </a:rPr>
                <a:t>09.001.</a:t>
              </a:r>
              <a:r>
                <a:rPr lang="ru-RU" sz="1600" dirty="0" smtClean="0">
                  <a:solidFill>
                    <a:schemeClr val="tx1"/>
                  </a:solidFill>
                </a:rPr>
                <a:t> </a:t>
              </a:r>
              <a:r>
                <a:rPr lang="ru-RU" sz="1600" dirty="0">
                  <a:solidFill>
                    <a:schemeClr val="tx1"/>
                  </a:solidFill>
                </a:rPr>
                <a:t>Следователь-криминалист Приказ Минтруда России от </a:t>
              </a:r>
              <a:r>
                <a:rPr lang="ru-RU" sz="1600" dirty="0" smtClean="0">
                  <a:solidFill>
                    <a:schemeClr val="tx1"/>
                  </a:solidFill>
                </a:rPr>
                <a:t>23 марта 2015 г. №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183н</a:t>
              </a:r>
              <a:r>
                <a:rPr lang="ru-RU" sz="1600" dirty="0" smtClean="0">
                  <a:solidFill>
                    <a:schemeClr val="tx1"/>
                  </a:solidFill>
                </a:rPr>
                <a:t> (Зарегистрировано </a:t>
              </a:r>
              <a:r>
                <a:rPr lang="ru-RU" sz="1600" dirty="0">
                  <a:solidFill>
                    <a:schemeClr val="tx1"/>
                  </a:solidFill>
                </a:rPr>
                <a:t>в Минюсте </a:t>
              </a:r>
              <a:r>
                <a:rPr lang="ru-RU" sz="1600" dirty="0" smtClean="0">
                  <a:solidFill>
                    <a:schemeClr val="tx1"/>
                  </a:solidFill>
                </a:rPr>
                <a:t>России 7 апреля 2015 г.,  регистрационный № 36755</a:t>
              </a:r>
              <a:r>
                <a:rPr lang="ru-RU" sz="1600" dirty="0">
                  <a:solidFill>
                    <a:schemeClr val="tx1"/>
                  </a:solidFill>
                </a:rPr>
                <a:t>)</a:t>
              </a:r>
            </a:p>
            <a:p>
              <a:pPr fontAlgn="t">
                <a:lnSpc>
                  <a:spcPct val="115000"/>
                </a:lnSpc>
              </a:pPr>
              <a:r>
                <a:rPr lang="ru-RU" sz="1600" dirty="0" smtClean="0">
                  <a:solidFill>
                    <a:schemeClr val="tx1"/>
                  </a:solidFill>
                </a:rPr>
                <a:t> </a:t>
              </a:r>
              <a:endParaRPr lang="ru-RU" dirty="0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flipV="1">
              <a:off x="4283968" y="2272522"/>
              <a:ext cx="1049377" cy="1236117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4283968" y="1844824"/>
              <a:ext cx="1049377" cy="427697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V="1">
              <a:off x="4283968" y="2272522"/>
              <a:ext cx="1049376" cy="139666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6097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1656184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«Дорожная карта»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актуализации ФГОС ВО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491880" y="1124744"/>
            <a:ext cx="187220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2074" y="2276872"/>
            <a:ext cx="8234342" cy="50405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2400" b="1" i="1" u="sng" dirty="0" smtClean="0"/>
          </a:p>
          <a:p>
            <a:pPr marL="0" indent="0">
              <a:buNone/>
            </a:pPr>
            <a:r>
              <a:rPr lang="ru-RU" sz="2400" b="1" i="1" u="sng" dirty="0" smtClean="0">
                <a:solidFill>
                  <a:srgbClr val="FF0000"/>
                </a:solidFill>
              </a:rPr>
              <a:t>Шаг первый</a:t>
            </a:r>
            <a:r>
              <a:rPr lang="ru-RU" sz="2400" b="1" i="1" dirty="0" smtClean="0">
                <a:solidFill>
                  <a:srgbClr val="FF0000"/>
                </a:solidFill>
              </a:rPr>
              <a:t>.   </a:t>
            </a:r>
            <a:r>
              <a:rPr lang="ru-RU" sz="2400" i="1" dirty="0" smtClean="0"/>
              <a:t>Определение ПС, сопряженных с ФГОС ВО. Д</a:t>
            </a:r>
            <a:r>
              <a:rPr lang="ru-RU" sz="2400" dirty="0" smtClean="0"/>
              <a:t>ополнение раздела </a:t>
            </a:r>
            <a:r>
              <a:rPr lang="en-US" sz="2400" dirty="0" smtClean="0"/>
              <a:t>III </a:t>
            </a:r>
            <a:r>
              <a:rPr lang="ru-RU" sz="2400" dirty="0" smtClean="0"/>
              <a:t>ФГОС ВО п. 3.7.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b="1" i="1" u="sng" dirty="0">
                <a:solidFill>
                  <a:srgbClr val="FF0000"/>
                </a:solidFill>
              </a:rPr>
              <a:t>Шаг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второй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Определение ОТФ, выбранных для данного ФГОС ВО. Дополнение раздела 4 ФГОС ВО п. 4.5, содержащим перечень ОТФ. </a:t>
            </a:r>
          </a:p>
          <a:p>
            <a:pPr marL="0" indent="0">
              <a:buNone/>
            </a:pPr>
            <a:endParaRPr lang="ru-RU" sz="2400" b="1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08912" cy="1202485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chemeClr val="tx1"/>
                </a:solidFill>
              </a:rPr>
              <a:t>Шаг 1.</a:t>
            </a:r>
            <a:r>
              <a:rPr lang="ru-RU" sz="2800" b="1" dirty="0" smtClean="0">
                <a:solidFill>
                  <a:schemeClr val="tx1"/>
                </a:solidFill>
              </a:rPr>
              <a:t> Определение ПС, сопряженных с ФГОС 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848872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Отбор соответствующих ПС на основании анализа:</a:t>
            </a:r>
            <a:endParaRPr lang="ru-RU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smtClean="0"/>
              <a:t>Вида (видов) профессиональной деятельности, описанных в ПС;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smtClean="0"/>
              <a:t>Уровня квалификации, указанного в ПС в целях сопряжения с уровнем высшего образования. (Приказ Минтруда от 12 апреля 2013 г. № </a:t>
            </a:r>
            <a:r>
              <a:rPr lang="ru-RU" sz="2000" dirty="0" err="1" smtClean="0"/>
              <a:t>148н</a:t>
            </a:r>
            <a:r>
              <a:rPr lang="ru-RU" sz="2000" dirty="0" smtClean="0"/>
              <a:t>):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ru-RU" sz="2000" dirty="0" smtClean="0"/>
          </a:p>
          <a:p>
            <a:pPr marL="114300" indent="0" algn="just">
              <a:buClr>
                <a:srgbClr val="C00000"/>
              </a:buClr>
              <a:buNone/>
            </a:pPr>
            <a:endParaRPr lang="ru-RU" sz="2000" dirty="0" smtClean="0"/>
          </a:p>
          <a:p>
            <a:pPr marL="114300" indent="0" algn="just">
              <a:buClr>
                <a:srgbClr val="C00000"/>
              </a:buClr>
              <a:buNone/>
            </a:pPr>
            <a:r>
              <a:rPr lang="ru-RU" sz="2000" dirty="0" smtClean="0"/>
              <a:t>*</a:t>
            </a:r>
            <a:r>
              <a:rPr lang="ru-RU" sz="2000" i="1" dirty="0" smtClean="0"/>
              <a:t>прикладной бакалавриат – с учетом уровня квалификации 5.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40060"/>
              </p:ext>
            </p:extLst>
          </p:nvPr>
        </p:nvGraphicFramePr>
        <p:xfrm>
          <a:off x="539552" y="3429000"/>
          <a:ext cx="7704856" cy="225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47749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Уровень квалификации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7495">
                <a:tc>
                  <a:txBody>
                    <a:bodyPr/>
                    <a:lstStyle/>
                    <a:p>
                      <a:r>
                        <a:rPr lang="ru-RU" dirty="0" smtClean="0"/>
                        <a:t>Бакалавриат*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ниже 6</a:t>
                      </a:r>
                      <a:endParaRPr lang="ru-RU" dirty="0"/>
                    </a:p>
                  </a:txBody>
                  <a:tcPr/>
                </a:tc>
              </a:tr>
              <a:tr h="477495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Магистратура,</a:t>
                      </a:r>
                      <a:r>
                        <a:rPr lang="ru-RU" baseline="0" dirty="0" smtClean="0"/>
                        <a:t> специалитет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ниже 7</a:t>
                      </a:r>
                      <a:endParaRPr lang="ru-RU" dirty="0"/>
                    </a:p>
                  </a:txBody>
                  <a:tcPr/>
                </a:tc>
              </a:tr>
              <a:tr h="82417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</a:t>
                      </a:r>
                      <a:r>
                        <a:rPr lang="ru-RU" baseline="0" dirty="0" smtClean="0"/>
                        <a:t> кадров высшей 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ниже 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1">
      <a:dk1>
        <a:srgbClr val="2F2B20"/>
      </a:dk1>
      <a:lt1>
        <a:srgbClr val="FFFFFF"/>
      </a:lt1>
      <a:dk2>
        <a:srgbClr val="EBF2F1"/>
      </a:dk2>
      <a:lt2>
        <a:srgbClr val="DFDCB7"/>
      </a:lt2>
      <a:accent1>
        <a:srgbClr val="D7E5E4"/>
      </a:accent1>
      <a:accent2>
        <a:srgbClr val="9CBEBD"/>
      </a:accent2>
      <a:accent3>
        <a:srgbClr val="D7E5E4"/>
      </a:accent3>
      <a:accent4>
        <a:srgbClr val="95A39D"/>
      </a:accent4>
      <a:accent5>
        <a:srgbClr val="C3D8D7"/>
      </a:accent5>
      <a:accent6>
        <a:srgbClr val="C3D8D7"/>
      </a:accent6>
      <a:hlink>
        <a:srgbClr val="C3D8D7"/>
      </a:hlink>
      <a:folHlink>
        <a:srgbClr val="D7E5E4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1110</Words>
  <Application>Microsoft Office PowerPoint</Application>
  <PresentationFormat>Экран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Соседство</vt:lpstr>
      <vt:lpstr>Тема Office</vt:lpstr>
      <vt:lpstr>О разработке и актуализации ФГОС ВО и примерных основных образовательных программ высшего образования с учетом требований профессиональных стандартов</vt:lpstr>
      <vt:lpstr>Утвержденные ФГОС ВО (по состоянию на 6 июля 2015 г.)</vt:lpstr>
      <vt:lpstr>Презентация PowerPoint</vt:lpstr>
      <vt:lpstr>Изменения в нормативно-правовой и методической базе актуализации ФГОС ВО в соответствии с принимаемыми ПС</vt:lpstr>
      <vt:lpstr>Презентация PowerPoint</vt:lpstr>
      <vt:lpstr>Участники процесса актуализации ФГОС ВО в соответствии с принимаемыми ПС</vt:lpstr>
      <vt:lpstr>Сопряжение ФГОС ВО и ПС</vt:lpstr>
      <vt:lpstr> «Дорожная карта»  актуализации ФГОС ВО  </vt:lpstr>
      <vt:lpstr>Шаг 1. Определение ПС, сопряженных с ФГОС ВО</vt:lpstr>
      <vt:lpstr>Особенности учёта уровней квалификации в отдельных ПС</vt:lpstr>
      <vt:lpstr>Презентация PowerPoint</vt:lpstr>
      <vt:lpstr>Презентация PowerPoint</vt:lpstr>
      <vt:lpstr>Шаг 2. Актуализация характеристики профессиональной деятельности    выпускника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Семинар-инструктаж  по актуализации ФГОС  ВО  с учетом принимаемых  профессиональных стандартов</dc:title>
  <dc:creator>Жидков Александр Александрович</dc:creator>
  <cp:lastModifiedBy>Студент НИУ ВШЭ</cp:lastModifiedBy>
  <cp:revision>218</cp:revision>
  <dcterms:created xsi:type="dcterms:W3CDTF">2015-02-10T08:35:01Z</dcterms:created>
  <dcterms:modified xsi:type="dcterms:W3CDTF">2015-08-04T08:52:19Z</dcterms:modified>
</cp:coreProperties>
</file>