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60" r:id="rId3"/>
  </p:sldMasterIdLst>
  <p:sldIdLst>
    <p:sldId id="256" r:id="rId4"/>
    <p:sldId id="278" r:id="rId5"/>
    <p:sldId id="267" r:id="rId6"/>
    <p:sldId id="283" r:id="rId7"/>
    <p:sldId id="284" r:id="rId8"/>
    <p:sldId id="286" r:id="rId9"/>
    <p:sldId id="288" r:id="rId10"/>
    <p:sldId id="289" r:id="rId11"/>
    <p:sldId id="290" r:id="rId12"/>
    <p:sldId id="291" r:id="rId13"/>
    <p:sldId id="264" r:id="rId14"/>
    <p:sldId id="292" r:id="rId15"/>
    <p:sldId id="293" r:id="rId16"/>
    <p:sldId id="298" r:id="rId17"/>
    <p:sldId id="299" r:id="rId18"/>
    <p:sldId id="263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>
      <p:cViewPr varScale="1">
        <p:scale>
          <a:sx n="98" d="100"/>
          <a:sy n="98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2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es-ES" smtClean="0"/>
              <a:pPr/>
              <a:t>13/12/2018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7" name="Picture 4" descr="white b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69160"/>
            <a:ext cx="7623175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es-ES" smtClean="0"/>
              <a:pPr/>
              <a:t>13/12/2018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es-ES" smtClean="0"/>
              <a:pPr/>
              <a:t>13/12/2018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4144B5-6BBE-4D37-AD5D-04512A7DD7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F468AFB-A5EA-434D-9C12-326C499B26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03156C8-E5DB-43BF-ACC7-D5061CED6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1668-A361-4E4B-BDDD-E30389050389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16841C0-91C7-4484-9469-006B65353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074556D-0CB6-4954-A560-D4A51F4EA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D9C-395C-420D-A51C-306FFC8B9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748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74AA3A-87E1-480B-BADF-855AA83C6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2ECAEA4-F994-430C-8FC0-D9BA666C3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5E67F0F-563E-40C0-B489-BBF4A8B9C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1668-A361-4E4B-BDDD-E30389050389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4BADF11-E4B8-4C42-A424-AE7EF7C38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5B11C87-8C17-4C74-98B2-9AC27F4E2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D9C-395C-420D-A51C-306FFC8B9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594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18ABE20-94BB-44DB-B228-2C441F98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06F5B81-A550-4DCB-8B43-670E65C82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3BC398F-BAFC-4CC3-9AE7-C9C863C8E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1668-A361-4E4B-BDDD-E30389050389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8B18002-FC9D-4162-BD6D-B296817DA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41CD0FD-648E-4EC9-AAB2-1D783DD9E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D9C-395C-420D-A51C-306FFC8B9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455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B25CB2-C156-4337-BB14-0C5AAB770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3FE16D7-2918-440F-9470-0813C641ED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D8DF570-3E61-4957-B4EC-AD527DFFF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D0A8E23-2CC4-42DB-8FD3-436A4C297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1668-A361-4E4B-BDDD-E30389050389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3DC2D2A-E8A4-492D-A73F-954AE55B1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8712DE1-1B66-470A-8B5D-3C435E982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D9C-395C-420D-A51C-306FFC8B9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019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EC72FD-513F-461F-9D76-37D8BC9C1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1956FAB-8B17-4283-9BDF-3203AE646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21E6CA7-8A8E-441F-8F61-5F7D0D64C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AAAA9D6-5FBF-4A54-AD2F-AF47DB3A27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682E0481-DA09-43E5-9AB1-0804C3201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AB92829-D7DE-4FAD-A9FD-4D2BBE06C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1668-A361-4E4B-BDDD-E30389050389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1882CE51-762C-45BF-88F3-F0EC909A9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0D79D51-E53F-4AB0-B0A9-963A26AB0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D9C-395C-420D-A51C-306FFC8B9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854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C974B6-263E-4054-AB07-7DAC02A2D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6C52701-30CA-45B7-B8CC-00441BCD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1668-A361-4E4B-BDDD-E30389050389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8F381457-A8C6-48FB-9FA6-4D9A37B34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BF14AD2-2D60-456F-87BB-7C583A094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D9C-395C-420D-A51C-306FFC8B9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3636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FCEE42E-A1B4-496A-85A0-693A6CCA4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1668-A361-4E4B-BDDD-E30389050389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68D43496-76CA-4F38-9002-CBF7CEBCF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D669318-1602-42E4-BBF0-62078180F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D9C-395C-420D-A51C-306FFC8B9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8340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E55C83-3192-4246-A490-F4D175EFD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E6B52D9-355C-4951-8503-0E0F036F6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A0E2119-6F6C-4B98-B373-99516B24B3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34A08B3-110B-49F1-B0F8-81061598A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1668-A361-4E4B-BDDD-E30389050389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B019DBD-0D45-4086-96EE-E0260D270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DE64224-7404-481F-A1DE-4DA76BCC4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D9C-395C-420D-A51C-306FFC8B9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19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es-ES" smtClean="0"/>
              <a:pPr/>
              <a:t>13/12/2018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9" name="Picture 4" descr="white b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908720"/>
            <a:ext cx="8820472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white b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68760" y="908720"/>
            <a:ext cx="8820472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079897-FF1B-4718-9C76-7EEAAC607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05B4C57A-5B14-42F1-84D3-53CC662D8D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311F6DB-83C4-4087-9A79-209CBE8D6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73AFFE1-8F9D-4E0A-B7CF-7A0F52CA4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1668-A361-4E4B-BDDD-E30389050389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A733BDC-EEAD-4AB6-B7EE-F38FB01F4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FE0A640-145A-41EF-9940-F6305FC85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D9C-395C-420D-A51C-306FFC8B9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4273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1ECD83-E0F1-4AF8-B0E7-774396FC5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6E97B53-A245-4A17-9818-A159B2731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1CA8BAE-65DC-458B-923A-28B616794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1668-A361-4E4B-BDDD-E30389050389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349D4B9-DAAB-4904-BE47-416ED15C8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25722AE-78E4-4E81-9704-4B28D4349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D9C-395C-420D-A51C-306FFC8B9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397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162A6D70-1968-45BC-AFD7-57643C543A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575DD49-654F-4CFC-A16B-A10F5493FE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E9C2165-58F5-41AD-A9BC-11E56E354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1668-A361-4E4B-BDDD-E30389050389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FB8891D-806F-469B-A77E-3B7B5928F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60EC492-41AB-4214-B554-97D2F9488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D9C-395C-420D-A51C-306FFC8B9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61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es-ES" smtClean="0"/>
              <a:pPr/>
              <a:t>13/12/2018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es-ES" smtClean="0"/>
              <a:pPr/>
              <a:t>13/12/2018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es-ES" smtClean="0"/>
              <a:pPr/>
              <a:t>13/12/2018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es-ES" smtClean="0"/>
              <a:pPr/>
              <a:t>13/12/2018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es-ES" smtClean="0"/>
              <a:pPr/>
              <a:t>13/12/2018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es-ES" smtClean="0"/>
              <a:pPr/>
              <a:t>13/12/2018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es-ES" smtClean="0"/>
              <a:pPr/>
              <a:t>13/12/2018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BinaryCode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2CBDF-F8EE-466E-B82A-F8278D3AD440}" type="datetimeFigureOut">
              <a:rPr lang="es-ES" smtClean="0"/>
              <a:pPr/>
              <a:t>13/12/2018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5D319-0FE9-4855-B74F-581B376F9F24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95D7D0-486C-4C84-A12B-E2DFE4EF5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033A9A1-0F99-49B5-B3D8-B3B6CC7FD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EAD674F-0A99-48A1-8A74-4B6A5D9EA5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C1668-A361-4E4B-BDDD-E30389050389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AB2DE2A-52B3-4499-B951-96ECECB7C3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4B62D2D-50BE-4560-B134-97D50426CA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E3D9C-395C-420D-A51C-306FFC8B9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75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029DE7B6-DC7C-4BA1-B406-EDDA0C0A31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90722" y="-2"/>
            <a:ext cx="5653278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C7E9F335-422B-4D41-A3F0-74684A71C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2215" y="1306071"/>
            <a:ext cx="4108784" cy="399513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ru-RU" sz="28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br>
              <a:rPr lang="ru-RU" sz="28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ru-RU" sz="2800" dirty="0">
                <a:solidFill>
                  <a:srgbClr val="222222"/>
                </a:solidFill>
                <a:latin typeface="Arial" panose="020B0604020202020204" pitchFamily="34" charset="0"/>
              </a:rPr>
              <a:t/>
            </a:r>
            <a:br>
              <a:rPr lang="ru-RU" sz="28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ru-RU" sz="2800" dirty="0">
                <a:solidFill>
                  <a:srgbClr val="222222"/>
                </a:solidFill>
                <a:latin typeface="Arial" panose="020B0604020202020204" pitchFamily="34" charset="0"/>
              </a:rPr>
              <a:t/>
            </a:r>
            <a:br>
              <a:rPr lang="ru-RU" sz="28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ru-RU" sz="2800" dirty="0">
                <a:solidFill>
                  <a:srgbClr val="222222"/>
                </a:solidFill>
                <a:latin typeface="Arial" panose="020B0604020202020204" pitchFamily="34" charset="0"/>
              </a:rPr>
              <a:t/>
            </a:r>
            <a:br>
              <a:rPr lang="ru-RU" sz="28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ru-RU" sz="2800" dirty="0">
                <a:solidFill>
                  <a:srgbClr val="222222"/>
                </a:solidFill>
                <a:latin typeface="Arial" panose="020B0604020202020204" pitchFamily="34" charset="0"/>
              </a:rPr>
              <a:t/>
            </a:r>
            <a:br>
              <a:rPr lang="ru-RU" sz="28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ru-RU" sz="2800" dirty="0">
                <a:solidFill>
                  <a:srgbClr val="222222"/>
                </a:solidFill>
                <a:latin typeface="Arial" panose="020B0604020202020204" pitchFamily="34" charset="0"/>
              </a:rPr>
              <a:t>Оценка возможного внедрения  элементов PSD2  в российское платёжное законодательство. Этапы и риски.</a:t>
            </a:r>
            <a:br>
              <a:rPr lang="ru-RU" sz="28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ru-RU" sz="2800" dirty="0">
                <a:solidFill>
                  <a:srgbClr val="222222"/>
                </a:solidFill>
                <a:latin typeface="Arial" panose="020B0604020202020204" pitchFamily="34" charset="0"/>
              </a:rPr>
              <a:t/>
            </a:r>
            <a:br>
              <a:rPr lang="ru-RU" sz="28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ru-RU" sz="2800" dirty="0">
                <a:solidFill>
                  <a:srgbClr val="222222"/>
                </a:solidFill>
                <a:latin typeface="Arial" panose="020B0604020202020204" pitchFamily="34" charset="0"/>
              </a:rPr>
              <a:t/>
            </a:r>
            <a:br>
              <a:rPr lang="ru-RU" sz="28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ru-RU" sz="2800" dirty="0">
                <a:solidFill>
                  <a:srgbClr val="222222"/>
                </a:solidFill>
                <a:latin typeface="Arial" panose="020B0604020202020204" pitchFamily="34" charset="0"/>
              </a:rPr>
              <a:t/>
            </a:r>
            <a:br>
              <a:rPr lang="ru-RU" sz="28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ru-RU" sz="2800" dirty="0">
                <a:solidFill>
                  <a:srgbClr val="222222"/>
                </a:solidFill>
                <a:latin typeface="Arial" panose="020B0604020202020204" pitchFamily="34" charset="0"/>
              </a:rPr>
              <a:t/>
            </a:r>
            <a:br>
              <a:rPr lang="ru-RU" sz="28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ru-RU" sz="1800" dirty="0">
                <a:solidFill>
                  <a:srgbClr val="222222"/>
                </a:solidFill>
                <a:latin typeface="Arial" panose="020B0604020202020204" pitchFamily="34" charset="0"/>
              </a:rPr>
              <a:t>Криворучко Светлана, д.э.н., профессор </a:t>
            </a:r>
            <a:br>
              <a:rPr lang="ru-RU" sz="18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ru-RU" sz="1800" dirty="0">
                <a:solidFill>
                  <a:srgbClr val="222222"/>
                </a:solidFill>
                <a:latin typeface="Arial" panose="020B0604020202020204" pitchFamily="34" charset="0"/>
              </a:rPr>
              <a:t>Финансовый университет</a:t>
            </a:r>
            <a:endParaRPr lang="en-US" sz="2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971D2B84-B0BB-4DF4-BFF6-B818C3EE0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141" y="1131095"/>
            <a:ext cx="6971372" cy="810000"/>
          </a:xfrm>
        </p:spPr>
        <p:txBody>
          <a:bodyPr>
            <a:normAutofit/>
          </a:bodyPr>
          <a:lstStyle/>
          <a:p>
            <a:r>
              <a:rPr lang="ru-RU" sz="1800" dirty="0"/>
              <a:t>Риски субъектов НПС</a:t>
            </a:r>
            <a:br>
              <a:rPr lang="ru-RU" sz="1800" dirty="0"/>
            </a:br>
            <a:r>
              <a:rPr lang="ru-RU" sz="1800" dirty="0"/>
              <a:t>(часть </a:t>
            </a:r>
            <a:r>
              <a:rPr lang="en-US" sz="1800" dirty="0"/>
              <a:t>4</a:t>
            </a:r>
            <a:r>
              <a:rPr lang="ru-RU" sz="1800" dirty="0"/>
              <a:t>)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0DF10098-6A07-41AD-A87B-8F3708B55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068661"/>
              </p:ext>
            </p:extLst>
          </p:nvPr>
        </p:nvGraphicFramePr>
        <p:xfrm>
          <a:off x="2699792" y="1235251"/>
          <a:ext cx="5886070" cy="52900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0914">
                  <a:extLst>
                    <a:ext uri="{9D8B030D-6E8A-4147-A177-3AD203B41FA5}">
                      <a16:colId xmlns:a16="http://schemas.microsoft.com/office/drawing/2014/main" xmlns="" val="216650607"/>
                    </a:ext>
                  </a:extLst>
                </a:gridCol>
                <a:gridCol w="604286">
                  <a:extLst>
                    <a:ext uri="{9D8B030D-6E8A-4147-A177-3AD203B41FA5}">
                      <a16:colId xmlns:a16="http://schemas.microsoft.com/office/drawing/2014/main" xmlns="" val="952985723"/>
                    </a:ext>
                  </a:extLst>
                </a:gridCol>
                <a:gridCol w="101269">
                  <a:extLst>
                    <a:ext uri="{9D8B030D-6E8A-4147-A177-3AD203B41FA5}">
                      <a16:colId xmlns:a16="http://schemas.microsoft.com/office/drawing/2014/main" xmlns="" val="3834328030"/>
                    </a:ext>
                  </a:extLst>
                </a:gridCol>
                <a:gridCol w="628235">
                  <a:extLst>
                    <a:ext uri="{9D8B030D-6E8A-4147-A177-3AD203B41FA5}">
                      <a16:colId xmlns:a16="http://schemas.microsoft.com/office/drawing/2014/main" xmlns="" val="4064023212"/>
                    </a:ext>
                  </a:extLst>
                </a:gridCol>
                <a:gridCol w="171567">
                  <a:extLst>
                    <a:ext uri="{9D8B030D-6E8A-4147-A177-3AD203B41FA5}">
                      <a16:colId xmlns:a16="http://schemas.microsoft.com/office/drawing/2014/main" xmlns="" val="4214029111"/>
                    </a:ext>
                  </a:extLst>
                </a:gridCol>
                <a:gridCol w="473756">
                  <a:extLst>
                    <a:ext uri="{9D8B030D-6E8A-4147-A177-3AD203B41FA5}">
                      <a16:colId xmlns:a16="http://schemas.microsoft.com/office/drawing/2014/main" xmlns="" val="1853061589"/>
                    </a:ext>
                  </a:extLst>
                </a:gridCol>
                <a:gridCol w="3356043">
                  <a:extLst>
                    <a:ext uri="{9D8B030D-6E8A-4147-A177-3AD203B41FA5}">
                      <a16:colId xmlns:a16="http://schemas.microsoft.com/office/drawing/2014/main" xmlns="" val="4130107537"/>
                    </a:ext>
                  </a:extLst>
                </a:gridCol>
              </a:tblGrid>
              <a:tr h="3877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№ фактора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95" marR="21695" marT="14548" marB="14548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6" marR="28926" marT="19397" marB="19397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Наименование фактора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95" marR="21695" marT="14548" marB="14548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6" marR="28926" marT="19397" marB="19397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26" marR="28926" marT="19397" marB="193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№ риска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95" marR="21695" marT="14548" marB="14548" anchor="ctr"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effectLst/>
                        </a:rPr>
                        <a:t>Содержание риска</a:t>
                      </a:r>
                      <a:endParaRPr lang="ru-RU" sz="1000" dirty="0"/>
                    </a:p>
                  </a:txBody>
                  <a:tcPr marL="21695" marR="21695" marT="14548" marB="14548" anchor="ctr"/>
                </a:tc>
                <a:extLst>
                  <a:ext uri="{0D108BD9-81ED-4DB2-BD59-A6C34878D82A}">
                    <a16:rowId xmlns:a16="http://schemas.microsoft.com/office/drawing/2014/main" xmlns="" val="1527485180"/>
                  </a:ext>
                </a:extLst>
              </a:tr>
              <a:tr h="272365">
                <a:tc gridSpan="7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Технологические факторы и связанные с ними риски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33" marR="21333" marT="14306" marB="14306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5454013"/>
                  </a:ext>
                </a:extLst>
              </a:tr>
              <a:tr h="74581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33" marR="21333" marT="14306" marB="14306" anchor="ctr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технологии работы с клиентами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33" marR="21333" marT="14306" marB="14306"/>
                </a:tc>
                <a:tc rowSpan="2"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технологии работы с клиентами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44" marR="28444" marT="19074" marB="19074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9.1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33" marR="21333" marT="14306" marB="14306" anchor="ctr"/>
                </a:tc>
                <a:tc gridSpan="3"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отсутствие у субъектов НПС технологий работы с клиентами в соответствии с требованиями </a:t>
                      </a:r>
                      <a:r>
                        <a:rPr lang="en-US" sz="1100">
                          <a:effectLst/>
                        </a:rPr>
                        <a:t>PSD</a:t>
                      </a:r>
                      <a:r>
                        <a:rPr lang="ru-RU" sz="1100">
                          <a:effectLst/>
                        </a:rPr>
                        <a:t>2 не позволяет достичь целей имплементации</a:t>
                      </a:r>
                      <a:endParaRPr lang="ru-RU" sz="1000"/>
                    </a:p>
                  </a:txBody>
                  <a:tcPr marL="21333" marR="21333" marT="14306" marB="14306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44" marR="28444" marT="19074" marB="19074" anchor="ctr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отсутствие у субъектов НПС технологий работы с клиентами в соответствии с требованиями </a:t>
                      </a:r>
                      <a:r>
                        <a:rPr lang="en-US" sz="1400" dirty="0">
                          <a:effectLst/>
                        </a:rPr>
                        <a:t>PSD</a:t>
                      </a:r>
                      <a:r>
                        <a:rPr lang="ru-RU" sz="1400" dirty="0">
                          <a:effectLst/>
                        </a:rPr>
                        <a:t>2 не позволяет достичь целей имплементации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44" marR="28444" marT="19074" marB="19074"/>
                </a:tc>
                <a:extLst>
                  <a:ext uri="{0D108BD9-81ED-4DB2-BD59-A6C34878D82A}">
                    <a16:rowId xmlns:a16="http://schemas.microsoft.com/office/drawing/2014/main" xmlns="" val="3127464951"/>
                  </a:ext>
                </a:extLst>
              </a:tr>
              <a:tr h="750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9.2</a:t>
                      </a:r>
                      <a:endParaRPr lang="ru-RU" sz="1000" dirty="0"/>
                    </a:p>
                  </a:txBody>
                  <a:tcPr marL="21333" marR="21333" marT="14306" marB="14306" anchor="ctr"/>
                </a:tc>
                <a:tc gridSpan="3"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правила имплементации </a:t>
                      </a:r>
                      <a:r>
                        <a:rPr lang="en-US" sz="1100">
                          <a:effectLst/>
                        </a:rPr>
                        <a:t>PSD</a:t>
                      </a:r>
                      <a:r>
                        <a:rPr lang="ru-RU" sz="1100">
                          <a:effectLst/>
                        </a:rPr>
                        <a:t>2 не позволяют субъектам НПС использовать имеющиеся на рынке технологии работы с клиентами в соответствии с требованиями </a:t>
                      </a:r>
                      <a:r>
                        <a:rPr lang="en-US" sz="1100">
                          <a:effectLst/>
                        </a:rPr>
                        <a:t>PSD</a:t>
                      </a: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00"/>
                    </a:p>
                  </a:txBody>
                  <a:tcPr marL="21333" marR="21333" marT="14306" marB="14306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44" marR="28444" marT="19074" marB="19074" anchor="ctr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правила имплементации </a:t>
                      </a:r>
                      <a:r>
                        <a:rPr lang="en-US" sz="1400" dirty="0">
                          <a:effectLst/>
                        </a:rPr>
                        <a:t>PSD</a:t>
                      </a:r>
                      <a:r>
                        <a:rPr lang="ru-RU" sz="1400" dirty="0">
                          <a:effectLst/>
                        </a:rPr>
                        <a:t>2 не позволяют субъектам НПС использовать имеющиеся на рынке технологии работы с клиентами в соответствии с требованиями </a:t>
                      </a:r>
                      <a:r>
                        <a:rPr lang="en-US" sz="1400" dirty="0">
                          <a:effectLst/>
                        </a:rPr>
                        <a:t>PSD</a:t>
                      </a: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44" marR="28444" marT="19074" marB="19074"/>
                </a:tc>
                <a:extLst>
                  <a:ext uri="{0D108BD9-81ED-4DB2-BD59-A6C34878D82A}">
                    <a16:rowId xmlns:a16="http://schemas.microsoft.com/office/drawing/2014/main" xmlns="" val="3941457653"/>
                  </a:ext>
                </a:extLst>
              </a:tr>
              <a:tr h="74581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33" marR="21333" marT="14306" marB="14306" anchor="ctr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технологии управления рисками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33" marR="21333" marT="14306" marB="14306"/>
                </a:tc>
                <a:tc rowSpan="2"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технологии управления рисками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44" marR="28444" marT="19074" marB="19074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10.1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33" marR="21333" marT="14306" marB="14306" anchor="ctr"/>
                </a:tc>
                <a:tc gridSpan="3"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отсутствие у субъектов НПС технологий управления рисками в соответствии с требованиями </a:t>
                      </a:r>
                      <a:r>
                        <a:rPr lang="en-US" sz="1100">
                          <a:effectLst/>
                        </a:rPr>
                        <a:t>PSD</a:t>
                      </a:r>
                      <a:r>
                        <a:rPr lang="ru-RU" sz="1100">
                          <a:effectLst/>
                        </a:rPr>
                        <a:t>2 не позволяет достичь целей имплементации</a:t>
                      </a:r>
                      <a:endParaRPr lang="ru-RU" sz="1000"/>
                    </a:p>
                  </a:txBody>
                  <a:tcPr marL="21333" marR="21333" marT="14306" marB="14306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10.1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44" marR="28444" marT="19074" marB="19074" anchor="ctr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отсутствие у субъектов НПС технологий управления рисками в соответствии с требованиями </a:t>
                      </a:r>
                      <a:r>
                        <a:rPr lang="en-US" sz="1400" dirty="0">
                          <a:effectLst/>
                        </a:rPr>
                        <a:t>PSD</a:t>
                      </a:r>
                      <a:r>
                        <a:rPr lang="ru-RU" sz="1400" dirty="0">
                          <a:effectLst/>
                        </a:rPr>
                        <a:t>2 не позволяет достичь целей имплементации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44" marR="28444" marT="19074" marB="19074"/>
                </a:tc>
                <a:extLst>
                  <a:ext uri="{0D108BD9-81ED-4DB2-BD59-A6C34878D82A}">
                    <a16:rowId xmlns:a16="http://schemas.microsoft.com/office/drawing/2014/main" xmlns="" val="640748114"/>
                  </a:ext>
                </a:extLst>
              </a:tr>
              <a:tr h="7837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10.2</a:t>
                      </a:r>
                      <a:endParaRPr lang="ru-RU" sz="1000" dirty="0"/>
                    </a:p>
                  </a:txBody>
                  <a:tcPr marL="21333" marR="21333" marT="14306" marB="14306" anchor="ctr"/>
                </a:tc>
                <a:tc gridSpan="3"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правила имплементации </a:t>
                      </a:r>
                      <a:r>
                        <a:rPr lang="en-US" sz="1100">
                          <a:effectLst/>
                        </a:rPr>
                        <a:t>PSD</a:t>
                      </a:r>
                      <a:r>
                        <a:rPr lang="ru-RU" sz="1100">
                          <a:effectLst/>
                        </a:rPr>
                        <a:t>2 не позволяют субъектам НПС использовать имеющиеся на рынке технологии управления рисками в соответствии с требованиями </a:t>
                      </a:r>
                      <a:r>
                        <a:rPr lang="en-US" sz="1100">
                          <a:effectLst/>
                        </a:rPr>
                        <a:t>PSD</a:t>
                      </a: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00"/>
                    </a:p>
                  </a:txBody>
                  <a:tcPr marL="21333" marR="21333" marT="14306" marB="14306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10.2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44" marR="28444" marT="19074" marB="19074" anchor="ctr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правила имплементации </a:t>
                      </a:r>
                      <a:r>
                        <a:rPr lang="en-US" sz="1400" dirty="0">
                          <a:effectLst/>
                        </a:rPr>
                        <a:t>PSD</a:t>
                      </a:r>
                      <a:r>
                        <a:rPr lang="ru-RU" sz="1400" dirty="0">
                          <a:effectLst/>
                        </a:rPr>
                        <a:t>2 не позволяют субъектам НПС использовать имеющиеся на рынке технологии управления рисками в соответствии с требованиями </a:t>
                      </a:r>
                      <a:r>
                        <a:rPr lang="en-US" sz="1400" dirty="0">
                          <a:effectLst/>
                        </a:rPr>
                        <a:t>PSD</a:t>
                      </a: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44" marR="28444" marT="19074" marB="19074"/>
                </a:tc>
                <a:extLst>
                  <a:ext uri="{0D108BD9-81ED-4DB2-BD59-A6C34878D82A}">
                    <a16:rowId xmlns:a16="http://schemas.microsoft.com/office/drawing/2014/main" xmlns="" val="1116734041"/>
                  </a:ext>
                </a:extLst>
              </a:tr>
              <a:tr h="679323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11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33" marR="21333" marT="14306" marB="14306" anchor="ctr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технологии управления бизнес-процессами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33" marR="21333" marT="14306" marB="14306"/>
                </a:tc>
                <a:tc rowSpan="2"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технологии управления бизнес-процессами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44" marR="28444" marT="19074" marB="19074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11.1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33" marR="21333" marT="14306" marB="14306" anchor="ctr"/>
                </a:tc>
                <a:tc gridSpan="3">
                  <a:txBody>
                    <a:bodyPr/>
                    <a:lstStyle/>
                    <a:p>
                      <a:r>
                        <a:rPr lang="ru-RU" sz="1100" dirty="0">
                          <a:effectLst/>
                        </a:rPr>
                        <a:t>отсутствие у субъектов НПС технологий управления бизнес-процессами в соответствии с требованиями </a:t>
                      </a:r>
                      <a:r>
                        <a:rPr lang="en-US" sz="1100" dirty="0">
                          <a:effectLst/>
                        </a:rPr>
                        <a:t>PSD</a:t>
                      </a:r>
                      <a:r>
                        <a:rPr lang="ru-RU" sz="1100" dirty="0">
                          <a:effectLst/>
                        </a:rPr>
                        <a:t>2 не позволяет достичь целей имплементации</a:t>
                      </a:r>
                      <a:endParaRPr lang="ru-RU" sz="1000" dirty="0"/>
                    </a:p>
                  </a:txBody>
                  <a:tcPr marL="21333" marR="21333" marT="14306" marB="14306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11.1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44" marR="28444" marT="19074" marB="19074" anchor="ctr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отсутствие у субъектов НПС технологий управления бизнес-процессами в соответствии с требованиями </a:t>
                      </a:r>
                      <a:r>
                        <a:rPr lang="en-US" sz="1400" dirty="0">
                          <a:effectLst/>
                        </a:rPr>
                        <a:t>PSD</a:t>
                      </a:r>
                      <a:r>
                        <a:rPr lang="ru-RU" sz="1400" dirty="0">
                          <a:effectLst/>
                        </a:rPr>
                        <a:t>2 не позволяет достичь целей имплементации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44" marR="28444" marT="19074" marB="19074"/>
                </a:tc>
                <a:extLst>
                  <a:ext uri="{0D108BD9-81ED-4DB2-BD59-A6C34878D82A}">
                    <a16:rowId xmlns:a16="http://schemas.microsoft.com/office/drawing/2014/main" xmlns="" val="2136247117"/>
                  </a:ext>
                </a:extLst>
              </a:tr>
              <a:tr h="9252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11.2</a:t>
                      </a:r>
                      <a:endParaRPr lang="ru-RU" sz="1000" dirty="0"/>
                    </a:p>
                  </a:txBody>
                  <a:tcPr marL="21333" marR="21333" marT="14306" marB="14306" anchor="ctr"/>
                </a:tc>
                <a:tc gridSpan="3">
                  <a:txBody>
                    <a:bodyPr/>
                    <a:lstStyle/>
                    <a:p>
                      <a:r>
                        <a:rPr lang="ru-RU" sz="1100" dirty="0">
                          <a:effectLst/>
                        </a:rPr>
                        <a:t>правила имплементации </a:t>
                      </a:r>
                      <a:r>
                        <a:rPr lang="en-US" sz="1100" dirty="0">
                          <a:effectLst/>
                        </a:rPr>
                        <a:t>PSD</a:t>
                      </a:r>
                      <a:r>
                        <a:rPr lang="ru-RU" sz="1100" dirty="0">
                          <a:effectLst/>
                        </a:rPr>
                        <a:t>2 не позволяют субъектам НПС использовать имеющиеся на рынке технологии управления бизнес-процессами в соответствии с требованиями </a:t>
                      </a:r>
                      <a:r>
                        <a:rPr lang="en-US" sz="1100" dirty="0">
                          <a:effectLst/>
                        </a:rPr>
                        <a:t>PSD</a:t>
                      </a: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000" dirty="0"/>
                    </a:p>
                  </a:txBody>
                  <a:tcPr marL="21333" marR="21333" marT="14306" marB="14306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11.2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44" marR="28444" marT="19074" marB="19074" anchor="ctr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правила имплементации </a:t>
                      </a:r>
                      <a:r>
                        <a:rPr lang="en-US" sz="1400" dirty="0">
                          <a:effectLst/>
                        </a:rPr>
                        <a:t>PSD</a:t>
                      </a:r>
                      <a:r>
                        <a:rPr lang="ru-RU" sz="1400" dirty="0">
                          <a:effectLst/>
                        </a:rPr>
                        <a:t>2 не позволяют субъектам НПС использовать имеющиеся на рынке технологии управления бизнес-процессами в соответствии с требованиями </a:t>
                      </a:r>
                      <a:r>
                        <a:rPr lang="en-US" sz="1400" dirty="0">
                          <a:effectLst/>
                        </a:rPr>
                        <a:t>PSD</a:t>
                      </a: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44" marR="28444" marT="19074" marB="19074"/>
                </a:tc>
                <a:extLst>
                  <a:ext uri="{0D108BD9-81ED-4DB2-BD59-A6C34878D82A}">
                    <a16:rowId xmlns:a16="http://schemas.microsoft.com/office/drawing/2014/main" xmlns="" val="3350103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05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B5ADAA7A-0174-4477-9756-747EA048E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488" y="1131095"/>
            <a:ext cx="5915025" cy="810000"/>
          </a:xfrm>
        </p:spPr>
        <p:txBody>
          <a:bodyPr>
            <a:normAutofit/>
          </a:bodyPr>
          <a:lstStyle/>
          <a:p>
            <a:r>
              <a:rPr lang="ru-RU" sz="1800" dirty="0"/>
              <a:t>Выводы (1)</a:t>
            </a: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709A2861-9287-4656-828B-A88FF893C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4488" y="2050300"/>
            <a:ext cx="5915025" cy="3676606"/>
          </a:xfrm>
        </p:spPr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</a:pPr>
            <a:r>
              <a:rPr lang="ru-RU" sz="1500" dirty="0"/>
              <a:t>По продуктовому признаку, наибольшее влияние элементов открытого банкинга на состояние и развитие сектора </a:t>
            </a:r>
            <a:r>
              <a:rPr lang="ru-RU" sz="1500" dirty="0" err="1"/>
              <a:t>Финтех</a:t>
            </a:r>
            <a:r>
              <a:rPr lang="ru-RU" sz="1500" dirty="0"/>
              <a:t> ожидается в сегментах </a:t>
            </a:r>
            <a:r>
              <a:rPr lang="ru-RU" sz="1500" dirty="0" err="1"/>
              <a:t>Personal</a:t>
            </a:r>
            <a:r>
              <a:rPr lang="ru-RU" sz="1500" dirty="0"/>
              <a:t> </a:t>
            </a:r>
            <a:r>
              <a:rPr lang="ru-RU" sz="1500" dirty="0" err="1"/>
              <a:t>Finance</a:t>
            </a:r>
            <a:r>
              <a:rPr lang="ru-RU" sz="1500" dirty="0"/>
              <a:t> </a:t>
            </a:r>
            <a:r>
              <a:rPr lang="ru-RU" sz="1500" dirty="0" err="1"/>
              <a:t>Management</a:t>
            </a:r>
            <a:r>
              <a:rPr lang="ru-RU" sz="1500" dirty="0"/>
              <a:t>, </a:t>
            </a:r>
            <a:r>
              <a:rPr lang="ru-RU" sz="1500" dirty="0" err="1"/>
              <a:t>Необанки</a:t>
            </a:r>
            <a:r>
              <a:rPr lang="ru-RU" sz="1500" dirty="0"/>
              <a:t> и Платежи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</a:pPr>
            <a:r>
              <a:rPr lang="ru-RU" sz="1500" dirty="0"/>
              <a:t>Появление возможности получения информации по счетам и осуществления инициации платежей с использованием </a:t>
            </a:r>
            <a:r>
              <a:rPr lang="ru-RU" sz="1500" dirty="0" err="1"/>
              <a:t>Open</a:t>
            </a:r>
            <a:r>
              <a:rPr lang="ru-RU" sz="1500" dirty="0"/>
              <a:t> API   расширит возможности компаний в сегментах </a:t>
            </a:r>
            <a:r>
              <a:rPr lang="ru-RU" sz="1500" dirty="0" err="1"/>
              <a:t>Personal</a:t>
            </a:r>
            <a:r>
              <a:rPr lang="ru-RU" sz="1500" dirty="0"/>
              <a:t> </a:t>
            </a:r>
            <a:r>
              <a:rPr lang="ru-RU" sz="1500" dirty="0" err="1"/>
              <a:t>Finance</a:t>
            </a:r>
            <a:r>
              <a:rPr lang="ru-RU" sz="1500" dirty="0"/>
              <a:t> </a:t>
            </a:r>
            <a:r>
              <a:rPr lang="ru-RU" sz="1500" dirty="0" err="1"/>
              <a:t>Management</a:t>
            </a:r>
            <a:r>
              <a:rPr lang="ru-RU" sz="1500" dirty="0"/>
              <a:t> и Платежи, и заставит понести существенные затраты компании в сегменте </a:t>
            </a:r>
            <a:r>
              <a:rPr lang="ru-RU" sz="1500" dirty="0" err="1"/>
              <a:t>Необанки</a:t>
            </a:r>
            <a:r>
              <a:rPr lang="ru-RU" sz="1500" dirty="0"/>
              <a:t>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</a:pPr>
            <a:r>
              <a:rPr lang="ru-RU" sz="1500" dirty="0"/>
              <a:t>Положительно скажется </a:t>
            </a:r>
            <a:r>
              <a:rPr lang="ru-RU" sz="1500" dirty="0" err="1"/>
              <a:t>open</a:t>
            </a:r>
            <a:r>
              <a:rPr lang="ru-RU" sz="1500" dirty="0"/>
              <a:t> </a:t>
            </a:r>
            <a:r>
              <a:rPr lang="ru-RU" sz="1500" dirty="0" err="1"/>
              <a:t>banking</a:t>
            </a:r>
            <a:r>
              <a:rPr lang="ru-RU" sz="1500" dirty="0"/>
              <a:t> и на развитие </a:t>
            </a:r>
            <a:r>
              <a:rPr lang="ru-RU" sz="1500" dirty="0" err="1"/>
              <a:t>Финтех</a:t>
            </a:r>
            <a:r>
              <a:rPr lang="ru-RU" sz="1500" dirty="0"/>
              <a:t>-компаний в сегментах Инвестиции, Онлайн-бухгалтерия и </a:t>
            </a:r>
            <a:r>
              <a:rPr lang="ru-RU" sz="1500" dirty="0" err="1"/>
              <a:t>Маркетплейсы</a:t>
            </a:r>
            <a:r>
              <a:rPr lang="ru-RU" sz="1500" dirty="0"/>
              <a:t>, так как дополнительная информация по счетам клиентов в банках поможет им оказывать клиентам более качественные услуги.</a:t>
            </a:r>
          </a:p>
        </p:txBody>
      </p:sp>
    </p:spTree>
    <p:extLst>
      <p:ext uri="{BB962C8B-B14F-4D97-AF65-F5344CB8AC3E}">
        <p14:creationId xmlns:p14="http://schemas.microsoft.com/office/powerpoint/2010/main" val="84672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B5ADAA7A-0174-4477-9756-747EA048E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488" y="1131095"/>
            <a:ext cx="5915025" cy="810000"/>
          </a:xfrm>
        </p:spPr>
        <p:txBody>
          <a:bodyPr>
            <a:normAutofit/>
          </a:bodyPr>
          <a:lstStyle/>
          <a:p>
            <a:r>
              <a:rPr lang="ru-RU" sz="1800" dirty="0"/>
              <a:t>Выводы (2)</a:t>
            </a: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709A2861-9287-4656-828B-A88FF893C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4488" y="2050300"/>
            <a:ext cx="5915025" cy="367660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</a:pPr>
            <a:r>
              <a:rPr lang="ru-RU" sz="1500" dirty="0"/>
              <a:t>По технологическому признаку, наибольшее положительное влияние элементов открытого банкинга на состояние и развитие сектора </a:t>
            </a:r>
            <a:r>
              <a:rPr lang="ru-RU" sz="1500" dirty="0" err="1"/>
              <a:t>Финтех</a:t>
            </a:r>
            <a:r>
              <a:rPr lang="ru-RU" sz="1500" dirty="0"/>
              <a:t> ожидается в тех сегментах сектора, компании которых специализируются на развитии Мобильных технологий, Технологий биометрии и </a:t>
            </a:r>
            <a:r>
              <a:rPr lang="ru-RU" sz="1500" dirty="0" err="1"/>
              <a:t>Open</a:t>
            </a:r>
            <a:r>
              <a:rPr lang="ru-RU" sz="1500" dirty="0"/>
              <a:t> API.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</a:pPr>
            <a:r>
              <a:rPr lang="ru-RU" sz="1500" dirty="0"/>
              <a:t>При этом развитие компаний в сегменте Мобильных технологий обусловлено стремительным распространением мобильных приложений, а компаний в сегменте Технологий биометрии – ростом требований к информационной безопасности, что обусловлено внедрением открытого банкинга.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</a:pPr>
            <a:r>
              <a:rPr lang="ru-RU" sz="1500" dirty="0"/>
              <a:t>Также, в связи с внедрением открытого банкинга увеличится спрос на продукцию компаний, специализирующихся на технологиях обработки данных (сегменты </a:t>
            </a:r>
            <a:r>
              <a:rPr lang="ru-RU" sz="1500" dirty="0" err="1"/>
              <a:t>Big</a:t>
            </a:r>
            <a:r>
              <a:rPr lang="ru-RU" sz="1500" dirty="0"/>
              <a:t> </a:t>
            </a:r>
            <a:r>
              <a:rPr lang="ru-RU" sz="1500" dirty="0" err="1"/>
              <a:t>Data</a:t>
            </a:r>
            <a:r>
              <a:rPr lang="ru-RU" sz="1500" dirty="0"/>
              <a:t>, </a:t>
            </a:r>
            <a:r>
              <a:rPr lang="ru-RU" sz="1500" dirty="0" err="1"/>
              <a:t>Smart</a:t>
            </a:r>
            <a:r>
              <a:rPr lang="ru-RU" sz="1500" dirty="0"/>
              <a:t> </a:t>
            </a:r>
            <a:r>
              <a:rPr lang="ru-RU" sz="1500" dirty="0" err="1"/>
              <a:t>Data</a:t>
            </a:r>
            <a:r>
              <a:rPr lang="ru-RU" sz="1500" dirty="0"/>
              <a:t> и Искусственный интеллект), так как эффективная обработка огромного массива информации о счетах клиентов позволит представить клиентам новые продукты и услуги.</a:t>
            </a:r>
          </a:p>
        </p:txBody>
      </p:sp>
    </p:spTree>
    <p:extLst>
      <p:ext uri="{BB962C8B-B14F-4D97-AF65-F5344CB8AC3E}">
        <p14:creationId xmlns:p14="http://schemas.microsoft.com/office/powerpoint/2010/main" val="83613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B5ADAA7A-0174-4477-9756-747EA048E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488" y="1131095"/>
            <a:ext cx="5915025" cy="810000"/>
          </a:xfrm>
        </p:spPr>
        <p:txBody>
          <a:bodyPr>
            <a:normAutofit/>
          </a:bodyPr>
          <a:lstStyle/>
          <a:p>
            <a:r>
              <a:rPr lang="ru-RU" sz="1800" dirty="0"/>
              <a:t>Выводы (3)</a:t>
            </a: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709A2861-9287-4656-828B-A88FF893C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4488" y="2050300"/>
            <a:ext cx="5915025" cy="367660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</a:pPr>
            <a:r>
              <a:rPr lang="ru-RU" sz="1500" dirty="0"/>
              <a:t>По инфраструктурному признаку, наибольшее положительное влияние элементов открытого банкинга на состояние и развитие сектора </a:t>
            </a:r>
            <a:r>
              <a:rPr lang="ru-RU" sz="1500" dirty="0" err="1"/>
              <a:t>Финтех</a:t>
            </a:r>
            <a:r>
              <a:rPr lang="ru-RU" sz="1500" dirty="0"/>
              <a:t> ожидается в тех сегментах сектора, компании которых будут задействованы в реализации проектов Платформа для удаленной идентификации и Платформа быстрых платежей, так как открытый банкинг повысит требования к безопасности и создаст новые возможности по осуществлению платежей.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</a:pPr>
            <a:r>
              <a:rPr lang="ru-RU" sz="1500" dirty="0"/>
              <a:t>Другим источником развития станут </a:t>
            </a:r>
            <a:r>
              <a:rPr lang="ru-RU" sz="1500" dirty="0" err="1"/>
              <a:t>Финтех</a:t>
            </a:r>
            <a:r>
              <a:rPr lang="ru-RU" sz="1500" dirty="0"/>
              <a:t>-компании, ориентированные на Платформу </a:t>
            </a:r>
            <a:r>
              <a:rPr lang="ru-RU" sz="1500" dirty="0" err="1"/>
              <a:t>маркетплейса</a:t>
            </a:r>
            <a:r>
              <a:rPr lang="ru-RU" sz="1500" dirty="0"/>
              <a:t> для финансовых услуг и продуктов, эффективность функционирования которой во многом будет зависеть от возможностей сбора информации о финансовых институтах.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</a:pPr>
            <a:r>
              <a:rPr lang="ru-RU" sz="1500" dirty="0"/>
              <a:t>В целом влияние элементов открытого банкинга на состояние и развитие сектора </a:t>
            </a:r>
            <a:r>
              <a:rPr lang="ru-RU" sz="1500" dirty="0" err="1"/>
              <a:t>Финтех</a:t>
            </a:r>
            <a:r>
              <a:rPr lang="ru-RU" sz="1500" dirty="0"/>
              <a:t> будет положительным. Однако для количественных оценок эффекта в настоящее время отсутствую необходимые данные.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</a:pPr>
            <a:endParaRPr lang="ru-RU" sz="1500" dirty="0"/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</a:pP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61022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45492D4-CB8F-42A9-9C90-6EC819A44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Цели внедрения концепции </a:t>
            </a:r>
            <a:br>
              <a:rPr lang="ru-RU" b="1" dirty="0"/>
            </a:br>
            <a:r>
              <a:rPr lang="ru-RU" b="1" dirty="0"/>
              <a:t>«открытого банкинга»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0453936-B86E-459C-AD5D-BB91CAEDE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500" dirty="0"/>
              <a:t>защита прав потребителей;</a:t>
            </a:r>
          </a:p>
          <a:p>
            <a:pPr algn="just"/>
            <a:r>
              <a:rPr lang="ru-RU" sz="1500" dirty="0"/>
              <a:t>снижение риска ПОД/ФТ;</a:t>
            </a:r>
          </a:p>
          <a:p>
            <a:pPr algn="just"/>
            <a:r>
              <a:rPr lang="ru-RU" sz="1500" dirty="0"/>
              <a:t>повышение эффективности оценки реализуемых банками систем и процедур управления рисками;</a:t>
            </a:r>
          </a:p>
          <a:p>
            <a:pPr algn="just"/>
            <a:r>
              <a:rPr lang="ru-RU" sz="1500" dirty="0"/>
              <a:t>обеспечение эффективности контроля со стороны Банка России за деятельностью платежных агрегаторов;</a:t>
            </a:r>
          </a:p>
          <a:p>
            <a:pPr algn="just"/>
            <a:r>
              <a:rPr lang="ru-RU" sz="1500" dirty="0"/>
              <a:t>выравнивание условий функционирования систем, обеспечивающих трансграничные переводы денежных средств физических лиц;</a:t>
            </a:r>
          </a:p>
          <a:p>
            <a:pPr algn="just"/>
            <a:r>
              <a:rPr lang="ru-RU" sz="1500" dirty="0"/>
              <a:t>развитие конкуренции на рынке платежных услуг.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60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32D668E-806C-439A-9BC7-925192D4A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Подходы к реализации в России концепции «открытого банкинга»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1F22441-04C7-48FC-ABD9-C5E17FC3D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350" dirty="0"/>
              <a:t>1) В России </a:t>
            </a:r>
            <a:r>
              <a:rPr lang="ru-RU" sz="1350" dirty="0" err="1"/>
              <a:t>финтех</a:t>
            </a:r>
            <a:r>
              <a:rPr lang="ru-RU" sz="1350" dirty="0"/>
              <a:t>-политика должна заключаться в осторожном, обоснованном внедрении комплексных </a:t>
            </a:r>
            <a:r>
              <a:rPr lang="ru-RU" sz="1350" dirty="0" err="1"/>
              <a:t>финтех</a:t>
            </a:r>
            <a:r>
              <a:rPr lang="ru-RU" sz="1350" dirty="0"/>
              <a:t>-решений, не только концепции «открытого банкинга». </a:t>
            </a:r>
          </a:p>
          <a:p>
            <a:pPr algn="just"/>
            <a:r>
              <a:rPr lang="ru-RU" sz="1350" dirty="0"/>
              <a:t>2) Внедрение в НПС правового режима, аналогичного PSD2, на данный момент является преждевременным, так как в России отсутствует развитая система </a:t>
            </a:r>
            <a:r>
              <a:rPr lang="ru-RU" sz="1350" dirty="0" err="1"/>
              <a:t>финтех</a:t>
            </a:r>
            <a:r>
              <a:rPr lang="ru-RU" sz="1350" dirty="0"/>
              <a:t>-компаний, имеющих возможность принять на себя часть функционала традиционного банкинга, имеют место высокие риски незаконных финансовых операций, а также невысокий уровень финансовой грамотности и финансовой доступности.</a:t>
            </a:r>
          </a:p>
          <a:p>
            <a:pPr algn="just"/>
            <a:r>
              <a:rPr lang="ru-RU" sz="1350" dirty="0"/>
              <a:t>3) Для внедрения европейского опыта потребуется определенный переходный период. В то же время, отдельные элементы Второй платежной Директивы ЕС могут уже сейчас быть включены в российское платежное законодательство в целях подготовки субъектов национальной платежной системы и потребителей платежных услуг к будущим изменениям. </a:t>
            </a:r>
          </a:p>
          <a:p>
            <a:pPr algn="just"/>
            <a:r>
              <a:rPr lang="ru-RU" sz="1350" dirty="0"/>
              <a:t>4) При внедрении концепции «открытого банкинга» неприемлемым видится автоматический перенос зарубежных моделей, требуется именно их адаптация к российским реалиям. Кроме того, необходима горизонтальная гармонизация принимаемых решений с государствами-членами ЕАЭС через Евразийскую экономическую комиссию в целях выполнения положений Цифровой повестки ЕАЭС и принятых политических решений по гармонизации национальных цифровых повесток.</a:t>
            </a:r>
          </a:p>
          <a:p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272251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6DB7ADBC-26DA-450D-A8BF-E1ACCB4663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7675" y="1"/>
            <a:ext cx="4866342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5692FB99-428A-4151-9665-80E56EF03D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34902" y="1"/>
            <a:ext cx="4551888" cy="2839783"/>
          </a:xfrm>
          <a:custGeom>
            <a:avLst/>
            <a:gdLst>
              <a:gd name="connsiteX0" fmla="*/ 0 w 6069184"/>
              <a:gd name="connsiteY0" fmla="*/ 0 h 2839783"/>
              <a:gd name="connsiteX1" fmla="*/ 6069184 w 6069184"/>
              <a:gd name="connsiteY1" fmla="*/ 0 h 2839783"/>
              <a:gd name="connsiteX2" fmla="*/ 6063824 w 6069184"/>
              <a:gd name="connsiteY2" fmla="*/ 106160 h 2839783"/>
              <a:gd name="connsiteX3" fmla="*/ 3034592 w 6069184"/>
              <a:gd name="connsiteY3" fmla="*/ 2839783 h 2839783"/>
              <a:gd name="connsiteX4" fmla="*/ 5361 w 6069184"/>
              <a:gd name="connsiteY4" fmla="*/ 106160 h 283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9184" h="2839783">
                <a:moveTo>
                  <a:pt x="0" y="0"/>
                </a:moveTo>
                <a:lnTo>
                  <a:pt x="6069184" y="0"/>
                </a:lnTo>
                <a:lnTo>
                  <a:pt x="6063824" y="106160"/>
                </a:lnTo>
                <a:cubicBezTo>
                  <a:pt x="5907892" y="1641596"/>
                  <a:pt x="4611168" y="2839783"/>
                  <a:pt x="3034592" y="2839783"/>
                </a:cubicBezTo>
                <a:cubicBezTo>
                  <a:pt x="1458016" y="2839783"/>
                  <a:pt x="161293" y="1641596"/>
                  <a:pt x="5361" y="106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5E3C0EDB-60D3-4CEF-8B80-C6D01E08DE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896216"/>
            <a:ext cx="3898508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4B306978-A26E-4AC4-9EAA-BD29BD476A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3120244"/>
            <a:ext cx="3751061" cy="3733214"/>
          </a:xfrm>
          <a:custGeom>
            <a:avLst/>
            <a:gdLst>
              <a:gd name="connsiteX0" fmla="*/ 1956463 w 5001415"/>
              <a:gd name="connsiteY0" fmla="*/ 0 h 3733214"/>
              <a:gd name="connsiteX1" fmla="*/ 5001415 w 5001415"/>
              <a:gd name="connsiteY1" fmla="*/ 3044952 h 3733214"/>
              <a:gd name="connsiteX2" fmla="*/ 4939553 w 5001415"/>
              <a:gd name="connsiteY2" fmla="*/ 3658617 h 3733214"/>
              <a:gd name="connsiteX3" fmla="*/ 4920372 w 5001415"/>
              <a:gd name="connsiteY3" fmla="*/ 3733214 h 3733214"/>
              <a:gd name="connsiteX4" fmla="*/ 0 w 5001415"/>
              <a:gd name="connsiteY4" fmla="*/ 3733214 h 3733214"/>
              <a:gd name="connsiteX5" fmla="*/ 0 w 5001415"/>
              <a:gd name="connsiteY5" fmla="*/ 713124 h 3733214"/>
              <a:gd name="connsiteX6" fmla="*/ 19591 w 5001415"/>
              <a:gd name="connsiteY6" fmla="*/ 695319 h 3733214"/>
              <a:gd name="connsiteX7" fmla="*/ 1956463 w 5001415"/>
              <a:gd name="connsiteY7" fmla="*/ 0 h 373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1415" h="3733214">
                <a:moveTo>
                  <a:pt x="1956463" y="0"/>
                </a:moveTo>
                <a:cubicBezTo>
                  <a:pt x="3638144" y="0"/>
                  <a:pt x="5001415" y="1363271"/>
                  <a:pt x="5001415" y="3044952"/>
                </a:cubicBezTo>
                <a:cubicBezTo>
                  <a:pt x="5001415" y="3255162"/>
                  <a:pt x="4980114" y="3460397"/>
                  <a:pt x="4939553" y="3658617"/>
                </a:cubicBezTo>
                <a:lnTo>
                  <a:pt x="4920372" y="3733214"/>
                </a:lnTo>
                <a:lnTo>
                  <a:pt x="0" y="3733214"/>
                </a:lnTo>
                <a:lnTo>
                  <a:pt x="0" y="713124"/>
                </a:lnTo>
                <a:lnTo>
                  <a:pt x="19591" y="695319"/>
                </a:lnTo>
                <a:cubicBezTo>
                  <a:pt x="545938" y="260939"/>
                  <a:pt x="1220728" y="0"/>
                  <a:pt x="195646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40C269CE-FB56-4D68-8CFB-1CFD5F3505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319877" y="495702"/>
            <a:ext cx="4821469" cy="6357756"/>
          </a:xfrm>
          <a:custGeom>
            <a:avLst/>
            <a:gdLst>
              <a:gd name="connsiteX0" fmla="*/ 4279392 w 6428625"/>
              <a:gd name="connsiteY0" fmla="*/ 0 h 6357756"/>
              <a:gd name="connsiteX1" fmla="*/ 6319204 w 6428625"/>
              <a:gd name="connsiteY1" fmla="*/ 516500 h 6357756"/>
              <a:gd name="connsiteX2" fmla="*/ 6428625 w 6428625"/>
              <a:gd name="connsiteY2" fmla="*/ 579415 h 6357756"/>
              <a:gd name="connsiteX3" fmla="*/ 6428625 w 6428625"/>
              <a:gd name="connsiteY3" fmla="*/ 6357756 h 6357756"/>
              <a:gd name="connsiteX4" fmla="*/ 539921 w 6428625"/>
              <a:gd name="connsiteY4" fmla="*/ 6357756 h 6357756"/>
              <a:gd name="connsiteX5" fmla="*/ 516500 w 6428625"/>
              <a:gd name="connsiteY5" fmla="*/ 6319205 h 6357756"/>
              <a:gd name="connsiteX6" fmla="*/ 0 w 6428625"/>
              <a:gd name="connsiteY6" fmla="*/ 4279392 h 6357756"/>
              <a:gd name="connsiteX7" fmla="*/ 4279392 w 6428625"/>
              <a:gd name="connsiteY7" fmla="*/ 0 h 635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28625" h="6357756">
                <a:moveTo>
                  <a:pt x="4279392" y="0"/>
                </a:moveTo>
                <a:cubicBezTo>
                  <a:pt x="5017968" y="0"/>
                  <a:pt x="5712843" y="187105"/>
                  <a:pt x="6319204" y="516500"/>
                </a:cubicBezTo>
                <a:lnTo>
                  <a:pt x="6428625" y="579415"/>
                </a:lnTo>
                <a:lnTo>
                  <a:pt x="6428625" y="6357756"/>
                </a:lnTo>
                <a:lnTo>
                  <a:pt x="539921" y="6357756"/>
                </a:lnTo>
                <a:lnTo>
                  <a:pt x="516500" y="6319205"/>
                </a:lnTo>
                <a:cubicBezTo>
                  <a:pt x="187105" y="5712844"/>
                  <a:pt x="0" y="5017968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A6ED7E7F-75F7-4581-A930-C4DEBC2A84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43321" y="660294"/>
            <a:ext cx="4698025" cy="6193164"/>
          </a:xfrm>
          <a:custGeom>
            <a:avLst/>
            <a:gdLst>
              <a:gd name="connsiteX0" fmla="*/ 4114800 w 6264033"/>
              <a:gd name="connsiteY0" fmla="*/ 0 h 6193164"/>
              <a:gd name="connsiteX1" fmla="*/ 6248473 w 6264033"/>
              <a:gd name="connsiteY1" fmla="*/ 595714 h 6193164"/>
              <a:gd name="connsiteX2" fmla="*/ 6264033 w 6264033"/>
              <a:gd name="connsiteY2" fmla="*/ 605689 h 6193164"/>
              <a:gd name="connsiteX3" fmla="*/ 6264033 w 6264033"/>
              <a:gd name="connsiteY3" fmla="*/ 6193164 h 6193164"/>
              <a:gd name="connsiteX4" fmla="*/ 567718 w 6264033"/>
              <a:gd name="connsiteY4" fmla="*/ 6193164 h 6193164"/>
              <a:gd name="connsiteX5" fmla="*/ 496635 w 6264033"/>
              <a:gd name="connsiteY5" fmla="*/ 6076158 h 6193164"/>
              <a:gd name="connsiteX6" fmla="*/ 0 w 6264033"/>
              <a:gd name="connsiteY6" fmla="*/ 4114800 h 6193164"/>
              <a:gd name="connsiteX7" fmla="*/ 4114800 w 6264033"/>
              <a:gd name="connsiteY7" fmla="*/ 0 h 619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4033" h="6193164">
                <a:moveTo>
                  <a:pt x="4114800" y="0"/>
                </a:moveTo>
                <a:cubicBezTo>
                  <a:pt x="4895986" y="0"/>
                  <a:pt x="5626328" y="217689"/>
                  <a:pt x="6248473" y="595714"/>
                </a:cubicBezTo>
                <a:lnTo>
                  <a:pt x="6264033" y="605689"/>
                </a:lnTo>
                <a:lnTo>
                  <a:pt x="6264033" y="6193164"/>
                </a:lnTo>
                <a:lnTo>
                  <a:pt x="567718" y="6193164"/>
                </a:lnTo>
                <a:lnTo>
                  <a:pt x="496635" y="6076158"/>
                </a:lnTo>
                <a:cubicBezTo>
                  <a:pt x="179909" y="5493119"/>
                  <a:pt x="0" y="4824969"/>
                  <a:pt x="0" y="4114800"/>
                </a:cubicBezTo>
                <a:cubicBezTo>
                  <a:pt x="0" y="1842259"/>
                  <a:pt x="1842259" y="0"/>
                  <a:pt x="411480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xmlns="" id="{AE627C02-BB8F-4676-891D-B1E9FB654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2307" y="2530063"/>
            <a:ext cx="3747247" cy="193675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Krivoruchko.sv@gmail.com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55F00B5D-5CF0-491C-A593-245D4936C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92307" y="4632160"/>
            <a:ext cx="3747246" cy="1068293"/>
          </a:xfr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US" sz="2400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479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10F24D38-B79E-44B4-830E-043F45D96D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060E7AC9-9F16-473E-8EED-A7C707DDB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20742"/>
            <a:ext cx="7886700" cy="1325563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результатам научно-исследовательской работы</a:t>
            </a:r>
            <a:b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теме:</a:t>
            </a:r>
            <a:b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ВЛИЯНИЯ ПОСЛЕДСТВИЙ ИМПЛЕМЕНТАЦИИ ДИРЕКТИВ О ПЛАТЁЖНЫХ СЕРВИСАХ (PSD) ЕВРОПЕЙСКОГО СОЮЗА НА СОСТОЯНИЕ И РАЗВИТИЕ РОССИЙСКОГО СЕКТОРА ФИНТЕХ</a:t>
            </a:r>
            <a:r>
              <a:rPr lang="ru-RU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FFFF"/>
              </a:solidFill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FC469874-256B-45B3-A79C-7591B4BA1E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AA05C55-0137-40B1-85B3-7A5A89FFF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266345"/>
            <a:ext cx="3823335" cy="3910617"/>
          </a:xfrm>
        </p:spPr>
        <p:txBody>
          <a:bodyPr>
            <a:norm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ru-RU" sz="2200" i="1" dirty="0">
                <a:solidFill>
                  <a:prstClr val="black"/>
                </a:solidFill>
              </a:rPr>
              <a:t>Целью</a:t>
            </a:r>
            <a:r>
              <a:rPr lang="ru-RU" sz="2200" dirty="0">
                <a:solidFill>
                  <a:prstClr val="black"/>
                </a:solidFill>
              </a:rPr>
              <a:t> НИР является выявление и анализ последствий имплементации директив о платёжных сервисах (PSD) Европейского союза на состояние и развитие российского сектора </a:t>
            </a:r>
            <a:r>
              <a:rPr lang="ru-RU" sz="2200" dirty="0" err="1">
                <a:solidFill>
                  <a:prstClr val="black"/>
                </a:solidFill>
              </a:rPr>
              <a:t>ФинТех</a:t>
            </a:r>
            <a:r>
              <a:rPr lang="ru-RU" sz="2200" dirty="0">
                <a:solidFill>
                  <a:prstClr val="black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endParaRPr lang="ru-RU" sz="14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DAC2302-4B2F-4D90-9152-4CD012FC1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2015" y="1946304"/>
            <a:ext cx="3823335" cy="472305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1400" dirty="0">
                <a:solidFill>
                  <a:srgbClr val="FFFFFF"/>
                </a:solidFill>
              </a:rPr>
              <a:t>провести анализ содержания PSD2 в контексте концепции «открытого банкинга» и в свете процессов цифровизации платежных услуг (</a:t>
            </a:r>
            <a:r>
              <a:rPr lang="ru-RU" sz="1400" dirty="0" err="1">
                <a:solidFill>
                  <a:srgbClr val="FFFFFF"/>
                </a:solidFill>
              </a:rPr>
              <a:t>PayTech</a:t>
            </a:r>
            <a:r>
              <a:rPr lang="ru-RU" sz="1400" dirty="0">
                <a:solidFill>
                  <a:srgbClr val="FFFFFF"/>
                </a:solidFill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ru-RU" sz="1400" dirty="0">
                <a:solidFill>
                  <a:srgbClr val="FFFFFF"/>
                </a:solidFill>
              </a:rPr>
              <a:t>выявить, идентифицировать и систематизировать риски функционирования субъектов НПС (в том числе банков) в условиях имплементации PSD2;</a:t>
            </a:r>
          </a:p>
          <a:p>
            <a:pPr>
              <a:lnSpc>
                <a:spcPct val="90000"/>
              </a:lnSpc>
            </a:pPr>
            <a:r>
              <a:rPr lang="ru-RU" sz="1400" dirty="0">
                <a:solidFill>
                  <a:srgbClr val="FFFFFF"/>
                </a:solidFill>
              </a:rPr>
              <a:t>разработать модель влияния элементов "открытого банкинга" на состояние и развитие национального сектора Финтех;</a:t>
            </a:r>
          </a:p>
          <a:p>
            <a:pPr>
              <a:lnSpc>
                <a:spcPct val="90000"/>
              </a:lnSpc>
            </a:pPr>
            <a:r>
              <a:rPr lang="ru-RU" sz="1400" dirty="0">
                <a:solidFill>
                  <a:srgbClr val="FFFFFF"/>
                </a:solidFill>
              </a:rPr>
              <a:t>разработать план мероприятий (дорожную карту) по реализации концепции «открытого банкинга» на основе передового зарубежного опыта;</a:t>
            </a:r>
          </a:p>
          <a:p>
            <a:pPr>
              <a:lnSpc>
                <a:spcPct val="90000"/>
              </a:lnSpc>
            </a:pPr>
            <a:r>
              <a:rPr lang="ru-RU" sz="1400" dirty="0">
                <a:solidFill>
                  <a:srgbClr val="FFFFFF"/>
                </a:solidFill>
              </a:rPr>
              <a:t>разработать предложения по совершенствованию российского законодательства в части развития концепции «открытого банкинга» (на основе опыта Европейского союза и иных передовых зарубежных практик). </a:t>
            </a:r>
          </a:p>
        </p:txBody>
      </p:sp>
    </p:spTree>
    <p:extLst>
      <p:ext uri="{BB962C8B-B14F-4D97-AF65-F5344CB8AC3E}">
        <p14:creationId xmlns:p14="http://schemas.microsoft.com/office/powerpoint/2010/main" val="4548852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7D39C7D-B699-4E7B-880A-498C8FD3A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Вопросы</a:t>
            </a:r>
            <a:endParaRPr lang="en-US" sz="4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F7B610B-F2D6-4103-B226-2CDC46D3A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67930" y="692696"/>
            <a:ext cx="3979563" cy="568863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200" dirty="0">
                <a:solidFill>
                  <a:srgbClr val="000000"/>
                </a:solidFill>
              </a:rPr>
              <a:t>1. Сравнение ФЗ№161 и </a:t>
            </a:r>
            <a:r>
              <a:rPr lang="en-US" sz="3200" dirty="0">
                <a:solidFill>
                  <a:srgbClr val="000000"/>
                </a:solidFill>
              </a:rPr>
              <a:t>PSD2</a:t>
            </a:r>
          </a:p>
          <a:p>
            <a:pPr>
              <a:lnSpc>
                <a:spcPct val="90000"/>
              </a:lnSpc>
            </a:pPr>
            <a:r>
              <a:rPr lang="ru-RU" sz="3200" dirty="0">
                <a:solidFill>
                  <a:srgbClr val="000000"/>
                </a:solidFill>
              </a:rPr>
              <a:t>2. Анализ успехов и неудач</a:t>
            </a:r>
          </a:p>
          <a:p>
            <a:pPr>
              <a:lnSpc>
                <a:spcPct val="90000"/>
              </a:lnSpc>
            </a:pPr>
            <a:r>
              <a:rPr lang="ru-RU" sz="3200" dirty="0">
                <a:solidFill>
                  <a:srgbClr val="000000"/>
                </a:solidFill>
              </a:rPr>
              <a:t>3. Риски</a:t>
            </a:r>
          </a:p>
          <a:p>
            <a:pPr>
              <a:lnSpc>
                <a:spcPct val="90000"/>
              </a:lnSpc>
            </a:pPr>
            <a:r>
              <a:rPr lang="ru-RU" sz="3200" dirty="0">
                <a:solidFill>
                  <a:srgbClr val="000000"/>
                </a:solidFill>
              </a:rPr>
              <a:t>4. Предложения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ru-RU" sz="2100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ru-RU" sz="2100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ru-RU" sz="2100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ru-RU" sz="2100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ru-RU" sz="2100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ru-RU" sz="2100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ru-RU" sz="2100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ru-RU" sz="2100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ru-RU" sz="21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ru-RU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96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8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EE652FAA-45C6-420A-BCA7-9DDAF6891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700" dirty="0">
                <a:solidFill>
                  <a:srgbClr val="FFFFFF"/>
                </a:solidFill>
              </a:rPr>
              <a:t>–Сравнительный анализ PSD2 и Федерального закона «О национальной платежной системе»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6052E315-566E-4DB3-9EB1-67499F5598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9445391"/>
              </p:ext>
            </p:extLst>
          </p:nvPr>
        </p:nvGraphicFramePr>
        <p:xfrm>
          <a:off x="266700" y="2276872"/>
          <a:ext cx="8610371" cy="4681346"/>
        </p:xfrm>
        <a:graphic>
          <a:graphicData uri="http://schemas.openxmlformats.org/drawingml/2006/table">
            <a:tbl>
              <a:tblPr firstRow="1" firstCol="1" bandRow="1"/>
              <a:tblGrid>
                <a:gridCol w="3034220">
                  <a:extLst>
                    <a:ext uri="{9D8B030D-6E8A-4147-A177-3AD203B41FA5}">
                      <a16:colId xmlns:a16="http://schemas.microsoft.com/office/drawing/2014/main" xmlns="" val="1613248471"/>
                    </a:ext>
                  </a:extLst>
                </a:gridCol>
                <a:gridCol w="3034220">
                  <a:extLst>
                    <a:ext uri="{9D8B030D-6E8A-4147-A177-3AD203B41FA5}">
                      <a16:colId xmlns:a16="http://schemas.microsoft.com/office/drawing/2014/main" xmlns="" val="2936283410"/>
                    </a:ext>
                  </a:extLst>
                </a:gridCol>
                <a:gridCol w="2541931">
                  <a:extLst>
                    <a:ext uri="{9D8B030D-6E8A-4147-A177-3AD203B41FA5}">
                      <a16:colId xmlns:a16="http://schemas.microsoft.com/office/drawing/2014/main" xmlns="" val="3854149503"/>
                    </a:ext>
                  </a:extLst>
                </a:gridCol>
              </a:tblGrid>
              <a:tr h="458808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PSD 2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82" marR="28582" marT="397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Федеральный закон «О национальной платежной системе» (далее – Федеральный закон № 161-ФЗ) 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82" marR="28582" marT="397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Предложения (при наличии)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82" marR="28582" marT="397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80348633"/>
                  </a:ext>
                </a:extLst>
              </a:tr>
              <a:tr h="315409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Институциональная структура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10" marR="38110" marT="19055" marB="19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7074732"/>
                  </a:ext>
                </a:extLst>
              </a:tr>
              <a:tr h="315409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Поставщики платежных услуг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10" marR="38110" marT="19055" marB="190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7630671"/>
                  </a:ext>
                </a:extLst>
              </a:tr>
              <a:tr h="3302861">
                <a:tc>
                  <a:txBody>
                    <a:bodyPr/>
                    <a:lstStyle/>
                    <a:p>
                      <a:pPr marL="347472" indent="-347472"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400"/>
                        <a:buFont typeface="Symbol" panose="05050102010706020507" pitchFamily="18" charset="2"/>
                        <a:buChar char="·"/>
                      </a:pP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кредитные учреждения; 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7472" indent="-347472"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учреждения электронных денег;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7472" indent="-347472"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Европейский центральный банк и национальные центральные банки;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7472" indent="-347472"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почтовые учреждения; </a:t>
                      </a:r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457200"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7472" indent="-347472"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платежные учреждения (</a:t>
                      </a:r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payment institutions) - 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лицензия позволяет осуществлять иную деятельность, кроме оказания платежных услуг.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Требования: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первоначальный капитал (в зависимости от видов операций);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требования к собственным средствам (три возможных варианта определения);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требования к собственникам и их деловой репутации;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требования к правилам внутреннего контроля, управления рисками, ПОД/ФТ, обеспечения безопасности.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82" marR="28582" marT="397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 Операторы по переводу денежных средств: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7472" indent="-347472"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кредитные организации, в том числе операторы электронных денежных средств;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7472" indent="-347472"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Банк России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 Организации федеральной почтовой связи 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Институт, имеющий право оказания платежных услуг с правом совмещения с другой деятельностью, в Федеральном законе № 161-ФЗ или других федеральных законах отсутствует. 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качестве института, со сходным по объему платежным функционалом, можно рассматривать платежную небанковскую кредитную организацию, статус которой определен в законодательстве о банках и банковской деятельности.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82" marR="28582" marT="397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Оценить целесообразность включения в Федеральный закон № 161-ФЗ нового субъекта НПС, имеющего право оказания платежных услуг в качестве неисключительной деятельности.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457200"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82" marR="28582" marT="397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26693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50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EE652FAA-45C6-420A-BCA7-9DDAF6891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700">
                <a:solidFill>
                  <a:srgbClr val="FFFFFF"/>
                </a:solidFill>
              </a:rPr>
              <a:t>Сравнительный анализ PSD2 и Федерального закона «О национальной платежной системе»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05E5616E-DC1F-4792-ACC9-02FC02BD5A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718820"/>
              </p:ext>
            </p:extLst>
          </p:nvPr>
        </p:nvGraphicFramePr>
        <p:xfrm>
          <a:off x="266700" y="2152244"/>
          <a:ext cx="8610371" cy="4741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4375">
                  <a:extLst>
                    <a:ext uri="{9D8B030D-6E8A-4147-A177-3AD203B41FA5}">
                      <a16:colId xmlns:a16="http://schemas.microsoft.com/office/drawing/2014/main" xmlns="" val="3316125731"/>
                    </a:ext>
                  </a:extLst>
                </a:gridCol>
                <a:gridCol w="2541621">
                  <a:extLst>
                    <a:ext uri="{9D8B030D-6E8A-4147-A177-3AD203B41FA5}">
                      <a16:colId xmlns:a16="http://schemas.microsoft.com/office/drawing/2014/main" xmlns="" val="2642499061"/>
                    </a:ext>
                  </a:extLst>
                </a:gridCol>
                <a:gridCol w="3034375">
                  <a:extLst>
                    <a:ext uri="{9D8B030D-6E8A-4147-A177-3AD203B41FA5}">
                      <a16:colId xmlns:a16="http://schemas.microsoft.com/office/drawing/2014/main" xmlns="" val="3884772242"/>
                    </a:ext>
                  </a:extLst>
                </a:gridCol>
              </a:tblGrid>
              <a:tr h="215026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Поставщики услуг платежной инициации и агрегации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72" marR="957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8765162"/>
                  </a:ext>
                </a:extLst>
              </a:tr>
              <a:tr h="430209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поставщики сервисов инициации платежей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(payment initiation service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providres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PISP);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поставщики сервисов агрегации платежной информации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(account information service provider, AISP).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Оба типа институтов не осуществляют операции с денежными средствами, обеспечивая информационное взаимодействие с банками. </a:t>
                      </a: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Банки обязаны при наличии согласия плательщика исполнять распоряжения, переданные через PIS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и предоставлять информацию о счете плательщика по запросу AISP.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72" marR="95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Сходные институты в Федеральном законе № 161-ФЗ отсутствуют.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72" marR="95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Предусмотреть в Федеральном законе № 161-ФЗ новых субъектов НПС: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поставщика платежных приложений;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платежного агрегатора.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услуг данных субъектов может быть сходен с услугами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PISP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Основанием для оказания услуг новых субъектов НПС предлагаем установить договор с кредитной организацией, что позволит обеспечить расширение и развитие платежной инфраструктуры при сохранении роли банков как «ядра» платежного рынка.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части услуг агрегации платежной информации целесообразность изменений требует оценки, исходя из доступности для клиентов различных каналов информирования, рисков разглашения банковской тайны и нарушения безопасности.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72" marR="9572" marT="0" marB="0"/>
                </a:tc>
                <a:extLst>
                  <a:ext uri="{0D108BD9-81ED-4DB2-BD59-A6C34878D82A}">
                    <a16:rowId xmlns:a16="http://schemas.microsoft.com/office/drawing/2014/main" xmlns="" val="94064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49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EE652FAA-45C6-420A-BCA7-9DDAF6891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260649"/>
            <a:ext cx="7375161" cy="1152127"/>
          </a:xfrm>
        </p:spPr>
        <p:txBody>
          <a:bodyPr>
            <a:normAutofit/>
          </a:bodyPr>
          <a:lstStyle/>
          <a:p>
            <a:r>
              <a:rPr lang="ru-RU" sz="3500" dirty="0">
                <a:solidFill>
                  <a:srgbClr val="FFFFFF"/>
                </a:solidFill>
              </a:rPr>
              <a:t>Основные факторы успеха и барьеры</a:t>
            </a: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xmlns="" id="{2ED00524-A51C-4EF7-AB1F-41280D2277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001470"/>
              </p:ext>
            </p:extLst>
          </p:nvPr>
        </p:nvGraphicFramePr>
        <p:xfrm>
          <a:off x="0" y="1124745"/>
          <a:ext cx="9036495" cy="5935346"/>
        </p:xfrm>
        <a:graphic>
          <a:graphicData uri="http://schemas.openxmlformats.org/drawingml/2006/table">
            <a:tbl>
              <a:tblPr firstRow="1" firstCol="1" bandRow="1"/>
              <a:tblGrid>
                <a:gridCol w="997355">
                  <a:extLst>
                    <a:ext uri="{9D8B030D-6E8A-4147-A177-3AD203B41FA5}">
                      <a16:colId xmlns:a16="http://schemas.microsoft.com/office/drawing/2014/main" xmlns="" val="3149140998"/>
                    </a:ext>
                  </a:extLst>
                </a:gridCol>
                <a:gridCol w="2998580">
                  <a:extLst>
                    <a:ext uri="{9D8B030D-6E8A-4147-A177-3AD203B41FA5}">
                      <a16:colId xmlns:a16="http://schemas.microsoft.com/office/drawing/2014/main" xmlns="" val="125465177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xmlns="" val="963277507"/>
                    </a:ext>
                  </a:extLst>
                </a:gridCol>
              </a:tblGrid>
              <a:tr h="2092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Барьер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Фактор успеха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83506323"/>
                  </a:ext>
                </a:extLst>
              </a:tr>
              <a:tr h="240953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Регулятор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Излишняя регламентация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API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Предъявление излишне строгих требований к информационных посредникам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Отсутствие принуждения к открытию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API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Недостаточная информированность отрасли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Отсутствие четкой стратегии по реализации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введение этапности внедрения принципов «открытого банкинга»;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обеспечение участия отраслевых ассоциаций, саморегулируемых организаций в процессе внедрения принципов «открытого банкинга»;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установление общих принципов внедрения «открытого банкинга»;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установление четких требований к информационным посредникам, в зависимости от их профиля риска (являющегося производным от их функционала).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9267686"/>
                  </a:ext>
                </a:extLst>
              </a:tr>
              <a:tr h="17494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Частный сектор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Сопротивление крупных игроков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Отсутствие информационных посредников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Ограниченный функционал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API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Неготовность банковской инфраструктуры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Юридическая неопределенность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юридическая определенность;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единый план внедрения принципов «открытого банкинга»;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спроса на доступ к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API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 стороны информационных посредников или иных кредитных организаций;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устойчивость, стабильность работы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API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при обмене данными.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11160684"/>
                  </a:ext>
                </a:extLst>
              </a:tr>
              <a:tr h="13650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Потребители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Отсутствие юридической защиты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Отсутствие информации об услуге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Отсутствие склонности к смене платежного поведения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юридическая определенность;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регламентация оспаривания и компенсации неавторизованных операций и распределение ответственности;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высокая информированность;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финансовая грамотность.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98669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5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971D2B84-B0BB-4DF4-BFF6-B818C3EE0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131095"/>
            <a:ext cx="7133977" cy="810000"/>
          </a:xfrm>
        </p:spPr>
        <p:txBody>
          <a:bodyPr>
            <a:normAutofit/>
          </a:bodyPr>
          <a:lstStyle/>
          <a:p>
            <a:r>
              <a:rPr lang="ru-RU" sz="1800" dirty="0"/>
              <a:t>Риски субъектов НПС</a:t>
            </a:r>
            <a:br>
              <a:rPr lang="ru-RU" sz="1800" dirty="0"/>
            </a:br>
            <a:r>
              <a:rPr lang="ru-RU" sz="1800" dirty="0"/>
              <a:t>(часть 1)</a:t>
            </a: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xmlns="" id="{51F1D1C5-6652-41BA-A055-5189801697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152554"/>
              </p:ext>
            </p:extLst>
          </p:nvPr>
        </p:nvGraphicFramePr>
        <p:xfrm>
          <a:off x="2555776" y="1235250"/>
          <a:ext cx="6270560" cy="50020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2699">
                  <a:extLst>
                    <a:ext uri="{9D8B030D-6E8A-4147-A177-3AD203B41FA5}">
                      <a16:colId xmlns:a16="http://schemas.microsoft.com/office/drawing/2014/main" xmlns="" val="3054964279"/>
                    </a:ext>
                  </a:extLst>
                </a:gridCol>
                <a:gridCol w="1077541">
                  <a:extLst>
                    <a:ext uri="{9D8B030D-6E8A-4147-A177-3AD203B41FA5}">
                      <a16:colId xmlns:a16="http://schemas.microsoft.com/office/drawing/2014/main" xmlns="" val="346409795"/>
                    </a:ext>
                  </a:extLst>
                </a:gridCol>
                <a:gridCol w="489911">
                  <a:extLst>
                    <a:ext uri="{9D8B030D-6E8A-4147-A177-3AD203B41FA5}">
                      <a16:colId xmlns:a16="http://schemas.microsoft.com/office/drawing/2014/main" xmlns="" val="721638736"/>
                    </a:ext>
                  </a:extLst>
                </a:gridCol>
                <a:gridCol w="4230409">
                  <a:extLst>
                    <a:ext uri="{9D8B030D-6E8A-4147-A177-3AD203B41FA5}">
                      <a16:colId xmlns:a16="http://schemas.microsoft.com/office/drawing/2014/main" xmlns="" val="1249262915"/>
                    </a:ext>
                  </a:extLst>
                </a:gridCol>
              </a:tblGrid>
              <a:tr h="5161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№ фактора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95" marR="21695" marT="14548" marB="1454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Наименование фактора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95" marR="21695" marT="14548" marB="1454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№ риска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95" marR="21695" marT="14548" marB="1454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Содержание риска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95" marR="21695" marT="14548" marB="14548" anchor="ctr"/>
                </a:tc>
                <a:extLst>
                  <a:ext uri="{0D108BD9-81ED-4DB2-BD59-A6C34878D82A}">
                    <a16:rowId xmlns:a16="http://schemas.microsoft.com/office/drawing/2014/main" xmlns="" val="891143341"/>
                  </a:ext>
                </a:extLst>
              </a:tr>
              <a:tr h="23815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Юридические факторы и связанные с ними риски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95" marR="21695" marT="14548" marB="14548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9949313"/>
                  </a:ext>
                </a:extLst>
              </a:tr>
              <a:tr h="723635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95" marR="21695" marT="14548" marB="14548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подход к внедрению новых правил, изложенных в правовых актах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95" marR="21695" marT="14548" marB="1454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1.1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95" marR="21695" marT="14548" marB="1454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разработка схемы имплементации PSD2 без учета мнения субъектов НПС не позволяет обеспечить достижение целей имплементации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95" marR="21695" marT="14548" marB="14548"/>
                </a:tc>
                <a:extLst>
                  <a:ext uri="{0D108BD9-81ED-4DB2-BD59-A6C34878D82A}">
                    <a16:rowId xmlns:a16="http://schemas.microsoft.com/office/drawing/2014/main" xmlns="" val="3202692563"/>
                  </a:ext>
                </a:extLst>
              </a:tr>
              <a:tr h="680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1.2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95" marR="21695" marT="14548" marB="1454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dirty="0">
                          <a:effectLst/>
                        </a:rPr>
                        <a:t>короткие сроки вступления в силу нормативного акта об имплементации PSD2 не позволяет субъектам НПС в полной мере подготовиться к имплементации</a:t>
                      </a:r>
                      <a:endParaRPr lang="ru-RU" sz="1100" dirty="0"/>
                    </a:p>
                  </a:txBody>
                  <a:tcPr marL="21695" marR="21695" marT="14548" marB="14548"/>
                </a:tc>
                <a:extLst>
                  <a:ext uri="{0D108BD9-81ED-4DB2-BD59-A6C34878D82A}">
                    <a16:rowId xmlns:a16="http://schemas.microsoft.com/office/drawing/2014/main" xmlns="" val="3510301652"/>
                  </a:ext>
                </a:extLst>
              </a:tr>
              <a:tr h="8048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1.3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95" marR="21695" marT="14548" marB="1454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dirty="0">
                          <a:effectLst/>
                        </a:rPr>
                        <a:t>жесткий временной график имплементации </a:t>
                      </a:r>
                      <a:r>
                        <a:rPr lang="en-US" sz="1100" dirty="0">
                          <a:effectLst/>
                        </a:rPr>
                        <a:t>PSD</a:t>
                      </a:r>
                      <a:r>
                        <a:rPr lang="ru-RU" sz="1100" dirty="0">
                          <a:effectLst/>
                        </a:rPr>
                        <a:t>2 не позволяет субъектам НПС осуществить имплементацию в полном объеме и с надлежащим качеством</a:t>
                      </a:r>
                      <a:endParaRPr lang="ru-RU" sz="1100" dirty="0"/>
                    </a:p>
                  </a:txBody>
                  <a:tcPr marL="21695" marR="21695" marT="14548" marB="14548"/>
                </a:tc>
                <a:extLst>
                  <a:ext uri="{0D108BD9-81ED-4DB2-BD59-A6C34878D82A}">
                    <a16:rowId xmlns:a16="http://schemas.microsoft.com/office/drawing/2014/main" xmlns="" val="3883804185"/>
                  </a:ext>
                </a:extLst>
              </a:tr>
              <a:tr h="967003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95" marR="21695" marT="14548" marB="14548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подход к применению правовых норм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95" marR="21695" marT="14548" marB="1454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2.1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95" marR="21695" marT="14548" marB="1454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жесткое соблюдение формальных требований правовых актов </a:t>
                      </a:r>
                      <a:r>
                        <a:rPr lang="en-US" sz="1100" dirty="0">
                          <a:effectLst/>
                        </a:rPr>
                        <a:t>PSD</a:t>
                      </a:r>
                      <a:r>
                        <a:rPr lang="ru-RU" sz="1100" dirty="0">
                          <a:effectLst/>
                        </a:rPr>
                        <a:t>2, не учитывающих специфику деятельности субъектов НПС, не позволяет субъектам НПС получить запланированные результаты имплементации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95" marR="21695" marT="14548" marB="14548"/>
                </a:tc>
                <a:extLst>
                  <a:ext uri="{0D108BD9-81ED-4DB2-BD59-A6C34878D82A}">
                    <a16:rowId xmlns:a16="http://schemas.microsoft.com/office/drawing/2014/main" xmlns="" val="2496285836"/>
                  </a:ext>
                </a:extLst>
              </a:tr>
              <a:tr h="1071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2.2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95" marR="21695" marT="14548" marB="1454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dirty="0">
                          <a:effectLst/>
                        </a:rPr>
                        <a:t>либеральное отношение к отклонению процедур внедрения </a:t>
                      </a:r>
                      <a:r>
                        <a:rPr lang="en-US" sz="1100" dirty="0">
                          <a:effectLst/>
                        </a:rPr>
                        <a:t>PSD</a:t>
                      </a:r>
                      <a:r>
                        <a:rPr lang="ru-RU" sz="1100" dirty="0">
                          <a:effectLst/>
                        </a:rPr>
                        <a:t>2 от установленных правовыми актами, не позволяет субъектам НПС получить запланированные результаты имплементации</a:t>
                      </a:r>
                      <a:endParaRPr lang="ru-RU" sz="1100" dirty="0"/>
                    </a:p>
                  </a:txBody>
                  <a:tcPr marL="21695" marR="21695" marT="14548" marB="14548"/>
                </a:tc>
                <a:extLst>
                  <a:ext uri="{0D108BD9-81ED-4DB2-BD59-A6C34878D82A}">
                    <a16:rowId xmlns:a16="http://schemas.microsoft.com/office/drawing/2014/main" xmlns="" val="3412488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75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971D2B84-B0BB-4DF4-BFF6-B818C3EE0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138" y="1131095"/>
            <a:ext cx="7066375" cy="810000"/>
          </a:xfrm>
        </p:spPr>
        <p:txBody>
          <a:bodyPr>
            <a:normAutofit/>
          </a:bodyPr>
          <a:lstStyle/>
          <a:p>
            <a:r>
              <a:rPr lang="ru-RU" sz="1800" dirty="0"/>
              <a:t>Риски субъектов НПС</a:t>
            </a:r>
            <a:br>
              <a:rPr lang="ru-RU" sz="1800" dirty="0"/>
            </a:br>
            <a:r>
              <a:rPr lang="ru-RU" sz="1800" dirty="0"/>
              <a:t>(часть 2)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98E49281-6659-4A4E-A08C-FC4D9D1396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384450"/>
              </p:ext>
            </p:extLst>
          </p:nvPr>
        </p:nvGraphicFramePr>
        <p:xfrm>
          <a:off x="2699792" y="1235250"/>
          <a:ext cx="6055293" cy="51460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3565">
                  <a:extLst>
                    <a:ext uri="{9D8B030D-6E8A-4147-A177-3AD203B41FA5}">
                      <a16:colId xmlns:a16="http://schemas.microsoft.com/office/drawing/2014/main" xmlns="" val="1759754296"/>
                    </a:ext>
                  </a:extLst>
                </a:gridCol>
                <a:gridCol w="1056718">
                  <a:extLst>
                    <a:ext uri="{9D8B030D-6E8A-4147-A177-3AD203B41FA5}">
                      <a16:colId xmlns:a16="http://schemas.microsoft.com/office/drawing/2014/main" xmlns="" val="3041943270"/>
                    </a:ext>
                  </a:extLst>
                </a:gridCol>
                <a:gridCol w="493653">
                  <a:extLst>
                    <a:ext uri="{9D8B030D-6E8A-4147-A177-3AD203B41FA5}">
                      <a16:colId xmlns:a16="http://schemas.microsoft.com/office/drawing/2014/main" xmlns="" val="3153654687"/>
                    </a:ext>
                  </a:extLst>
                </a:gridCol>
                <a:gridCol w="4041357">
                  <a:extLst>
                    <a:ext uri="{9D8B030D-6E8A-4147-A177-3AD203B41FA5}">
                      <a16:colId xmlns:a16="http://schemas.microsoft.com/office/drawing/2014/main" xmlns="" val="3347829256"/>
                    </a:ext>
                  </a:extLst>
                </a:gridCol>
              </a:tblGrid>
              <a:tr h="5542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№ фактора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95" marR="21695" marT="14548" marB="1454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Наименование фактора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95" marR="21695" marT="14548" marB="1454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№ риска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95" marR="21695" marT="14548" marB="1454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Содержание риска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95" marR="21695" marT="14548" marB="14548" anchor="ctr"/>
                </a:tc>
                <a:extLst>
                  <a:ext uri="{0D108BD9-81ED-4DB2-BD59-A6C34878D82A}">
                    <a16:rowId xmlns:a16="http://schemas.microsoft.com/office/drawing/2014/main" xmlns="" val="2199968891"/>
                  </a:ext>
                </a:extLst>
              </a:tr>
              <a:tr h="756892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33" marR="21333" marT="14306" marB="14306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практика разрешения судебных споров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33" marR="21333" marT="14306" marB="1430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</a:t>
                      </a:r>
                    </a:p>
                  </a:txBody>
                  <a:tcPr marL="21333" marR="21333" marT="14306" marB="14306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разрешение судебных споров, возникающих в процессе имплементации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PSD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 по принципу «контролер всегда прав» снижает мотивацию субъектов НПС к достижению целей имплементации</a:t>
                      </a:r>
                    </a:p>
                  </a:txBody>
                  <a:tcPr marL="21333" marR="21333" marT="14306" marB="14306"/>
                </a:tc>
                <a:extLst>
                  <a:ext uri="{0D108BD9-81ED-4DB2-BD59-A6C34878D82A}">
                    <a16:rowId xmlns:a16="http://schemas.microsoft.com/office/drawing/2014/main" xmlns="" val="495068363"/>
                  </a:ext>
                </a:extLst>
              </a:tr>
              <a:tr h="11198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3.2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33" marR="21333" marT="14306" marB="14306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разрешение судебных споров, возникающих на этапе имплементации </a:t>
                      </a:r>
                      <a:r>
                        <a:rPr lang="en-US" sz="1100" dirty="0">
                          <a:effectLst/>
                        </a:rPr>
                        <a:t>PSD</a:t>
                      </a:r>
                      <a:r>
                        <a:rPr lang="ru-RU" sz="1100" dirty="0">
                          <a:effectLst/>
                        </a:rPr>
                        <a:t>2, на основе сырого нормативного об имплементации без учета реалий национальной платежной системы снижает мотивацию субъектов НПС к достижению целей имплементации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33" marR="21333" marT="14306" marB="14306"/>
                </a:tc>
                <a:extLst>
                  <a:ext uri="{0D108BD9-81ED-4DB2-BD59-A6C34878D82A}">
                    <a16:rowId xmlns:a16="http://schemas.microsoft.com/office/drawing/2014/main" xmlns="" val="1117463008"/>
                  </a:ext>
                </a:extLst>
              </a:tr>
              <a:tr h="212454"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Технические факторы и связанные с ними риски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33" marR="21333" marT="14306" marB="14306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4429448"/>
                  </a:ext>
                </a:extLst>
              </a:tr>
              <a:tr h="575412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33" marR="21333" marT="14306" marB="14306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уровень автоматизации бизнес-процессов в целом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33" marR="21333" marT="14306" marB="1430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33" marR="21333" marT="14306" marB="14306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низкий уровень автоматизации бизнес-процессов субъектов НПС не позволяет достичь целей имплементации </a:t>
                      </a:r>
                      <a:r>
                        <a:rPr lang="en-US" sz="1100" dirty="0">
                          <a:effectLst/>
                        </a:rPr>
                        <a:t>PSD</a:t>
                      </a: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33" marR="21333" marT="14306" marB="14306"/>
                </a:tc>
                <a:extLst>
                  <a:ext uri="{0D108BD9-81ED-4DB2-BD59-A6C34878D82A}">
                    <a16:rowId xmlns:a16="http://schemas.microsoft.com/office/drawing/2014/main" xmlns="" val="2602268480"/>
                  </a:ext>
                </a:extLst>
              </a:tr>
              <a:tr h="7568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4.2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33" marR="21333" marT="14306" marB="14306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правила имплементации </a:t>
                      </a:r>
                      <a:r>
                        <a:rPr lang="en-US" sz="1100" dirty="0">
                          <a:effectLst/>
                        </a:rPr>
                        <a:t>PSD</a:t>
                      </a:r>
                      <a:r>
                        <a:rPr lang="ru-RU" sz="1100" dirty="0">
                          <a:effectLst/>
                        </a:rPr>
                        <a:t>2 не позволяют обеспечить уровень автоматизации бизнес-процессов, необходимый для достижения целей имплементации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33" marR="21333" marT="14306" marB="14306"/>
                </a:tc>
                <a:extLst>
                  <a:ext uri="{0D108BD9-81ED-4DB2-BD59-A6C34878D82A}">
                    <a16:rowId xmlns:a16="http://schemas.microsoft.com/office/drawing/2014/main" xmlns="" val="2476989067"/>
                  </a:ext>
                </a:extLst>
              </a:tr>
              <a:tr h="471044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33" marR="21333" marT="14306" marB="14306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уровень интеграции ИТ-систем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33" marR="21333" marT="14306" marB="1430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33" marR="21333" marT="14306" marB="14306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низкий уровень интеграции ИТ-систем субъектов НПС не позволяет достичь целей имплементации </a:t>
                      </a:r>
                      <a:r>
                        <a:rPr lang="en-US" sz="1100" dirty="0">
                          <a:effectLst/>
                        </a:rPr>
                        <a:t>PSD</a:t>
                      </a: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33" marR="21333" marT="14306" marB="14306"/>
                </a:tc>
                <a:extLst>
                  <a:ext uri="{0D108BD9-81ED-4DB2-BD59-A6C34878D82A}">
                    <a16:rowId xmlns:a16="http://schemas.microsoft.com/office/drawing/2014/main" xmlns="" val="694711076"/>
                  </a:ext>
                </a:extLst>
              </a:tr>
              <a:tr h="6992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33" marR="21333" marT="14306" marB="14306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правила имплементации не позволяют обеспечить уровень интеграции ИТ систем, необходимый для достижения целей имплементации </a:t>
                      </a:r>
                      <a:r>
                        <a:rPr lang="en-US" sz="1100" dirty="0">
                          <a:effectLst/>
                        </a:rPr>
                        <a:t>PSD</a:t>
                      </a: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33" marR="21333" marT="14306" marB="14306"/>
                </a:tc>
                <a:extLst>
                  <a:ext uri="{0D108BD9-81ED-4DB2-BD59-A6C34878D82A}">
                    <a16:rowId xmlns:a16="http://schemas.microsoft.com/office/drawing/2014/main" xmlns="" val="2157879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17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971D2B84-B0BB-4DF4-BFF6-B818C3EE0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102" y="1131095"/>
            <a:ext cx="7253411" cy="810000"/>
          </a:xfrm>
        </p:spPr>
        <p:txBody>
          <a:bodyPr>
            <a:normAutofit/>
          </a:bodyPr>
          <a:lstStyle/>
          <a:p>
            <a:r>
              <a:rPr lang="ru-RU" sz="1800" dirty="0"/>
              <a:t>Риски субъектов НПС</a:t>
            </a:r>
            <a:br>
              <a:rPr lang="ru-RU" sz="1800" dirty="0"/>
            </a:br>
            <a:r>
              <a:rPr lang="ru-RU" sz="1800" dirty="0"/>
              <a:t>(часть 3)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18175FBE-A15A-4F6F-BD2E-C7F0829B17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369649"/>
              </p:ext>
            </p:extLst>
          </p:nvPr>
        </p:nvGraphicFramePr>
        <p:xfrm>
          <a:off x="2699792" y="1235250"/>
          <a:ext cx="6168108" cy="49300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2593">
                  <a:extLst>
                    <a:ext uri="{9D8B030D-6E8A-4147-A177-3AD203B41FA5}">
                      <a16:colId xmlns:a16="http://schemas.microsoft.com/office/drawing/2014/main" xmlns="" val="2711039605"/>
                    </a:ext>
                  </a:extLst>
                </a:gridCol>
                <a:gridCol w="1124395">
                  <a:extLst>
                    <a:ext uri="{9D8B030D-6E8A-4147-A177-3AD203B41FA5}">
                      <a16:colId xmlns:a16="http://schemas.microsoft.com/office/drawing/2014/main" xmlns="" val="1420122929"/>
                    </a:ext>
                  </a:extLst>
                </a:gridCol>
                <a:gridCol w="556842">
                  <a:extLst>
                    <a:ext uri="{9D8B030D-6E8A-4147-A177-3AD203B41FA5}">
                      <a16:colId xmlns:a16="http://schemas.microsoft.com/office/drawing/2014/main" xmlns="" val="1256412130"/>
                    </a:ext>
                  </a:extLst>
                </a:gridCol>
                <a:gridCol w="3994278">
                  <a:extLst>
                    <a:ext uri="{9D8B030D-6E8A-4147-A177-3AD203B41FA5}">
                      <a16:colId xmlns:a16="http://schemas.microsoft.com/office/drawing/2014/main" xmlns="" val="935573005"/>
                    </a:ext>
                  </a:extLst>
                </a:gridCol>
              </a:tblGrid>
              <a:tr h="5655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№ фактора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95" marR="21695" marT="14548" marB="1454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Наименование фактора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95" marR="21695" marT="14548" marB="1454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№ риска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95" marR="21695" marT="14548" marB="1454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Содержание риска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695" marR="21695" marT="14548" marB="14548" anchor="ctr"/>
                </a:tc>
                <a:extLst>
                  <a:ext uri="{0D108BD9-81ED-4DB2-BD59-A6C34878D82A}">
                    <a16:rowId xmlns:a16="http://schemas.microsoft.com/office/drawing/2014/main" xmlns="" val="3959589977"/>
                  </a:ext>
                </a:extLst>
              </a:tr>
              <a:tr h="58445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86" marR="22186" marT="14878" marB="14878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наличие развитых инструментов внедрения </a:t>
                      </a:r>
                      <a:r>
                        <a:rPr lang="ru-RU" sz="900" dirty="0" err="1">
                          <a:effectLst/>
                        </a:rPr>
                        <a:t>Open</a:t>
                      </a:r>
                      <a:r>
                        <a:rPr lang="ru-RU" sz="900" dirty="0">
                          <a:effectLst/>
                        </a:rPr>
                        <a:t> API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86" marR="22186" marT="14878" marB="148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6.1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86" marR="22186" marT="14878" marB="1487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отсутствие у субъектов НПС инструментов внедрения </a:t>
                      </a:r>
                      <a:r>
                        <a:rPr lang="ru-RU" sz="1100" dirty="0" err="1">
                          <a:effectLst/>
                        </a:rPr>
                        <a:t>Open</a:t>
                      </a:r>
                      <a:r>
                        <a:rPr lang="ru-RU" sz="1100" dirty="0">
                          <a:effectLst/>
                        </a:rPr>
                        <a:t> API не позволяет достичь целей имплементации PSD2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86" marR="22186" marT="14878" marB="14878"/>
                </a:tc>
                <a:extLst>
                  <a:ext uri="{0D108BD9-81ED-4DB2-BD59-A6C34878D82A}">
                    <a16:rowId xmlns:a16="http://schemas.microsoft.com/office/drawing/2014/main" xmlns="" val="2532916880"/>
                  </a:ext>
                </a:extLst>
              </a:tr>
              <a:tr h="772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6.2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86" marR="22186" marT="14878" marB="1487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правила имплементации </a:t>
                      </a:r>
                      <a:r>
                        <a:rPr lang="en-US" sz="1100" dirty="0">
                          <a:effectLst/>
                        </a:rPr>
                        <a:t>PSD</a:t>
                      </a:r>
                      <a:r>
                        <a:rPr lang="ru-RU" sz="1100" dirty="0">
                          <a:effectLst/>
                        </a:rPr>
                        <a:t>2 не позволяют субъектам НПС применить имеющиеся на рынке инструменты внедрения </a:t>
                      </a:r>
                      <a:r>
                        <a:rPr lang="ru-RU" sz="1100" dirty="0" err="1">
                          <a:effectLst/>
                        </a:rPr>
                        <a:t>Open</a:t>
                      </a:r>
                      <a:r>
                        <a:rPr lang="ru-RU" sz="1100" dirty="0">
                          <a:effectLst/>
                        </a:rPr>
                        <a:t> API и достичь целей имплементации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86" marR="22186" marT="14878" marB="14878"/>
                </a:tc>
                <a:extLst>
                  <a:ext uri="{0D108BD9-81ED-4DB2-BD59-A6C34878D82A}">
                    <a16:rowId xmlns:a16="http://schemas.microsoft.com/office/drawing/2014/main" xmlns="" val="2280088026"/>
                  </a:ext>
                </a:extLst>
              </a:tr>
              <a:tr h="646863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86" marR="22186" marT="14878" marB="14878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наличие технологий, обеспечивающих функционирование AISP/PISP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86" marR="22186" marT="14878" marB="148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7.1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86" marR="22186" marT="14878" marB="1487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отсутствие у AISP/PISP технологий, обеспечивающих функционирование AISP/PISP, в соответствии с </a:t>
                      </a:r>
                      <a:r>
                        <a:rPr lang="en-US" sz="1100" dirty="0">
                          <a:effectLst/>
                        </a:rPr>
                        <a:t>PSD</a:t>
                      </a:r>
                      <a:r>
                        <a:rPr lang="ru-RU" sz="1100" dirty="0">
                          <a:effectLst/>
                        </a:rPr>
                        <a:t>2 не позволяет достичь целей имплементации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86" marR="22186" marT="14878" marB="14878"/>
                </a:tc>
                <a:extLst>
                  <a:ext uri="{0D108BD9-81ED-4DB2-BD59-A6C34878D82A}">
                    <a16:rowId xmlns:a16="http://schemas.microsoft.com/office/drawing/2014/main" xmlns="" val="3322590842"/>
                  </a:ext>
                </a:extLst>
              </a:tr>
              <a:tr h="772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7.2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86" marR="22186" marT="14878" marB="1487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правила имплементации </a:t>
                      </a:r>
                      <a:r>
                        <a:rPr lang="en-US" sz="1100" dirty="0">
                          <a:effectLst/>
                        </a:rPr>
                        <a:t>PSD</a:t>
                      </a:r>
                      <a:r>
                        <a:rPr lang="ru-RU" sz="1100" dirty="0">
                          <a:effectLst/>
                        </a:rPr>
                        <a:t>2 не позволяют AISP/PISP применить имеющиеся на рынке технологии функционирования AISP/PISP в соответствии с </a:t>
                      </a:r>
                      <a:r>
                        <a:rPr lang="en-US" sz="1100" dirty="0">
                          <a:effectLst/>
                        </a:rPr>
                        <a:t>PSD</a:t>
                      </a: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86" marR="22186" marT="14878" marB="14878"/>
                </a:tc>
                <a:extLst>
                  <a:ext uri="{0D108BD9-81ED-4DB2-BD59-A6C34878D82A}">
                    <a16:rowId xmlns:a16="http://schemas.microsoft.com/office/drawing/2014/main" xmlns="" val="2857619737"/>
                  </a:ext>
                </a:extLst>
              </a:tr>
              <a:tr h="8002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8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86" marR="22186" marT="14878" marB="14878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уровень использования услуг аутсорсинга класса </a:t>
                      </a:r>
                      <a:r>
                        <a:rPr lang="ru-RU" sz="900" dirty="0" err="1">
                          <a:effectLst/>
                        </a:rPr>
                        <a:t>PaaS</a:t>
                      </a:r>
                      <a:r>
                        <a:rPr lang="ru-RU" sz="900" dirty="0">
                          <a:effectLst/>
                        </a:rPr>
                        <a:t>, </a:t>
                      </a:r>
                      <a:r>
                        <a:rPr lang="ru-RU" sz="900" dirty="0" err="1">
                          <a:effectLst/>
                        </a:rPr>
                        <a:t>IaaS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SaaS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86" marR="22186" marT="14878" marB="148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8.1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86" marR="22186" marT="14878" marB="1487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низкий уровень использования услуг аутсорсинга класса </a:t>
                      </a:r>
                      <a:r>
                        <a:rPr lang="ru-RU" sz="1100" dirty="0" err="1">
                          <a:effectLst/>
                        </a:rPr>
                        <a:t>PaaS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IaaS</a:t>
                      </a:r>
                      <a:r>
                        <a:rPr lang="ru-RU" sz="1100" dirty="0">
                          <a:effectLst/>
                        </a:rPr>
                        <a:t> и </a:t>
                      </a:r>
                      <a:r>
                        <a:rPr lang="ru-RU" sz="1100" dirty="0" err="1">
                          <a:effectLst/>
                        </a:rPr>
                        <a:t>SaaS</a:t>
                      </a:r>
                      <a:r>
                        <a:rPr lang="ru-RU" sz="1100" dirty="0">
                          <a:effectLst/>
                        </a:rPr>
                        <a:t> не позволяет субъектам НПС проводить имплементацию требований </a:t>
                      </a:r>
                      <a:r>
                        <a:rPr lang="en-US" sz="1100" dirty="0">
                          <a:effectLst/>
                        </a:rPr>
                        <a:t>PSD</a:t>
                      </a:r>
                      <a:r>
                        <a:rPr lang="ru-RU" sz="1100" dirty="0">
                          <a:effectLst/>
                        </a:rPr>
                        <a:t>2 в сжатые сроки с необходимым качеством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86" marR="22186" marT="14878" marB="14878"/>
                </a:tc>
                <a:extLst>
                  <a:ext uri="{0D108BD9-81ED-4DB2-BD59-A6C34878D82A}">
                    <a16:rowId xmlns:a16="http://schemas.microsoft.com/office/drawing/2014/main" xmlns="" val="2771739682"/>
                  </a:ext>
                </a:extLst>
              </a:tr>
              <a:tr h="787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8.2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86" marR="22186" marT="14878" marB="1487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правила имплементации </a:t>
                      </a:r>
                      <a:r>
                        <a:rPr lang="en-US" sz="1100" dirty="0">
                          <a:effectLst/>
                        </a:rPr>
                        <a:t>PSD</a:t>
                      </a:r>
                      <a:r>
                        <a:rPr lang="ru-RU" sz="1100" dirty="0">
                          <a:effectLst/>
                        </a:rPr>
                        <a:t>2 не позволяют субъектам НПС использовать имеющиеся на рынке услуги аутсорсинга класса </a:t>
                      </a:r>
                      <a:r>
                        <a:rPr lang="ru-RU" sz="1100" dirty="0" err="1">
                          <a:effectLst/>
                        </a:rPr>
                        <a:t>PaaS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IaaS</a:t>
                      </a:r>
                      <a:r>
                        <a:rPr lang="ru-RU" sz="1100" dirty="0">
                          <a:effectLst/>
                        </a:rPr>
                        <a:t> и </a:t>
                      </a:r>
                      <a:r>
                        <a:rPr lang="ru-RU" sz="1100" dirty="0" err="1">
                          <a:effectLst/>
                        </a:rPr>
                        <a:t>SaaS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86" marR="22186" marT="14878" marB="14878"/>
                </a:tc>
                <a:extLst>
                  <a:ext uri="{0D108BD9-81ED-4DB2-BD59-A6C34878D82A}">
                    <a16:rowId xmlns:a16="http://schemas.microsoft.com/office/drawing/2014/main" xmlns="" val="3869560254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3549EC7-AC38-4415-A309-966B945AB31B}"/>
              </a:ext>
            </a:extLst>
          </p:cNvPr>
          <p:cNvSpPr/>
          <p:nvPr/>
        </p:nvSpPr>
        <p:spPr>
          <a:xfrm>
            <a:off x="276101" y="4663023"/>
            <a:ext cx="177561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API:	Application Programming Interface</a:t>
            </a:r>
          </a:p>
          <a:p>
            <a:pPr defTabSz="685800"/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AISP:	Account Information Service Provider</a:t>
            </a:r>
          </a:p>
          <a:p>
            <a:pPr defTabSz="685800"/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PISP:	Payment Initiation Service Provider</a:t>
            </a:r>
          </a:p>
          <a:p>
            <a:pPr defTabSz="685800"/>
            <a:r>
              <a:rPr lang="ru-RU" sz="900" dirty="0" err="1">
                <a:solidFill>
                  <a:prstClr val="black"/>
                </a:solidFill>
                <a:latin typeface="Calibri" panose="020F0502020204030204"/>
              </a:rPr>
              <a:t>PaaS</a:t>
            </a:r>
            <a:r>
              <a:rPr lang="ru-RU" sz="900" dirty="0">
                <a:solidFill>
                  <a:prstClr val="black"/>
                </a:solidFill>
                <a:latin typeface="Calibri" panose="020F0502020204030204"/>
              </a:rPr>
              <a:t>: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	Platform-as-a-Service</a:t>
            </a:r>
          </a:p>
          <a:p>
            <a:pPr defTabSz="685800"/>
            <a:r>
              <a:rPr lang="ru-RU" sz="900" dirty="0" err="1">
                <a:solidFill>
                  <a:prstClr val="black"/>
                </a:solidFill>
                <a:latin typeface="Calibri" panose="020F0502020204030204"/>
              </a:rPr>
              <a:t>IaaS</a:t>
            </a:r>
            <a:r>
              <a:rPr lang="ru-RU" sz="900" dirty="0">
                <a:solidFill>
                  <a:prstClr val="black"/>
                </a:solidFill>
                <a:latin typeface="Calibri" panose="020F0502020204030204"/>
              </a:rPr>
              <a:t>: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	Infrastructure-as-a-Service </a:t>
            </a:r>
          </a:p>
          <a:p>
            <a:pPr defTabSz="685800"/>
            <a:r>
              <a:rPr lang="ru-RU" sz="900" dirty="0" err="1">
                <a:solidFill>
                  <a:prstClr val="black"/>
                </a:solidFill>
                <a:latin typeface="Calibri" panose="020F0502020204030204"/>
              </a:rPr>
              <a:t>SaaS</a:t>
            </a:r>
            <a:r>
              <a:rPr lang="ru-RU" sz="900" dirty="0">
                <a:solidFill>
                  <a:prstClr val="black"/>
                </a:solidFill>
                <a:latin typeface="Calibri" panose="020F0502020204030204"/>
              </a:rPr>
              <a:t>: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	Software-as-a-Service</a:t>
            </a:r>
            <a:endParaRPr lang="ru-RU" sz="135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9771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440EE83-CFA0-4EF0-B46C-DE0CA864A9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1799</Words>
  <Application>Microsoft Office PowerPoint</Application>
  <PresentationFormat>Экран (4:3)</PresentationFormat>
  <Paragraphs>230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Tema de Office</vt:lpstr>
      <vt:lpstr>Тема Office</vt:lpstr>
      <vt:lpstr>      Оценка возможного внедрения  элементов PSD2  в российское платёжное законодательство. Этапы и риски.     Криворучко Светлана, д.э.н., профессор  Финансовый университет</vt:lpstr>
      <vt:lpstr>По результатам научно-исследовательской работы по теме:  АНАЛИЗ ВЛИЯНИЯ ПОСЛЕДСТВИЙ ИМПЛЕМЕНТАЦИИ ДИРЕКТИВ О ПЛАТЁЖНЫХ СЕРВИСАХ (PSD) ЕВРОПЕЙСКОГО СОЮЗА НА СОСТОЯНИЕ И РАЗВИТИЕ РОССИЙСКОГО СЕКТОРА ФИНТЕХ </vt:lpstr>
      <vt:lpstr>Вопросы</vt:lpstr>
      <vt:lpstr>–Сравнительный анализ PSD2 и Федерального закона «О национальной платежной системе»</vt:lpstr>
      <vt:lpstr>Сравнительный анализ PSD2 и Федерального закона «О национальной платежной системе»</vt:lpstr>
      <vt:lpstr>Основные факторы успеха и барьеры</vt:lpstr>
      <vt:lpstr>Риски субъектов НПС (часть 1)</vt:lpstr>
      <vt:lpstr>Риски субъектов НПС (часть 2)</vt:lpstr>
      <vt:lpstr>Риски субъектов НПС (часть 3)</vt:lpstr>
      <vt:lpstr>Риски субъектов НПС (часть 4)</vt:lpstr>
      <vt:lpstr>Выводы (1)</vt:lpstr>
      <vt:lpstr>Выводы (2)</vt:lpstr>
      <vt:lpstr>Выводы (3)</vt:lpstr>
      <vt:lpstr>Цели внедрения концепции  «открытого банкинга»</vt:lpstr>
      <vt:lpstr>Подходы к реализации в России концепции «открытого банкинга»</vt:lpstr>
      <vt:lpstr>Krivoruchko.sv@gmail.com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возможного внедрения  элементов PSD2  в российское платёжное законодательство. Этапы и риски.     Криворучко Светлана, д.э.н., профессор  Финансовый университет</dc:title>
  <dc:creator>Светлана Криворучко</dc:creator>
  <cp:lastModifiedBy>Freelance</cp:lastModifiedBy>
  <cp:revision>7</cp:revision>
  <dcterms:created xsi:type="dcterms:W3CDTF">2018-12-13T09:39:03Z</dcterms:created>
  <dcterms:modified xsi:type="dcterms:W3CDTF">2018-12-13T13:53:57Z</dcterms:modified>
</cp:coreProperties>
</file>