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.xml" ContentType="application/vnd.openxmlformats-officedocument.presentationml.notesSlide+xml"/>
  <Override PartName="/ppt/tags/tag38.xml" ContentType="application/vnd.openxmlformats-officedocument.presentationml.tags+xml"/>
  <Override PartName="/ppt/notesSlides/notesSlide2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0"/>
  </p:notesMasterIdLst>
  <p:sldIdLst>
    <p:sldId id="490" r:id="rId3"/>
    <p:sldId id="1821" r:id="rId4"/>
    <p:sldId id="1823" r:id="rId5"/>
    <p:sldId id="1786" r:id="rId6"/>
    <p:sldId id="1789" r:id="rId7"/>
    <p:sldId id="1824" r:id="rId8"/>
    <p:sldId id="549" r:id="rId9"/>
  </p:sldIdLst>
  <p:sldSz cx="9144000" cy="5143500" type="screen16x9"/>
  <p:notesSz cx="6797675" cy="9926638"/>
  <p:custDataLst>
    <p:tags r:id="rId11"/>
  </p:custData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tom sen" initials="us" lastIdx="1" clrIdx="0">
    <p:extLst>
      <p:ext uri="{19B8F6BF-5375-455C-9EA6-DF929625EA0E}">
        <p15:presenceInfo xmlns:p15="http://schemas.microsoft.com/office/powerpoint/2012/main" userId="761354ed02d1fef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3C6"/>
    <a:srgbClr val="1D6295"/>
    <a:srgbClr val="969696"/>
    <a:srgbClr val="D9D9D9"/>
    <a:srgbClr val="4192CC"/>
    <a:srgbClr val="F2F2F2"/>
    <a:srgbClr val="134263"/>
    <a:srgbClr val="A3CEED"/>
    <a:srgbClr val="75B6E5"/>
    <a:srgbClr val="D1E7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420" autoAdjust="0"/>
  </p:normalViewPr>
  <p:slideViewPr>
    <p:cSldViewPr snapToGrid="0">
      <p:cViewPr varScale="1">
        <p:scale>
          <a:sx n="89" d="100"/>
          <a:sy n="89" d="100"/>
        </p:scale>
        <p:origin x="5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5" d="100"/>
          <a:sy n="45" d="100"/>
        </p:scale>
        <p:origin x="276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820143884892082E-2"/>
          <c:y val="7.4820143884892082E-2"/>
          <c:w val="0.85035971223021589"/>
          <c:h val="0.85035971223021589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38100" algn="ctr">
                <a:solidFill>
                  <a:srgbClr val="F2F2F2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88C-42B4-AFEA-1E5DA32343DA}"/>
              </c:ext>
            </c:extLst>
          </c:dPt>
          <c:dPt>
            <c:idx val="1"/>
            <c:bubble3D val="0"/>
            <c:spPr>
              <a:solidFill>
                <a:srgbClr val="C0C0C0"/>
              </a:solidFill>
              <a:ln w="38100" algn="ctr">
                <a:solidFill>
                  <a:srgbClr val="F2F2F2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8C-42B4-AFEA-1E5DA32343DA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25.423728813559322</c:v>
                </c:pt>
                <c:pt idx="1">
                  <c:v>74.576271186440678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88C-42B4-AFEA-1E5DA32343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58"/>
      </c:pieChart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575210589651029E-2"/>
          <c:y val="6.2575210589651029E-2"/>
          <c:w val="0.87484957882069803"/>
          <c:h val="0.87484957882069803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38100" algn="ctr">
                <a:solidFill>
                  <a:srgbClr val="F2F2F2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4F0-48B1-AC10-6A17B963247C}"/>
              </c:ext>
            </c:extLst>
          </c:dPt>
          <c:dPt>
            <c:idx val="1"/>
            <c:bubble3D val="0"/>
            <c:spPr>
              <a:solidFill>
                <a:srgbClr val="C0C0C0"/>
              </a:solidFill>
              <a:ln w="38100" algn="ctr">
                <a:solidFill>
                  <a:srgbClr val="F2F2F2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F0-48B1-AC10-6A17B963247C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70.16274864376129</c:v>
                </c:pt>
                <c:pt idx="1">
                  <c:v>29.837251356238699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4F0-48B1-AC10-6A17B9632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747663551401862E-2"/>
          <c:y val="6.280193236714976E-2"/>
          <c:w val="0.87850467289719625"/>
          <c:h val="0.87439613526570048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C0C0C0"/>
            </a:solidFill>
            <a:ln w="12700" algn="ctr">
              <a:solidFill>
                <a:srgbClr val="F2F2F2"/>
              </a:solidFill>
              <a:prstDash val="solid"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321.2</c:v>
                </c:pt>
                <c:pt idx="1">
                  <c:v>330.5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79-4F40-AE0D-EAB20EB91EF8}"/>
            </c:ext>
          </c:extLst>
        </c:ser>
        <c:ser>
          <c:idx val="1"/>
          <c:order val="1"/>
          <c:spPr>
            <a:solidFill>
              <a:schemeClr val="accent4"/>
            </a:solidFill>
            <a:ln w="12700" algn="ctr">
              <a:solidFill>
                <a:srgbClr val="F2F2F2"/>
              </a:solidFill>
              <a:prstDash val="solid"/>
            </a:ln>
          </c:spPr>
          <c:invertIfNegative val="0"/>
          <c:val>
            <c:numRef>
              <c:f>Sheet1!$A$2:$B$2</c:f>
              <c:numCache>
                <c:formatCode>General</c:formatCode>
                <c:ptCount val="2"/>
                <c:pt idx="0">
                  <c:v>66.800000000000011</c:v>
                </c:pt>
                <c:pt idx="1">
                  <c:v>36.5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79-4F40-AE0D-EAB20EB91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697937648"/>
        <c:axId val="1697940912"/>
      </c:barChart>
      <c:catAx>
        <c:axId val="169793764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accent4"/>
            </a:solidFill>
            <a:prstDash val="solid"/>
          </a:ln>
        </c:spPr>
        <c:crossAx val="1697940912"/>
        <c:crosses val="min"/>
        <c:auto val="0"/>
        <c:lblAlgn val="ctr"/>
        <c:lblOffset val="100"/>
        <c:noMultiLvlLbl val="0"/>
      </c:catAx>
      <c:valAx>
        <c:axId val="1697940912"/>
        <c:scaling>
          <c:orientation val="minMax"/>
          <c:max val="388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69793764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29787234042554"/>
          <c:y val="0.11981566820276497"/>
          <c:w val="0.72340425531914887"/>
          <c:h val="0.76036866359447008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C0C0C0"/>
            </a:solidFill>
            <a:ln w="12700" algn="ctr">
              <a:solidFill>
                <a:srgbClr val="F2F2F2"/>
              </a:solidFill>
              <a:prstDash val="solid"/>
            </a:ln>
          </c:spPr>
          <c:invertIfNegative val="0"/>
          <c:val>
            <c:numRef>
              <c:f>Sheet1!$A$1</c:f>
              <c:numCache>
                <c:formatCode>General</c:formatCode>
                <c:ptCount val="1"/>
                <c:pt idx="0">
                  <c:v>14.85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BE-475F-9A5E-979EBF50D582}"/>
            </c:ext>
          </c:extLst>
        </c:ser>
        <c:ser>
          <c:idx val="1"/>
          <c:order val="1"/>
          <c:spPr>
            <a:solidFill>
              <a:schemeClr val="accent4"/>
            </a:solidFill>
            <a:ln w="12700" algn="ctr">
              <a:solidFill>
                <a:srgbClr val="F2F2F2"/>
              </a:solidFill>
              <a:prstDash val="solid"/>
            </a:ln>
          </c:spPr>
          <c:invertIfNegative val="0"/>
          <c:val>
            <c:numRef>
              <c:f>Sheet1!$A$2</c:f>
              <c:numCache>
                <c:formatCode>General</c:formatCode>
                <c:ptCount val="1"/>
                <c:pt idx="0">
                  <c:v>0.13000000000000078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BE-475F-9A5E-979EBF50D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697938192"/>
        <c:axId val="1697942000"/>
      </c:barChart>
      <c:catAx>
        <c:axId val="1697938192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accent4"/>
            </a:solidFill>
            <a:prstDash val="solid"/>
          </a:ln>
        </c:spPr>
        <c:crossAx val="1697942000"/>
        <c:crosses val="min"/>
        <c:auto val="0"/>
        <c:lblAlgn val="ctr"/>
        <c:lblOffset val="100"/>
        <c:noMultiLvlLbl val="0"/>
      </c:catAx>
      <c:valAx>
        <c:axId val="1697942000"/>
        <c:scaling>
          <c:orientation val="minMax"/>
          <c:max val="14.98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69793819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0CC5E-C849-4636-9347-7BAC7D391E23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3EB94-0892-4EBF-B7A4-519182376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00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83EB94-0892-4EBF-B7A4-519182376D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69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83EB94-0892-4EBF-B7A4-519182376D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78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440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552700" y="0"/>
            <a:ext cx="2705100" cy="5143500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8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844800" y="0"/>
            <a:ext cx="26035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448300" y="0"/>
            <a:ext cx="26035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30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971800" y="0"/>
            <a:ext cx="2641600" cy="2755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613400" y="0"/>
            <a:ext cx="2641600" cy="2755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9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859314" y="0"/>
            <a:ext cx="6284686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02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486025" y="0"/>
            <a:ext cx="2219325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05350" y="0"/>
            <a:ext cx="2219325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924675" y="0"/>
            <a:ext cx="2219325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89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486025" y="0"/>
            <a:ext cx="2219325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4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210629" y="1436234"/>
            <a:ext cx="3933371" cy="23082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38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1"/>
          </p:nvPr>
        </p:nvSpPr>
        <p:spPr>
          <a:xfrm>
            <a:off x="2534104" y="0"/>
            <a:ext cx="6609896" cy="19589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78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023429" y="0"/>
            <a:ext cx="3120571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92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387600" y="0"/>
            <a:ext cx="4051300" cy="3479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5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18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844800" y="0"/>
            <a:ext cx="2324100" cy="172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844800" y="1727200"/>
            <a:ext cx="2324100" cy="172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844800" y="3449636"/>
            <a:ext cx="2324100" cy="16938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55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578100" y="-1"/>
            <a:ext cx="6565900" cy="19884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5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464435" y="0"/>
            <a:ext cx="3589338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41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501900" y="0"/>
            <a:ext cx="2959100" cy="27089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96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94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022600" y="0"/>
            <a:ext cx="30607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083300" y="0"/>
            <a:ext cx="30607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51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699000" y="419100"/>
            <a:ext cx="444500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57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768600" y="901700"/>
            <a:ext cx="2336800" cy="2514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638800" y="901700"/>
            <a:ext cx="2336800" cy="2514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08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667000" y="0"/>
            <a:ext cx="25273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194300" y="0"/>
            <a:ext cx="39497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781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221945" y="0"/>
            <a:ext cx="2557240" cy="255572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221945" y="2563956"/>
            <a:ext cx="2557240" cy="2579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779185" y="0"/>
            <a:ext cx="2557240" cy="255572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779185" y="2563956"/>
            <a:ext cx="2557240" cy="25795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5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13263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40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618162" y="1617662"/>
            <a:ext cx="3525838" cy="35258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8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617662"/>
            <a:ext cx="3525838" cy="35258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910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618162" y="0"/>
            <a:ext cx="3525838" cy="35258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09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525838" cy="35258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7210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014107" y="389731"/>
            <a:ext cx="1612900" cy="1625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343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194707" y="389731"/>
            <a:ext cx="1612900" cy="1625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757307" y="2872947"/>
            <a:ext cx="1612900" cy="1625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791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830513" y="711200"/>
            <a:ext cx="2133600" cy="348342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815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161766" y="711200"/>
            <a:ext cx="2133600" cy="348342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65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64100" y="2374900"/>
            <a:ext cx="3606800" cy="215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29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713163" y="3375025"/>
            <a:ext cx="812800" cy="8128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90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835400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184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535488" y="647700"/>
            <a:ext cx="4216400" cy="2559957"/>
          </a:xfrm>
          <a:prstGeom prst="roundRect">
            <a:avLst>
              <a:gd name="adj" fmla="val 4244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1229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535488" y="647701"/>
            <a:ext cx="4216400" cy="1485899"/>
          </a:xfrm>
          <a:prstGeom prst="roundRect">
            <a:avLst>
              <a:gd name="adj" fmla="val 4244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9195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288152" y="2197100"/>
            <a:ext cx="3190875" cy="2298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016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773714" y="0"/>
            <a:ext cx="5370286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608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495800" y="0"/>
            <a:ext cx="46482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317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9144000" cy="256902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172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219203"/>
            <a:ext cx="9144000" cy="162559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602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565400" y="0"/>
            <a:ext cx="32512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869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939800" y="1092200"/>
            <a:ext cx="1473200" cy="1473200"/>
          </a:xfrm>
          <a:prstGeom prst="roundRect">
            <a:avLst>
              <a:gd name="adj" fmla="val 16344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39800" y="2882900"/>
            <a:ext cx="1473200" cy="1473200"/>
          </a:xfrm>
          <a:prstGeom prst="roundRect">
            <a:avLst>
              <a:gd name="adj" fmla="val 16344"/>
            </a:avLst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309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591300" y="0"/>
            <a:ext cx="25527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038600" y="0"/>
            <a:ext cx="2552700" cy="254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038600" y="2540000"/>
            <a:ext cx="2552700" cy="260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1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1">
            <a:extLst>
              <a:ext uri="{FF2B5EF4-FFF2-40B4-BE49-F238E27FC236}">
                <a16:creationId xmlns:a16="http://schemas.microsoft.com/office/drawing/2014/main" xmlns="" id="{02A73F25-5360-4F49-BC3C-0FE8B6A301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5912" y="77604"/>
            <a:ext cx="8910000" cy="366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1980" b="1" i="0" u="none" strike="noStrike" cap="none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defRPr>
            </a:lvl1pPr>
            <a:lvl2pPr marL="822960" marR="0" lvl="1" indent="-205740" algn="l" rtl="0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34440" marR="0" lvl="2" indent="-20574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45920" marR="0" lvl="3" indent="-205740" algn="l" rtl="0">
              <a:spcBef>
                <a:spcPts val="162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05740" algn="l" rtl="0">
              <a:spcBef>
                <a:spcPts val="162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68880" marR="0" lvl="5" indent="-205740" algn="l" rtl="0">
              <a:spcBef>
                <a:spcPts val="162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80360" marR="0" lvl="6" indent="-205740" algn="l" rtl="0">
              <a:spcBef>
                <a:spcPts val="162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91840" marR="0" lvl="7" indent="-205740" algn="l" rtl="0">
              <a:spcBef>
                <a:spcPts val="162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03320" marR="0" lvl="8" indent="-205740" algn="l" rtl="0">
              <a:spcBef>
                <a:spcPts val="162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81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18079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378200" y="0"/>
            <a:ext cx="5765800" cy="2717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378200" y="2717800"/>
            <a:ext cx="2832100" cy="2425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210300" y="2717800"/>
            <a:ext cx="2933700" cy="2425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288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819400" y="0"/>
            <a:ext cx="2108200" cy="2463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927600" y="0"/>
            <a:ext cx="2108200" cy="2463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035800" y="0"/>
            <a:ext cx="2108200" cy="2463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927600" y="2463800"/>
            <a:ext cx="4216400" cy="2679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819400" y="2463800"/>
            <a:ext cx="2108200" cy="2679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285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358900"/>
            <a:ext cx="5549900" cy="2438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900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606800" y="0"/>
            <a:ext cx="55372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801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940300" y="762000"/>
            <a:ext cx="3556000" cy="3581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554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98500" y="1346200"/>
            <a:ext cx="1701800" cy="1701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777067" y="1346200"/>
            <a:ext cx="1701800" cy="1701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855634" y="1346200"/>
            <a:ext cx="1701800" cy="1701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934200" y="1346200"/>
            <a:ext cx="1701800" cy="1701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98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35000" y="1181100"/>
            <a:ext cx="2425700" cy="191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03600" y="1181100"/>
            <a:ext cx="2425700" cy="191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72200" y="1181100"/>
            <a:ext cx="2425700" cy="191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188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14400" y="1295400"/>
            <a:ext cx="3556000" cy="1968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800600" y="1295400"/>
            <a:ext cx="3556000" cy="1968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350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193596" y="0"/>
            <a:ext cx="2975202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168798" y="0"/>
            <a:ext cx="2975202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402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930400" y="187326"/>
            <a:ext cx="2032000" cy="27511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292600" y="187326"/>
            <a:ext cx="2032000" cy="27511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654800" y="187326"/>
            <a:ext cx="2032000" cy="27511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89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5815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85672" y="1193800"/>
            <a:ext cx="1447800" cy="14478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883101" y="1193800"/>
            <a:ext cx="1447800" cy="14478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880530" y="1193800"/>
            <a:ext cx="1447800" cy="14478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877959" y="1193800"/>
            <a:ext cx="1447800" cy="14478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70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958170" y="1371600"/>
            <a:ext cx="1639527" cy="2757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862513" y="1371600"/>
            <a:ext cx="1639527" cy="2757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443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927100" y="1219200"/>
            <a:ext cx="1346200" cy="1333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965700" y="1219200"/>
            <a:ext cx="1346200" cy="1333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27100" y="2946400"/>
            <a:ext cx="1346200" cy="1333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965700" y="2946400"/>
            <a:ext cx="1346200" cy="1333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971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16000" y="1079500"/>
            <a:ext cx="1701800" cy="17399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740150" y="1079500"/>
            <a:ext cx="1701800" cy="17399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464300" y="1079500"/>
            <a:ext cx="1701800" cy="17399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738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260600" y="1016000"/>
            <a:ext cx="2171700" cy="307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796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165600" cy="5143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733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4" name="Picture Placeholder 53"/>
          <p:cNvSpPr>
            <a:spLocks noGrp="1"/>
          </p:cNvSpPr>
          <p:nvPr>
            <p:ph type="pic" sz="quarter" idx="11"/>
          </p:nvPr>
        </p:nvSpPr>
        <p:spPr>
          <a:xfrm>
            <a:off x="2999565" y="1669709"/>
            <a:ext cx="2079303" cy="37023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5" name="Picture Placeholder 53"/>
          <p:cNvSpPr>
            <a:spLocks noGrp="1"/>
          </p:cNvSpPr>
          <p:nvPr>
            <p:ph type="pic" sz="quarter" idx="12"/>
          </p:nvPr>
        </p:nvSpPr>
        <p:spPr>
          <a:xfrm>
            <a:off x="4931906" y="2164766"/>
            <a:ext cx="1159425" cy="20452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980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6" name="Picture Placeholder 55"/>
          <p:cNvSpPr>
            <a:spLocks noGrp="1"/>
          </p:cNvSpPr>
          <p:nvPr>
            <p:ph type="pic" sz="quarter" idx="11"/>
          </p:nvPr>
        </p:nvSpPr>
        <p:spPr>
          <a:xfrm>
            <a:off x="1361312" y="1292225"/>
            <a:ext cx="1490342" cy="267003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7" name="Picture Placeholder 55"/>
          <p:cNvSpPr>
            <a:spLocks noGrp="1"/>
          </p:cNvSpPr>
          <p:nvPr>
            <p:ph type="pic" sz="quarter" idx="12"/>
          </p:nvPr>
        </p:nvSpPr>
        <p:spPr>
          <a:xfrm>
            <a:off x="2819196" y="1224214"/>
            <a:ext cx="1573475" cy="280605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649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55"/>
          <p:cNvSpPr>
            <a:spLocks noGrp="1"/>
          </p:cNvSpPr>
          <p:nvPr>
            <p:ph type="pic" sz="quarter" idx="11"/>
          </p:nvPr>
        </p:nvSpPr>
        <p:spPr>
          <a:xfrm>
            <a:off x="4578350" y="1162050"/>
            <a:ext cx="1362869" cy="2419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5" name="Picture Placeholder 55"/>
          <p:cNvSpPr>
            <a:spLocks noGrp="1"/>
          </p:cNvSpPr>
          <p:nvPr>
            <p:ph type="pic" sz="quarter" idx="12"/>
          </p:nvPr>
        </p:nvSpPr>
        <p:spPr>
          <a:xfrm>
            <a:off x="6738274" y="1162050"/>
            <a:ext cx="1362869" cy="2419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139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1" name="Picture Placeholder 80"/>
          <p:cNvSpPr>
            <a:spLocks noGrp="1"/>
          </p:cNvSpPr>
          <p:nvPr>
            <p:ph type="pic" sz="quarter" idx="11"/>
          </p:nvPr>
        </p:nvSpPr>
        <p:spPr>
          <a:xfrm>
            <a:off x="2743315" y="1379538"/>
            <a:ext cx="1171460" cy="20431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3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5430007" y="1367964"/>
            <a:ext cx="1156362" cy="20560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5" name="Picture Placeholder 84"/>
          <p:cNvSpPr>
            <a:spLocks noGrp="1"/>
          </p:cNvSpPr>
          <p:nvPr>
            <p:ph type="pic" sz="quarter" idx="13"/>
          </p:nvPr>
        </p:nvSpPr>
        <p:spPr>
          <a:xfrm>
            <a:off x="3994150" y="1214438"/>
            <a:ext cx="130810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0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8185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1"/>
          </p:nvPr>
        </p:nvSpPr>
        <p:spPr>
          <a:xfrm>
            <a:off x="2708728" y="2216151"/>
            <a:ext cx="4400965" cy="2927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2" name="Picture Placeholder 51"/>
          <p:cNvSpPr>
            <a:spLocks noGrp="1"/>
          </p:cNvSpPr>
          <p:nvPr>
            <p:ph type="pic" sz="quarter" idx="12"/>
          </p:nvPr>
        </p:nvSpPr>
        <p:spPr>
          <a:xfrm>
            <a:off x="7288667" y="1701800"/>
            <a:ext cx="2098675" cy="28049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411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6" name="Picture Placeholder 55"/>
          <p:cNvSpPr>
            <a:spLocks noGrp="1"/>
          </p:cNvSpPr>
          <p:nvPr>
            <p:ph type="pic" sz="quarter" idx="11"/>
          </p:nvPr>
        </p:nvSpPr>
        <p:spPr>
          <a:xfrm>
            <a:off x="3046413" y="1655283"/>
            <a:ext cx="1359518" cy="247221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7" name="Picture Placeholder 55"/>
          <p:cNvSpPr>
            <a:spLocks noGrp="1"/>
          </p:cNvSpPr>
          <p:nvPr>
            <p:ph type="pic" sz="quarter" idx="12"/>
          </p:nvPr>
        </p:nvSpPr>
        <p:spPr>
          <a:xfrm>
            <a:off x="4909183" y="1655283"/>
            <a:ext cx="1392427" cy="247221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828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1"/>
          </p:nvPr>
        </p:nvSpPr>
        <p:spPr>
          <a:xfrm>
            <a:off x="4743035" y="1422400"/>
            <a:ext cx="4400965" cy="37210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020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632450" y="946150"/>
            <a:ext cx="1606550" cy="281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371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8" name="Picture Placeholder 47"/>
          <p:cNvSpPr>
            <a:spLocks noGrp="1"/>
          </p:cNvSpPr>
          <p:nvPr>
            <p:ph type="pic" sz="quarter" idx="11"/>
          </p:nvPr>
        </p:nvSpPr>
        <p:spPr>
          <a:xfrm>
            <a:off x="1987550" y="2900363"/>
            <a:ext cx="1708150" cy="22875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9" name="Picture Placeholder 47"/>
          <p:cNvSpPr>
            <a:spLocks noGrp="1"/>
          </p:cNvSpPr>
          <p:nvPr>
            <p:ph type="pic" sz="quarter" idx="12"/>
          </p:nvPr>
        </p:nvSpPr>
        <p:spPr>
          <a:xfrm>
            <a:off x="5988087" y="2900363"/>
            <a:ext cx="1708150" cy="22875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0" name="Picture Placeholder 47"/>
          <p:cNvSpPr>
            <a:spLocks noGrp="1"/>
          </p:cNvSpPr>
          <p:nvPr>
            <p:ph type="pic" sz="quarter" idx="13"/>
          </p:nvPr>
        </p:nvSpPr>
        <p:spPr>
          <a:xfrm>
            <a:off x="3924253" y="2773515"/>
            <a:ext cx="1845063" cy="25018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304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245100" y="901700"/>
            <a:ext cx="2717800" cy="3632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484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1628775" y="962025"/>
            <a:ext cx="2276475" cy="30575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29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/>
          </p:nvPr>
        </p:nvSpPr>
        <p:spPr>
          <a:xfrm>
            <a:off x="5033963" y="1425575"/>
            <a:ext cx="3238500" cy="20367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768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/>
          </p:nvPr>
        </p:nvSpPr>
        <p:spPr>
          <a:xfrm>
            <a:off x="3689133" y="2024063"/>
            <a:ext cx="1959191" cy="34750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629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1"/>
          <p:cNvSpPr>
            <a:spLocks noGrp="1"/>
          </p:cNvSpPr>
          <p:nvPr>
            <p:ph type="pic" sz="quarter" idx="11"/>
          </p:nvPr>
        </p:nvSpPr>
        <p:spPr>
          <a:xfrm>
            <a:off x="3749676" y="1626202"/>
            <a:ext cx="1389062" cy="24695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6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320800" y="673100"/>
            <a:ext cx="3568700" cy="3568700"/>
          </a:xfrm>
          <a:prstGeom prst="teardrop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532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3046413" y="1420813"/>
            <a:ext cx="3175000" cy="1790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301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1343026" y="1263652"/>
            <a:ext cx="3184525" cy="178632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818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1"/>
          </p:nvPr>
        </p:nvSpPr>
        <p:spPr>
          <a:xfrm>
            <a:off x="5256213" y="1776413"/>
            <a:ext cx="2978150" cy="18605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2"/>
          </p:nvPr>
        </p:nvSpPr>
        <p:spPr>
          <a:xfrm>
            <a:off x="4518025" y="2254250"/>
            <a:ext cx="1212850" cy="160961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14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icture Placeholder 8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5" name="Picture Placeholder 84"/>
          <p:cNvSpPr>
            <a:spLocks noGrp="1"/>
          </p:cNvSpPr>
          <p:nvPr>
            <p:ph type="pic" sz="quarter" idx="12"/>
          </p:nvPr>
        </p:nvSpPr>
        <p:spPr>
          <a:xfrm>
            <a:off x="1048871" y="2958082"/>
            <a:ext cx="608480" cy="1105570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87" name="Picture Placeholder 86"/>
          <p:cNvSpPr>
            <a:spLocks noGrp="1"/>
          </p:cNvSpPr>
          <p:nvPr>
            <p:ph type="pic" sz="quarter" idx="13"/>
          </p:nvPr>
        </p:nvSpPr>
        <p:spPr>
          <a:xfrm>
            <a:off x="2525876" y="2922704"/>
            <a:ext cx="857087" cy="11525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89" name="Picture Placeholder 88"/>
          <p:cNvSpPr>
            <a:spLocks noGrp="1"/>
          </p:cNvSpPr>
          <p:nvPr>
            <p:ph type="pic" sz="quarter" idx="14"/>
          </p:nvPr>
        </p:nvSpPr>
        <p:spPr>
          <a:xfrm>
            <a:off x="4305300" y="2886985"/>
            <a:ext cx="1905000" cy="1192756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91" name="Picture Placeholder 90"/>
          <p:cNvSpPr>
            <a:spLocks noGrp="1"/>
          </p:cNvSpPr>
          <p:nvPr>
            <p:ph type="pic" sz="quarter" idx="15"/>
          </p:nvPr>
        </p:nvSpPr>
        <p:spPr>
          <a:xfrm>
            <a:off x="7207250" y="2877460"/>
            <a:ext cx="1524000" cy="863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4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7371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737100" y="0"/>
            <a:ext cx="44069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2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327400" y="558800"/>
            <a:ext cx="2794000" cy="4584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6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26.xml"/><Relationship Id="rId42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52.xml"/><Relationship Id="rId63" Type="http://schemas.openxmlformats.org/officeDocument/2006/relationships/slideLayout" Target="../slideLayouts/slideLayout68.xml"/><Relationship Id="rId68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16.xml"/><Relationship Id="rId32" Type="http://schemas.openxmlformats.org/officeDocument/2006/relationships/slideLayout" Target="../slideLayouts/slideLayout37.xml"/><Relationship Id="rId37" Type="http://schemas.openxmlformats.org/officeDocument/2006/relationships/slideLayout" Target="../slideLayouts/slideLayout42.xml"/><Relationship Id="rId53" Type="http://schemas.openxmlformats.org/officeDocument/2006/relationships/slideLayout" Target="../slideLayouts/slideLayout58.xml"/><Relationship Id="rId58" Type="http://schemas.openxmlformats.org/officeDocument/2006/relationships/slideLayout" Target="../slideLayouts/slideLayout63.xml"/><Relationship Id="rId74" Type="http://schemas.openxmlformats.org/officeDocument/2006/relationships/slideLayout" Target="../slideLayouts/slideLayout79.xml"/><Relationship Id="rId79" Type="http://schemas.openxmlformats.org/officeDocument/2006/relationships/slideLayout" Target="../slideLayouts/slideLayout84.xml"/><Relationship Id="rId5" Type="http://schemas.openxmlformats.org/officeDocument/2006/relationships/slideLayout" Target="../slideLayouts/slideLayout10.xml"/><Relationship Id="rId61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5.xml"/><Relationship Id="rId35" Type="http://schemas.openxmlformats.org/officeDocument/2006/relationships/slideLayout" Target="../slideLayouts/slideLayout40.xml"/><Relationship Id="rId43" Type="http://schemas.openxmlformats.org/officeDocument/2006/relationships/slideLayout" Target="../slideLayouts/slideLayout48.xml"/><Relationship Id="rId48" Type="http://schemas.openxmlformats.org/officeDocument/2006/relationships/slideLayout" Target="../slideLayouts/slideLayout53.xml"/><Relationship Id="rId56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9.xml"/><Relationship Id="rId69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82.xml"/><Relationship Id="rId8" Type="http://schemas.openxmlformats.org/officeDocument/2006/relationships/slideLayout" Target="../slideLayouts/slideLayout13.xml"/><Relationship Id="rId51" Type="http://schemas.openxmlformats.org/officeDocument/2006/relationships/slideLayout" Target="../slideLayouts/slideLayout56.xml"/><Relationship Id="rId72" Type="http://schemas.openxmlformats.org/officeDocument/2006/relationships/slideLayout" Target="../slideLayouts/slideLayout77.xml"/><Relationship Id="rId80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51.xml"/><Relationship Id="rId59" Type="http://schemas.openxmlformats.org/officeDocument/2006/relationships/slideLayout" Target="../slideLayouts/slideLayout64.xml"/><Relationship Id="rId67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25.xml"/><Relationship Id="rId41" Type="http://schemas.openxmlformats.org/officeDocument/2006/relationships/slideLayout" Target="../slideLayouts/slideLayout46.xml"/><Relationship Id="rId54" Type="http://schemas.openxmlformats.org/officeDocument/2006/relationships/slideLayout" Target="../slideLayouts/slideLayout59.xml"/><Relationship Id="rId62" Type="http://schemas.openxmlformats.org/officeDocument/2006/relationships/slideLayout" Target="../slideLayouts/slideLayout67.xml"/><Relationship Id="rId70" Type="http://schemas.openxmlformats.org/officeDocument/2006/relationships/slideLayout" Target="../slideLayouts/slideLayout75.xml"/><Relationship Id="rId75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41.xml"/><Relationship Id="rId49" Type="http://schemas.openxmlformats.org/officeDocument/2006/relationships/slideLayout" Target="../slideLayouts/slideLayout54.xml"/><Relationship Id="rId57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15.xml"/><Relationship Id="rId31" Type="http://schemas.openxmlformats.org/officeDocument/2006/relationships/slideLayout" Target="../slideLayouts/slideLayout36.xml"/><Relationship Id="rId44" Type="http://schemas.openxmlformats.org/officeDocument/2006/relationships/slideLayout" Target="../slideLayouts/slideLayout49.xml"/><Relationship Id="rId52" Type="http://schemas.openxmlformats.org/officeDocument/2006/relationships/slideLayout" Target="../slideLayouts/slideLayout57.xml"/><Relationship Id="rId60" Type="http://schemas.openxmlformats.org/officeDocument/2006/relationships/slideLayout" Target="../slideLayouts/slideLayout65.xml"/><Relationship Id="rId65" Type="http://schemas.openxmlformats.org/officeDocument/2006/relationships/slideLayout" Target="../slideLayouts/slideLayout70.xml"/><Relationship Id="rId73" Type="http://schemas.openxmlformats.org/officeDocument/2006/relationships/slideLayout" Target="../slideLayouts/slideLayout78.xml"/><Relationship Id="rId78" Type="http://schemas.openxmlformats.org/officeDocument/2006/relationships/slideLayout" Target="../slideLayouts/slideLayout83.xml"/><Relationship Id="rId81" Type="http://schemas.openxmlformats.org/officeDocument/2006/relationships/image" Target="../media/image2.png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9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39.xml"/><Relationship Id="rId50" Type="http://schemas.openxmlformats.org/officeDocument/2006/relationships/slideLayout" Target="../slideLayouts/slideLayout55.xml"/><Relationship Id="rId55" Type="http://schemas.openxmlformats.org/officeDocument/2006/relationships/slideLayout" Target="../slideLayouts/slideLayout60.xml"/><Relationship Id="rId76" Type="http://schemas.openxmlformats.org/officeDocument/2006/relationships/slideLayout" Target="../slideLayouts/slideLayout81.xml"/><Relationship Id="rId7" Type="http://schemas.openxmlformats.org/officeDocument/2006/relationships/slideLayout" Target="../slideLayouts/slideLayout12.xml"/><Relationship Id="rId71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.xml"/><Relationship Id="rId29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29.xml"/><Relationship Id="rId40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50.xml"/><Relationship Id="rId66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D8D9C66D-0B08-481D-A8C5-868F887DE53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6815033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5" name="think-cell Slide" r:id="rId10" imgW="395" imgH="394" progId="TCLayout.ActiveDocument.1">
                  <p:embed/>
                </p:oleObj>
              </mc:Choice>
              <mc:Fallback>
                <p:oleObj name="think-cell Slide" r:id="rId10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3217883B-1395-483B-B59C-D9E7EFD61E8D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baseline="0" dirty="0">
              <a:latin typeface="Montserrat" panose="02000505000000020004"/>
              <a:ea typeface="+mj-ea"/>
              <a:cs typeface="+mj-cs"/>
              <a:sym typeface="Montserrat" panose="02000505000000020004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573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82" r:id="rId4"/>
    <p:sldLayoutId id="2147483753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Montserrat" panose="02000505000000020004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Montserrat" panose="02000505000000020004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Montserrat" panose="02000505000000020004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Montserrat" panose="02000505000000020004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Montserrat" panose="02000505000000020004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Montserrat" panose="02000505000000020004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88901" y="182563"/>
            <a:ext cx="609600" cy="236537"/>
          </a:xfrm>
          <a:prstGeom prst="round2Diag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Montserrat" panose="02000505000000020004" pitchFamily="2" charset="0"/>
              </a:defRPr>
            </a:lvl1pPr>
          </a:lstStyle>
          <a:p>
            <a:fld id="{B7375117-213A-4F0B-BF26-C2B2DA3BB0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9" y="4648135"/>
            <a:ext cx="698885" cy="31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9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0" r:id="rId2"/>
    <p:sldLayoutId id="2147483702" r:id="rId3"/>
    <p:sldLayoutId id="2147483723" r:id="rId4"/>
    <p:sldLayoutId id="2147483672" r:id="rId5"/>
    <p:sldLayoutId id="2147483673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724" r:id="rId12"/>
    <p:sldLayoutId id="2147483681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98" r:id="rId20"/>
    <p:sldLayoutId id="2147483700" r:id="rId21"/>
    <p:sldLayoutId id="2147483701" r:id="rId22"/>
    <p:sldLayoutId id="2147483708" r:id="rId23"/>
    <p:sldLayoutId id="2147483711" r:id="rId24"/>
    <p:sldLayoutId id="2147483704" r:id="rId25"/>
    <p:sldLayoutId id="2147483705" r:id="rId26"/>
    <p:sldLayoutId id="2147483706" r:id="rId27"/>
    <p:sldLayoutId id="2147483707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9" r:id="rId38"/>
    <p:sldLayoutId id="2147483703" r:id="rId39"/>
    <p:sldLayoutId id="2147483709" r:id="rId40"/>
    <p:sldLayoutId id="2147483710" r:id="rId41"/>
    <p:sldLayoutId id="2147483712" r:id="rId42"/>
    <p:sldLayoutId id="2147483713" r:id="rId43"/>
    <p:sldLayoutId id="2147483714" r:id="rId44"/>
    <p:sldLayoutId id="2147483715" r:id="rId45"/>
    <p:sldLayoutId id="2147483716" r:id="rId46"/>
    <p:sldLayoutId id="2147483717" r:id="rId47"/>
    <p:sldLayoutId id="2147483718" r:id="rId48"/>
    <p:sldLayoutId id="2147483719" r:id="rId49"/>
    <p:sldLayoutId id="2147483720" r:id="rId50"/>
    <p:sldLayoutId id="2147483721" r:id="rId51"/>
    <p:sldLayoutId id="2147483722" r:id="rId52"/>
    <p:sldLayoutId id="2147483725" r:id="rId53"/>
    <p:sldLayoutId id="2147483726" r:id="rId54"/>
    <p:sldLayoutId id="2147483727" r:id="rId55"/>
    <p:sldLayoutId id="2147483730" r:id="rId56"/>
    <p:sldLayoutId id="2147483729" r:id="rId57"/>
    <p:sldLayoutId id="2147483731" r:id="rId58"/>
    <p:sldLayoutId id="2147483732" r:id="rId59"/>
    <p:sldLayoutId id="2147483733" r:id="rId60"/>
    <p:sldLayoutId id="2147483734" r:id="rId61"/>
    <p:sldLayoutId id="2147483735" r:id="rId62"/>
    <p:sldLayoutId id="2147483752" r:id="rId63"/>
    <p:sldLayoutId id="2147483736" r:id="rId64"/>
    <p:sldLayoutId id="2147483737" r:id="rId65"/>
    <p:sldLayoutId id="2147483738" r:id="rId66"/>
    <p:sldLayoutId id="2147483739" r:id="rId67"/>
    <p:sldLayoutId id="2147483740" r:id="rId68"/>
    <p:sldLayoutId id="2147483741" r:id="rId69"/>
    <p:sldLayoutId id="2147483742" r:id="rId70"/>
    <p:sldLayoutId id="2147483743" r:id="rId71"/>
    <p:sldLayoutId id="2147483744" r:id="rId72"/>
    <p:sldLayoutId id="2147483745" r:id="rId73"/>
    <p:sldLayoutId id="2147483751" r:id="rId74"/>
    <p:sldLayoutId id="2147483746" r:id="rId75"/>
    <p:sldLayoutId id="2147483747" r:id="rId76"/>
    <p:sldLayoutId id="2147483748" r:id="rId77"/>
    <p:sldLayoutId id="2147483749" r:id="rId78"/>
    <p:sldLayoutId id="2147483750" r:id="rId7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Montserrat" panose="02000505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ontserrat" panose="02000505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Montserrat" panose="02000505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Montserrat" panose="02000505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Montserrat" panose="02000505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Montserrat" panose="02000505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chart" Target="../charts/chart2.xml"/><Relationship Id="rId21" Type="http://schemas.openxmlformats.org/officeDocument/2006/relationships/tags" Target="../tags/tag23.xml"/><Relationship Id="rId34" Type="http://schemas.openxmlformats.org/officeDocument/2006/relationships/image" Target="../media/image5.emf"/><Relationship Id="rId47" Type="http://schemas.openxmlformats.org/officeDocument/2006/relationships/image" Target="../media/image10.png"/><Relationship Id="rId50" Type="http://schemas.openxmlformats.org/officeDocument/2006/relationships/chart" Target="../charts/chart4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9" Type="http://schemas.openxmlformats.org/officeDocument/2006/relationships/tags" Target="../tags/tag31.xml"/><Relationship Id="rId1" Type="http://schemas.openxmlformats.org/officeDocument/2006/relationships/vmlDrawing" Target="../drawings/vmlDrawing2.v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slideLayout" Target="../slideLayouts/slideLayout4.xml"/><Relationship Id="rId37" Type="http://schemas.openxmlformats.org/officeDocument/2006/relationships/chart" Target="../charts/chart1.xml"/><Relationship Id="rId40" Type="http://schemas.openxmlformats.org/officeDocument/2006/relationships/image" Target="../media/image8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image" Target="../media/image4.png"/><Relationship Id="rId49" Type="http://schemas.openxmlformats.org/officeDocument/2006/relationships/chart" Target="../charts/chart3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image" Target="../media/image6.jpg"/><Relationship Id="rId48" Type="http://schemas.openxmlformats.org/officeDocument/2006/relationships/image" Target="../media/image15.svg"/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oleObject" Target="../embeddings/oleObject2.bin"/><Relationship Id="rId38" Type="http://schemas.openxmlformats.org/officeDocument/2006/relationships/image" Target="../media/image7.png"/><Relationship Id="rId46" Type="http://schemas.openxmlformats.org/officeDocument/2006/relationships/image" Target="../media/image13.svg"/><Relationship Id="rId20" Type="http://schemas.openxmlformats.org/officeDocument/2006/relationships/tags" Target="../tags/tag22.xml"/><Relationship Id="rId4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5.xml"/><Relationship Id="rId7" Type="http://schemas.openxmlformats.org/officeDocument/2006/relationships/image" Target="../media/image6.jpg"/><Relationship Id="rId2" Type="http://schemas.openxmlformats.org/officeDocument/2006/relationships/tags" Target="../tags/tag3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jpeg"/><Relationship Id="rId39" Type="http://schemas.openxmlformats.org/officeDocument/2006/relationships/image" Target="../media/image37.png"/><Relationship Id="rId21" Type="http://schemas.openxmlformats.org/officeDocument/2006/relationships/image" Target="../media/image24.jpeg"/><Relationship Id="rId42" Type="http://schemas.openxmlformats.org/officeDocument/2006/relationships/image" Target="../media/image40.jpeg"/><Relationship Id="rId47" Type="http://schemas.openxmlformats.org/officeDocument/2006/relationships/image" Target="../media/image140.svg"/><Relationship Id="rId50" Type="http://schemas.openxmlformats.org/officeDocument/2006/relationships/image" Target="../media/image46.png"/><Relationship Id="rId7" Type="http://schemas.openxmlformats.org/officeDocument/2006/relationships/image" Target="../media/image5.emf"/><Relationship Id="rId2" Type="http://schemas.openxmlformats.org/officeDocument/2006/relationships/tags" Target="../tags/tag36.xml"/><Relationship Id="rId16" Type="http://schemas.openxmlformats.org/officeDocument/2006/relationships/image" Target="../media/image19.png"/><Relationship Id="rId29" Type="http://schemas.openxmlformats.org/officeDocument/2006/relationships/image" Target="../media/image32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4.jpeg"/><Relationship Id="rId24" Type="http://schemas.openxmlformats.org/officeDocument/2006/relationships/image" Target="../media/image27.jpeg"/><Relationship Id="rId32" Type="http://schemas.openxmlformats.org/officeDocument/2006/relationships/image" Target="../media/image35.png"/><Relationship Id="rId37" Type="http://schemas.openxmlformats.org/officeDocument/2006/relationships/image" Target="../media/image130.svg"/><Relationship Id="rId40" Type="http://schemas.openxmlformats.org/officeDocument/2006/relationships/image" Target="../media/image38.png"/><Relationship Id="rId45" Type="http://schemas.openxmlformats.org/officeDocument/2006/relationships/image" Target="../media/image43.jpe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8.jpeg"/><Relationship Id="rId23" Type="http://schemas.openxmlformats.org/officeDocument/2006/relationships/image" Target="../media/image26.png"/><Relationship Id="rId28" Type="http://schemas.openxmlformats.org/officeDocument/2006/relationships/image" Target="../media/image31.jpeg"/><Relationship Id="rId49" Type="http://schemas.openxmlformats.org/officeDocument/2006/relationships/image" Target="../media/image142.sv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31" Type="http://schemas.openxmlformats.org/officeDocument/2006/relationships/image" Target="../media/image34.png"/><Relationship Id="rId44" Type="http://schemas.openxmlformats.org/officeDocument/2006/relationships/image" Target="../media/image4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Relationship Id="rId14" Type="http://schemas.openxmlformats.org/officeDocument/2006/relationships/image" Target="../media/image17.jpeg"/><Relationship Id="rId22" Type="http://schemas.openxmlformats.org/officeDocument/2006/relationships/image" Target="../media/image25.png"/><Relationship Id="rId27" Type="http://schemas.openxmlformats.org/officeDocument/2006/relationships/image" Target="../media/image30.jpeg"/><Relationship Id="rId30" Type="http://schemas.openxmlformats.org/officeDocument/2006/relationships/image" Target="../media/image33.png"/><Relationship Id="rId43" Type="http://schemas.openxmlformats.org/officeDocument/2006/relationships/image" Target="../media/image41.jpeg"/><Relationship Id="rId48" Type="http://schemas.openxmlformats.org/officeDocument/2006/relationships/image" Target="../media/image45.png"/><Relationship Id="rId8" Type="http://schemas.openxmlformats.org/officeDocument/2006/relationships/image" Target="../media/image6.jpg"/><Relationship Id="rId3" Type="http://schemas.openxmlformats.org/officeDocument/2006/relationships/tags" Target="../tags/tag37.xml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5" Type="http://schemas.openxmlformats.org/officeDocument/2006/relationships/image" Target="../media/image28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0" Type="http://schemas.openxmlformats.org/officeDocument/2006/relationships/image" Target="../media/image23.png"/><Relationship Id="rId41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8" Type="http://schemas.openxmlformats.org/officeDocument/2006/relationships/image" Target="../media/image39.svg"/><Relationship Id="rId26" Type="http://schemas.openxmlformats.org/officeDocument/2006/relationships/image" Target="../media/image5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jpg"/><Relationship Id="rId25" Type="http://schemas.openxmlformats.org/officeDocument/2006/relationships/image" Target="../media/image49.png"/><Relationship Id="rId2" Type="http://schemas.openxmlformats.org/officeDocument/2006/relationships/tags" Target="../tags/tag38.xml"/><Relationship Id="rId29" Type="http://schemas.openxmlformats.org/officeDocument/2006/relationships/image" Target="../media/image53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emf"/><Relationship Id="rId24" Type="http://schemas.openxmlformats.org/officeDocument/2006/relationships/image" Target="../media/image45.svg"/><Relationship Id="rId5" Type="http://schemas.openxmlformats.org/officeDocument/2006/relationships/oleObject" Target="../embeddings/oleObject5.bin"/><Relationship Id="rId28" Type="http://schemas.openxmlformats.org/officeDocument/2006/relationships/image" Target="../media/image52.png"/><Relationship Id="rId19" Type="http://schemas.openxmlformats.org/officeDocument/2006/relationships/image" Target="../media/image4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7.png"/><Relationship Id="rId27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8" Type="http://schemas.openxmlformats.org/officeDocument/2006/relationships/image" Target="../media/image51.svg"/><Relationship Id="rId26" Type="http://schemas.openxmlformats.org/officeDocument/2006/relationships/image" Target="../media/image59.svg"/><Relationship Id="rId3" Type="http://schemas.openxmlformats.org/officeDocument/2006/relationships/tags" Target="../tags/tag40.xml"/><Relationship Id="rId21" Type="http://schemas.openxmlformats.org/officeDocument/2006/relationships/image" Target="../media/image58.png"/><Relationship Id="rId7" Type="http://schemas.openxmlformats.org/officeDocument/2006/relationships/image" Target="../media/image6.jpg"/><Relationship Id="rId17" Type="http://schemas.openxmlformats.org/officeDocument/2006/relationships/image" Target="../media/image56.png"/><Relationship Id="rId25" Type="http://schemas.openxmlformats.org/officeDocument/2006/relationships/image" Target="../media/image60.png"/><Relationship Id="rId2" Type="http://schemas.openxmlformats.org/officeDocument/2006/relationships/tags" Target="../tags/tag39.xml"/><Relationship Id="rId16" Type="http://schemas.openxmlformats.org/officeDocument/2006/relationships/image" Target="../media/image49.svg"/><Relationship Id="rId20" Type="http://schemas.openxmlformats.org/officeDocument/2006/relationships/image" Target="../media/image53.svg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emf"/><Relationship Id="rId24" Type="http://schemas.openxmlformats.org/officeDocument/2006/relationships/image" Target="../media/image57.svg"/><Relationship Id="rId5" Type="http://schemas.openxmlformats.org/officeDocument/2006/relationships/oleObject" Target="../embeddings/oleObject6.bin"/><Relationship Id="rId15" Type="http://schemas.openxmlformats.org/officeDocument/2006/relationships/image" Target="../media/image55.png"/><Relationship Id="rId23" Type="http://schemas.openxmlformats.org/officeDocument/2006/relationships/image" Target="../media/image59.png"/><Relationship Id="rId28" Type="http://schemas.openxmlformats.org/officeDocument/2006/relationships/image" Target="../media/image61.svg"/><Relationship Id="rId19" Type="http://schemas.openxmlformats.org/officeDocument/2006/relationships/image" Target="../media/image57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54.png"/><Relationship Id="rId14" Type="http://schemas.openxmlformats.org/officeDocument/2006/relationships/image" Target="../media/image47.svg"/><Relationship Id="rId22" Type="http://schemas.openxmlformats.org/officeDocument/2006/relationships/image" Target="../media/image55.svg"/><Relationship Id="rId27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65000"/>
              <a:lumOff val="3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xmlns="" id="{1A384F05-CF76-8241-8084-E26E04DF578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CB480A7-A2BC-144E-986B-4FD8EE2899CF}"/>
              </a:ext>
            </a:extLst>
          </p:cNvPr>
          <p:cNvSpPr txBox="1"/>
          <p:nvPr/>
        </p:nvSpPr>
        <p:spPr>
          <a:xfrm>
            <a:off x="522514" y="1610615"/>
            <a:ext cx="81714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chemeClr val="bg1"/>
                </a:solidFill>
              </a:rPr>
              <a:t>«Корпоративные венчурные </a:t>
            </a:r>
            <a:r>
              <a:rPr lang="ru-RU" sz="2800" b="1" dirty="0" smtClean="0">
                <a:solidFill>
                  <a:schemeClr val="bg1"/>
                </a:solidFill>
              </a:rPr>
              <a:t>фонды </a:t>
            </a:r>
            <a:r>
              <a:rPr lang="ru-RU" sz="2800" b="1" dirty="0">
                <a:solidFill>
                  <a:schemeClr val="bg1"/>
                </a:solidFill>
              </a:rPr>
              <a:t>как элемент корпоративной инновационной </a:t>
            </a:r>
            <a:r>
              <a:rPr lang="ru-RU" sz="2800" b="1" dirty="0" smtClean="0">
                <a:solidFill>
                  <a:schemeClr val="bg1"/>
                </a:solidFill>
              </a:rPr>
              <a:t>системы»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chemeClr val="bg1"/>
                </a:solidFill>
              </a:rPr>
              <a:t>Взгляд </a:t>
            </a:r>
            <a:r>
              <a:rPr lang="ru-RU" sz="2400" b="1" i="1" dirty="0">
                <a:solidFill>
                  <a:schemeClr val="bg1"/>
                </a:solidFill>
              </a:rPr>
              <a:t>со стороны партнера – фонда ранних </a:t>
            </a:r>
            <a:r>
              <a:rPr lang="ru-RU" sz="2400" b="1" i="1" dirty="0" smtClean="0">
                <a:solidFill>
                  <a:schemeClr val="bg1"/>
                </a:solidFill>
              </a:rPr>
              <a:t>стадий</a:t>
            </a:r>
            <a:endParaRPr lang="ru-RU" sz="2400" b="1" i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A96560D-5326-814E-9D0A-AA898B9367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842983"/>
            <a:ext cx="968513" cy="2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6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BCB18C45-2747-4A94-A9AF-73114E494FC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2" name="think-cell Slide" r:id="rId33" imgW="395" imgH="396" progId="TCLayout.ActiveDocument.1">
                  <p:embed/>
                </p:oleObj>
              </mc:Choice>
              <mc:Fallback>
                <p:oleObj name="think-cell Slide" r:id="rId33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xmlns="" id="{BE5F4FE6-EBDE-4A1C-94B9-F470660F55D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800" i="1" dirty="0"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E5F8D264-85C5-400A-A726-14AB8F5E47BE}"/>
              </a:ext>
            </a:extLst>
          </p:cNvPr>
          <p:cNvSpPr/>
          <p:nvPr/>
        </p:nvSpPr>
        <p:spPr>
          <a:xfrm>
            <a:off x="618828" y="1077913"/>
            <a:ext cx="8525171" cy="1728788"/>
          </a:xfrm>
          <a:prstGeom prst="rect">
            <a:avLst/>
          </a:prstGeom>
          <a:pattFill prst="pct25">
            <a:fgClr>
              <a:srgbClr val="D9D9D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08000" rtlCol="0" anchor="t" anchorCtr="0"/>
          <a:lstStyle/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C0F93DB-C682-494A-B828-DA8955C3C6F0}"/>
              </a:ext>
            </a:extLst>
          </p:cNvPr>
          <p:cNvCxnSpPr>
            <a:cxnSpLocks/>
          </p:cNvCxnSpPr>
          <p:nvPr/>
        </p:nvCxnSpPr>
        <p:spPr>
          <a:xfrm flipV="1">
            <a:off x="2893462" y="1298575"/>
            <a:ext cx="2268000" cy="215900"/>
          </a:xfrm>
          <a:prstGeom prst="line">
            <a:avLst/>
          </a:prstGeom>
          <a:ln w="28575" cap="rnd">
            <a:solidFill>
              <a:schemeClr val="bg1">
                <a:lumMod val="8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xmlns="" id="{E467C581-C550-4C37-9E97-0F7EC31012D6}"/>
              </a:ext>
            </a:extLst>
          </p:cNvPr>
          <p:cNvCxnSpPr>
            <a:cxnSpLocks/>
          </p:cNvCxnSpPr>
          <p:nvPr/>
        </p:nvCxnSpPr>
        <p:spPr>
          <a:xfrm flipV="1">
            <a:off x="2899331" y="2432050"/>
            <a:ext cx="2340000" cy="0"/>
          </a:xfrm>
          <a:prstGeom prst="line">
            <a:avLst/>
          </a:prstGeom>
          <a:ln w="28575" cap="rnd">
            <a:solidFill>
              <a:schemeClr val="bg1">
                <a:lumMod val="8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988D44F-983E-644C-BC4C-7054BC047774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1862"/>
            <a:ext cx="9144000" cy="533400"/>
          </a:xfrm>
          <a:prstGeom prst="rect">
            <a:avLst/>
          </a:prstGeom>
        </p:spPr>
      </p:pic>
      <p:sp>
        <p:nvSpPr>
          <p:cNvPr id="34" name="Номер слайда 3">
            <a:extLst>
              <a:ext uri="{FF2B5EF4-FFF2-40B4-BE49-F238E27FC236}">
                <a16:creationId xmlns:a16="http://schemas.microsoft.com/office/drawing/2014/main" xmlns="" id="{FF418E79-BC44-9D43-A29D-14E5070437EB}"/>
              </a:ext>
            </a:extLst>
          </p:cNvPr>
          <p:cNvSpPr txBox="1">
            <a:spLocks/>
          </p:cNvSpPr>
          <p:nvPr/>
        </p:nvSpPr>
        <p:spPr>
          <a:xfrm>
            <a:off x="6105939" y="47783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12CE3D3-047B-4B6C-928A-64B340F36EF1}" type="slidenum">
              <a:rPr lang="en-US" smtClean="0">
                <a:solidFill>
                  <a:srgbClr val="002060"/>
                </a:solidFill>
              </a:rPr>
              <a:pPr algn="r"/>
              <a:t>2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E6533D94-B195-114E-87DC-E0A546889A82}"/>
              </a:ext>
            </a:extLst>
          </p:cNvPr>
          <p:cNvSpPr txBox="1"/>
          <p:nvPr/>
        </p:nvSpPr>
        <p:spPr>
          <a:xfrm>
            <a:off x="295978" y="402779"/>
            <a:ext cx="7437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B0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Российские корпорации существенно недооценивают необходимость в инвестициях в инновации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88F557AB-FB59-E64A-B696-DB85C93253B7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1" y="4774170"/>
            <a:ext cx="968513" cy="290554"/>
          </a:xfrm>
          <a:prstGeom prst="rect">
            <a:avLst/>
          </a:prstGeom>
        </p:spPr>
      </p:pic>
      <p:sp>
        <p:nvSpPr>
          <p:cNvPr id="61" name="Rectangle 11">
            <a:extLst>
              <a:ext uri="{FF2B5EF4-FFF2-40B4-BE49-F238E27FC236}">
                <a16:creationId xmlns:a16="http://schemas.microsoft.com/office/drawing/2014/main" xmlns="" id="{BFA71843-D7A2-4CFE-980D-E1E81D8DFF26}"/>
              </a:ext>
            </a:extLst>
          </p:cNvPr>
          <p:cNvSpPr/>
          <p:nvPr/>
        </p:nvSpPr>
        <p:spPr>
          <a:xfrm flipH="1">
            <a:off x="390442" y="1077913"/>
            <a:ext cx="1620000" cy="1728788"/>
          </a:xfrm>
          <a:prstGeom prst="round1Rect">
            <a:avLst>
              <a:gd name="adj" fmla="val 0"/>
            </a:avLst>
          </a:prstGeom>
          <a:solidFill>
            <a:schemeClr val="accent2"/>
          </a:solidFill>
          <a:ln>
            <a:solidFill>
              <a:srgbClr val="2683C6"/>
            </a:solidFill>
          </a:ln>
        </p:spPr>
        <p:txBody>
          <a:bodyPr wrap="square" lIns="180000" tIns="144000" rIns="144000" bIns="10800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Источники финансирования инноваций в России и США в 2018 году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900" i="1" dirty="0">
                <a:solidFill>
                  <a:schemeClr val="bg1"/>
                </a:solidFill>
                <a:latin typeface="Arial Narrow" panose="020B0606020202030204" pitchFamily="34" charset="0"/>
              </a:rPr>
              <a:t>млрд </a:t>
            </a:r>
            <a:r>
              <a:rPr lang="ru-RU" sz="9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долл</a:t>
            </a:r>
            <a:r>
              <a:rPr lang="en-US" sz="900" i="1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B20D4861-A296-449D-BD0F-DC5BBE2798F2}"/>
              </a:ext>
            </a:extLst>
          </p:cNvPr>
          <p:cNvSpPr/>
          <p:nvPr/>
        </p:nvSpPr>
        <p:spPr>
          <a:xfrm>
            <a:off x="457753" y="2952750"/>
            <a:ext cx="8686247" cy="1584325"/>
          </a:xfrm>
          <a:prstGeom prst="rect">
            <a:avLst/>
          </a:prstGeom>
          <a:pattFill prst="pct25">
            <a:fgClr>
              <a:srgbClr val="D9D9D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08000" rtlCol="0" anchor="t" anchorCtr="0"/>
          <a:lstStyle/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11">
            <a:extLst>
              <a:ext uri="{FF2B5EF4-FFF2-40B4-BE49-F238E27FC236}">
                <a16:creationId xmlns:a16="http://schemas.microsoft.com/office/drawing/2014/main" xmlns="" id="{19B0D6C8-D78D-46E5-89C6-22075DB6ACEA}"/>
              </a:ext>
            </a:extLst>
          </p:cNvPr>
          <p:cNvSpPr/>
          <p:nvPr/>
        </p:nvSpPr>
        <p:spPr>
          <a:xfrm flipH="1">
            <a:off x="393649" y="2951163"/>
            <a:ext cx="1616791" cy="1584325"/>
          </a:xfrm>
          <a:prstGeom prst="round1Rect">
            <a:avLst>
              <a:gd name="adj" fmla="val 0"/>
            </a:avLst>
          </a:prstGeom>
          <a:solidFill>
            <a:schemeClr val="accent4"/>
          </a:solidFill>
        </p:spPr>
        <p:txBody>
          <a:bodyPr wrap="square" lIns="180000" tIns="144000" rIns="144000" bIns="10800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Корпоративное финансирование инноваций в России и США по способу инвестирования </a:t>
            </a:r>
            <a:endParaRPr lang="en-US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000" i="1" dirty="0">
                <a:solidFill>
                  <a:schemeClr val="bg1"/>
                </a:solidFill>
                <a:latin typeface="Arial Narrow" panose="020B0606020202030204" pitchFamily="34" charset="0"/>
              </a:rPr>
              <a:t>млрд </a:t>
            </a:r>
            <a:r>
              <a:rPr lang="ru-RU" sz="10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долл</a:t>
            </a:r>
            <a:endParaRPr lang="ru-RU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6F687BB1-040F-4E50-A2C8-EBB374AB6E32}"/>
              </a:ext>
            </a:extLst>
          </p:cNvPr>
          <p:cNvSpPr txBox="1"/>
          <p:nvPr/>
        </p:nvSpPr>
        <p:spPr>
          <a:xfrm>
            <a:off x="6165849" y="1319213"/>
            <a:ext cx="2837153" cy="1339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794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2683C6"/>
              </a:buClr>
              <a:buFont typeface="Arial" panose="020B0604020202020204" pitchFamily="34" charset="0"/>
              <a:buChar char="●"/>
            </a:pPr>
            <a:r>
              <a:rPr lang="ru-RU" sz="1000" b="1" dirty="0">
                <a:solidFill>
                  <a:srgbClr val="2683C6"/>
                </a:solidFill>
                <a:latin typeface="Arial Narrow" panose="020B0606020202030204" pitchFamily="34" charset="0"/>
              </a:rPr>
              <a:t>Корпоративные инвестиции </a:t>
            </a:r>
            <a:r>
              <a:rPr lang="ru-RU" sz="1000" dirty="0">
                <a:latin typeface="Arial Narrow" panose="020B0606020202030204" pitchFamily="34" charset="0"/>
              </a:rPr>
              <a:t>– основной </a:t>
            </a:r>
            <a:r>
              <a:rPr lang="ru-RU" sz="1000" b="1" dirty="0">
                <a:solidFill>
                  <a:srgbClr val="2683C6"/>
                </a:solidFill>
                <a:latin typeface="Arial Narrow" panose="020B0606020202030204" pitchFamily="34" charset="0"/>
              </a:rPr>
              <a:t>источник финансирования </a:t>
            </a:r>
            <a:r>
              <a:rPr lang="ru-RU" sz="1000" dirty="0">
                <a:latin typeface="Arial Narrow" panose="020B0606020202030204" pitchFamily="34" charset="0"/>
              </a:rPr>
              <a:t>технологических инноваций (70%) </a:t>
            </a:r>
            <a:r>
              <a:rPr lang="ru-RU" sz="1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в США</a:t>
            </a:r>
          </a:p>
          <a:p>
            <a:pPr marL="279400" indent="-2794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2683C6"/>
              </a:buClr>
              <a:buFont typeface="Arial" panose="020B0604020202020204" pitchFamily="34" charset="0"/>
              <a:buChar char="●"/>
            </a:pPr>
            <a:r>
              <a:rPr lang="ru-RU" sz="1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В России </a:t>
            </a:r>
            <a:r>
              <a:rPr lang="ru-RU" sz="1000" dirty="0">
                <a:latin typeface="Arial Narrow" panose="020B0606020202030204" pitchFamily="34" charset="0"/>
              </a:rPr>
              <a:t>в структуре инвестиций в технологические инновации преобладают государственное финансирование, а </a:t>
            </a:r>
            <a:r>
              <a:rPr lang="ru-RU" sz="1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корпорации занимают лишь 25%</a:t>
            </a:r>
            <a:endParaRPr lang="en-US" sz="10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0F1D1AE9-AB9A-48CD-B79E-D7320555FAEC}"/>
              </a:ext>
            </a:extLst>
          </p:cNvPr>
          <p:cNvSpPr txBox="1"/>
          <p:nvPr/>
        </p:nvSpPr>
        <p:spPr>
          <a:xfrm>
            <a:off x="6165849" y="3095625"/>
            <a:ext cx="2837153" cy="1339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794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42BA97"/>
              </a:buClr>
              <a:buFont typeface="Arial" panose="020B0604020202020204" pitchFamily="34" charset="0"/>
              <a:buChar char="●"/>
            </a:pPr>
            <a:r>
              <a:rPr lang="ru-RU" sz="1000" dirty="0">
                <a:latin typeface="Arial Narrow" panose="020B0606020202030204" pitchFamily="34" charset="0"/>
              </a:rPr>
              <a:t>Заметен </a:t>
            </a:r>
            <a:r>
              <a:rPr lang="ru-RU" sz="1000" b="1" dirty="0">
                <a:solidFill>
                  <a:srgbClr val="42BA97"/>
                </a:solidFill>
                <a:latin typeface="Arial Narrow" panose="020B0606020202030204" pitchFamily="34" charset="0"/>
              </a:rPr>
              <a:t>значительный рост (+80%) финансирования через КВФ</a:t>
            </a:r>
            <a:r>
              <a:rPr lang="ru-RU" sz="1000" dirty="0">
                <a:latin typeface="Arial Narrow" panose="020B0606020202030204" pitchFamily="34" charset="0"/>
              </a:rPr>
              <a:t> (корпоративные венчурные фонды)</a:t>
            </a:r>
            <a:r>
              <a:rPr lang="en-US" sz="1000" dirty="0">
                <a:latin typeface="Arial Narrow" panose="020B0606020202030204" pitchFamily="34" charset="0"/>
              </a:rPr>
              <a:t> </a:t>
            </a:r>
            <a:r>
              <a:rPr lang="ru-RU" sz="1000" dirty="0">
                <a:latin typeface="Arial Narrow" panose="020B0606020202030204" pitchFamily="34" charset="0"/>
              </a:rPr>
              <a:t>на рынке США в 2018 по сравнению с 2017 годом. </a:t>
            </a:r>
          </a:p>
          <a:p>
            <a:pPr marL="279400" indent="-2794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42BA97"/>
              </a:buClr>
              <a:buFont typeface="Arial" panose="020B0604020202020204" pitchFamily="34" charset="0"/>
              <a:buChar char="●"/>
            </a:pPr>
            <a:r>
              <a:rPr lang="ru-RU" sz="1000" b="1" dirty="0">
                <a:solidFill>
                  <a:srgbClr val="42BA97"/>
                </a:solidFill>
                <a:latin typeface="Arial Narrow" panose="020B0606020202030204" pitchFamily="34" charset="0"/>
              </a:rPr>
              <a:t>Доля КВФ в России менее 1% </a:t>
            </a:r>
            <a:r>
              <a:rPr lang="ru-RU" sz="1000" dirty="0">
                <a:latin typeface="Arial Narrow" panose="020B0606020202030204" pitchFamily="34" charset="0"/>
              </a:rPr>
              <a:t>(130 млн долл. в 2018 г</a:t>
            </a:r>
            <a:r>
              <a:rPr lang="en-US" sz="1000" dirty="0">
                <a:latin typeface="Arial Narrow" panose="020B0606020202030204" pitchFamily="34" charset="0"/>
              </a:rPr>
              <a:t>.</a:t>
            </a:r>
            <a:r>
              <a:rPr lang="ru-RU" sz="1000" dirty="0">
                <a:latin typeface="Arial Narrow" panose="020B0606020202030204" pitchFamily="34" charset="0"/>
              </a:rPr>
              <a:t>) от общего объема финансирования инноваций корпорациями </a:t>
            </a:r>
          </a:p>
        </p:txBody>
      </p:sp>
      <p:graphicFrame>
        <p:nvGraphicFramePr>
          <p:cNvPr id="128" name="Chart 127">
            <a:extLst>
              <a:ext uri="{FF2B5EF4-FFF2-40B4-BE49-F238E27FC236}">
                <a16:creationId xmlns:a16="http://schemas.microsoft.com/office/drawing/2014/main" xmlns="" id="{D6509943-3614-4101-A15D-AEE612BB3ED8}"/>
              </a:ext>
            </a:extLst>
          </p:cNvPr>
          <p:cNvGraphicFramePr/>
          <p:nvPr>
            <p:custDataLst>
              <p:tags r:id="rId4"/>
            </p:custDataLst>
            <p:extLst/>
          </p:nvPr>
        </p:nvGraphicFramePr>
        <p:xfrm>
          <a:off x="2371725" y="1425575"/>
          <a:ext cx="1103313" cy="110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7"/>
          </a:graphicData>
        </a:graphic>
      </p:graphicFrame>
      <p:sp>
        <p:nvSpPr>
          <p:cNvPr id="197" name="Text Placeholder 2">
            <a:extLst>
              <a:ext uri="{FF2B5EF4-FFF2-40B4-BE49-F238E27FC236}">
                <a16:creationId xmlns:a16="http://schemas.microsoft.com/office/drawing/2014/main" xmlns="" id="{8EF79148-0B66-4A31-933E-34F14A7BBC26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2614613" y="2082800"/>
            <a:ext cx="19526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4288" tIns="0" rIns="14288" bIns="0" numCol="1" spcCol="0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C39D897-272C-4790-A421-91D45EFF4562}" type="datetime'''''''''''''''''''''''''''''7''''''''''''''''''''5''''''''%'">
              <a:rPr lang="ru-RU" altLang="en-US" sz="800" i="1" smtClean="0">
                <a:latin typeface="Arial Narrow" panose="020B0606020202030204" pitchFamily="34" charset="0"/>
                <a:sym typeface="Arial Narrow" panose="020B0606020202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75%</a:t>
            </a:fld>
            <a:r>
              <a:rPr lang="ru-RU" altLang="en-US" sz="800" i="1" dirty="0">
                <a:latin typeface="Arial Narrow" panose="020B0606020202030204" pitchFamily="34" charset="0"/>
                <a:sym typeface="Arial Narrow" panose="020B0606020202030204" pitchFamily="34" charset="0"/>
              </a:rPr>
              <a:t/>
            </a:r>
            <a:br>
              <a:rPr lang="ru-RU" altLang="en-US" sz="800" i="1" dirty="0">
                <a:latin typeface="Arial Narrow" panose="020B0606020202030204" pitchFamily="34" charset="0"/>
                <a:sym typeface="Arial Narrow" panose="020B0606020202030204" pitchFamily="34" charset="0"/>
              </a:rPr>
            </a:br>
            <a:r>
              <a:rPr lang="ru-RU" altLang="en-US" sz="800" i="1">
                <a:latin typeface="Arial Narrow" panose="020B0606020202030204" pitchFamily="34" charset="0"/>
                <a:sym typeface="Arial Narrow" panose="020B0606020202030204" pitchFamily="34" charset="0"/>
              </a:rPr>
              <a:t>(</a:t>
            </a:r>
            <a:fld id="{1C50868E-04AB-4314-8A05-10908FA70E7E}" type="datetime'''''4''''''''''''''''''4'''''''''''''''''''''''''''''''''''">
              <a:rPr lang="ru-RU" altLang="en-US" sz="800" i="1" smtClean="0">
                <a:latin typeface="Arial Narrow" panose="020B0606020202030204" pitchFamily="34" charset="0"/>
                <a:sym typeface="Arial Narrow" panose="020B0606020202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44</a:t>
            </a:fld>
            <a:r>
              <a:rPr lang="ru-RU" sz="800" i="1">
                <a:latin typeface="Arial Narrow" panose="020B0606020202030204" pitchFamily="34" charset="0"/>
                <a:sym typeface="Arial Narrow" panose="020B0606020202030204" pitchFamily="34" charset="0"/>
              </a:rPr>
              <a:t>)</a:t>
            </a:r>
            <a:endParaRPr lang="ru-RU" sz="800" i="1" dirty="0"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196" name="Text Placeholder 2">
            <a:extLst>
              <a:ext uri="{FF2B5EF4-FFF2-40B4-BE49-F238E27FC236}">
                <a16:creationId xmlns:a16="http://schemas.microsoft.com/office/drawing/2014/main" xmlns="" id="{169222D5-AD70-49D3-B359-7EAC7805DE3C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3035300" y="1651000"/>
            <a:ext cx="19526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4288" tIns="0" rIns="14288" bIns="0" numCol="1" spcCol="0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BC92937-82C7-428D-8101-B5B4F4A0DC1C}" type="datetime'''''''''2''''''''''''''''''5''''''''%'''''''''''">
              <a:rPr lang="ru-RU" altLang="en-US" sz="800" i="1" smtClean="0">
                <a:latin typeface="Arial Narrow" panose="020B0606020202030204" pitchFamily="34" charset="0"/>
                <a:sym typeface="Arial Narrow" panose="020B0606020202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25%</a:t>
            </a:fld>
            <a:r>
              <a:rPr lang="ru-RU" altLang="en-US" sz="800" i="1" dirty="0">
                <a:latin typeface="Arial Narrow" panose="020B0606020202030204" pitchFamily="34" charset="0"/>
                <a:sym typeface="Arial Narrow" panose="020B0606020202030204" pitchFamily="34" charset="0"/>
              </a:rPr>
              <a:t/>
            </a:r>
            <a:br>
              <a:rPr lang="ru-RU" altLang="en-US" sz="800" i="1" dirty="0">
                <a:latin typeface="Arial Narrow" panose="020B0606020202030204" pitchFamily="34" charset="0"/>
                <a:sym typeface="Arial Narrow" panose="020B0606020202030204" pitchFamily="34" charset="0"/>
              </a:rPr>
            </a:br>
            <a:r>
              <a:rPr lang="ru-RU" altLang="en-US" sz="800" i="1" dirty="0">
                <a:latin typeface="Arial Narrow" panose="020B0606020202030204" pitchFamily="34" charset="0"/>
                <a:sym typeface="Arial Narrow" panose="020B0606020202030204" pitchFamily="34" charset="0"/>
              </a:rPr>
              <a:t>(</a:t>
            </a:r>
            <a:fld id="{9FCCA7A7-257F-4811-9A05-8917723977AA}" type="datetime'''''''''''''''''''''''''''''''''1''5'''''''''''''''''''">
              <a:rPr lang="ru-RU" altLang="en-US" sz="800" i="1" smtClean="0">
                <a:latin typeface="Arial Narrow" panose="020B0606020202030204" pitchFamily="34" charset="0"/>
                <a:sym typeface="Arial Narrow" panose="020B0606020202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</a:t>
            </a:fld>
            <a:r>
              <a:rPr lang="ru-RU" sz="800" i="1" dirty="0">
                <a:latin typeface="Arial Narrow" panose="020B0606020202030204" pitchFamily="34" charset="0"/>
                <a:sym typeface="Arial Narrow" panose="020B0606020202030204" pitchFamily="34" charset="0"/>
              </a:rPr>
              <a:t>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1CAFAFA-3876-4CD8-8877-3D806985C9E2}"/>
              </a:ext>
            </a:extLst>
          </p:cNvPr>
          <p:cNvGrpSpPr/>
          <p:nvPr/>
        </p:nvGrpSpPr>
        <p:grpSpPr>
          <a:xfrm>
            <a:off x="2725738" y="1779588"/>
            <a:ext cx="395288" cy="395288"/>
            <a:chOff x="-273783" y="3074793"/>
            <a:chExt cx="396000" cy="396000"/>
          </a:xfrm>
        </p:grpSpPr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xmlns="" id="{9B807897-5E54-4964-B774-B74BB77979DC}"/>
                </a:ext>
              </a:extLst>
            </p:cNvPr>
            <p:cNvSpPr/>
            <p:nvPr/>
          </p:nvSpPr>
          <p:spPr>
            <a:xfrm>
              <a:off x="-273783" y="3074793"/>
              <a:ext cx="396000" cy="396000"/>
            </a:xfrm>
            <a:prstGeom prst="flowChartConnector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3D0A85C5-F3C2-4C8D-BCE8-7DD13A290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7783" y="3110793"/>
              <a:ext cx="324000" cy="324000"/>
            </a:xfrm>
            <a:prstGeom prst="rect">
              <a:avLst/>
            </a:prstGeom>
          </p:spPr>
        </p:pic>
      </p:grpSp>
      <p:graphicFrame>
        <p:nvGraphicFramePr>
          <p:cNvPr id="129" name="Chart 128">
            <a:extLst>
              <a:ext uri="{FF2B5EF4-FFF2-40B4-BE49-F238E27FC236}">
                <a16:creationId xmlns:a16="http://schemas.microsoft.com/office/drawing/2014/main" xmlns="" id="{ACF5A390-B58A-47EF-89B8-8DACB7830FD8}"/>
              </a:ext>
            </a:extLst>
          </p:cNvPr>
          <p:cNvGraphicFramePr/>
          <p:nvPr>
            <p:custDataLst>
              <p:tags r:id="rId7"/>
            </p:custDataLst>
            <p:extLst/>
          </p:nvPr>
        </p:nvGraphicFramePr>
        <p:xfrm>
          <a:off x="4529138" y="1209675"/>
          <a:ext cx="1319212" cy="1319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9"/>
          </a:graphicData>
        </a:graphic>
      </p:graphicFrame>
      <p:sp>
        <p:nvSpPr>
          <p:cNvPr id="213" name="Text Placeholder 2">
            <a:extLst>
              <a:ext uri="{FF2B5EF4-FFF2-40B4-BE49-F238E27FC236}">
                <a16:creationId xmlns:a16="http://schemas.microsoft.com/office/drawing/2014/main" xmlns="" id="{7EE5A5B7-4660-4A88-A380-23EFE32C1172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5402263" y="1997075"/>
            <a:ext cx="22066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4288" tIns="0" rIns="14288" bIns="0" numCol="1" spcCol="0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B9802B7-BDE5-4EC6-8BCC-18C9620FEAC5}" type="datetime'''''''''7''''''''''''''''''''0%'''''''''''''''''''''''''''''''">
              <a:rPr lang="ru-RU" altLang="en-US" sz="800" i="1" smtClean="0">
                <a:latin typeface="Arial Narrow" panose="020B0606020202030204" pitchFamily="34" charset="0"/>
                <a:sym typeface="Arial Narrow" panose="020B0606020202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70%</a:t>
            </a:fld>
            <a:r>
              <a:rPr lang="ru-RU" altLang="en-US" sz="800" i="1" dirty="0">
                <a:latin typeface="Arial Narrow" panose="020B0606020202030204" pitchFamily="34" charset="0"/>
                <a:sym typeface="Arial Narrow" panose="020B0606020202030204" pitchFamily="34" charset="0"/>
              </a:rPr>
              <a:t/>
            </a:r>
            <a:br>
              <a:rPr lang="ru-RU" altLang="en-US" sz="800" i="1" dirty="0">
                <a:latin typeface="Arial Narrow" panose="020B0606020202030204" pitchFamily="34" charset="0"/>
                <a:sym typeface="Arial Narrow" panose="020B0606020202030204" pitchFamily="34" charset="0"/>
              </a:rPr>
            </a:br>
            <a:r>
              <a:rPr lang="ru-RU" altLang="en-US" sz="800" i="1" dirty="0">
                <a:latin typeface="Arial Narrow" panose="020B0606020202030204" pitchFamily="34" charset="0"/>
                <a:sym typeface="Arial Narrow" panose="020B0606020202030204" pitchFamily="34" charset="0"/>
              </a:rPr>
              <a:t>(</a:t>
            </a:r>
            <a:fld id="{2936D531-6DFF-4A35-88CA-1E9534337B3B}" type="datetime'''''''''''''''''3''''''''''''88'''''''''''''''''">
              <a:rPr lang="ru-RU" altLang="en-US" sz="800" i="1" smtClean="0">
                <a:latin typeface="Arial Narrow" panose="020B0606020202030204" pitchFamily="34" charset="0"/>
                <a:sym typeface="Arial Narrow" panose="020B0606020202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388</a:t>
            </a:fld>
            <a:r>
              <a:rPr lang="ru-RU" sz="800" i="1" dirty="0">
                <a:latin typeface="Arial Narrow" panose="020B0606020202030204" pitchFamily="34" charset="0"/>
                <a:sym typeface="Arial Narrow" panose="020B0606020202030204" pitchFamily="34" charset="0"/>
              </a:rPr>
              <a:t>)</a:t>
            </a:r>
          </a:p>
        </p:txBody>
      </p:sp>
      <p:sp>
        <p:nvSpPr>
          <p:cNvPr id="214" name="Text Placeholder 2">
            <a:extLst>
              <a:ext uri="{FF2B5EF4-FFF2-40B4-BE49-F238E27FC236}">
                <a16:creationId xmlns:a16="http://schemas.microsoft.com/office/drawing/2014/main" xmlns="" id="{0954A0C9-1B95-48CF-BEA6-5637E45987E4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4752975" y="1520825"/>
            <a:ext cx="22066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4288" tIns="0" rIns="14288" bIns="0" numCol="1" spcCol="0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7EAF280-1824-4C91-B221-ABAEB00C8F46}" type="datetime'''''''''''''''3''''''''''''''''0%'''''''''">
              <a:rPr lang="ru-RU" altLang="en-US" sz="800" i="1" smtClean="0">
                <a:latin typeface="Arial Narrow" panose="020B0606020202030204" pitchFamily="34" charset="0"/>
                <a:sym typeface="Arial Narrow" panose="020B0606020202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30%</a:t>
            </a:fld>
            <a:r>
              <a:rPr lang="ru-RU" altLang="en-US" sz="800" i="1">
                <a:latin typeface="Arial Narrow" panose="020B0606020202030204" pitchFamily="34" charset="0"/>
                <a:sym typeface="Arial Narrow" panose="020B0606020202030204" pitchFamily="34" charset="0"/>
              </a:rPr>
              <a:t/>
            </a:r>
            <a:br>
              <a:rPr lang="ru-RU" altLang="en-US" sz="800" i="1">
                <a:latin typeface="Arial Narrow" panose="020B0606020202030204" pitchFamily="34" charset="0"/>
                <a:sym typeface="Arial Narrow" panose="020B0606020202030204" pitchFamily="34" charset="0"/>
              </a:rPr>
            </a:br>
            <a:r>
              <a:rPr lang="ru-RU" altLang="en-US" sz="800" i="1">
                <a:latin typeface="Arial Narrow" panose="020B0606020202030204" pitchFamily="34" charset="0"/>
                <a:sym typeface="Arial Narrow" panose="020B0606020202030204" pitchFamily="34" charset="0"/>
              </a:rPr>
              <a:t>(</a:t>
            </a:r>
            <a:fld id="{7CACC093-4216-45D1-85D9-6C2C6B406E44}" type="datetime'''''''''1''''''6''''''''''''5'''''''''''''''''''''''''''''''''">
              <a:rPr lang="ru-RU" altLang="en-US" sz="800" i="1" smtClean="0">
                <a:latin typeface="Arial Narrow" panose="020B0606020202030204" pitchFamily="34" charset="0"/>
                <a:sym typeface="Arial Narrow" panose="020B0606020202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165</a:t>
            </a:fld>
            <a:r>
              <a:rPr lang="ru-RU" sz="800" i="1">
                <a:latin typeface="Arial Narrow" panose="020B0606020202030204" pitchFamily="34" charset="0"/>
                <a:sym typeface="Arial Narrow" panose="020B0606020202030204" pitchFamily="34" charset="0"/>
              </a:rPr>
              <a:t>)</a:t>
            </a:r>
            <a:endParaRPr lang="ru-RU" sz="800" i="1" dirty="0"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05C77F3-9611-47CE-A155-3E4D8CB79CAF}"/>
              </a:ext>
            </a:extLst>
          </p:cNvPr>
          <p:cNvGrpSpPr/>
          <p:nvPr/>
        </p:nvGrpSpPr>
        <p:grpSpPr>
          <a:xfrm>
            <a:off x="4900613" y="1581150"/>
            <a:ext cx="576263" cy="576263"/>
            <a:chOff x="-666934" y="3490772"/>
            <a:chExt cx="432000" cy="432000"/>
          </a:xfrm>
        </p:grpSpPr>
        <p:sp>
          <p:nvSpPr>
            <p:cNvPr id="158" name="Flowchart: Connector 157">
              <a:extLst>
                <a:ext uri="{FF2B5EF4-FFF2-40B4-BE49-F238E27FC236}">
                  <a16:creationId xmlns:a16="http://schemas.microsoft.com/office/drawing/2014/main" xmlns="" id="{58894F65-A927-4AB4-8F93-7979F3683390}"/>
                </a:ext>
              </a:extLst>
            </p:cNvPr>
            <p:cNvSpPr/>
            <p:nvPr/>
          </p:nvSpPr>
          <p:spPr>
            <a:xfrm>
              <a:off x="-666934" y="3490772"/>
              <a:ext cx="432000" cy="432000"/>
            </a:xfrm>
            <a:prstGeom prst="flowChartConnector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37DB7134-A016-47D9-BF83-9BA20CE56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0934" y="3526772"/>
              <a:ext cx="360000" cy="360000"/>
            </a:xfrm>
            <a:prstGeom prst="rect">
              <a:avLst/>
            </a:prstGeom>
          </p:spPr>
        </p:pic>
      </p:grpSp>
      <p:sp>
        <p:nvSpPr>
          <p:cNvPr id="182" name="TextBox 181">
            <a:extLst>
              <a:ext uri="{FF2B5EF4-FFF2-40B4-BE49-F238E27FC236}">
                <a16:creationId xmlns:a16="http://schemas.microsoft.com/office/drawing/2014/main" xmlns="" id="{111B174B-7397-4231-9479-0CE2AF70C6CB}"/>
              </a:ext>
            </a:extLst>
          </p:cNvPr>
          <p:cNvSpPr txBox="1"/>
          <p:nvPr/>
        </p:nvSpPr>
        <p:spPr>
          <a:xfrm>
            <a:off x="2691706" y="1826420"/>
            <a:ext cx="468313" cy="307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xmlns="" id="{1DDF386B-AA81-4FFE-B09E-E15B75802CC7}"/>
              </a:ext>
            </a:extLst>
          </p:cNvPr>
          <p:cNvSpPr txBox="1"/>
          <p:nvPr/>
        </p:nvSpPr>
        <p:spPr>
          <a:xfrm>
            <a:off x="4864100" y="1712913"/>
            <a:ext cx="649288" cy="33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553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xmlns="" id="{AFBE6A44-1D0F-427F-8361-29883C4F6761}"/>
              </a:ext>
            </a:extLst>
          </p:cNvPr>
          <p:cNvSpPr txBox="1"/>
          <p:nvPr/>
        </p:nvSpPr>
        <p:spPr>
          <a:xfrm>
            <a:off x="3480247" y="1624013"/>
            <a:ext cx="1133475" cy="661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9 раз</a:t>
            </a:r>
          </a:p>
          <a:p>
            <a:pPr algn="ctr"/>
            <a:r>
              <a:rPr lang="ru-RU" sz="7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рынок инвестиций и инноваций в США больше Российского</a:t>
            </a:r>
            <a:endParaRPr lang="en-US" sz="7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F7E9E34E-94B3-478A-976F-EE6769EF4E59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xmlns="" r:embed="rId46"/>
              </a:ext>
            </a:extLst>
          </a:blip>
          <a:stretch>
            <a:fillRect/>
          </a:stretch>
        </p:blipFill>
        <p:spPr>
          <a:xfrm>
            <a:off x="1340636" y="2101850"/>
            <a:ext cx="576263" cy="576263"/>
          </a:xfrm>
          <a:prstGeom prst="rect">
            <a:avLst/>
          </a:prstGeom>
        </p:spPr>
      </p:pic>
      <p:sp>
        <p:nvSpPr>
          <p:cNvPr id="52" name="Rectangle 11">
            <a:extLst>
              <a:ext uri="{FF2B5EF4-FFF2-40B4-BE49-F238E27FC236}">
                <a16:creationId xmlns:a16="http://schemas.microsoft.com/office/drawing/2014/main" xmlns="" id="{64C18023-4C76-46C2-9964-95F6934AB8E1}"/>
              </a:ext>
            </a:extLst>
          </p:cNvPr>
          <p:cNvSpPr/>
          <p:nvPr/>
        </p:nvSpPr>
        <p:spPr>
          <a:xfrm flipH="1">
            <a:off x="9072000" y="1077913"/>
            <a:ext cx="72000" cy="1728788"/>
          </a:xfrm>
          <a:prstGeom prst="round1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lIns="180000" tIns="144000" rIns="144000" bIns="108000" anchor="t" anchorCtr="0">
            <a:noAutofit/>
          </a:bodyPr>
          <a:lstStyle/>
          <a:p>
            <a:endParaRPr lang="en-US" sz="10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A2D6AF91-D633-4C40-8EA1-CE7F88AC7F07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xmlns="" r:embed="rId48"/>
              </a:ext>
            </a:extLst>
          </a:blip>
          <a:stretch>
            <a:fillRect/>
          </a:stretch>
        </p:blipFill>
        <p:spPr>
          <a:xfrm>
            <a:off x="1392796" y="3941763"/>
            <a:ext cx="493713" cy="493713"/>
          </a:xfrm>
          <a:prstGeom prst="rect">
            <a:avLst/>
          </a:prstGeom>
        </p:spPr>
      </p:pic>
      <p:graphicFrame>
        <p:nvGraphicFramePr>
          <p:cNvPr id="124" name="Chart 123">
            <a:extLst>
              <a:ext uri="{FF2B5EF4-FFF2-40B4-BE49-F238E27FC236}">
                <a16:creationId xmlns:a16="http://schemas.microsoft.com/office/drawing/2014/main" xmlns="" id="{F2DEF1D2-44F7-4BFC-9375-FFDB4CBB8A2A}"/>
              </a:ext>
            </a:extLst>
          </p:cNvPr>
          <p:cNvGraphicFramePr/>
          <p:nvPr>
            <p:custDataLst>
              <p:tags r:id="rId10"/>
            </p:custDataLst>
            <p:extLst/>
          </p:nvPr>
        </p:nvGraphicFramePr>
        <p:xfrm>
          <a:off x="4530725" y="3108325"/>
          <a:ext cx="1358900" cy="131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9"/>
          </a:graphicData>
        </a:graphic>
      </p:graphicFrame>
      <p:sp>
        <p:nvSpPr>
          <p:cNvPr id="72" name="Text Placeholder 2">
            <a:extLst>
              <a:ext uri="{FF2B5EF4-FFF2-40B4-BE49-F238E27FC236}">
                <a16:creationId xmlns:a16="http://schemas.microsoft.com/office/drawing/2014/main" xmlns="" id="{09AF808D-9EB1-4BA2-8D16-982038274E15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5832475" y="3430588"/>
            <a:ext cx="14922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2700" tIns="0" rIns="1270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DA9348E-61C1-4AE7-9BA5-FD9B26D31510}" type="datetime'''''''''3''''''''''''''8''''''8'''''''''">
              <a:rPr lang="ru-RU" altLang="en-US" sz="700" smtClean="0">
                <a:latin typeface="Arial Narrow" panose="020B0606020202030204" pitchFamily="34" charset="0"/>
                <a:sym typeface="Arial Narrow" panose="020B0606020202030204" pitchFamily="34" charset="0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388</a:t>
            </a:fld>
            <a:endParaRPr lang="ru-RU" sz="700" dirty="0"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xmlns="" id="{E4568465-4E77-4E17-82EF-6A753D55F096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5618163" y="3382963"/>
            <a:ext cx="173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none" lIns="12700" tIns="0" rIns="1270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883C7E9-35EA-47EF-9886-5666898E8D28}" type="datetime'''''''''''''''''''''''''''''1''''''''7%'''">
              <a:rPr lang="ru-RU" altLang="en-US" sz="700" smtClean="0">
                <a:solidFill>
                  <a:schemeClr val="bg1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17%</a:t>
            </a:fld>
            <a:r>
              <a:rPr lang="ru-RU" altLang="en-US" sz="700">
                <a:solidFill>
                  <a:schemeClr val="bg1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/>
            </a:r>
            <a:br>
              <a:rPr lang="ru-RU" altLang="en-US" sz="700">
                <a:solidFill>
                  <a:schemeClr val="bg1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</a:br>
            <a:r>
              <a:rPr lang="ru-RU" altLang="en-US" sz="700">
                <a:solidFill>
                  <a:schemeClr val="bg1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(</a:t>
            </a:r>
            <a:fld id="{57328500-66F9-4F63-98D9-2FDF9B95509B}" type="datetime'''''6''''''''7'''''''''''''''''">
              <a:rPr lang="ru-RU" altLang="en-US" sz="700" smtClean="0">
                <a:solidFill>
                  <a:schemeClr val="bg1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67</a:t>
            </a:fld>
            <a:r>
              <a:rPr lang="ru-RU" altLang="en-US" sz="700">
                <a:solidFill>
                  <a:schemeClr val="bg1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)</a:t>
            </a:r>
            <a:endParaRPr lang="ru-RU" sz="700" dirty="0">
              <a:solidFill>
                <a:schemeClr val="bg1"/>
              </a:solidFill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xmlns="" id="{818776D5-BC46-4FDF-9D31-3550C366FC10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5008563" y="3382963"/>
            <a:ext cx="1968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none" lIns="12700" tIns="0" rIns="1270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B1EA657-E2E6-4611-A74D-B826BEB1E3D6}" type="datetime'''''''''''''''''8''''''''''3''''%'''">
              <a:rPr lang="ru-RU" altLang="en-US" sz="700" smtClean="0">
                <a:latin typeface="Arial Narrow" panose="020B0606020202030204" pitchFamily="34" charset="0"/>
                <a:sym typeface="Arial Narrow" panose="020B0606020202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83%</a:t>
            </a:fld>
            <a:r>
              <a:rPr lang="ru-RU" altLang="en-US" sz="700">
                <a:latin typeface="Arial Narrow" panose="020B0606020202030204" pitchFamily="34" charset="0"/>
                <a:sym typeface="Arial Narrow" panose="020B0606020202030204" pitchFamily="34" charset="0"/>
              </a:rPr>
              <a:t/>
            </a:r>
            <a:br>
              <a:rPr lang="ru-RU" altLang="en-US" sz="700">
                <a:latin typeface="Arial Narrow" panose="020B0606020202030204" pitchFamily="34" charset="0"/>
                <a:sym typeface="Arial Narrow" panose="020B0606020202030204" pitchFamily="34" charset="0"/>
              </a:rPr>
            </a:br>
            <a:r>
              <a:rPr lang="ru-RU" altLang="en-US" sz="700">
                <a:latin typeface="Arial Narrow" panose="020B0606020202030204" pitchFamily="34" charset="0"/>
                <a:sym typeface="Arial Narrow" panose="020B0606020202030204" pitchFamily="34" charset="0"/>
              </a:rPr>
              <a:t>(</a:t>
            </a:r>
            <a:fld id="{E1A08776-89B5-4559-BBDF-FCCC7D65107D}" type="datetime'''''''''''3''''''''''''''''''''2''1'''''">
              <a:rPr lang="ru-RU" altLang="en-US" sz="700" smtClean="0">
                <a:latin typeface="Arial Narrow" panose="020B0606020202030204" pitchFamily="34" charset="0"/>
                <a:sym typeface="Arial Narrow" panose="020B0606020202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321</a:t>
            </a:fld>
            <a:r>
              <a:rPr lang="ru-RU" altLang="en-US" sz="700">
                <a:latin typeface="Arial Narrow" panose="020B0606020202030204" pitchFamily="34" charset="0"/>
                <a:sym typeface="Arial Narrow" panose="020B0606020202030204" pitchFamily="34" charset="0"/>
              </a:rPr>
              <a:t>)</a:t>
            </a:r>
            <a:endParaRPr lang="ru-RU" sz="700" dirty="0"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xmlns="" id="{0D2959DD-0FB3-4153-8AD4-B2DAA2CCF469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5022850" y="3957638"/>
            <a:ext cx="1968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 vert="horz" wrap="none" lIns="12700" tIns="0" rIns="1270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00BD185-FA70-4558-9B72-2C525CB9FE2E}" type="datetime'''''''''''''''''''9''''''''''''''''''0''%'''''''''''''''''">
              <a:rPr lang="ru-RU" altLang="en-US" sz="700" smtClean="0">
                <a:latin typeface="Arial Narrow" panose="020B0606020202030204" pitchFamily="34" charset="0"/>
                <a:sym typeface="Arial Narrow" panose="020B0606020202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90%</a:t>
            </a:fld>
            <a:r>
              <a:rPr lang="ru-RU" altLang="en-US" sz="700">
                <a:latin typeface="Arial Narrow" panose="020B0606020202030204" pitchFamily="34" charset="0"/>
                <a:sym typeface="Arial Narrow" panose="020B0606020202030204" pitchFamily="34" charset="0"/>
              </a:rPr>
              <a:t/>
            </a:r>
            <a:br>
              <a:rPr lang="ru-RU" altLang="en-US" sz="700">
                <a:latin typeface="Arial Narrow" panose="020B0606020202030204" pitchFamily="34" charset="0"/>
                <a:sym typeface="Arial Narrow" panose="020B0606020202030204" pitchFamily="34" charset="0"/>
              </a:rPr>
            </a:br>
            <a:r>
              <a:rPr lang="ru-RU" altLang="en-US" sz="700">
                <a:latin typeface="Arial Narrow" panose="020B0606020202030204" pitchFamily="34" charset="0"/>
                <a:sym typeface="Arial Narrow" panose="020B0606020202030204" pitchFamily="34" charset="0"/>
              </a:rPr>
              <a:t>(</a:t>
            </a:r>
            <a:fld id="{4F8AD521-BF82-4424-8DBD-13ECFD4A54A4}" type="datetime'''''''''3''''''''''3''''''1'">
              <a:rPr lang="ru-RU" altLang="en-US" sz="700" smtClean="0">
                <a:latin typeface="Arial Narrow" panose="020B0606020202030204" pitchFamily="34" charset="0"/>
                <a:sym typeface="Arial Narrow" panose="020B0606020202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331</a:t>
            </a:fld>
            <a:r>
              <a:rPr lang="ru-RU" altLang="en-US" sz="700">
                <a:latin typeface="Arial Narrow" panose="020B0606020202030204" pitchFamily="34" charset="0"/>
                <a:sym typeface="Arial Narrow" panose="020B0606020202030204" pitchFamily="34" charset="0"/>
              </a:rPr>
              <a:t>)</a:t>
            </a:r>
            <a:endParaRPr lang="ru-RU" sz="700" dirty="0"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xmlns="" id="{6C95C6FD-64EB-497A-9144-56A8043EAB5C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4387850" y="3430588"/>
            <a:ext cx="1651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0A2B80C-140B-4C4D-8763-084E5F8FD664}" type="datetime'''''''''''''''''''''''2''''''''''''''0''''''''1''''''''8'">
              <a:rPr lang="ru-RU" altLang="en-US" sz="700" smtClean="0">
                <a:latin typeface="Arial Narrow" panose="020B0606020202030204" pitchFamily="34" charset="0"/>
                <a:sym typeface="Arial Narrow" panose="020B0606020202030204" pitchFamily="34" charset="0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2018</a:t>
            </a:fld>
            <a:endParaRPr lang="ru-RU" sz="700" dirty="0"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xmlns="" id="{132AE09C-A63F-485E-B049-5DC4DCDD859D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5600700" y="3957638"/>
            <a:ext cx="173038" cy="190500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none" lIns="12700" tIns="0" rIns="1270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F23B8BD-B753-4048-AC00-916A19DA435C}" type="datetime'1''''''''''''0''''''''''%'''''''''''''''''''''''''''''''">
              <a:rPr lang="ru-RU" altLang="en-US" sz="700" smtClean="0">
                <a:solidFill>
                  <a:schemeClr val="bg1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10%</a:t>
            </a:fld>
            <a:r>
              <a:rPr lang="ru-RU" altLang="en-US" sz="700">
                <a:solidFill>
                  <a:schemeClr val="bg1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/>
            </a:r>
            <a:br>
              <a:rPr lang="ru-RU" altLang="en-US" sz="700">
                <a:solidFill>
                  <a:schemeClr val="bg1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</a:br>
            <a:r>
              <a:rPr lang="ru-RU" altLang="en-US" sz="700">
                <a:solidFill>
                  <a:schemeClr val="bg1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(</a:t>
            </a:r>
            <a:fld id="{409948D7-825B-4A62-8C77-FEDB03BB956A}" type="datetime'''''''''''''''''''''''3''''7'''''''''''''''''''''''''''''''''">
              <a:rPr lang="ru-RU" altLang="en-US" sz="700" smtClean="0">
                <a:solidFill>
                  <a:schemeClr val="bg1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37</a:t>
            </a:fld>
            <a:r>
              <a:rPr lang="ru-RU" altLang="en-US" sz="700">
                <a:solidFill>
                  <a:schemeClr val="bg1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)</a:t>
            </a:r>
            <a:endParaRPr lang="ru-RU" sz="700" dirty="0">
              <a:solidFill>
                <a:schemeClr val="bg1"/>
              </a:solidFill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xmlns="" id="{CB18A284-AB18-42D8-828F-ECFEDCF92B48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5792788" y="4005263"/>
            <a:ext cx="14922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2700" tIns="0" rIns="1270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146785C-0689-47D6-8D78-86A8ED4B65F7}" type="datetime'''''''''''3''''''''''6''''''''''7'''''''''''''''''''''''''''''">
              <a:rPr lang="ru-RU" altLang="en-US" sz="700" smtClean="0">
                <a:latin typeface="Arial Narrow" panose="020B0606020202030204" pitchFamily="34" charset="0"/>
                <a:sym typeface="Arial Narrow" panose="020B0606020202030204" pitchFamily="34" charset="0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367</a:t>
            </a:fld>
            <a:endParaRPr lang="ru-RU" sz="700" dirty="0"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xmlns="" id="{B361C14A-DBBE-4665-A6F4-373A03A5673C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4387850" y="4005263"/>
            <a:ext cx="1651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8769816-DF9F-4233-989C-FCCC4578A757}" type="datetime'''''2''''''''''''''''''''''''''''''''''0''''''''''''17'">
              <a:rPr lang="ru-RU" altLang="en-US" sz="700" smtClean="0">
                <a:latin typeface="Arial Narrow" panose="020B0606020202030204" pitchFamily="34" charset="0"/>
                <a:sym typeface="Arial Narrow" panose="020B0606020202030204" pitchFamily="34" charset="0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2017</a:t>
            </a:fld>
            <a:endParaRPr lang="ru-RU" sz="700" dirty="0"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graphicFrame>
        <p:nvGraphicFramePr>
          <p:cNvPr id="79" name="Chart 78">
            <a:extLst>
              <a:ext uri="{FF2B5EF4-FFF2-40B4-BE49-F238E27FC236}">
                <a16:creationId xmlns:a16="http://schemas.microsoft.com/office/drawing/2014/main" xmlns="" id="{91F0563D-B52F-40DC-B522-8240316044FE}"/>
              </a:ext>
            </a:extLst>
          </p:cNvPr>
          <p:cNvGraphicFramePr/>
          <p:nvPr>
            <p:custDataLst>
              <p:tags r:id="rId19"/>
            </p:custDataLst>
            <p:extLst/>
          </p:nvPr>
        </p:nvGraphicFramePr>
        <p:xfrm>
          <a:off x="2606675" y="3108325"/>
          <a:ext cx="596900" cy="68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0"/>
          </a:graphicData>
        </a:graphic>
      </p:graphicFrame>
      <p:sp>
        <p:nvSpPr>
          <p:cNvPr id="91" name="Text Placeholder 2">
            <a:extLst>
              <a:ext uri="{FF2B5EF4-FFF2-40B4-BE49-F238E27FC236}">
                <a16:creationId xmlns:a16="http://schemas.microsoft.com/office/drawing/2014/main" xmlns="" id="{D70E845F-7CED-4E3E-84ED-F729D6B4F054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3011488" y="3357563"/>
            <a:ext cx="217488" cy="190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none" lIns="12700" tIns="0" rIns="1270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700" dirty="0">
                <a:solidFill>
                  <a:schemeClr val="bg1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&gt;</a:t>
            </a:r>
            <a:fld id="{C01B15F8-8FB7-4DB4-BB9B-6701A139600B}" type="datetime'1''''''%'''''''''''''''''''''''''''''''''''''">
              <a:rPr lang="ru-RU" altLang="en-US" sz="700" smtClean="0">
                <a:solidFill>
                  <a:schemeClr val="bg1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1%</a:t>
            </a:fld>
            <a:r>
              <a:rPr lang="ru-RU" altLang="en-US" sz="700" dirty="0">
                <a:solidFill>
                  <a:schemeClr val="bg1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/>
            </a:r>
            <a:br>
              <a:rPr lang="ru-RU" altLang="en-US" sz="700" dirty="0">
                <a:solidFill>
                  <a:schemeClr val="bg1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</a:br>
            <a:r>
              <a:rPr lang="ru-RU" altLang="en-US" sz="700" dirty="0">
                <a:solidFill>
                  <a:schemeClr val="bg1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(</a:t>
            </a:r>
            <a:fld id="{FA043340-8F88-41FD-B53C-D781A81F6179}" type="datetime'''''''0'''',''''''''''''1''''''''''''''3'''''''">
              <a:rPr lang="ru-RU" altLang="en-US" sz="700" smtClean="0">
                <a:solidFill>
                  <a:schemeClr val="bg1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0,13</a:t>
            </a:fld>
            <a:r>
              <a:rPr lang="ru-RU" altLang="en-US" sz="700" dirty="0">
                <a:solidFill>
                  <a:schemeClr val="bg1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)</a:t>
            </a:r>
            <a:endParaRPr lang="ru-RU" sz="700" dirty="0">
              <a:solidFill>
                <a:schemeClr val="bg1"/>
              </a:solidFill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xmlns="" id="{556BFE2D-0E62-4F7C-8F25-3DBC445FC083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2817813" y="3357563"/>
            <a:ext cx="173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</a:extLst>
        </p:spPr>
        <p:txBody>
          <a:bodyPr vert="horz" wrap="none" lIns="12700" tIns="0" rIns="1270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2DCABD9-444E-4780-A099-582270D2CA9F}" type="datetime'''''''''''''''''''''''''''''''''''''9''''9''%'''''''''''''''">
              <a:rPr lang="ru-RU" altLang="en-US" sz="700" smtClean="0">
                <a:latin typeface="Arial Narrow" panose="020B0606020202030204" pitchFamily="34" charset="0"/>
                <a:sym typeface="Arial Narrow" panose="020B0606020202030204" pitchFamily="34" charset="0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99%</a:t>
            </a:fld>
            <a:r>
              <a:rPr lang="ru-RU" altLang="en-US" sz="700" dirty="0">
                <a:latin typeface="Arial Narrow" panose="020B0606020202030204" pitchFamily="34" charset="0"/>
                <a:sym typeface="Arial Narrow" panose="020B0606020202030204" pitchFamily="34" charset="0"/>
              </a:rPr>
              <a:t/>
            </a:r>
            <a:br>
              <a:rPr lang="ru-RU" altLang="en-US" sz="700" dirty="0">
                <a:latin typeface="Arial Narrow" panose="020B0606020202030204" pitchFamily="34" charset="0"/>
                <a:sym typeface="Arial Narrow" panose="020B0606020202030204" pitchFamily="34" charset="0"/>
              </a:rPr>
            </a:br>
            <a:r>
              <a:rPr lang="ru-RU" altLang="en-US" sz="700" dirty="0">
                <a:latin typeface="Arial Narrow" panose="020B0606020202030204" pitchFamily="34" charset="0"/>
                <a:sym typeface="Arial Narrow" panose="020B0606020202030204" pitchFamily="34" charset="0"/>
              </a:rPr>
              <a:t>(</a:t>
            </a:r>
            <a:r>
              <a:rPr lang="en-US" altLang="en-US" sz="700" dirty="0">
                <a:latin typeface="Arial Narrow" panose="020B0606020202030204" pitchFamily="34" charset="0"/>
                <a:sym typeface="Arial Narrow" panose="020B0606020202030204" pitchFamily="34" charset="0"/>
              </a:rPr>
              <a:t>15</a:t>
            </a:r>
            <a:r>
              <a:rPr lang="ru-RU" altLang="en-US" sz="700" dirty="0">
                <a:latin typeface="Arial Narrow" panose="020B0606020202030204" pitchFamily="34" charset="0"/>
                <a:sym typeface="Arial Narrow" panose="020B0606020202030204" pitchFamily="34" charset="0"/>
              </a:rPr>
              <a:t>)</a:t>
            </a:r>
            <a:endParaRPr lang="ru-RU" sz="700" dirty="0"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xmlns="" id="{7109E160-60E9-4446-A8BD-3944211E4D44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3248025" y="3405188"/>
            <a:ext cx="1079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2700" tIns="0" rIns="1270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700" dirty="0">
                <a:latin typeface="Arial Narrow" panose="020B0606020202030204" pitchFamily="34" charset="0"/>
                <a:sym typeface="Arial Narrow" panose="020B0606020202030204" pitchFamily="34" charset="0"/>
              </a:rPr>
              <a:t>15</a:t>
            </a:r>
            <a:endParaRPr lang="ru-RU" sz="700" dirty="0"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93" name="Text Placeholder 2">
            <a:extLst>
              <a:ext uri="{FF2B5EF4-FFF2-40B4-BE49-F238E27FC236}">
                <a16:creationId xmlns:a16="http://schemas.microsoft.com/office/drawing/2014/main" xmlns="" id="{C0ACDAD5-064E-4F7E-963F-1E8BC14E4C1D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2463800" y="3405188"/>
            <a:ext cx="1651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36EADE2-FDF2-48B4-B69A-03F7DC14227A}" type="datetime'''''''''''''''''''''''''''''''2''''01''''''8'''''''">
              <a:rPr lang="ru-RU" altLang="en-US" sz="700" smtClean="0">
                <a:latin typeface="Arial Narrow" panose="020B0606020202030204" pitchFamily="34" charset="0"/>
                <a:sym typeface="Arial Narrow" panose="020B0606020202030204" pitchFamily="34" charset="0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2018</a:t>
            </a:fld>
            <a:endParaRPr lang="ru-RU" sz="700" dirty="0"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104" name="Rectangle 11">
            <a:extLst>
              <a:ext uri="{FF2B5EF4-FFF2-40B4-BE49-F238E27FC236}">
                <a16:creationId xmlns:a16="http://schemas.microsoft.com/office/drawing/2014/main" xmlns="" id="{AE30B006-3E9E-4670-949C-DF8171CB40D7}"/>
              </a:ext>
            </a:extLst>
          </p:cNvPr>
          <p:cNvSpPr/>
          <p:nvPr/>
        </p:nvSpPr>
        <p:spPr>
          <a:xfrm flipH="1">
            <a:off x="9072000" y="2952750"/>
            <a:ext cx="72000" cy="1584325"/>
          </a:xfrm>
          <a:prstGeom prst="round1Rect">
            <a:avLst>
              <a:gd name="adj" fmla="val 0"/>
            </a:avLst>
          </a:prstGeom>
          <a:solidFill>
            <a:schemeClr val="accent4"/>
          </a:solidFill>
        </p:spPr>
        <p:txBody>
          <a:bodyPr wrap="square" lIns="180000" tIns="144000" rIns="144000" bIns="108000" anchor="t" anchorCtr="0">
            <a:noAutofit/>
          </a:bodyPr>
          <a:lstStyle/>
          <a:p>
            <a:endParaRPr lang="en-US" sz="10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8C54C0B6-EDB0-480B-BE59-452051F7366E}"/>
              </a:ext>
            </a:extLst>
          </p:cNvPr>
          <p:cNvSpPr txBox="1"/>
          <p:nvPr/>
        </p:nvSpPr>
        <p:spPr>
          <a:xfrm>
            <a:off x="7555701" y="4850297"/>
            <a:ext cx="1100260" cy="200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i="1" dirty="0">
                <a:latin typeface="Arial Narrow" panose="020B0606020202030204" pitchFamily="34" charset="0"/>
              </a:rPr>
              <a:t>Источник: </a:t>
            </a:r>
            <a:r>
              <a:rPr lang="en-US" sz="700" i="1" dirty="0">
                <a:latin typeface="Arial Narrow" panose="020B0606020202030204" pitchFamily="34" charset="0"/>
              </a:rPr>
              <a:t>Pitchbook 2018</a:t>
            </a:r>
            <a:endParaRPr lang="ru-RU" sz="700" i="1" dirty="0">
              <a:latin typeface="Arial Narrow" panose="020B0606020202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071417C-A3C3-446B-ABBB-ADBFE184410D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3497263" y="2593975"/>
            <a:ext cx="142875" cy="106363"/>
          </a:xfrm>
          <a:prstGeom prst="rect">
            <a:avLst/>
          </a:prstGeom>
          <a:solidFill>
            <a:srgbClr val="C0C0C0"/>
          </a:solidFill>
          <a:ln w="38100" cap="flat" cmpd="sng" algn="ctr">
            <a:solidFill>
              <a:srgbClr val="F2F2F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34DF335-BB3A-4FBF-AEE0-F5E6972561DD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2736850" y="2593975"/>
            <a:ext cx="142875" cy="106363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rgbClr val="F2F2F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xmlns="" id="{AA9F2773-F6E6-4E0C-99B4-594B14781037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2930525" y="2589213"/>
            <a:ext cx="465138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DFCD60F-29E7-49AD-857E-C9201CC8CF83}" type="datetime'''К''''''''ор''''по''''''р''''''''а''''ц''''ии'''''''">
              <a:rPr lang="ru-RU" altLang="en-US" sz="800" i="1" smtClean="0">
                <a:latin typeface="Arial Narrow" panose="020B0606020202030204" pitchFamily="34" charset="0"/>
                <a:sym typeface="Arial Narrow" panose="020B0606020202030204" pitchFamily="34" charset="0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Корпорации</a:t>
            </a:fld>
            <a:endParaRPr lang="ru-RU" sz="800" i="1" dirty="0"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107" name="Text Placeholder 2">
            <a:extLst>
              <a:ext uri="{FF2B5EF4-FFF2-40B4-BE49-F238E27FC236}">
                <a16:creationId xmlns:a16="http://schemas.microsoft.com/office/drawing/2014/main" xmlns="" id="{A1770DB8-DE8E-44A9-969F-D9B386BBDD36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3690938" y="2589213"/>
            <a:ext cx="735013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C3C3FE5-3438-4998-B53B-5AA4BB38B335}" type="datetime'''П''''''ро''чие и''''''''с''''''т''''''''''''очн''''и''к''и'">
              <a:rPr lang="ru-RU" altLang="en-US" sz="800" i="1" smtClean="0">
                <a:latin typeface="Arial Narrow" panose="020B0606020202030204" pitchFamily="34" charset="0"/>
                <a:sym typeface="Arial Narrow" panose="020B0606020202030204" pitchFamily="34" charset="0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Прочие источники</a:t>
            </a:fld>
            <a:endParaRPr lang="ru-RU" sz="800" i="1" dirty="0"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F26D3E8-B0F1-4532-9334-6B3D96B316E2}"/>
              </a:ext>
            </a:extLst>
          </p:cNvPr>
          <p:cNvSpPr/>
          <p:nvPr>
            <p:custDataLst>
              <p:tags r:id="rId28"/>
            </p:custDataLst>
          </p:nvPr>
        </p:nvSpPr>
        <p:spPr bwMode="auto">
          <a:xfrm>
            <a:off x="2759075" y="4111625"/>
            <a:ext cx="125413" cy="93663"/>
          </a:xfrm>
          <a:prstGeom prst="rect">
            <a:avLst/>
          </a:prstGeom>
          <a:solidFill>
            <a:schemeClr val="accent4"/>
          </a:solidFill>
          <a:ln w="12700" cap="flat" cmpd="sng" algn="ctr">
            <a:solidFill>
              <a:srgbClr val="F2F2F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15C6F78-75E5-4D1B-99E6-EDA13A00040A}"/>
              </a:ext>
            </a:extLst>
          </p:cNvPr>
          <p:cNvSpPr/>
          <p:nvPr>
            <p:custDataLst>
              <p:tags r:id="rId29"/>
            </p:custDataLst>
          </p:nvPr>
        </p:nvSpPr>
        <p:spPr bwMode="auto">
          <a:xfrm>
            <a:off x="2759075" y="3965575"/>
            <a:ext cx="125413" cy="93663"/>
          </a:xfrm>
          <a:prstGeom prst="rect">
            <a:avLst/>
          </a:prstGeom>
          <a:solidFill>
            <a:srgbClr val="C0C0C0"/>
          </a:solidFill>
          <a:ln w="12700" cap="flat" cmpd="sng" algn="ctr">
            <a:solidFill>
              <a:srgbClr val="F2F2F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xmlns="" id="{FC496AD7-1134-40D0-B544-4A2A28483E60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2935288" y="3962400"/>
            <a:ext cx="5667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E6D6E40-505C-4B3C-B2E9-B8343185D6C2}" type="datetime'''''П''''р''''''оч''и''''е'''' с''''пос''о''''''''бы'''''">
              <a:rPr lang="ru-RU" altLang="en-US" sz="700" smtClean="0">
                <a:latin typeface="Arial Narrow" panose="020B0606020202030204" pitchFamily="34" charset="0"/>
                <a:sym typeface="Arial Narrow" panose="020B0606020202030204" pitchFamily="34" charset="0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Прочие способы</a:t>
            </a:fld>
            <a:endParaRPr lang="ru-RU" sz="700" dirty="0"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xmlns="" id="{381BB655-5665-4B17-8855-C6EFE407D532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2935288" y="4108450"/>
            <a:ext cx="1476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F5D7EC8-338F-4DC1-80BA-EC287F17267E}" type="datetime'''''''''К''''''''''''''''''''В''''''''''''''''''Ф'''''''''''''">
              <a:rPr lang="ru-RU" altLang="en-US" sz="700" smtClean="0">
                <a:latin typeface="Arial Narrow" panose="020B0606020202030204" pitchFamily="34" charset="0"/>
                <a:sym typeface="Arial Narrow" panose="020B0606020202030204" pitchFamily="34" charset="0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КВФ</a:t>
            </a:fld>
            <a:endParaRPr lang="ru-RU" sz="700" dirty="0"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82898423-2923-4ED9-B4AB-46AFB0832528}"/>
              </a:ext>
            </a:extLst>
          </p:cNvPr>
          <p:cNvSpPr/>
          <p:nvPr/>
        </p:nvSpPr>
        <p:spPr>
          <a:xfrm rot="5400000">
            <a:off x="1736899" y="1210795"/>
            <a:ext cx="180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xmlns="" id="{CD8A006B-977D-4514-B0D7-F17F9122AA14}"/>
              </a:ext>
            </a:extLst>
          </p:cNvPr>
          <p:cNvSpPr/>
          <p:nvPr/>
        </p:nvSpPr>
        <p:spPr>
          <a:xfrm rot="5400000">
            <a:off x="1736899" y="3108325"/>
            <a:ext cx="180000" cy="18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05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BCB18C45-2747-4A94-A9AF-73114E494FC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6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xmlns="" id="{BE5F4FE6-EBDE-4A1C-94B9-F470660F55D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700" dirty="0"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F6EDEE20-E2E0-4D77-9FCB-49EA42CE0E7B}"/>
              </a:ext>
            </a:extLst>
          </p:cNvPr>
          <p:cNvSpPr/>
          <p:nvPr/>
        </p:nvSpPr>
        <p:spPr>
          <a:xfrm>
            <a:off x="5484940" y="893250"/>
            <a:ext cx="3540180" cy="3728125"/>
          </a:xfrm>
          <a:prstGeom prst="rect">
            <a:avLst/>
          </a:prstGeom>
          <a:pattFill prst="pct25">
            <a:fgClr>
              <a:srgbClr val="D9D9D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tIns="0" rIns="108000" bIns="0" rtlCol="0" anchor="ctr" anchorCtr="0"/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988D44F-983E-644C-BC4C-7054BC0477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1862"/>
            <a:ext cx="9144000" cy="533400"/>
          </a:xfrm>
          <a:prstGeom prst="rect">
            <a:avLst/>
          </a:prstGeom>
        </p:spPr>
      </p:pic>
      <p:sp>
        <p:nvSpPr>
          <p:cNvPr id="34" name="Номер слайда 3">
            <a:extLst>
              <a:ext uri="{FF2B5EF4-FFF2-40B4-BE49-F238E27FC236}">
                <a16:creationId xmlns:a16="http://schemas.microsoft.com/office/drawing/2014/main" xmlns="" id="{FF418E79-BC44-9D43-A29D-14E5070437EB}"/>
              </a:ext>
            </a:extLst>
          </p:cNvPr>
          <p:cNvSpPr txBox="1">
            <a:spLocks/>
          </p:cNvSpPr>
          <p:nvPr/>
        </p:nvSpPr>
        <p:spPr>
          <a:xfrm>
            <a:off x="6105939" y="47783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12CE3D3-047B-4B6C-928A-64B340F36EF1}" type="slidenum">
              <a:rPr lang="en-US" smtClean="0">
                <a:solidFill>
                  <a:srgbClr val="002060"/>
                </a:solidFill>
              </a:rPr>
              <a:pPr algn="r"/>
              <a:t>3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E6533D94-B195-114E-87DC-E0A546889A82}"/>
              </a:ext>
            </a:extLst>
          </p:cNvPr>
          <p:cNvSpPr txBox="1"/>
          <p:nvPr/>
        </p:nvSpPr>
        <p:spPr>
          <a:xfrm>
            <a:off x="284138" y="278540"/>
            <a:ext cx="866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B0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Отсутствие спроса на инновации – угроза безопасности государства</a:t>
            </a:r>
            <a:endParaRPr lang="ru-RU" sz="1800" b="1" dirty="0">
              <a:solidFill>
                <a:srgbClr val="00B0F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93" name="Picture 73">
            <a:extLst>
              <a:ext uri="{FF2B5EF4-FFF2-40B4-BE49-F238E27FC236}">
                <a16:creationId xmlns:a16="http://schemas.microsoft.com/office/drawing/2014/main" xmlns="" id="{1DE0AB0E-2954-4953-B86C-A3C33161E6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1" y="4774170"/>
            <a:ext cx="968513" cy="290554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36D76CF6-4D75-4FA0-AEF7-12245F82CC03}"/>
              </a:ext>
            </a:extLst>
          </p:cNvPr>
          <p:cNvSpPr txBox="1"/>
          <p:nvPr/>
        </p:nvSpPr>
        <p:spPr>
          <a:xfrm>
            <a:off x="798090" y="1706580"/>
            <a:ext cx="4300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latin typeface="Arial Narrow" panose="020B0606020202030204" pitchFamily="34" charset="0"/>
              </a:rPr>
              <a:t>В</a:t>
            </a:r>
            <a:r>
              <a:rPr lang="ru-RU" sz="1000" b="1" dirty="0" smtClean="0">
                <a:latin typeface="Arial Narrow" panose="020B0606020202030204" pitchFamily="34" charset="0"/>
              </a:rPr>
              <a:t>ызовы </a:t>
            </a:r>
            <a:r>
              <a:rPr lang="ru-RU" sz="1000" b="1" dirty="0">
                <a:latin typeface="Arial Narrow" panose="020B0606020202030204" pitchFamily="34" charset="0"/>
              </a:rPr>
              <a:t>экономической безопасности, устойчивости и глобальной конкурентоспособности (в том числе в рамках борьбы за экспортные рынки) </a:t>
            </a:r>
            <a:endParaRPr lang="ru-RU" sz="1000" b="1" dirty="0">
              <a:latin typeface="Arial Narrow" panose="020B0606020202030204" pitchFamily="34" charset="0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4B69AF05-D2F3-4567-B9BA-EEEC6D5CD4FB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798090" y="1714965"/>
            <a:ext cx="11301" cy="684000"/>
          </a:xfrm>
          <a:prstGeom prst="line">
            <a:avLst/>
          </a:prstGeom>
          <a:ln w="28575" cap="flat">
            <a:solidFill>
              <a:srgbClr val="2683C6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B3F47054-8B3B-41FD-ABE8-DB148798D8C3}"/>
              </a:ext>
            </a:extLst>
          </p:cNvPr>
          <p:cNvSpPr txBox="1"/>
          <p:nvPr/>
        </p:nvSpPr>
        <p:spPr>
          <a:xfrm>
            <a:off x="836262" y="2482595"/>
            <a:ext cx="4261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08000">
              <a:lnSpc>
                <a:spcPct val="120000"/>
              </a:lnSpc>
              <a:defRPr sz="1000">
                <a:latin typeface="Arial Narrow" panose="020B0606020202030204" pitchFamily="34" charset="0"/>
              </a:defRPr>
            </a:lvl1pPr>
          </a:lstStyle>
          <a:p>
            <a:pPr marL="0"/>
            <a:r>
              <a:rPr lang="ru-RU" b="1" dirty="0"/>
              <a:t>В</a:t>
            </a:r>
            <a:r>
              <a:rPr lang="ru-RU" b="1" dirty="0" smtClean="0"/>
              <a:t>ызовы </a:t>
            </a:r>
            <a:r>
              <a:rPr lang="ru-RU" b="1" dirty="0"/>
              <a:t>технологической </a:t>
            </a:r>
            <a:r>
              <a:rPr lang="ru-RU" b="1" dirty="0" smtClean="0"/>
              <a:t>безопасности. Взаимозависимость </a:t>
            </a:r>
            <a:r>
              <a:rPr lang="ru-RU" b="1" dirty="0"/>
              <a:t>стран и компаний </a:t>
            </a:r>
            <a:r>
              <a:rPr lang="ru-RU" b="1" dirty="0" smtClean="0"/>
              <a:t>-- </a:t>
            </a:r>
            <a:r>
              <a:rPr lang="ru-RU" b="1" dirty="0"/>
              <a:t>публичный инструмент </a:t>
            </a:r>
            <a:r>
              <a:rPr lang="ru-RU" b="1" dirty="0" err="1" smtClean="0"/>
              <a:t>страновой</a:t>
            </a:r>
            <a:r>
              <a:rPr lang="ru-RU" b="1" dirty="0" smtClean="0"/>
              <a:t> </a:t>
            </a:r>
            <a:r>
              <a:rPr lang="ru-RU" b="1" dirty="0"/>
              <a:t>конкуренции и геополитической </a:t>
            </a:r>
            <a:r>
              <a:rPr lang="ru-RU" b="1" dirty="0" smtClean="0"/>
              <a:t>борьбы.</a:t>
            </a:r>
            <a:endParaRPr lang="ru-RU" b="1" dirty="0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3BDE95E1-D6D4-4594-A3AF-DC32F548C7E2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803740" y="2468516"/>
            <a:ext cx="11301" cy="648000"/>
          </a:xfrm>
          <a:prstGeom prst="line">
            <a:avLst/>
          </a:prstGeom>
          <a:ln w="28575" cap="flat">
            <a:solidFill>
              <a:srgbClr val="2683C6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AutoShape 53">
            <a:extLst>
              <a:ext uri="{FF2B5EF4-FFF2-40B4-BE49-F238E27FC236}">
                <a16:creationId xmlns:a16="http://schemas.microsoft.com/office/drawing/2014/main" xmlns="" id="{47439E57-6C2C-46A8-901A-C28D0F7B549B}"/>
              </a:ext>
            </a:extLst>
          </p:cNvPr>
          <p:cNvSpPr>
            <a:spLocks/>
          </p:cNvSpPr>
          <p:nvPr/>
        </p:nvSpPr>
        <p:spPr bwMode="auto">
          <a:xfrm>
            <a:off x="1067683" y="3590497"/>
            <a:ext cx="278105" cy="278166"/>
          </a:xfrm>
          <a:custGeom>
            <a:avLst/>
            <a:gdLst>
              <a:gd name="T0" fmla="*/ 138995 w 21600"/>
              <a:gd name="T1" fmla="*/ 139123 h 21600"/>
              <a:gd name="T2" fmla="*/ 138995 w 21600"/>
              <a:gd name="T3" fmla="*/ 139123 h 21600"/>
              <a:gd name="T4" fmla="*/ 138995 w 21600"/>
              <a:gd name="T5" fmla="*/ 139123 h 21600"/>
              <a:gd name="T6" fmla="*/ 138995 w 21600"/>
              <a:gd name="T7" fmla="*/ 13912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2296"/>
                  <a:pt x="21320" y="13696"/>
                  <a:pt x="20760" y="15009"/>
                </a:cubicBezTo>
                <a:cubicBezTo>
                  <a:pt x="20204" y="16322"/>
                  <a:pt x="19430" y="17466"/>
                  <a:pt x="18446" y="18443"/>
                </a:cubicBezTo>
                <a:cubicBezTo>
                  <a:pt x="17466" y="19423"/>
                  <a:pt x="16322" y="20191"/>
                  <a:pt x="15014" y="20752"/>
                </a:cubicBezTo>
                <a:cubicBezTo>
                  <a:pt x="13705" y="21320"/>
                  <a:pt x="12304" y="21600"/>
                  <a:pt x="10804" y="21600"/>
                </a:cubicBezTo>
                <a:cubicBezTo>
                  <a:pt x="9309" y="21600"/>
                  <a:pt x="7905" y="21320"/>
                  <a:pt x="6594" y="20752"/>
                </a:cubicBezTo>
                <a:cubicBezTo>
                  <a:pt x="5280" y="20191"/>
                  <a:pt x="4136" y="19420"/>
                  <a:pt x="3155" y="18443"/>
                </a:cubicBezTo>
                <a:cubicBezTo>
                  <a:pt x="2181" y="17466"/>
                  <a:pt x="1406" y="16322"/>
                  <a:pt x="844" y="15009"/>
                </a:cubicBezTo>
                <a:cubicBezTo>
                  <a:pt x="282" y="13696"/>
                  <a:pt x="0" y="12296"/>
                  <a:pt x="0" y="10800"/>
                </a:cubicBezTo>
                <a:cubicBezTo>
                  <a:pt x="0" y="9303"/>
                  <a:pt x="282" y="7903"/>
                  <a:pt x="844" y="6590"/>
                </a:cubicBezTo>
                <a:cubicBezTo>
                  <a:pt x="1407" y="5277"/>
                  <a:pt x="2181" y="4136"/>
                  <a:pt x="3155" y="3156"/>
                </a:cubicBezTo>
                <a:cubicBezTo>
                  <a:pt x="4136" y="2177"/>
                  <a:pt x="5280" y="1409"/>
                  <a:pt x="6594" y="844"/>
                </a:cubicBezTo>
                <a:cubicBezTo>
                  <a:pt x="7905" y="282"/>
                  <a:pt x="9309" y="0"/>
                  <a:pt x="10804" y="0"/>
                </a:cubicBezTo>
                <a:cubicBezTo>
                  <a:pt x="12304" y="0"/>
                  <a:pt x="13705" y="282"/>
                  <a:pt x="15014" y="844"/>
                </a:cubicBezTo>
                <a:cubicBezTo>
                  <a:pt x="16322" y="1409"/>
                  <a:pt x="17466" y="2179"/>
                  <a:pt x="18446" y="3156"/>
                </a:cubicBezTo>
                <a:cubicBezTo>
                  <a:pt x="19430" y="4136"/>
                  <a:pt x="20204" y="5277"/>
                  <a:pt x="20760" y="6590"/>
                </a:cubicBezTo>
                <a:cubicBezTo>
                  <a:pt x="21320" y="7903"/>
                  <a:pt x="21599" y="9303"/>
                  <a:pt x="21599" y="10800"/>
                </a:cubicBezTo>
                <a:moveTo>
                  <a:pt x="10143" y="18084"/>
                </a:moveTo>
                <a:cubicBezTo>
                  <a:pt x="10323" y="18262"/>
                  <a:pt x="10541" y="18355"/>
                  <a:pt x="10787" y="18355"/>
                </a:cubicBezTo>
                <a:cubicBezTo>
                  <a:pt x="11033" y="18355"/>
                  <a:pt x="11261" y="18265"/>
                  <a:pt x="11471" y="18084"/>
                </a:cubicBezTo>
                <a:lnTo>
                  <a:pt x="18085" y="11460"/>
                </a:lnTo>
                <a:cubicBezTo>
                  <a:pt x="18263" y="11282"/>
                  <a:pt x="18353" y="11059"/>
                  <a:pt x="18359" y="10799"/>
                </a:cubicBezTo>
                <a:cubicBezTo>
                  <a:pt x="18364" y="10540"/>
                  <a:pt x="18271" y="10317"/>
                  <a:pt x="18085" y="10142"/>
                </a:cubicBezTo>
                <a:lnTo>
                  <a:pt x="11471" y="3515"/>
                </a:lnTo>
                <a:cubicBezTo>
                  <a:pt x="11290" y="3337"/>
                  <a:pt x="11069" y="3244"/>
                  <a:pt x="10804" y="3244"/>
                </a:cubicBezTo>
                <a:cubicBezTo>
                  <a:pt x="10547" y="3244"/>
                  <a:pt x="10323" y="3334"/>
                  <a:pt x="10143" y="3515"/>
                </a:cubicBezTo>
                <a:lnTo>
                  <a:pt x="9142" y="4514"/>
                </a:lnTo>
                <a:cubicBezTo>
                  <a:pt x="8962" y="4692"/>
                  <a:pt x="8868" y="4910"/>
                  <a:pt x="8866" y="5161"/>
                </a:cubicBezTo>
                <a:cubicBezTo>
                  <a:pt x="8863" y="5412"/>
                  <a:pt x="8953" y="5638"/>
                  <a:pt x="9142" y="5836"/>
                </a:cubicBezTo>
                <a:lnTo>
                  <a:pt x="12471" y="9162"/>
                </a:lnTo>
                <a:lnTo>
                  <a:pt x="4178" y="9162"/>
                </a:lnTo>
                <a:cubicBezTo>
                  <a:pt x="3918" y="9162"/>
                  <a:pt x="3698" y="9249"/>
                  <a:pt x="3514" y="9427"/>
                </a:cubicBezTo>
                <a:cubicBezTo>
                  <a:pt x="3336" y="9602"/>
                  <a:pt x="3246" y="9820"/>
                  <a:pt x="3246" y="10080"/>
                </a:cubicBezTo>
                <a:lnTo>
                  <a:pt x="3246" y="11486"/>
                </a:lnTo>
                <a:cubicBezTo>
                  <a:pt x="3246" y="11748"/>
                  <a:pt x="3339" y="11971"/>
                  <a:pt x="3523" y="12155"/>
                </a:cubicBezTo>
                <a:cubicBezTo>
                  <a:pt x="3709" y="12338"/>
                  <a:pt x="3927" y="12431"/>
                  <a:pt x="4178" y="12431"/>
                </a:cubicBezTo>
                <a:lnTo>
                  <a:pt x="12471" y="12431"/>
                </a:lnTo>
                <a:lnTo>
                  <a:pt x="9142" y="15758"/>
                </a:lnTo>
                <a:cubicBezTo>
                  <a:pt x="8962" y="15938"/>
                  <a:pt x="8868" y="16159"/>
                  <a:pt x="8866" y="16413"/>
                </a:cubicBezTo>
                <a:cubicBezTo>
                  <a:pt x="8863" y="16667"/>
                  <a:pt x="8953" y="16893"/>
                  <a:pt x="9142" y="17082"/>
                </a:cubicBezTo>
                <a:lnTo>
                  <a:pt x="10143" y="18084"/>
                </a:lnTo>
                <a:close/>
              </a:path>
            </a:pathLst>
          </a:custGeom>
          <a:solidFill>
            <a:srgbClr val="2683C6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>
            <a:defPPr>
              <a:defRPr lang="es-ES"/>
            </a:defPPr>
            <a:lvl1pPr algn="ctr" defTabSz="825500" rtl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rgbClr val="000000"/>
                </a:solidFill>
                <a:latin typeface="Gill Sans" pitchFamily="3" charset="0"/>
                <a:ea typeface="MS PGothic" panose="020B0600070205080204" pitchFamily="34" charset="-128"/>
                <a:cs typeface="+mn-cs"/>
                <a:sym typeface="Gill Sans" pitchFamily="3" charset="0"/>
              </a:defRPr>
            </a:lvl1pPr>
            <a:lvl2pPr marL="342900" indent="114300" algn="ctr" defTabSz="825500" rtl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rgbClr val="000000"/>
                </a:solidFill>
                <a:latin typeface="Gill Sans" pitchFamily="3" charset="0"/>
                <a:ea typeface="MS PGothic" panose="020B0600070205080204" pitchFamily="34" charset="-128"/>
                <a:cs typeface="+mn-cs"/>
                <a:sym typeface="Gill Sans" pitchFamily="3" charset="0"/>
              </a:defRPr>
            </a:lvl2pPr>
            <a:lvl3pPr marL="685800" indent="228600" algn="ctr" defTabSz="825500" rtl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rgbClr val="000000"/>
                </a:solidFill>
                <a:latin typeface="Gill Sans" pitchFamily="3" charset="0"/>
                <a:ea typeface="MS PGothic" panose="020B0600070205080204" pitchFamily="34" charset="-128"/>
                <a:cs typeface="+mn-cs"/>
                <a:sym typeface="Gill Sans" pitchFamily="3" charset="0"/>
              </a:defRPr>
            </a:lvl3pPr>
            <a:lvl4pPr marL="1028700" indent="342900" algn="ctr" defTabSz="825500" rtl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rgbClr val="000000"/>
                </a:solidFill>
                <a:latin typeface="Gill Sans" pitchFamily="3" charset="0"/>
                <a:ea typeface="MS PGothic" panose="020B0600070205080204" pitchFamily="34" charset="-128"/>
                <a:cs typeface="+mn-cs"/>
                <a:sym typeface="Gill Sans" pitchFamily="3" charset="0"/>
              </a:defRPr>
            </a:lvl4pPr>
            <a:lvl5pPr marL="1371600" indent="457200" algn="ctr" defTabSz="825500" rtl="0" fontAlgn="base" hangingPunct="0">
              <a:spcBef>
                <a:spcPct val="0"/>
              </a:spcBef>
              <a:spcAft>
                <a:spcPct val="0"/>
              </a:spcAft>
              <a:defRPr sz="5800" kern="1200">
                <a:solidFill>
                  <a:srgbClr val="000000"/>
                </a:solidFill>
                <a:latin typeface="Gill Sans" pitchFamily="3" charset="0"/>
                <a:ea typeface="MS PGothic" panose="020B0600070205080204" pitchFamily="34" charset="-128"/>
                <a:cs typeface="+mn-cs"/>
                <a:sym typeface="Gill Sans" pitchFamily="3" charset="0"/>
              </a:defRPr>
            </a:lvl5pPr>
            <a:lvl6pPr marL="2286000" algn="l" defTabSz="914400" rtl="0" eaLnBrk="1" latinLnBrk="0" hangingPunct="1">
              <a:defRPr sz="5800" kern="1200">
                <a:solidFill>
                  <a:srgbClr val="000000"/>
                </a:solidFill>
                <a:latin typeface="Gill Sans" pitchFamily="3" charset="0"/>
                <a:ea typeface="MS PGothic" panose="020B0600070205080204" pitchFamily="34" charset="-128"/>
                <a:cs typeface="+mn-cs"/>
                <a:sym typeface="Gill Sans" pitchFamily="3" charset="0"/>
              </a:defRPr>
            </a:lvl6pPr>
            <a:lvl7pPr marL="2743200" algn="l" defTabSz="914400" rtl="0" eaLnBrk="1" latinLnBrk="0" hangingPunct="1">
              <a:defRPr sz="5800" kern="1200">
                <a:solidFill>
                  <a:srgbClr val="000000"/>
                </a:solidFill>
                <a:latin typeface="Gill Sans" pitchFamily="3" charset="0"/>
                <a:ea typeface="MS PGothic" panose="020B0600070205080204" pitchFamily="34" charset="-128"/>
                <a:cs typeface="+mn-cs"/>
                <a:sym typeface="Gill Sans" pitchFamily="3" charset="0"/>
              </a:defRPr>
            </a:lvl7pPr>
            <a:lvl8pPr marL="3200400" algn="l" defTabSz="914400" rtl="0" eaLnBrk="1" latinLnBrk="0" hangingPunct="1">
              <a:defRPr sz="5800" kern="1200">
                <a:solidFill>
                  <a:srgbClr val="000000"/>
                </a:solidFill>
                <a:latin typeface="Gill Sans" pitchFamily="3" charset="0"/>
                <a:ea typeface="MS PGothic" panose="020B0600070205080204" pitchFamily="34" charset="-128"/>
                <a:cs typeface="+mn-cs"/>
                <a:sym typeface="Gill Sans" pitchFamily="3" charset="0"/>
              </a:defRPr>
            </a:lvl8pPr>
            <a:lvl9pPr marL="3657600" algn="l" defTabSz="914400" rtl="0" eaLnBrk="1" latinLnBrk="0" hangingPunct="1">
              <a:defRPr sz="5800" kern="1200">
                <a:solidFill>
                  <a:srgbClr val="000000"/>
                </a:solidFill>
                <a:latin typeface="Gill Sans" pitchFamily="3" charset="0"/>
                <a:ea typeface="MS PGothic" panose="020B0600070205080204" pitchFamily="34" charset="-128"/>
                <a:cs typeface="+mn-cs"/>
                <a:sym typeface="Gill Sans" pitchFamily="3" charset="0"/>
              </a:defRPr>
            </a:lvl9pPr>
          </a:lstStyle>
          <a:p>
            <a:endParaRPr lang="ru-RU"/>
          </a:p>
        </p:txBody>
      </p:sp>
      <p:sp>
        <p:nvSpPr>
          <p:cNvPr id="94" name="TextBox 70">
            <a:extLst>
              <a:ext uri="{FF2B5EF4-FFF2-40B4-BE49-F238E27FC236}">
                <a16:creationId xmlns:a16="http://schemas.microsoft.com/office/drawing/2014/main" xmlns="" id="{10BDCE18-4BBB-46E2-B5EE-2DCCE775F511}"/>
              </a:ext>
            </a:extLst>
          </p:cNvPr>
          <p:cNvSpPr txBox="1"/>
          <p:nvPr/>
        </p:nvSpPr>
        <p:spPr>
          <a:xfrm>
            <a:off x="5477033" y="861652"/>
            <a:ext cx="3475733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11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Необходимость использования системы корпоративных инноваций</a:t>
            </a:r>
            <a:endParaRPr lang="ru-RU" sz="11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6" name="Straight Connector 32">
            <a:extLst>
              <a:ext uri="{FF2B5EF4-FFF2-40B4-BE49-F238E27FC236}">
                <a16:creationId xmlns:a16="http://schemas.microsoft.com/office/drawing/2014/main" xmlns="" id="{CC8431EA-FC86-4A71-B864-C75A86EA1199}"/>
              </a:ext>
            </a:extLst>
          </p:cNvPr>
          <p:cNvCxnSpPr>
            <a:cxnSpLocks/>
          </p:cNvCxnSpPr>
          <p:nvPr/>
        </p:nvCxnSpPr>
        <p:spPr>
          <a:xfrm>
            <a:off x="5660921" y="1258684"/>
            <a:ext cx="318821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32">
            <a:extLst>
              <a:ext uri="{FF2B5EF4-FFF2-40B4-BE49-F238E27FC236}">
                <a16:creationId xmlns:a16="http://schemas.microsoft.com/office/drawing/2014/main" xmlns="" id="{E7199F65-BB95-40B4-B512-B00D16980592}"/>
              </a:ext>
            </a:extLst>
          </p:cNvPr>
          <p:cNvCxnSpPr>
            <a:cxnSpLocks/>
          </p:cNvCxnSpPr>
          <p:nvPr/>
        </p:nvCxnSpPr>
        <p:spPr>
          <a:xfrm>
            <a:off x="836262" y="3310930"/>
            <a:ext cx="4261909" cy="0"/>
          </a:xfrm>
          <a:prstGeom prst="line">
            <a:avLst/>
          </a:prstGeom>
          <a:ln w="12700">
            <a:solidFill>
              <a:srgbClr val="2683C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298A5F9-AAD2-46A6-B16A-EE131CF8B34F}"/>
              </a:ext>
            </a:extLst>
          </p:cNvPr>
          <p:cNvSpPr/>
          <p:nvPr/>
        </p:nvSpPr>
        <p:spPr>
          <a:xfrm>
            <a:off x="6105939" y="1787967"/>
            <a:ext cx="25915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Задействование системы открытых инноваций позволяет выиграть время, необходимое на прохождение пути от идеи до продукта</a:t>
            </a:r>
            <a:endParaRPr lang="ru-RU" sz="900" b="1" dirty="0">
              <a:latin typeface="Arial Narrow" panose="020B0606020202030204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xmlns="" id="{558F2FB6-ED49-4A10-9832-16C60096C2C2}"/>
              </a:ext>
            </a:extLst>
          </p:cNvPr>
          <p:cNvSpPr/>
          <p:nvPr/>
        </p:nvSpPr>
        <p:spPr>
          <a:xfrm>
            <a:off x="6105690" y="1383364"/>
            <a:ext cx="2476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ключевой ресурс в конкурентной борьбе корпораций</a:t>
            </a:r>
            <a:endParaRPr lang="ru-RU" sz="900" b="1" dirty="0">
              <a:latin typeface="Arial Narrow" panose="020B0606020202030204" pitchFamily="34" charset="0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3945DE2C-FBF4-46F8-BA04-0F110DEBB70C}"/>
              </a:ext>
            </a:extLst>
          </p:cNvPr>
          <p:cNvSpPr/>
          <p:nvPr/>
        </p:nvSpPr>
        <p:spPr>
          <a:xfrm rot="10800000">
            <a:off x="2693061" y="3313360"/>
            <a:ext cx="561391" cy="105001"/>
          </a:xfrm>
          <a:prstGeom prst="triangle">
            <a:avLst/>
          </a:prstGeom>
          <a:solidFill>
            <a:srgbClr val="2683C6"/>
          </a:solidFill>
          <a:ln>
            <a:solidFill>
              <a:srgbClr val="268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4" name="Группа 33">
            <a:extLst>
              <a:ext uri="{FF2B5EF4-FFF2-40B4-BE49-F238E27FC236}">
                <a16:creationId xmlns:a16="http://schemas.microsoft.com/office/drawing/2014/main" xmlns="" id="{8C4AD981-AAB6-4D7C-A9B0-6E6C03FBD105}"/>
              </a:ext>
            </a:extLst>
          </p:cNvPr>
          <p:cNvGrpSpPr/>
          <p:nvPr/>
        </p:nvGrpSpPr>
        <p:grpSpPr>
          <a:xfrm rot="10800000">
            <a:off x="5869788" y="3350799"/>
            <a:ext cx="144058" cy="143455"/>
            <a:chOff x="6812435" y="2808439"/>
            <a:chExt cx="146692" cy="146692"/>
          </a:xfrm>
        </p:grpSpPr>
        <p:sp>
          <p:nvSpPr>
            <p:cNvPr id="135" name="Овал 34">
              <a:extLst>
                <a:ext uri="{FF2B5EF4-FFF2-40B4-BE49-F238E27FC236}">
                  <a16:creationId xmlns:a16="http://schemas.microsoft.com/office/drawing/2014/main" xmlns="" id="{9135FBD9-A96F-42C7-9675-E4A7F60F0FF7}"/>
                </a:ext>
              </a:extLst>
            </p:cNvPr>
            <p:cNvSpPr/>
            <p:nvPr/>
          </p:nvSpPr>
          <p:spPr>
            <a:xfrm>
              <a:off x="6812435" y="2808439"/>
              <a:ext cx="146692" cy="146692"/>
            </a:xfrm>
            <a:prstGeom prst="ellipse">
              <a:avLst/>
            </a:prstGeom>
            <a:noFill/>
            <a:ln w="19050" cap="flat" cmpd="sng" algn="ctr">
              <a:solidFill>
                <a:srgbClr val="2683C6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Овал 35">
              <a:extLst>
                <a:ext uri="{FF2B5EF4-FFF2-40B4-BE49-F238E27FC236}">
                  <a16:creationId xmlns:a16="http://schemas.microsoft.com/office/drawing/2014/main" xmlns="" id="{1714CA67-6984-44D6-B99A-18756CC5E9FE}"/>
                </a:ext>
              </a:extLst>
            </p:cNvPr>
            <p:cNvSpPr/>
            <p:nvPr/>
          </p:nvSpPr>
          <p:spPr>
            <a:xfrm>
              <a:off x="6838628" y="2834632"/>
              <a:ext cx="94306" cy="94306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2683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3" name="Straight Connector 32">
            <a:extLst>
              <a:ext uri="{FF2B5EF4-FFF2-40B4-BE49-F238E27FC236}">
                <a16:creationId xmlns:a16="http://schemas.microsoft.com/office/drawing/2014/main" xmlns="" id="{81AD4BAA-6258-4F81-94DE-5813FAB3144D}"/>
              </a:ext>
            </a:extLst>
          </p:cNvPr>
          <p:cNvCxnSpPr>
            <a:cxnSpLocks/>
          </p:cNvCxnSpPr>
          <p:nvPr/>
        </p:nvCxnSpPr>
        <p:spPr>
          <a:xfrm>
            <a:off x="5689124" y="4309873"/>
            <a:ext cx="318821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F68A0724-54A5-409F-B4D2-0DCF7504885D}"/>
              </a:ext>
            </a:extLst>
          </p:cNvPr>
          <p:cNvSpPr/>
          <p:nvPr/>
        </p:nvSpPr>
        <p:spPr>
          <a:xfrm>
            <a:off x="6105939" y="2414333"/>
            <a:ext cx="2534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открытых инноваций должна быть интегрирована с системой </a:t>
            </a:r>
            <a:r>
              <a:rPr lang="ru-RU" sz="900" b="1" dirty="0" smtClean="0"/>
              <a:t>организационных</a:t>
            </a:r>
            <a:r>
              <a:rPr lang="ru-RU" sz="900" b="1" dirty="0"/>
              <a:t>, финансовых, </a:t>
            </a:r>
            <a:r>
              <a:rPr lang="ru-RU" sz="900" b="1" dirty="0" smtClean="0"/>
              <a:t>кадровых</a:t>
            </a:r>
            <a:r>
              <a:rPr lang="ru-RU" sz="900" b="1" dirty="0"/>
              <a:t> </a:t>
            </a:r>
            <a:r>
              <a:rPr lang="ru-RU" sz="900" b="1" dirty="0" smtClean="0"/>
              <a:t>и мотивационных инструментов корпорации</a:t>
            </a:r>
            <a:endParaRPr lang="ru-RU" sz="900" b="1" dirty="0">
              <a:latin typeface="Arial Narrow" panose="020B0606020202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F0FA539-2253-47F4-B9CD-614D88936F44}"/>
              </a:ext>
            </a:extLst>
          </p:cNvPr>
          <p:cNvSpPr/>
          <p:nvPr/>
        </p:nvSpPr>
        <p:spPr>
          <a:xfrm>
            <a:off x="1374757" y="3534822"/>
            <a:ext cx="3639854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b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Спрос на инновации и технологии удовлетворяется через покупку готовых решений иностранного производства</a:t>
            </a:r>
            <a:endParaRPr lang="ru-RU" sz="10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9877" name="Picture 5" descr="https://cdn0.iconfinder.com/data/icons/artificial-intelligence-2-4/66/184-51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05" y="2542076"/>
            <a:ext cx="444099" cy="44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9" name="Picture 7" descr="http://freenet.store/wp-content/uploads/2019/03/photo_2019-03-01_11-40-1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81" y="1775602"/>
            <a:ext cx="476535" cy="47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4BE32A98-4911-41EB-B818-CC18B7F997B3}"/>
              </a:ext>
            </a:extLst>
          </p:cNvPr>
          <p:cNvSpPr txBox="1"/>
          <p:nvPr/>
        </p:nvSpPr>
        <p:spPr>
          <a:xfrm>
            <a:off x="294861" y="1153356"/>
            <a:ext cx="4948652" cy="473699"/>
          </a:xfrm>
          <a:prstGeom prst="rect">
            <a:avLst/>
          </a:prstGeom>
          <a:solidFill>
            <a:srgbClr val="2683C6"/>
          </a:solidFill>
        </p:spPr>
        <p:txBody>
          <a:bodyPr wrap="square" lIns="72000" tIns="108000" rIns="72000" bIns="108000" anchor="ctr" anchorCtr="0">
            <a:noAutofit/>
          </a:bodyPr>
          <a:lstStyle>
            <a:defPPr>
              <a:defRPr lang="en-US"/>
            </a:defPPr>
            <a:lvl1pPr>
              <a:spcBef>
                <a:spcPts val="2400"/>
              </a:spcBef>
              <a:spcAft>
                <a:spcPts val="2400"/>
              </a:spcAft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Значительную </a:t>
            </a:r>
            <a:r>
              <a:rPr lang="ru-RU" dirty="0"/>
              <a:t>долю в экономике России занимают </a:t>
            </a:r>
            <a:r>
              <a:rPr lang="ru-RU" dirty="0" smtClean="0"/>
              <a:t>государственные компании. Государство заинтересовано </a:t>
            </a:r>
            <a:r>
              <a:rPr lang="ru-RU" dirty="0"/>
              <a:t>в их долгосрочной устойчивости, безопасности и стратегической конкурентоспособности:  и как собственник и как государство, как </a:t>
            </a:r>
            <a:r>
              <a:rPr lang="ru-RU" dirty="0" smtClean="0"/>
              <a:t>таковое</a:t>
            </a:r>
            <a:r>
              <a:rPr lang="ru-RU" dirty="0"/>
              <a:t>.</a:t>
            </a:r>
            <a:endParaRPr lang="ru-RU" b="0" dirty="0"/>
          </a:p>
        </p:txBody>
      </p:sp>
      <p:grpSp>
        <p:nvGrpSpPr>
          <p:cNvPr id="69" name="Группа 33">
            <a:extLst>
              <a:ext uri="{FF2B5EF4-FFF2-40B4-BE49-F238E27FC236}">
                <a16:creationId xmlns:a16="http://schemas.microsoft.com/office/drawing/2014/main" xmlns="" id="{8C4AD981-AAB6-4D7C-A9B0-6E6C03FBD105}"/>
              </a:ext>
            </a:extLst>
          </p:cNvPr>
          <p:cNvGrpSpPr/>
          <p:nvPr/>
        </p:nvGrpSpPr>
        <p:grpSpPr>
          <a:xfrm rot="10800000">
            <a:off x="5869788" y="1503950"/>
            <a:ext cx="144058" cy="143455"/>
            <a:chOff x="6812435" y="2808439"/>
            <a:chExt cx="146692" cy="146692"/>
          </a:xfrm>
        </p:grpSpPr>
        <p:sp>
          <p:nvSpPr>
            <p:cNvPr id="71" name="Овал 34">
              <a:extLst>
                <a:ext uri="{FF2B5EF4-FFF2-40B4-BE49-F238E27FC236}">
                  <a16:creationId xmlns:a16="http://schemas.microsoft.com/office/drawing/2014/main" xmlns="" id="{9135FBD9-A96F-42C7-9675-E4A7F60F0FF7}"/>
                </a:ext>
              </a:extLst>
            </p:cNvPr>
            <p:cNvSpPr/>
            <p:nvPr/>
          </p:nvSpPr>
          <p:spPr>
            <a:xfrm>
              <a:off x="6812435" y="2808439"/>
              <a:ext cx="146692" cy="146692"/>
            </a:xfrm>
            <a:prstGeom prst="ellipse">
              <a:avLst/>
            </a:prstGeom>
            <a:noFill/>
            <a:ln w="19050" cap="flat" cmpd="sng" algn="ctr">
              <a:solidFill>
                <a:srgbClr val="2683C6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Овал 35">
              <a:extLst>
                <a:ext uri="{FF2B5EF4-FFF2-40B4-BE49-F238E27FC236}">
                  <a16:creationId xmlns:a16="http://schemas.microsoft.com/office/drawing/2014/main" xmlns="" id="{1714CA67-6984-44D6-B99A-18756CC5E9FE}"/>
                </a:ext>
              </a:extLst>
            </p:cNvPr>
            <p:cNvSpPr/>
            <p:nvPr/>
          </p:nvSpPr>
          <p:spPr>
            <a:xfrm>
              <a:off x="6838628" y="2834632"/>
              <a:ext cx="94306" cy="94306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2683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Группа 33">
            <a:extLst>
              <a:ext uri="{FF2B5EF4-FFF2-40B4-BE49-F238E27FC236}">
                <a16:creationId xmlns:a16="http://schemas.microsoft.com/office/drawing/2014/main" xmlns="" id="{8C4AD981-AAB6-4D7C-A9B0-6E6C03FBD105}"/>
              </a:ext>
            </a:extLst>
          </p:cNvPr>
          <p:cNvGrpSpPr/>
          <p:nvPr/>
        </p:nvGrpSpPr>
        <p:grpSpPr>
          <a:xfrm rot="10800000">
            <a:off x="5869788" y="1970154"/>
            <a:ext cx="144058" cy="143455"/>
            <a:chOff x="6812435" y="2808439"/>
            <a:chExt cx="146692" cy="146692"/>
          </a:xfrm>
        </p:grpSpPr>
        <p:sp>
          <p:nvSpPr>
            <p:cNvPr id="75" name="Овал 34">
              <a:extLst>
                <a:ext uri="{FF2B5EF4-FFF2-40B4-BE49-F238E27FC236}">
                  <a16:creationId xmlns:a16="http://schemas.microsoft.com/office/drawing/2014/main" xmlns="" id="{9135FBD9-A96F-42C7-9675-E4A7F60F0FF7}"/>
                </a:ext>
              </a:extLst>
            </p:cNvPr>
            <p:cNvSpPr/>
            <p:nvPr/>
          </p:nvSpPr>
          <p:spPr>
            <a:xfrm>
              <a:off x="6812435" y="2808439"/>
              <a:ext cx="146692" cy="146692"/>
            </a:xfrm>
            <a:prstGeom prst="ellipse">
              <a:avLst/>
            </a:prstGeom>
            <a:noFill/>
            <a:ln w="19050" cap="flat" cmpd="sng" algn="ctr">
              <a:solidFill>
                <a:srgbClr val="2683C6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Овал 35">
              <a:extLst>
                <a:ext uri="{FF2B5EF4-FFF2-40B4-BE49-F238E27FC236}">
                  <a16:creationId xmlns:a16="http://schemas.microsoft.com/office/drawing/2014/main" xmlns="" id="{1714CA67-6984-44D6-B99A-18756CC5E9FE}"/>
                </a:ext>
              </a:extLst>
            </p:cNvPr>
            <p:cNvSpPr/>
            <p:nvPr/>
          </p:nvSpPr>
          <p:spPr>
            <a:xfrm>
              <a:off x="6838628" y="2834632"/>
              <a:ext cx="94306" cy="94306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2683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Группа 33">
            <a:extLst>
              <a:ext uri="{FF2B5EF4-FFF2-40B4-BE49-F238E27FC236}">
                <a16:creationId xmlns:a16="http://schemas.microsoft.com/office/drawing/2014/main" xmlns="" id="{8C4AD981-AAB6-4D7C-A9B0-6E6C03FBD105}"/>
              </a:ext>
            </a:extLst>
          </p:cNvPr>
          <p:cNvGrpSpPr/>
          <p:nvPr/>
        </p:nvGrpSpPr>
        <p:grpSpPr>
          <a:xfrm rot="10800000">
            <a:off x="5869788" y="2685584"/>
            <a:ext cx="144058" cy="143455"/>
            <a:chOff x="6812435" y="2808439"/>
            <a:chExt cx="146692" cy="146692"/>
          </a:xfrm>
        </p:grpSpPr>
        <p:sp>
          <p:nvSpPr>
            <p:cNvPr id="78" name="Овал 34">
              <a:extLst>
                <a:ext uri="{FF2B5EF4-FFF2-40B4-BE49-F238E27FC236}">
                  <a16:creationId xmlns:a16="http://schemas.microsoft.com/office/drawing/2014/main" xmlns="" id="{9135FBD9-A96F-42C7-9675-E4A7F60F0FF7}"/>
                </a:ext>
              </a:extLst>
            </p:cNvPr>
            <p:cNvSpPr/>
            <p:nvPr/>
          </p:nvSpPr>
          <p:spPr>
            <a:xfrm>
              <a:off x="6812435" y="2808439"/>
              <a:ext cx="146692" cy="146692"/>
            </a:xfrm>
            <a:prstGeom prst="ellipse">
              <a:avLst/>
            </a:prstGeom>
            <a:noFill/>
            <a:ln w="19050" cap="flat" cmpd="sng" algn="ctr">
              <a:solidFill>
                <a:srgbClr val="2683C6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Овал 35">
              <a:extLst>
                <a:ext uri="{FF2B5EF4-FFF2-40B4-BE49-F238E27FC236}">
                  <a16:creationId xmlns:a16="http://schemas.microsoft.com/office/drawing/2014/main" xmlns="" id="{1714CA67-6984-44D6-B99A-18756CC5E9FE}"/>
                </a:ext>
              </a:extLst>
            </p:cNvPr>
            <p:cNvSpPr/>
            <p:nvPr/>
          </p:nvSpPr>
          <p:spPr>
            <a:xfrm>
              <a:off x="6838628" y="2834632"/>
              <a:ext cx="94306" cy="94306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2683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3" name="Rectangle 87">
            <a:extLst>
              <a:ext uri="{FF2B5EF4-FFF2-40B4-BE49-F238E27FC236}">
                <a16:creationId xmlns:a16="http://schemas.microsoft.com/office/drawing/2014/main" xmlns="" id="{F68A0724-54A5-409F-B4D2-0DCF7504885D}"/>
              </a:ext>
            </a:extLst>
          </p:cNvPr>
          <p:cNvSpPr/>
          <p:nvPr/>
        </p:nvSpPr>
        <p:spPr>
          <a:xfrm>
            <a:off x="6105939" y="3210366"/>
            <a:ext cx="2534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КВФ – </a:t>
            </a:r>
            <a:r>
              <a:rPr lang="ru-RU" sz="9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лишь </a:t>
            </a:r>
            <a:r>
              <a:rPr lang="ru-RU" sz="9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один из элементов общей системы инноваций</a:t>
            </a:r>
            <a:endParaRPr lang="ru-RU" sz="9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52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BCB18C45-2747-4A94-A9AF-73114E494FC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5" name="think-cell Slide" r:id="rId6" imgW="395" imgH="396" progId="TCLayout.ActiveDocument.1">
                  <p:embed/>
                </p:oleObj>
              </mc:Choice>
              <mc:Fallback>
                <p:oleObj name="think-cell Slide" r:id="rId6" imgW="395" imgH="396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xmlns="" id="{BCB18C45-2747-4A94-A9AF-73114E494F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xmlns="" id="{BE5F4FE6-EBDE-4A1C-94B9-F470660F55D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700" dirty="0"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xmlns="" id="{E7C36E8C-FA5E-4F45-8F69-26489F3D9531}"/>
              </a:ext>
            </a:extLst>
          </p:cNvPr>
          <p:cNvGrpSpPr/>
          <p:nvPr/>
        </p:nvGrpSpPr>
        <p:grpSpPr>
          <a:xfrm flipH="1">
            <a:off x="1575373" y="1096095"/>
            <a:ext cx="3017520" cy="3924000"/>
            <a:chOff x="4497201" y="1062227"/>
            <a:chExt cx="1849853" cy="3924000"/>
          </a:xfrm>
        </p:grpSpPr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xmlns="" id="{BFDCA5DA-69C3-4BDE-A555-B5271CA55241}"/>
                </a:ext>
              </a:extLst>
            </p:cNvPr>
            <p:cNvSpPr/>
            <p:nvPr/>
          </p:nvSpPr>
          <p:spPr>
            <a:xfrm>
              <a:off x="4497201" y="1144345"/>
              <a:ext cx="1262485" cy="93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xmlns="" id="{E1BB7D7D-9612-4D91-8F5D-0976CB53B49F}"/>
                </a:ext>
              </a:extLst>
            </p:cNvPr>
            <p:cNvSpPr/>
            <p:nvPr/>
          </p:nvSpPr>
          <p:spPr>
            <a:xfrm>
              <a:off x="4497201" y="2152626"/>
              <a:ext cx="1262485" cy="936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xmlns="" id="{DEEF4C72-FBDC-43D1-BA87-584AD04D651A}"/>
                </a:ext>
              </a:extLst>
            </p:cNvPr>
            <p:cNvSpPr/>
            <p:nvPr/>
          </p:nvSpPr>
          <p:spPr>
            <a:xfrm>
              <a:off x="4497201" y="3167854"/>
              <a:ext cx="1262485" cy="792000"/>
            </a:xfrm>
            <a:prstGeom prst="rect">
              <a:avLst/>
            </a:prstGeom>
            <a:solidFill>
              <a:srgbClr val="D9D9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xmlns="" id="{ECD63A8F-CD80-42AD-9CCA-AF6F78C0B6CF}"/>
                </a:ext>
              </a:extLst>
            </p:cNvPr>
            <p:cNvSpPr/>
            <p:nvPr/>
          </p:nvSpPr>
          <p:spPr>
            <a:xfrm>
              <a:off x="4497201" y="4032009"/>
              <a:ext cx="1262485" cy="540000"/>
            </a:xfrm>
            <a:prstGeom prst="rect">
              <a:avLst/>
            </a:prstGeom>
            <a:solidFill>
              <a:srgbClr val="D9D9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xmlns="" id="{52D6B74F-252A-44D8-9523-CC1858C6611D}"/>
                </a:ext>
              </a:extLst>
            </p:cNvPr>
            <p:cNvSpPr/>
            <p:nvPr/>
          </p:nvSpPr>
          <p:spPr>
            <a:xfrm rot="954245">
              <a:off x="5019075" y="1062227"/>
              <a:ext cx="1327979" cy="392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2" name="Rectangle 58">
            <a:extLst>
              <a:ext uri="{FF2B5EF4-FFF2-40B4-BE49-F238E27FC236}">
                <a16:creationId xmlns:a16="http://schemas.microsoft.com/office/drawing/2014/main" xmlns="" id="{B4F8C798-53DA-427D-9F83-C4EFF4B33B9B}"/>
              </a:ext>
            </a:extLst>
          </p:cNvPr>
          <p:cNvSpPr/>
          <p:nvPr/>
        </p:nvSpPr>
        <p:spPr>
          <a:xfrm flipH="1">
            <a:off x="1671551" y="1263739"/>
            <a:ext cx="1647206" cy="771339"/>
          </a:xfrm>
          <a:custGeom>
            <a:avLst/>
            <a:gdLst>
              <a:gd name="connsiteX0" fmla="*/ 0 w 1647206"/>
              <a:gd name="connsiteY0" fmla="*/ 0 h 771339"/>
              <a:gd name="connsiteX1" fmla="*/ 1647206 w 1647206"/>
              <a:gd name="connsiteY1" fmla="*/ 0 h 771339"/>
              <a:gd name="connsiteX2" fmla="*/ 1647206 w 1647206"/>
              <a:gd name="connsiteY2" fmla="*/ 771339 h 771339"/>
              <a:gd name="connsiteX3" fmla="*/ 0 w 1647206"/>
              <a:gd name="connsiteY3" fmla="*/ 771339 h 771339"/>
              <a:gd name="connsiteX4" fmla="*/ 0 w 1647206"/>
              <a:gd name="connsiteY4" fmla="*/ 0 h 771339"/>
              <a:gd name="connsiteX0" fmla="*/ 219075 w 1647206"/>
              <a:gd name="connsiteY0" fmla="*/ 0 h 771339"/>
              <a:gd name="connsiteX1" fmla="*/ 1647206 w 1647206"/>
              <a:gd name="connsiteY1" fmla="*/ 0 h 771339"/>
              <a:gd name="connsiteX2" fmla="*/ 1647206 w 1647206"/>
              <a:gd name="connsiteY2" fmla="*/ 771339 h 771339"/>
              <a:gd name="connsiteX3" fmla="*/ 0 w 1647206"/>
              <a:gd name="connsiteY3" fmla="*/ 771339 h 771339"/>
              <a:gd name="connsiteX4" fmla="*/ 219075 w 1647206"/>
              <a:gd name="connsiteY4" fmla="*/ 0 h 77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7206" h="771339">
                <a:moveTo>
                  <a:pt x="219075" y="0"/>
                </a:moveTo>
                <a:lnTo>
                  <a:pt x="1647206" y="0"/>
                </a:lnTo>
                <a:lnTo>
                  <a:pt x="1647206" y="771339"/>
                </a:lnTo>
                <a:lnTo>
                  <a:pt x="0" y="771339"/>
                </a:lnTo>
                <a:lnTo>
                  <a:pt x="21907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8479ECE-997A-4D3A-B050-C1C0F618E608}"/>
              </a:ext>
            </a:extLst>
          </p:cNvPr>
          <p:cNvGrpSpPr/>
          <p:nvPr/>
        </p:nvGrpSpPr>
        <p:grpSpPr>
          <a:xfrm>
            <a:off x="4794428" y="1096095"/>
            <a:ext cx="3017520" cy="3924000"/>
            <a:chOff x="4497201" y="1062227"/>
            <a:chExt cx="1849853" cy="3924000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19EF9EEC-FD64-49F6-BC3C-6E4DE089C79C}"/>
                </a:ext>
              </a:extLst>
            </p:cNvPr>
            <p:cNvSpPr/>
            <p:nvPr/>
          </p:nvSpPr>
          <p:spPr>
            <a:xfrm>
              <a:off x="4497201" y="1144345"/>
              <a:ext cx="1262485" cy="93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xmlns="" id="{59B72B8C-CEB6-4CA9-B71E-5B398D141A15}"/>
                </a:ext>
              </a:extLst>
            </p:cNvPr>
            <p:cNvSpPr/>
            <p:nvPr/>
          </p:nvSpPr>
          <p:spPr>
            <a:xfrm>
              <a:off x="4497201" y="2152626"/>
              <a:ext cx="1262485" cy="936000"/>
            </a:xfrm>
            <a:prstGeom prst="rect">
              <a:avLst/>
            </a:prstGeom>
            <a:solidFill>
              <a:srgbClr val="D9D9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xmlns="" id="{947FC2A0-66BC-4803-A259-0F243963727C}"/>
                </a:ext>
              </a:extLst>
            </p:cNvPr>
            <p:cNvSpPr/>
            <p:nvPr/>
          </p:nvSpPr>
          <p:spPr>
            <a:xfrm>
              <a:off x="4497201" y="3167854"/>
              <a:ext cx="1262485" cy="792000"/>
            </a:xfrm>
            <a:prstGeom prst="rect">
              <a:avLst/>
            </a:prstGeom>
            <a:solidFill>
              <a:srgbClr val="D9D9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xmlns="" id="{E3FCD6B6-1716-4D6F-AA82-74AE09079EA9}"/>
                </a:ext>
              </a:extLst>
            </p:cNvPr>
            <p:cNvSpPr/>
            <p:nvPr/>
          </p:nvSpPr>
          <p:spPr>
            <a:xfrm>
              <a:off x="4497201" y="4032009"/>
              <a:ext cx="1262485" cy="540000"/>
            </a:xfrm>
            <a:prstGeom prst="rect">
              <a:avLst/>
            </a:prstGeom>
            <a:solidFill>
              <a:srgbClr val="D9D9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xmlns="" id="{3676AC61-E3EE-409E-9EEB-8FAE20C6846B}"/>
                </a:ext>
              </a:extLst>
            </p:cNvPr>
            <p:cNvSpPr/>
            <p:nvPr/>
          </p:nvSpPr>
          <p:spPr>
            <a:xfrm rot="954245">
              <a:off x="5019075" y="1062227"/>
              <a:ext cx="1327979" cy="392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EAFEDE9-EC17-44F8-A08F-150C2EA53090}"/>
              </a:ext>
            </a:extLst>
          </p:cNvPr>
          <p:cNvGrpSpPr/>
          <p:nvPr/>
        </p:nvGrpSpPr>
        <p:grpSpPr>
          <a:xfrm>
            <a:off x="4570550" y="1257349"/>
            <a:ext cx="246222" cy="3348528"/>
            <a:chOff x="4202238" y="1223481"/>
            <a:chExt cx="246222" cy="3348528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xmlns="" id="{251D7B0A-8AC9-4F9D-8466-810AFA817B6C}"/>
                </a:ext>
              </a:extLst>
            </p:cNvPr>
            <p:cNvSpPr txBox="1"/>
            <p:nvPr/>
          </p:nvSpPr>
          <p:spPr>
            <a:xfrm rot="16200000">
              <a:off x="3936484" y="1489235"/>
              <a:ext cx="7777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Поиск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xmlns="" id="{FD6E4C84-C6B8-4F6B-A2C5-0023EFAFADC4}"/>
                </a:ext>
              </a:extLst>
            </p:cNvPr>
            <p:cNvSpPr txBox="1"/>
            <p:nvPr/>
          </p:nvSpPr>
          <p:spPr>
            <a:xfrm rot="16200000">
              <a:off x="3883458" y="2497516"/>
              <a:ext cx="88378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ru-RU" sz="10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Валидация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241C0CBC-0D08-46C2-A1CE-719BB62B98D0}"/>
                </a:ext>
              </a:extLst>
            </p:cNvPr>
            <p:cNvSpPr txBox="1"/>
            <p:nvPr/>
          </p:nvSpPr>
          <p:spPr>
            <a:xfrm rot="16200000">
              <a:off x="3901134" y="3437216"/>
              <a:ext cx="848432" cy="246221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ru-RU" sz="1000" b="1" dirty="0">
                  <a:solidFill>
                    <a:srgbClr val="D9D9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Инвестиции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A9EE763A-73BA-476B-9AB1-DCAEE79802A4}"/>
                </a:ext>
              </a:extLst>
            </p:cNvPr>
            <p:cNvSpPr txBox="1"/>
            <p:nvPr/>
          </p:nvSpPr>
          <p:spPr>
            <a:xfrm rot="16200000">
              <a:off x="4055350" y="4178898"/>
              <a:ext cx="540000" cy="246221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D9D9D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Exit</a:t>
              </a:r>
              <a:endParaRPr lang="ru-RU" sz="1000" b="1" dirty="0">
                <a:solidFill>
                  <a:srgbClr val="D9D9D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988D44F-983E-644C-BC4C-7054BC0477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1862"/>
            <a:ext cx="9144000" cy="533400"/>
          </a:xfrm>
          <a:prstGeom prst="rect">
            <a:avLst/>
          </a:prstGeom>
        </p:spPr>
      </p:pic>
      <p:sp>
        <p:nvSpPr>
          <p:cNvPr id="34" name="Номер слайда 3">
            <a:extLst>
              <a:ext uri="{FF2B5EF4-FFF2-40B4-BE49-F238E27FC236}">
                <a16:creationId xmlns:a16="http://schemas.microsoft.com/office/drawing/2014/main" xmlns="" id="{FF418E79-BC44-9D43-A29D-14E5070437EB}"/>
              </a:ext>
            </a:extLst>
          </p:cNvPr>
          <p:cNvSpPr txBox="1">
            <a:spLocks/>
          </p:cNvSpPr>
          <p:nvPr/>
        </p:nvSpPr>
        <p:spPr>
          <a:xfrm>
            <a:off x="6105939" y="47783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12CE3D3-047B-4B6C-928A-64B340F36EF1}" type="slidenum">
              <a:rPr lang="en-US" smtClean="0">
                <a:solidFill>
                  <a:srgbClr val="002060"/>
                </a:solidFill>
              </a:rPr>
              <a:pPr algn="r"/>
              <a:t>4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E6533D94-B195-114E-87DC-E0A546889A82}"/>
              </a:ext>
            </a:extLst>
          </p:cNvPr>
          <p:cNvSpPr txBox="1"/>
          <p:nvPr/>
        </p:nvSpPr>
        <p:spPr>
          <a:xfrm>
            <a:off x="284138" y="278540"/>
            <a:ext cx="866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B0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КВФ один из элементов модели инноваций </a:t>
            </a:r>
            <a:endParaRPr lang="ru-RU" sz="1800" b="1" dirty="0">
              <a:solidFill>
                <a:srgbClr val="00B0F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93" name="Picture 73">
            <a:extLst>
              <a:ext uri="{FF2B5EF4-FFF2-40B4-BE49-F238E27FC236}">
                <a16:creationId xmlns:a16="http://schemas.microsoft.com/office/drawing/2014/main" xmlns="" id="{1DE0AB0E-2954-4953-B86C-A3C33161E6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1" y="4774170"/>
            <a:ext cx="968513" cy="290554"/>
          </a:xfrm>
          <a:prstGeom prst="rect">
            <a:avLst/>
          </a:prstGeom>
        </p:spPr>
      </p:pic>
      <p:sp>
        <p:nvSpPr>
          <p:cNvPr id="158" name="Flowchart: Manual Input 1">
            <a:extLst>
              <a:ext uri="{FF2B5EF4-FFF2-40B4-BE49-F238E27FC236}">
                <a16:creationId xmlns:a16="http://schemas.microsoft.com/office/drawing/2014/main" xmlns="" id="{F5C50B04-C211-412D-9471-D85B776B76FE}"/>
              </a:ext>
            </a:extLst>
          </p:cNvPr>
          <p:cNvSpPr/>
          <p:nvPr/>
        </p:nvSpPr>
        <p:spPr>
          <a:xfrm rot="16200000" flipH="1">
            <a:off x="5366604" y="1019714"/>
            <a:ext cx="3427666" cy="374466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106"/>
              <a:gd name="connsiteY0" fmla="*/ 3195 h 10000"/>
              <a:gd name="connsiteX1" fmla="*/ 10106 w 10106"/>
              <a:gd name="connsiteY1" fmla="*/ 0 h 10000"/>
              <a:gd name="connsiteX2" fmla="*/ 10106 w 10106"/>
              <a:gd name="connsiteY2" fmla="*/ 10000 h 10000"/>
              <a:gd name="connsiteX3" fmla="*/ 106 w 10106"/>
              <a:gd name="connsiteY3" fmla="*/ 10000 h 10000"/>
              <a:gd name="connsiteX4" fmla="*/ 0 w 10106"/>
              <a:gd name="connsiteY4" fmla="*/ 3195 h 10000"/>
              <a:gd name="connsiteX0" fmla="*/ 0 w 10053"/>
              <a:gd name="connsiteY0" fmla="*/ 3341 h 10000"/>
              <a:gd name="connsiteX1" fmla="*/ 10053 w 10053"/>
              <a:gd name="connsiteY1" fmla="*/ 0 h 10000"/>
              <a:gd name="connsiteX2" fmla="*/ 10053 w 10053"/>
              <a:gd name="connsiteY2" fmla="*/ 10000 h 10000"/>
              <a:gd name="connsiteX3" fmla="*/ 53 w 10053"/>
              <a:gd name="connsiteY3" fmla="*/ 10000 h 10000"/>
              <a:gd name="connsiteX4" fmla="*/ 0 w 10053"/>
              <a:gd name="connsiteY4" fmla="*/ 3341 h 10000"/>
              <a:gd name="connsiteX0" fmla="*/ 56 w 10109"/>
              <a:gd name="connsiteY0" fmla="*/ 3341 h 10000"/>
              <a:gd name="connsiteX1" fmla="*/ 10109 w 10109"/>
              <a:gd name="connsiteY1" fmla="*/ 0 h 10000"/>
              <a:gd name="connsiteX2" fmla="*/ 10109 w 10109"/>
              <a:gd name="connsiteY2" fmla="*/ 10000 h 10000"/>
              <a:gd name="connsiteX3" fmla="*/ 6 w 10109"/>
              <a:gd name="connsiteY3" fmla="*/ 10000 h 10000"/>
              <a:gd name="connsiteX4" fmla="*/ 56 w 10109"/>
              <a:gd name="connsiteY4" fmla="*/ 3341 h 10000"/>
              <a:gd name="connsiteX0" fmla="*/ 36 w 10110"/>
              <a:gd name="connsiteY0" fmla="*/ 3398 h 10000"/>
              <a:gd name="connsiteX1" fmla="*/ 10110 w 10110"/>
              <a:gd name="connsiteY1" fmla="*/ 0 h 10000"/>
              <a:gd name="connsiteX2" fmla="*/ 10110 w 10110"/>
              <a:gd name="connsiteY2" fmla="*/ 10000 h 10000"/>
              <a:gd name="connsiteX3" fmla="*/ 7 w 10110"/>
              <a:gd name="connsiteY3" fmla="*/ 10000 h 10000"/>
              <a:gd name="connsiteX4" fmla="*/ 36 w 10110"/>
              <a:gd name="connsiteY4" fmla="*/ 3398 h 10000"/>
              <a:gd name="connsiteX0" fmla="*/ 17 w 10112"/>
              <a:gd name="connsiteY0" fmla="*/ 3379 h 10000"/>
              <a:gd name="connsiteX1" fmla="*/ 10112 w 10112"/>
              <a:gd name="connsiteY1" fmla="*/ 0 h 10000"/>
              <a:gd name="connsiteX2" fmla="*/ 10112 w 10112"/>
              <a:gd name="connsiteY2" fmla="*/ 10000 h 10000"/>
              <a:gd name="connsiteX3" fmla="*/ 9 w 10112"/>
              <a:gd name="connsiteY3" fmla="*/ 10000 h 10000"/>
              <a:gd name="connsiteX4" fmla="*/ 17 w 10112"/>
              <a:gd name="connsiteY4" fmla="*/ 3379 h 10000"/>
              <a:gd name="connsiteX0" fmla="*/ 2 w 10114"/>
              <a:gd name="connsiteY0" fmla="*/ 3379 h 10000"/>
              <a:gd name="connsiteX1" fmla="*/ 10114 w 10114"/>
              <a:gd name="connsiteY1" fmla="*/ 0 h 10000"/>
              <a:gd name="connsiteX2" fmla="*/ 10114 w 10114"/>
              <a:gd name="connsiteY2" fmla="*/ 10000 h 10000"/>
              <a:gd name="connsiteX3" fmla="*/ 11 w 10114"/>
              <a:gd name="connsiteY3" fmla="*/ 10000 h 10000"/>
              <a:gd name="connsiteX4" fmla="*/ 2 w 10114"/>
              <a:gd name="connsiteY4" fmla="*/ 3379 h 10000"/>
              <a:gd name="connsiteX0" fmla="*/ 13 w 10113"/>
              <a:gd name="connsiteY0" fmla="*/ 2704 h 10000"/>
              <a:gd name="connsiteX1" fmla="*/ 10113 w 10113"/>
              <a:gd name="connsiteY1" fmla="*/ 0 h 10000"/>
              <a:gd name="connsiteX2" fmla="*/ 10113 w 10113"/>
              <a:gd name="connsiteY2" fmla="*/ 10000 h 10000"/>
              <a:gd name="connsiteX3" fmla="*/ 10 w 10113"/>
              <a:gd name="connsiteY3" fmla="*/ 10000 h 10000"/>
              <a:gd name="connsiteX4" fmla="*/ 13 w 10113"/>
              <a:gd name="connsiteY4" fmla="*/ 2704 h 10000"/>
              <a:gd name="connsiteX0" fmla="*/ 24 w 10112"/>
              <a:gd name="connsiteY0" fmla="*/ 2694 h 10000"/>
              <a:gd name="connsiteX1" fmla="*/ 10112 w 10112"/>
              <a:gd name="connsiteY1" fmla="*/ 0 h 10000"/>
              <a:gd name="connsiteX2" fmla="*/ 10112 w 10112"/>
              <a:gd name="connsiteY2" fmla="*/ 10000 h 10000"/>
              <a:gd name="connsiteX3" fmla="*/ 9 w 10112"/>
              <a:gd name="connsiteY3" fmla="*/ 10000 h 10000"/>
              <a:gd name="connsiteX4" fmla="*/ 24 w 10112"/>
              <a:gd name="connsiteY4" fmla="*/ 2694 h 10000"/>
              <a:gd name="connsiteX0" fmla="*/ 12 w 10112"/>
              <a:gd name="connsiteY0" fmla="*/ 2704 h 10000"/>
              <a:gd name="connsiteX1" fmla="*/ 10112 w 10112"/>
              <a:gd name="connsiteY1" fmla="*/ 0 h 10000"/>
              <a:gd name="connsiteX2" fmla="*/ 10112 w 10112"/>
              <a:gd name="connsiteY2" fmla="*/ 10000 h 10000"/>
              <a:gd name="connsiteX3" fmla="*/ 9 w 10112"/>
              <a:gd name="connsiteY3" fmla="*/ 10000 h 10000"/>
              <a:gd name="connsiteX4" fmla="*/ 12 w 10112"/>
              <a:gd name="connsiteY4" fmla="*/ 2704 h 10000"/>
              <a:gd name="connsiteX0" fmla="*/ 12 w 10112"/>
              <a:gd name="connsiteY0" fmla="*/ 2704 h 10000"/>
              <a:gd name="connsiteX1" fmla="*/ 10112 w 10112"/>
              <a:gd name="connsiteY1" fmla="*/ 0 h 10000"/>
              <a:gd name="connsiteX2" fmla="*/ 10112 w 10112"/>
              <a:gd name="connsiteY2" fmla="*/ 10000 h 10000"/>
              <a:gd name="connsiteX3" fmla="*/ 9 w 10112"/>
              <a:gd name="connsiteY3" fmla="*/ 10000 h 10000"/>
              <a:gd name="connsiteX4" fmla="*/ 12 w 10112"/>
              <a:gd name="connsiteY4" fmla="*/ 2704 h 10000"/>
              <a:gd name="connsiteX0" fmla="*/ 24 w 10112"/>
              <a:gd name="connsiteY0" fmla="*/ 2714 h 10000"/>
              <a:gd name="connsiteX1" fmla="*/ 10112 w 10112"/>
              <a:gd name="connsiteY1" fmla="*/ 0 h 10000"/>
              <a:gd name="connsiteX2" fmla="*/ 10112 w 10112"/>
              <a:gd name="connsiteY2" fmla="*/ 10000 h 10000"/>
              <a:gd name="connsiteX3" fmla="*/ 9 w 10112"/>
              <a:gd name="connsiteY3" fmla="*/ 10000 h 10000"/>
              <a:gd name="connsiteX4" fmla="*/ 24 w 10112"/>
              <a:gd name="connsiteY4" fmla="*/ 2714 h 10000"/>
              <a:gd name="connsiteX0" fmla="*/ 32 w 10111"/>
              <a:gd name="connsiteY0" fmla="*/ 2630 h 10000"/>
              <a:gd name="connsiteX1" fmla="*/ 10111 w 10111"/>
              <a:gd name="connsiteY1" fmla="*/ 0 h 10000"/>
              <a:gd name="connsiteX2" fmla="*/ 10111 w 10111"/>
              <a:gd name="connsiteY2" fmla="*/ 10000 h 10000"/>
              <a:gd name="connsiteX3" fmla="*/ 8 w 10111"/>
              <a:gd name="connsiteY3" fmla="*/ 10000 h 10000"/>
              <a:gd name="connsiteX4" fmla="*/ 32 w 10111"/>
              <a:gd name="connsiteY4" fmla="*/ 2630 h 10000"/>
              <a:gd name="connsiteX0" fmla="*/ 32 w 10111"/>
              <a:gd name="connsiteY0" fmla="*/ 2630 h 10000"/>
              <a:gd name="connsiteX1" fmla="*/ 10111 w 10111"/>
              <a:gd name="connsiteY1" fmla="*/ 0 h 10000"/>
              <a:gd name="connsiteX2" fmla="*/ 10111 w 10111"/>
              <a:gd name="connsiteY2" fmla="*/ 10000 h 10000"/>
              <a:gd name="connsiteX3" fmla="*/ 8 w 10111"/>
              <a:gd name="connsiteY3" fmla="*/ 10000 h 10000"/>
              <a:gd name="connsiteX4" fmla="*/ 32 w 10111"/>
              <a:gd name="connsiteY4" fmla="*/ 2630 h 10000"/>
              <a:gd name="connsiteX0" fmla="*/ 32 w 10111"/>
              <a:gd name="connsiteY0" fmla="*/ 2630 h 10000"/>
              <a:gd name="connsiteX1" fmla="*/ 10111 w 10111"/>
              <a:gd name="connsiteY1" fmla="*/ 0 h 10000"/>
              <a:gd name="connsiteX2" fmla="*/ 10111 w 10111"/>
              <a:gd name="connsiteY2" fmla="*/ 10000 h 10000"/>
              <a:gd name="connsiteX3" fmla="*/ 8 w 10111"/>
              <a:gd name="connsiteY3" fmla="*/ 10000 h 10000"/>
              <a:gd name="connsiteX4" fmla="*/ 32 w 10111"/>
              <a:gd name="connsiteY4" fmla="*/ 2630 h 10000"/>
              <a:gd name="connsiteX0" fmla="*/ 32 w 10111"/>
              <a:gd name="connsiteY0" fmla="*/ 2630 h 10000"/>
              <a:gd name="connsiteX1" fmla="*/ 10111 w 10111"/>
              <a:gd name="connsiteY1" fmla="*/ 0 h 10000"/>
              <a:gd name="connsiteX2" fmla="*/ 10111 w 10111"/>
              <a:gd name="connsiteY2" fmla="*/ 10000 h 10000"/>
              <a:gd name="connsiteX3" fmla="*/ 8 w 10111"/>
              <a:gd name="connsiteY3" fmla="*/ 10000 h 10000"/>
              <a:gd name="connsiteX4" fmla="*/ 32 w 10111"/>
              <a:gd name="connsiteY4" fmla="*/ 2630 h 10000"/>
              <a:gd name="connsiteX0" fmla="*/ 36 w 10115"/>
              <a:gd name="connsiteY0" fmla="*/ 2630 h 10000"/>
              <a:gd name="connsiteX1" fmla="*/ 10115 w 10115"/>
              <a:gd name="connsiteY1" fmla="*/ 0 h 10000"/>
              <a:gd name="connsiteX2" fmla="*/ 10115 w 10115"/>
              <a:gd name="connsiteY2" fmla="*/ 10000 h 10000"/>
              <a:gd name="connsiteX3" fmla="*/ 12 w 10115"/>
              <a:gd name="connsiteY3" fmla="*/ 10000 h 10000"/>
              <a:gd name="connsiteX4" fmla="*/ 36 w 10115"/>
              <a:gd name="connsiteY4" fmla="*/ 2630 h 10000"/>
              <a:gd name="connsiteX0" fmla="*/ 17 w 10121"/>
              <a:gd name="connsiteY0" fmla="*/ 2635 h 10000"/>
              <a:gd name="connsiteX1" fmla="*/ 10121 w 10121"/>
              <a:gd name="connsiteY1" fmla="*/ 0 h 10000"/>
              <a:gd name="connsiteX2" fmla="*/ 10121 w 10121"/>
              <a:gd name="connsiteY2" fmla="*/ 10000 h 10000"/>
              <a:gd name="connsiteX3" fmla="*/ 18 w 10121"/>
              <a:gd name="connsiteY3" fmla="*/ 10000 h 10000"/>
              <a:gd name="connsiteX4" fmla="*/ 17 w 10121"/>
              <a:gd name="connsiteY4" fmla="*/ 2635 h 10000"/>
              <a:gd name="connsiteX0" fmla="*/ 6 w 10135"/>
              <a:gd name="connsiteY0" fmla="*/ 2635 h 10000"/>
              <a:gd name="connsiteX1" fmla="*/ 10135 w 10135"/>
              <a:gd name="connsiteY1" fmla="*/ 0 h 10000"/>
              <a:gd name="connsiteX2" fmla="*/ 10135 w 10135"/>
              <a:gd name="connsiteY2" fmla="*/ 10000 h 10000"/>
              <a:gd name="connsiteX3" fmla="*/ 32 w 10135"/>
              <a:gd name="connsiteY3" fmla="*/ 10000 h 10000"/>
              <a:gd name="connsiteX4" fmla="*/ 6 w 10135"/>
              <a:gd name="connsiteY4" fmla="*/ 2635 h 10000"/>
              <a:gd name="connsiteX0" fmla="*/ 3 w 10151"/>
              <a:gd name="connsiteY0" fmla="*/ 2635 h 10000"/>
              <a:gd name="connsiteX1" fmla="*/ 10151 w 10151"/>
              <a:gd name="connsiteY1" fmla="*/ 0 h 10000"/>
              <a:gd name="connsiteX2" fmla="*/ 10151 w 10151"/>
              <a:gd name="connsiteY2" fmla="*/ 10000 h 10000"/>
              <a:gd name="connsiteX3" fmla="*/ 48 w 10151"/>
              <a:gd name="connsiteY3" fmla="*/ 10000 h 10000"/>
              <a:gd name="connsiteX4" fmla="*/ 3 w 10151"/>
              <a:gd name="connsiteY4" fmla="*/ 2635 h 10000"/>
              <a:gd name="connsiteX0" fmla="*/ 7 w 10136"/>
              <a:gd name="connsiteY0" fmla="*/ 2635 h 10000"/>
              <a:gd name="connsiteX1" fmla="*/ 10136 w 10136"/>
              <a:gd name="connsiteY1" fmla="*/ 0 h 10000"/>
              <a:gd name="connsiteX2" fmla="*/ 10136 w 10136"/>
              <a:gd name="connsiteY2" fmla="*/ 10000 h 10000"/>
              <a:gd name="connsiteX3" fmla="*/ 33 w 10136"/>
              <a:gd name="connsiteY3" fmla="*/ 10000 h 10000"/>
              <a:gd name="connsiteX4" fmla="*/ 7 w 10136"/>
              <a:gd name="connsiteY4" fmla="*/ 2635 h 10000"/>
              <a:gd name="connsiteX0" fmla="*/ 4 w 10145"/>
              <a:gd name="connsiteY0" fmla="*/ 2635 h 10000"/>
              <a:gd name="connsiteX1" fmla="*/ 10145 w 10145"/>
              <a:gd name="connsiteY1" fmla="*/ 0 h 10000"/>
              <a:gd name="connsiteX2" fmla="*/ 10145 w 10145"/>
              <a:gd name="connsiteY2" fmla="*/ 10000 h 10000"/>
              <a:gd name="connsiteX3" fmla="*/ 42 w 10145"/>
              <a:gd name="connsiteY3" fmla="*/ 10000 h 10000"/>
              <a:gd name="connsiteX4" fmla="*/ 4 w 10145"/>
              <a:gd name="connsiteY4" fmla="*/ 2635 h 10000"/>
              <a:gd name="connsiteX0" fmla="*/ 3 w 10150"/>
              <a:gd name="connsiteY0" fmla="*/ 2640 h 10000"/>
              <a:gd name="connsiteX1" fmla="*/ 10150 w 10150"/>
              <a:gd name="connsiteY1" fmla="*/ 0 h 10000"/>
              <a:gd name="connsiteX2" fmla="*/ 10150 w 10150"/>
              <a:gd name="connsiteY2" fmla="*/ 10000 h 10000"/>
              <a:gd name="connsiteX3" fmla="*/ 47 w 10150"/>
              <a:gd name="connsiteY3" fmla="*/ 10000 h 10000"/>
              <a:gd name="connsiteX4" fmla="*/ 3 w 10150"/>
              <a:gd name="connsiteY4" fmla="*/ 2640 h 10000"/>
              <a:gd name="connsiteX0" fmla="*/ 2 w 10155"/>
              <a:gd name="connsiteY0" fmla="*/ 2640 h 10000"/>
              <a:gd name="connsiteX1" fmla="*/ 10155 w 10155"/>
              <a:gd name="connsiteY1" fmla="*/ 0 h 10000"/>
              <a:gd name="connsiteX2" fmla="*/ 10155 w 10155"/>
              <a:gd name="connsiteY2" fmla="*/ 10000 h 10000"/>
              <a:gd name="connsiteX3" fmla="*/ 52 w 10155"/>
              <a:gd name="connsiteY3" fmla="*/ 10000 h 10000"/>
              <a:gd name="connsiteX4" fmla="*/ 2 w 10155"/>
              <a:gd name="connsiteY4" fmla="*/ 2640 h 10000"/>
              <a:gd name="connsiteX0" fmla="*/ 2 w 10155"/>
              <a:gd name="connsiteY0" fmla="*/ 2640 h 10000"/>
              <a:gd name="connsiteX1" fmla="*/ 10155 w 10155"/>
              <a:gd name="connsiteY1" fmla="*/ 0 h 10000"/>
              <a:gd name="connsiteX2" fmla="*/ 10155 w 10155"/>
              <a:gd name="connsiteY2" fmla="*/ 10000 h 10000"/>
              <a:gd name="connsiteX3" fmla="*/ 52 w 10155"/>
              <a:gd name="connsiteY3" fmla="*/ 10000 h 10000"/>
              <a:gd name="connsiteX4" fmla="*/ 2 w 10155"/>
              <a:gd name="connsiteY4" fmla="*/ 2640 h 10000"/>
              <a:gd name="connsiteX0" fmla="*/ 2 w 10155"/>
              <a:gd name="connsiteY0" fmla="*/ 2640 h 10000"/>
              <a:gd name="connsiteX1" fmla="*/ 10155 w 10155"/>
              <a:gd name="connsiteY1" fmla="*/ 0 h 10000"/>
              <a:gd name="connsiteX2" fmla="*/ 10155 w 10155"/>
              <a:gd name="connsiteY2" fmla="*/ 10000 h 10000"/>
              <a:gd name="connsiteX3" fmla="*/ 52 w 10155"/>
              <a:gd name="connsiteY3" fmla="*/ 10000 h 10000"/>
              <a:gd name="connsiteX4" fmla="*/ 2 w 10155"/>
              <a:gd name="connsiteY4" fmla="*/ 2640 h 10000"/>
              <a:gd name="connsiteX0" fmla="*/ 0 w 10153"/>
              <a:gd name="connsiteY0" fmla="*/ 2640 h 10000"/>
              <a:gd name="connsiteX1" fmla="*/ 10153 w 10153"/>
              <a:gd name="connsiteY1" fmla="*/ 0 h 10000"/>
              <a:gd name="connsiteX2" fmla="*/ 10153 w 10153"/>
              <a:gd name="connsiteY2" fmla="*/ 10000 h 10000"/>
              <a:gd name="connsiteX3" fmla="*/ 50 w 10153"/>
              <a:gd name="connsiteY3" fmla="*/ 10000 h 10000"/>
              <a:gd name="connsiteX4" fmla="*/ 0 w 10153"/>
              <a:gd name="connsiteY4" fmla="*/ 2640 h 10000"/>
              <a:gd name="connsiteX0" fmla="*/ 0 w 10153"/>
              <a:gd name="connsiteY0" fmla="*/ 2640 h 10000"/>
              <a:gd name="connsiteX1" fmla="*/ 10153 w 10153"/>
              <a:gd name="connsiteY1" fmla="*/ 0 h 10000"/>
              <a:gd name="connsiteX2" fmla="*/ 10153 w 10153"/>
              <a:gd name="connsiteY2" fmla="*/ 10000 h 10000"/>
              <a:gd name="connsiteX3" fmla="*/ 50 w 10153"/>
              <a:gd name="connsiteY3" fmla="*/ 10000 h 10000"/>
              <a:gd name="connsiteX4" fmla="*/ 0 w 10153"/>
              <a:gd name="connsiteY4" fmla="*/ 2640 h 10000"/>
              <a:gd name="connsiteX0" fmla="*/ 0 w 10153"/>
              <a:gd name="connsiteY0" fmla="*/ 2640 h 10000"/>
              <a:gd name="connsiteX1" fmla="*/ 10153 w 10153"/>
              <a:gd name="connsiteY1" fmla="*/ 0 h 10000"/>
              <a:gd name="connsiteX2" fmla="*/ 10153 w 10153"/>
              <a:gd name="connsiteY2" fmla="*/ 10000 h 10000"/>
              <a:gd name="connsiteX3" fmla="*/ 50 w 10153"/>
              <a:gd name="connsiteY3" fmla="*/ 10000 h 10000"/>
              <a:gd name="connsiteX4" fmla="*/ 0 w 10153"/>
              <a:gd name="connsiteY4" fmla="*/ 2640 h 10000"/>
              <a:gd name="connsiteX0" fmla="*/ 31 w 10109"/>
              <a:gd name="connsiteY0" fmla="*/ 2640 h 10000"/>
              <a:gd name="connsiteX1" fmla="*/ 10109 w 10109"/>
              <a:gd name="connsiteY1" fmla="*/ 0 h 10000"/>
              <a:gd name="connsiteX2" fmla="*/ 10109 w 10109"/>
              <a:gd name="connsiteY2" fmla="*/ 10000 h 10000"/>
              <a:gd name="connsiteX3" fmla="*/ 6 w 10109"/>
              <a:gd name="connsiteY3" fmla="*/ 10000 h 10000"/>
              <a:gd name="connsiteX4" fmla="*/ 31 w 10109"/>
              <a:gd name="connsiteY4" fmla="*/ 2640 h 10000"/>
              <a:gd name="connsiteX0" fmla="*/ 5 w 10111"/>
              <a:gd name="connsiteY0" fmla="*/ 2640 h 10000"/>
              <a:gd name="connsiteX1" fmla="*/ 10111 w 10111"/>
              <a:gd name="connsiteY1" fmla="*/ 0 h 10000"/>
              <a:gd name="connsiteX2" fmla="*/ 10111 w 10111"/>
              <a:gd name="connsiteY2" fmla="*/ 10000 h 10000"/>
              <a:gd name="connsiteX3" fmla="*/ 8 w 10111"/>
              <a:gd name="connsiteY3" fmla="*/ 10000 h 10000"/>
              <a:gd name="connsiteX4" fmla="*/ 5 w 10111"/>
              <a:gd name="connsiteY4" fmla="*/ 2640 h 10000"/>
              <a:gd name="connsiteX0" fmla="*/ 5 w 10111"/>
              <a:gd name="connsiteY0" fmla="*/ 2648 h 10000"/>
              <a:gd name="connsiteX1" fmla="*/ 10111 w 10111"/>
              <a:gd name="connsiteY1" fmla="*/ 0 h 10000"/>
              <a:gd name="connsiteX2" fmla="*/ 10111 w 10111"/>
              <a:gd name="connsiteY2" fmla="*/ 10000 h 10000"/>
              <a:gd name="connsiteX3" fmla="*/ 8 w 10111"/>
              <a:gd name="connsiteY3" fmla="*/ 10000 h 10000"/>
              <a:gd name="connsiteX4" fmla="*/ 5 w 10111"/>
              <a:gd name="connsiteY4" fmla="*/ 2648 h 10000"/>
              <a:gd name="connsiteX0" fmla="*/ 8 w 10114"/>
              <a:gd name="connsiteY0" fmla="*/ 2648 h 10000"/>
              <a:gd name="connsiteX1" fmla="*/ 10114 w 10114"/>
              <a:gd name="connsiteY1" fmla="*/ 0 h 10000"/>
              <a:gd name="connsiteX2" fmla="*/ 10114 w 10114"/>
              <a:gd name="connsiteY2" fmla="*/ 10000 h 10000"/>
              <a:gd name="connsiteX3" fmla="*/ 11 w 10114"/>
              <a:gd name="connsiteY3" fmla="*/ 10000 h 10000"/>
              <a:gd name="connsiteX4" fmla="*/ 8 w 10114"/>
              <a:gd name="connsiteY4" fmla="*/ 2648 h 10000"/>
              <a:gd name="connsiteX0" fmla="*/ 8 w 10114"/>
              <a:gd name="connsiteY0" fmla="*/ 2571 h 9923"/>
              <a:gd name="connsiteX1" fmla="*/ 10114 w 10114"/>
              <a:gd name="connsiteY1" fmla="*/ 0 h 9923"/>
              <a:gd name="connsiteX2" fmla="*/ 10114 w 10114"/>
              <a:gd name="connsiteY2" fmla="*/ 9923 h 9923"/>
              <a:gd name="connsiteX3" fmla="*/ 11 w 10114"/>
              <a:gd name="connsiteY3" fmla="*/ 9923 h 9923"/>
              <a:gd name="connsiteX4" fmla="*/ 8 w 10114"/>
              <a:gd name="connsiteY4" fmla="*/ 2571 h 9923"/>
              <a:gd name="connsiteX0" fmla="*/ 8 w 10000"/>
              <a:gd name="connsiteY0" fmla="*/ 2655 h 10064"/>
              <a:gd name="connsiteX1" fmla="*/ 10000 w 10000"/>
              <a:gd name="connsiteY1" fmla="*/ 0 h 10064"/>
              <a:gd name="connsiteX2" fmla="*/ 10000 w 10000"/>
              <a:gd name="connsiteY2" fmla="*/ 10064 h 10064"/>
              <a:gd name="connsiteX3" fmla="*/ 11 w 10000"/>
              <a:gd name="connsiteY3" fmla="*/ 10064 h 10064"/>
              <a:gd name="connsiteX4" fmla="*/ 8 w 10000"/>
              <a:gd name="connsiteY4" fmla="*/ 2655 h 1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64">
                <a:moveTo>
                  <a:pt x="8" y="2655"/>
                </a:moveTo>
                <a:lnTo>
                  <a:pt x="10000" y="0"/>
                </a:lnTo>
                <a:lnTo>
                  <a:pt x="10000" y="10064"/>
                </a:lnTo>
                <a:lnTo>
                  <a:pt x="11" y="10064"/>
                </a:lnTo>
                <a:cubicBezTo>
                  <a:pt x="-14" y="6355"/>
                  <a:pt x="9" y="6359"/>
                  <a:pt x="8" y="2655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9" name="Rectangle 58">
            <a:extLst>
              <a:ext uri="{FF2B5EF4-FFF2-40B4-BE49-F238E27FC236}">
                <a16:creationId xmlns:a16="http://schemas.microsoft.com/office/drawing/2014/main" xmlns="" id="{49787C35-4C14-4E09-BE41-F98BB4D1866F}"/>
              </a:ext>
            </a:extLst>
          </p:cNvPr>
          <p:cNvSpPr/>
          <p:nvPr/>
        </p:nvSpPr>
        <p:spPr>
          <a:xfrm>
            <a:off x="6016486" y="1874528"/>
            <a:ext cx="2184951" cy="329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60" name="Rectangle 58">
            <a:extLst>
              <a:ext uri="{FF2B5EF4-FFF2-40B4-BE49-F238E27FC236}">
                <a16:creationId xmlns:a16="http://schemas.microsoft.com/office/drawing/2014/main" xmlns="" id="{8B90055C-5756-472E-8365-188B4D53F808}"/>
              </a:ext>
            </a:extLst>
          </p:cNvPr>
          <p:cNvSpPr/>
          <p:nvPr/>
        </p:nvSpPr>
        <p:spPr>
          <a:xfrm>
            <a:off x="5897217" y="2281815"/>
            <a:ext cx="2304221" cy="368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61" name="Rectangle 58">
            <a:extLst>
              <a:ext uri="{FF2B5EF4-FFF2-40B4-BE49-F238E27FC236}">
                <a16:creationId xmlns:a16="http://schemas.microsoft.com/office/drawing/2014/main" xmlns="" id="{387C9548-924B-4427-BBAB-73C66AD54576}"/>
              </a:ext>
            </a:extLst>
          </p:cNvPr>
          <p:cNvSpPr/>
          <p:nvPr/>
        </p:nvSpPr>
        <p:spPr>
          <a:xfrm>
            <a:off x="5751443" y="2728784"/>
            <a:ext cx="2449996" cy="3858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62" name="Rectangle 58">
            <a:extLst>
              <a:ext uri="{FF2B5EF4-FFF2-40B4-BE49-F238E27FC236}">
                <a16:creationId xmlns:a16="http://schemas.microsoft.com/office/drawing/2014/main" xmlns="" id="{4894435D-7442-4833-87FD-185E1C4D3A54}"/>
              </a:ext>
            </a:extLst>
          </p:cNvPr>
          <p:cNvSpPr/>
          <p:nvPr/>
        </p:nvSpPr>
        <p:spPr>
          <a:xfrm>
            <a:off x="5632174" y="3192627"/>
            <a:ext cx="2569263" cy="4830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63" name="Rectangle 58">
            <a:extLst>
              <a:ext uri="{FF2B5EF4-FFF2-40B4-BE49-F238E27FC236}">
                <a16:creationId xmlns:a16="http://schemas.microsoft.com/office/drawing/2014/main" xmlns="" id="{4EA3BA6B-9700-4895-8D3C-379CDDBFD8BF}"/>
              </a:ext>
            </a:extLst>
          </p:cNvPr>
          <p:cNvSpPr/>
          <p:nvPr/>
        </p:nvSpPr>
        <p:spPr>
          <a:xfrm>
            <a:off x="5422509" y="3753690"/>
            <a:ext cx="2778929" cy="759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64" name="Rectangle 58">
            <a:extLst>
              <a:ext uri="{FF2B5EF4-FFF2-40B4-BE49-F238E27FC236}">
                <a16:creationId xmlns:a16="http://schemas.microsoft.com/office/drawing/2014/main" xmlns="" id="{B09579E4-4F04-4EF9-8A50-5B2D5F9FA6A6}"/>
              </a:ext>
            </a:extLst>
          </p:cNvPr>
          <p:cNvSpPr/>
          <p:nvPr/>
        </p:nvSpPr>
        <p:spPr>
          <a:xfrm>
            <a:off x="6188765" y="1270957"/>
            <a:ext cx="2012673" cy="525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FD28AD48-284A-433D-B7EA-218EDA4C9A40}"/>
              </a:ext>
            </a:extLst>
          </p:cNvPr>
          <p:cNvSpPr txBox="1"/>
          <p:nvPr/>
        </p:nvSpPr>
        <p:spPr>
          <a:xfrm>
            <a:off x="6218176" y="889940"/>
            <a:ext cx="2734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4"/>
                </a:solidFill>
                <a:latin typeface="Arial Narrow" panose="020B0606020202030204" pitchFamily="34" charset="0"/>
              </a:rPr>
              <a:t>Примеры источников поиска и сети партнерств</a:t>
            </a:r>
          </a:p>
        </p:txBody>
      </p:sp>
      <p:pic>
        <p:nvPicPr>
          <p:cNvPr id="166" name="Picture 6" descr="ÐÐ°ÑÑÐ¸Ð½ÐºÐ¸ Ð¿Ð¾ Ð·Ð°Ð¿ÑÐ¾ÑÑ ÑÐ¾ÑÑÐ¸Ð¹ÑÐºÐ¸Ð¹ Ð¸Ð½ÑÐµÑÐ½ÐµÑ ÑÐ¾ÑÑÐ¼">
            <a:extLst>
              <a:ext uri="{FF2B5EF4-FFF2-40B4-BE49-F238E27FC236}">
                <a16:creationId xmlns:a16="http://schemas.microsoft.com/office/drawing/2014/main" xmlns="" id="{3AF83B81-2791-42B5-8E2F-6D2064225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768" y="2377846"/>
            <a:ext cx="484225" cy="21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12" descr="ÐÐ°ÑÑÐ¸Ð½ÐºÐ¸ Ð¿Ð¾ Ð·Ð°Ð¿ÑÐ¾ÑÑ Ð¼ÑÑÐ¸ Ð»Ð¾Ð³Ð¾">
            <a:extLst>
              <a:ext uri="{FF2B5EF4-FFF2-40B4-BE49-F238E27FC236}">
                <a16:creationId xmlns:a16="http://schemas.microsoft.com/office/drawing/2014/main" xmlns="" id="{373C2C59-0214-4D66-B84C-93516655F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132" y="1911502"/>
            <a:ext cx="588038" cy="26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14" descr="ÐÐ°ÑÑÐ¸Ð½ÐºÐ¸ Ð¿Ð¾ Ð·Ð°Ð¿ÑÐ¾ÑÑ ÑÐºÐ¾Ð»ÐºÐ¾Ð²Ð¾ Ð»Ð¾Ð³Ð¾">
            <a:extLst>
              <a:ext uri="{FF2B5EF4-FFF2-40B4-BE49-F238E27FC236}">
                <a16:creationId xmlns:a16="http://schemas.microsoft.com/office/drawing/2014/main" xmlns="" id="{C10D272A-9941-422D-A1C3-31A0018F77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41" b="31557"/>
          <a:stretch/>
        </p:blipFill>
        <p:spPr bwMode="auto">
          <a:xfrm>
            <a:off x="6771081" y="1939453"/>
            <a:ext cx="572418" cy="19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18" descr="ÐÐ°ÑÑÐ¸Ð½ÐºÐ¸ Ð¿Ð¾ Ð·Ð°Ð¿ÑÐ¾ÑÑ Ð±Ð°ÑÐ¼ÐºÐ° Ð»Ð¾Ð³Ð¾">
            <a:extLst>
              <a:ext uri="{FF2B5EF4-FFF2-40B4-BE49-F238E27FC236}">
                <a16:creationId xmlns:a16="http://schemas.microsoft.com/office/drawing/2014/main" xmlns="" id="{99E7CD76-BFD1-40D1-943F-A18609056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958" y="1911503"/>
            <a:ext cx="210108" cy="24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20" descr="ÐÐ°ÑÑÐ¸Ð½ÐºÐ¸ Ð¿Ð¾ Ð·Ð°Ð¿ÑÐ¾ÑÑ Ð¼Ð³Ñ Ð»Ð¾Ð³Ð¾">
            <a:extLst>
              <a:ext uri="{FF2B5EF4-FFF2-40B4-BE49-F238E27FC236}">
                <a16:creationId xmlns:a16="http://schemas.microsoft.com/office/drawing/2014/main" xmlns="" id="{B3DE2A7F-560C-4BAD-99BC-F7FF187B4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2" y="1932264"/>
            <a:ext cx="295168" cy="22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" name="Rectangle 47">
            <a:extLst>
              <a:ext uri="{FF2B5EF4-FFF2-40B4-BE49-F238E27FC236}">
                <a16:creationId xmlns:a16="http://schemas.microsoft.com/office/drawing/2014/main" xmlns="" id="{98947C04-BC98-4476-940A-4FA3FFEBF3F4}"/>
              </a:ext>
            </a:extLst>
          </p:cNvPr>
          <p:cNvSpPr/>
          <p:nvPr/>
        </p:nvSpPr>
        <p:spPr>
          <a:xfrm>
            <a:off x="8183517" y="1863572"/>
            <a:ext cx="90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Институты и НИИ</a:t>
            </a:r>
          </a:p>
        </p:txBody>
      </p:sp>
      <p:pic>
        <p:nvPicPr>
          <p:cNvPr id="172" name="Picture 28" descr="ÐÐ°ÑÑÐ¸Ð½ÐºÐ¸ Ð¿Ð¾ Ð·Ð°Ð¿ÑÐ¾ÑÑ Ð¿ÑÑÑÐºÑÐµÑÑÑÐ« logo ÑÑÐ°ÑÑÐ°Ð¿Ñ">
            <a:extLst>
              <a:ext uri="{FF2B5EF4-FFF2-40B4-BE49-F238E27FC236}">
                <a16:creationId xmlns:a16="http://schemas.microsoft.com/office/drawing/2014/main" xmlns="" id="{57E07BF3-CF73-4AE0-8C74-C1FBF83D85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74" b="25929"/>
          <a:stretch/>
        </p:blipFill>
        <p:spPr bwMode="auto">
          <a:xfrm>
            <a:off x="6032647" y="2386670"/>
            <a:ext cx="699821" cy="17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Picture 30" descr="ÐÐ°ÑÑÐ¸Ð½ÐºÐ¸ Ð¿Ð¾ Ð·Ð°Ð¿ÑÐ¾ÑÑ web ready logo ÑÑÐ°ÑÑÐ°Ð¿Ñ">
            <a:extLst>
              <a:ext uri="{FF2B5EF4-FFF2-40B4-BE49-F238E27FC236}">
                <a16:creationId xmlns:a16="http://schemas.microsoft.com/office/drawing/2014/main" xmlns="" id="{4B779BAD-AEC0-4CB8-938A-F534D16E4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672" y="2308434"/>
            <a:ext cx="380210" cy="32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32" descr="ÐÐ°ÑÑÐ¸Ð½ÐºÐ¸ Ð¿Ð¾ Ð·Ð°Ð¿ÑÐ¾ÑÑ Russian Startup Tour logo ÑÑÐ°ÑÑÐ°Ð¿Ñ">
            <a:extLst>
              <a:ext uri="{FF2B5EF4-FFF2-40B4-BE49-F238E27FC236}">
                <a16:creationId xmlns:a16="http://schemas.microsoft.com/office/drawing/2014/main" xmlns="" id="{664640D5-61CC-4998-BE83-2F9C069CE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723" y="2362386"/>
            <a:ext cx="347801" cy="23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" name="Rectangle 56">
            <a:extLst>
              <a:ext uri="{FF2B5EF4-FFF2-40B4-BE49-F238E27FC236}">
                <a16:creationId xmlns:a16="http://schemas.microsoft.com/office/drawing/2014/main" xmlns="" id="{5AC46839-AF32-4534-A275-6146CE8FA4A7}"/>
              </a:ext>
            </a:extLst>
          </p:cNvPr>
          <p:cNvSpPr/>
          <p:nvPr/>
        </p:nvSpPr>
        <p:spPr>
          <a:xfrm>
            <a:off x="8183517" y="2304912"/>
            <a:ext cx="90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Выставки и конкурсы</a:t>
            </a:r>
          </a:p>
        </p:txBody>
      </p:sp>
      <p:pic>
        <p:nvPicPr>
          <p:cNvPr id="176" name="Picture 34" descr="ÐÐ°ÑÑÐ¸Ð½ÐºÐ¸ Ð¿Ð¾ Ð·Ð°Ð¿ÑÐ¾ÑÑ Ð°ÐºÑÐµÐ»ÐµÑÐ°ÑÐ¾Ñ ÑÑÐ¸Ð¸ logo">
            <a:extLst>
              <a:ext uri="{FF2B5EF4-FFF2-40B4-BE49-F238E27FC236}">
                <a16:creationId xmlns:a16="http://schemas.microsoft.com/office/drawing/2014/main" xmlns="" id="{15BB778B-F524-4F62-9F5D-07289D0B9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2" t="6684" r="16515" b="14938"/>
          <a:stretch/>
        </p:blipFill>
        <p:spPr bwMode="auto">
          <a:xfrm>
            <a:off x="6559464" y="3385918"/>
            <a:ext cx="383122" cy="23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38" descr="ÐÐ°ÑÑÐ¸Ð½ÐºÐ¸ Ð¿Ð¾ Ð·Ð°Ð¿ÑÐ¾ÑÑ Ð°ÐºÑÐµÐ»ÐµÑÐ°ÑÐ¾Ñ IDealMachine">
            <a:extLst>
              <a:ext uri="{FF2B5EF4-FFF2-40B4-BE49-F238E27FC236}">
                <a16:creationId xmlns:a16="http://schemas.microsoft.com/office/drawing/2014/main" xmlns="" id="{1D34B379-87C0-45EE-8092-590729575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074" y="3428426"/>
            <a:ext cx="457736" cy="18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40" descr="https://upload.wikimedia.org/wikipedia/commons/thumb/b/b0/GVA_logo.png/1200px-GVA_logo.png">
            <a:extLst>
              <a:ext uri="{FF2B5EF4-FFF2-40B4-BE49-F238E27FC236}">
                <a16:creationId xmlns:a16="http://schemas.microsoft.com/office/drawing/2014/main" xmlns="" id="{E8D27F2F-DC89-4A6C-84DE-ED452F506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482" y="3341875"/>
            <a:ext cx="539384" cy="34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42" descr="ÐÐ°ÑÑÐ¸Ð½ÐºÐ¸ Ð¿Ð¾ Ð·Ð°Ð¿ÑÐ¾ÑÑ Ð°ÐºÑÐµÐ»ÐµÑÐ°ÑÐ¾Ñ Â«ÐÐµÑÐ°ÐÐµÑÐ°Â»">
            <a:extLst>
              <a:ext uri="{FF2B5EF4-FFF2-40B4-BE49-F238E27FC236}">
                <a16:creationId xmlns:a16="http://schemas.microsoft.com/office/drawing/2014/main" xmlns="" id="{C9ECCF45-BE81-4C10-BD0D-0784B1AE1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279" y="3376863"/>
            <a:ext cx="605357" cy="28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44" descr="ÐÐ°ÑÑÐ¸Ð½ÐºÐ¸ Ð¿Ð¾ Ð·Ð°Ð¿ÑÐ¾ÑÑ Ð¸Ð½ÐºÑÐ±Ð°ÑÐ¾Ñ Ð²ÑÑ">
            <a:extLst>
              <a:ext uri="{FF2B5EF4-FFF2-40B4-BE49-F238E27FC236}">
                <a16:creationId xmlns:a16="http://schemas.microsoft.com/office/drawing/2014/main" xmlns="" id="{7AC60094-4BE3-417D-A10D-1FD933A07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054" y="2881096"/>
            <a:ext cx="691810" cy="16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46" descr="ÐÐ°ÑÑÐ¸Ð½ÐºÐ¸ Ð¿Ð¾ Ð·Ð°Ð¿ÑÐ¾ÑÑ Ð¸Ð½ÐºÑÐ±Ð°ÑÐ¾Ñ Ð¼Ð³Ñ">
            <a:extLst>
              <a:ext uri="{FF2B5EF4-FFF2-40B4-BE49-F238E27FC236}">
                <a16:creationId xmlns:a16="http://schemas.microsoft.com/office/drawing/2014/main" xmlns="" id="{19C097F2-D68E-4C46-A7C8-F79EB5E69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677" y="2819890"/>
            <a:ext cx="439723" cy="26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48" descr="ÐÐ°ÑÑÐ¸Ð½ÐºÐ¸ Ð¿Ð¾ Ð·Ð°Ð¿ÑÐ¾ÑÑ Ð¸Ð½ÐºÑÐ±Ð°ÑÐ¾Ñ Ð¸Ð½Ð³ÑÐ¸Ñ">
            <a:extLst>
              <a:ext uri="{FF2B5EF4-FFF2-40B4-BE49-F238E27FC236}">
                <a16:creationId xmlns:a16="http://schemas.microsoft.com/office/drawing/2014/main" xmlns="" id="{722714BC-C0B5-444C-871F-F1E90FC92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603" y="2780922"/>
            <a:ext cx="465447" cy="30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50" descr="ÐÐ°ÑÑÐ¸Ð½ÐºÐ¸ Ð¿Ð¾ Ð·Ð°Ð¿ÑÐ¾ÑÑ Ð¸Ð½ÐºÑÐ±Ð°ÑÐ¾Ñ digital october">
            <a:extLst>
              <a:ext uri="{FF2B5EF4-FFF2-40B4-BE49-F238E27FC236}">
                <a16:creationId xmlns:a16="http://schemas.microsoft.com/office/drawing/2014/main" xmlns="" id="{A8A7BEFF-AD87-45A0-8DEF-9B80F794E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768" y="2793160"/>
            <a:ext cx="435723" cy="23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" name="Picture 52" descr="ÐÐ°ÑÑÐ¸Ð½ÐºÐ¸ Ð¿Ð¾ Ð·Ð°Ð¿ÑÐ¾ÑÑ ÑÐ¾ÑÐ°ÑÐ¾Ð¼">
            <a:extLst>
              <a:ext uri="{FF2B5EF4-FFF2-40B4-BE49-F238E27FC236}">
                <a16:creationId xmlns:a16="http://schemas.microsoft.com/office/drawing/2014/main" xmlns="" id="{EEBB2F8C-1264-4765-96A2-63B751D92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676" y="3810946"/>
            <a:ext cx="282735" cy="35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54" descr="ÐÐ°ÑÑÐ¸Ð½ÐºÐ¸ Ð¿Ð¾ Ð·Ð°Ð¿ÑÐ¾ÑÑ ÑÐ¾ÑÑÐµÐ»ÐµÐºÐ¾Ð¼">
            <a:extLst>
              <a:ext uri="{FF2B5EF4-FFF2-40B4-BE49-F238E27FC236}">
                <a16:creationId xmlns:a16="http://schemas.microsoft.com/office/drawing/2014/main" xmlns="" id="{589DF870-F637-4476-8C0B-E6442F6890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1" t="23948" r="19346" b="35247"/>
          <a:stretch/>
        </p:blipFill>
        <p:spPr bwMode="auto">
          <a:xfrm>
            <a:off x="7469830" y="3795167"/>
            <a:ext cx="590107" cy="26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" name="Picture 56" descr="ÐÐ°ÑÑÐ¸Ð½ÐºÐ¸ Ð¿Ð¾ Ð·Ð°Ð¿ÑÐ¾ÑÑ Ð°ÑÐº ÑÐ¸ÑÑÐµÐ¼Ð°">
            <a:extLst>
              <a:ext uri="{FF2B5EF4-FFF2-40B4-BE49-F238E27FC236}">
                <a16:creationId xmlns:a16="http://schemas.microsoft.com/office/drawing/2014/main" xmlns="" id="{CFD10A64-10D2-4957-A8C0-5CAE15DE5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314" y="4072196"/>
            <a:ext cx="428685" cy="28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Picture 58" descr="ÐÐ°ÑÑÐ¸Ð½ÐºÐ¸ Ð¿Ð¾ Ð·Ð°Ð¿ÑÐ¾ÑÑ ÑÐ¾ÑÑÐµÑ">
            <a:extLst>
              <a:ext uri="{FF2B5EF4-FFF2-40B4-BE49-F238E27FC236}">
                <a16:creationId xmlns:a16="http://schemas.microsoft.com/office/drawing/2014/main" xmlns="" id="{69CEFB01-1089-4DA7-8E65-15F38F84D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579" y="3796267"/>
            <a:ext cx="324206" cy="39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" name="Rectangle 78">
            <a:extLst>
              <a:ext uri="{FF2B5EF4-FFF2-40B4-BE49-F238E27FC236}">
                <a16:creationId xmlns:a16="http://schemas.microsoft.com/office/drawing/2014/main" xmlns="" id="{800AEE7E-F3FB-490F-ADB2-4D9502AC7971}"/>
              </a:ext>
            </a:extLst>
          </p:cNvPr>
          <p:cNvSpPr/>
          <p:nvPr/>
        </p:nvSpPr>
        <p:spPr>
          <a:xfrm>
            <a:off x="8183517" y="3399784"/>
            <a:ext cx="9000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Акселераторы</a:t>
            </a:r>
          </a:p>
        </p:txBody>
      </p:sp>
      <p:sp>
        <p:nvSpPr>
          <p:cNvPr id="189" name="Rectangle 79">
            <a:extLst>
              <a:ext uri="{FF2B5EF4-FFF2-40B4-BE49-F238E27FC236}">
                <a16:creationId xmlns:a16="http://schemas.microsoft.com/office/drawing/2014/main" xmlns="" id="{EEA37E8F-316E-444E-A917-5149558A11A0}"/>
              </a:ext>
            </a:extLst>
          </p:cNvPr>
          <p:cNvSpPr/>
          <p:nvPr/>
        </p:nvSpPr>
        <p:spPr>
          <a:xfrm>
            <a:off x="8183517" y="2833517"/>
            <a:ext cx="9000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Инкубаторы</a:t>
            </a:r>
          </a:p>
        </p:txBody>
      </p:sp>
      <p:sp>
        <p:nvSpPr>
          <p:cNvPr id="190" name="Rectangle 80">
            <a:extLst>
              <a:ext uri="{FF2B5EF4-FFF2-40B4-BE49-F238E27FC236}">
                <a16:creationId xmlns:a16="http://schemas.microsoft.com/office/drawing/2014/main" xmlns="" id="{D828E62B-11A8-4141-BE56-2660C75A1144}"/>
              </a:ext>
            </a:extLst>
          </p:cNvPr>
          <p:cNvSpPr/>
          <p:nvPr/>
        </p:nvSpPr>
        <p:spPr>
          <a:xfrm>
            <a:off x="8169298" y="4186263"/>
            <a:ext cx="90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Корпорации и стратеги</a:t>
            </a:r>
          </a:p>
        </p:txBody>
      </p:sp>
      <p:pic>
        <p:nvPicPr>
          <p:cNvPr id="191" name="Picture 22" descr="ÐÐ°ÑÑÐ¸Ð½ÐºÐ¸ Ð¿Ð¾ Ð·Ð°Ð¿ÑÐ¾ÑÑ crunchbase logo">
            <a:extLst>
              <a:ext uri="{FF2B5EF4-FFF2-40B4-BE49-F238E27FC236}">
                <a16:creationId xmlns:a16="http://schemas.microsoft.com/office/drawing/2014/main" xmlns="" id="{7FEA56A1-6727-4801-89FA-BC1F7C0C5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80" b="29791"/>
          <a:stretch/>
        </p:blipFill>
        <p:spPr bwMode="auto">
          <a:xfrm>
            <a:off x="6368664" y="1503448"/>
            <a:ext cx="489017" cy="16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Rectangle 48">
            <a:extLst>
              <a:ext uri="{FF2B5EF4-FFF2-40B4-BE49-F238E27FC236}">
                <a16:creationId xmlns:a16="http://schemas.microsoft.com/office/drawing/2014/main" xmlns="" id="{08B23C60-3B25-4499-BD3D-F3EA2EFD1A56}"/>
              </a:ext>
            </a:extLst>
          </p:cNvPr>
          <p:cNvSpPr/>
          <p:nvPr/>
        </p:nvSpPr>
        <p:spPr>
          <a:xfrm>
            <a:off x="8183517" y="1410261"/>
            <a:ext cx="9000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«Банки идей»</a:t>
            </a:r>
          </a:p>
        </p:txBody>
      </p:sp>
      <p:pic>
        <p:nvPicPr>
          <p:cNvPr id="193" name="Picture 24" descr="ÐÐ°ÑÑÐ¸Ð½ÐºÐ¸ Ð¿Ð¾ Ð·Ð°Ð¿ÑÐ¾ÑÑ rusbase logo">
            <a:extLst>
              <a:ext uri="{FF2B5EF4-FFF2-40B4-BE49-F238E27FC236}">
                <a16:creationId xmlns:a16="http://schemas.microsoft.com/office/drawing/2014/main" xmlns="" id="{05808CA0-01F6-475F-B8F5-D65A4F2D8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420" y="1304687"/>
            <a:ext cx="454820" cy="1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Graphic 85">
            <a:extLst>
              <a:ext uri="{FF2B5EF4-FFF2-40B4-BE49-F238E27FC236}">
                <a16:creationId xmlns:a16="http://schemas.microsoft.com/office/drawing/2014/main" xmlns="" id="{199FCC87-CDF9-4CD1-87F5-7C43030A8A39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7"/>
              </a:ext>
            </a:extLst>
          </a:blip>
          <a:stretch>
            <a:fillRect/>
          </a:stretch>
        </p:blipFill>
        <p:spPr>
          <a:xfrm>
            <a:off x="7727743" y="1341380"/>
            <a:ext cx="443829" cy="155940"/>
          </a:xfrm>
          <a:prstGeom prst="rect">
            <a:avLst/>
          </a:prstGeom>
        </p:spPr>
      </p:pic>
      <p:pic>
        <p:nvPicPr>
          <p:cNvPr id="196" name="Picture 13" descr="ÐÐ°ÑÑÐ¸Ð½ÐºÐ¸ Ð¿Ð¾ Ð·Ð°Ð¿ÑÐ¾ÑÑ angellist ÑÑÐ¾">
            <a:extLst>
              <a:ext uri="{FF2B5EF4-FFF2-40B4-BE49-F238E27FC236}">
                <a16:creationId xmlns:a16="http://schemas.microsoft.com/office/drawing/2014/main" xmlns="" id="{2B3F3DF4-89A4-4DCA-BF49-4953D8E49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413" y="1614758"/>
            <a:ext cx="465900" cy="18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Picture 6" descr="ÐÐ°ÑÑÐ¸Ð½ÐºÐ¸ Ð¿Ð¾ Ð·Ð°Ð¿ÑÐ¾ÑÑ pitchbook">
            <a:extLst>
              <a:ext uri="{FF2B5EF4-FFF2-40B4-BE49-F238E27FC236}">
                <a16:creationId xmlns:a16="http://schemas.microsoft.com/office/drawing/2014/main" xmlns="" id="{34E802DF-6B2E-4B89-A1E2-7A68EB38D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752" y="1539918"/>
            <a:ext cx="425225" cy="7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" name="Picture 8" descr="ÐÐ°ÑÑÐ¸Ð½ÐºÐ¸ Ð¿Ð¾ Ð·Ð°Ð¿ÑÐ¾ÑÑ cb insights">
            <a:extLst>
              <a:ext uri="{FF2B5EF4-FFF2-40B4-BE49-F238E27FC236}">
                <a16:creationId xmlns:a16="http://schemas.microsoft.com/office/drawing/2014/main" xmlns="" id="{F019FEF1-A728-46A0-A11A-44CCC3A09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481" y="1642595"/>
            <a:ext cx="547908" cy="14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" name="TextBox 198">
            <a:extLst>
              <a:ext uri="{FF2B5EF4-FFF2-40B4-BE49-F238E27FC236}">
                <a16:creationId xmlns:a16="http://schemas.microsoft.com/office/drawing/2014/main" xmlns="" id="{4BDFA2B5-7A37-4815-9017-04AC6C659AE7}"/>
              </a:ext>
            </a:extLst>
          </p:cNvPr>
          <p:cNvSpPr txBox="1"/>
          <p:nvPr/>
        </p:nvSpPr>
        <p:spPr>
          <a:xfrm>
            <a:off x="5672020" y="3802968"/>
            <a:ext cx="93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Arial Narrow" panose="020B0606020202030204" pitchFamily="34" charset="0"/>
              </a:rPr>
              <a:t>Топ-200 компании РФ</a:t>
            </a:r>
          </a:p>
        </p:txBody>
      </p:sp>
      <p:pic>
        <p:nvPicPr>
          <p:cNvPr id="200" name="Picture 22" descr="https://avatars.mds.yandex.net/get-pdb/1025599/e4d59422-e39e-40b3-b31a-0ecb23c01d3b/s1200?webp=false">
            <a:extLst>
              <a:ext uri="{FF2B5EF4-FFF2-40B4-BE49-F238E27FC236}">
                <a16:creationId xmlns:a16="http://schemas.microsoft.com/office/drawing/2014/main" xmlns="" id="{CEFE64A9-0268-4613-8178-218DF88D2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726" y="4204243"/>
            <a:ext cx="507558" cy="26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Picture 24" descr="https://leonardo.osnova.io/977ce4d5-d1e2-1af2-1105-0815a70e7620/">
            <a:extLst>
              <a:ext uri="{FF2B5EF4-FFF2-40B4-BE49-F238E27FC236}">
                <a16:creationId xmlns:a16="http://schemas.microsoft.com/office/drawing/2014/main" xmlns="" id="{784CF763-D1C8-4F20-8845-57FC2B2314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" t="9776" r="7891" b="14567"/>
          <a:stretch/>
        </p:blipFill>
        <p:spPr bwMode="auto">
          <a:xfrm>
            <a:off x="6311745" y="4220136"/>
            <a:ext cx="515603" cy="25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Picture 26" descr="https://avatars.mds.yandex.net/get-pdb/163339/1ba019f3-4f54-4dd9-ad8e-ef8e8d493c51/s1200?webp=false">
            <a:extLst>
              <a:ext uri="{FF2B5EF4-FFF2-40B4-BE49-F238E27FC236}">
                <a16:creationId xmlns:a16="http://schemas.microsoft.com/office/drawing/2014/main" xmlns="" id="{8E4F2F61-843D-47AC-9ED8-804B235A10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84" b="39737"/>
          <a:stretch/>
        </p:blipFill>
        <p:spPr bwMode="auto">
          <a:xfrm>
            <a:off x="6940777" y="4261390"/>
            <a:ext cx="744875" cy="18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16">
            <a:extLst>
              <a:ext uri="{FF2B5EF4-FFF2-40B4-BE49-F238E27FC236}">
                <a16:creationId xmlns:a16="http://schemas.microsoft.com/office/drawing/2014/main" xmlns="" id="{AE4943D4-ADEA-4388-8397-359AD839C27E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6321425" y="1293270"/>
            <a:ext cx="878257" cy="174857"/>
          </a:xfrm>
          <a:prstGeom prst="rect">
            <a:avLst/>
          </a:prstGeom>
        </p:spPr>
      </p:pic>
      <p:pic>
        <p:nvPicPr>
          <p:cNvPr id="194" name="Picture 60" descr="ÐÐ°ÑÑÐ¸Ð½ÐºÐ¸ Ð¿Ð¾ Ð·Ð°Ð¿ÑÐ¾ÑÑ ÑÐ¾Ð½Ð´ Ð±Ð¾ÑÑÐ½Ð¸ÐºÐ°">
            <a:extLst>
              <a:ext uri="{FF2B5EF4-FFF2-40B4-BE49-F238E27FC236}">
                <a16:creationId xmlns:a16="http://schemas.microsoft.com/office/drawing/2014/main" xmlns="" id="{33195109-B018-4E77-8672-FDF4A4DA2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95" y="1462208"/>
            <a:ext cx="284740" cy="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" name="TextBox 209">
            <a:extLst>
              <a:ext uri="{FF2B5EF4-FFF2-40B4-BE49-F238E27FC236}">
                <a16:creationId xmlns:a16="http://schemas.microsoft.com/office/drawing/2014/main" xmlns="" id="{A1D42A7E-1944-42A9-93BC-C75FE13C968B}"/>
              </a:ext>
            </a:extLst>
          </p:cNvPr>
          <p:cNvSpPr txBox="1"/>
          <p:nvPr/>
        </p:nvSpPr>
        <p:spPr>
          <a:xfrm>
            <a:off x="271557" y="889940"/>
            <a:ext cx="10326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000" b="1" dirty="0">
                <a:latin typeface="Arial Narrow" panose="020B0606020202030204" pitchFamily="34" charset="0"/>
              </a:rPr>
              <a:t>Модель </a:t>
            </a:r>
            <a:r>
              <a:rPr lang="en-US" sz="1000" b="1" dirty="0">
                <a:latin typeface="Arial Narrow" panose="020B0606020202030204" pitchFamily="34" charset="0"/>
              </a:rPr>
              <a:t>V</a:t>
            </a:r>
            <a:r>
              <a:rPr lang="ru-RU" sz="1000" b="1" dirty="0">
                <a:latin typeface="Arial Narrow" panose="020B0606020202030204" pitchFamily="34" charset="0"/>
              </a:rPr>
              <a:t>С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xmlns="" id="{73CB0A4E-F2F3-4966-8706-29CF94E3D782}"/>
              </a:ext>
            </a:extLst>
          </p:cNvPr>
          <p:cNvSpPr txBox="1"/>
          <p:nvPr/>
        </p:nvSpPr>
        <p:spPr>
          <a:xfrm>
            <a:off x="1792551" y="889940"/>
            <a:ext cx="10326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000" b="1" dirty="0">
                <a:latin typeface="Arial Narrow" panose="020B0606020202030204" pitchFamily="34" charset="0"/>
              </a:rPr>
              <a:t>Модель </a:t>
            </a:r>
            <a:r>
              <a:rPr lang="en-US" sz="1000" b="1" dirty="0">
                <a:latin typeface="Arial Narrow" panose="020B0606020202030204" pitchFamily="34" charset="0"/>
              </a:rPr>
              <a:t>VB</a:t>
            </a:r>
            <a:endParaRPr lang="ru-RU" sz="1000" b="1" dirty="0">
              <a:latin typeface="Arial Narrow" panose="020B0606020202030204" pitchFamily="34" charset="0"/>
            </a:endParaRPr>
          </a:p>
        </p:txBody>
      </p:sp>
      <p:pic>
        <p:nvPicPr>
          <p:cNvPr id="214" name="Graphic 213">
            <a:extLst>
              <a:ext uri="{FF2B5EF4-FFF2-40B4-BE49-F238E27FC236}">
                <a16:creationId xmlns:a16="http://schemas.microsoft.com/office/drawing/2014/main" xmlns="" id="{848F040F-C636-403F-844E-756EEF37B847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7"/>
              </a:ext>
            </a:extLst>
          </a:blip>
          <a:stretch>
            <a:fillRect/>
          </a:stretch>
        </p:blipFill>
        <p:spPr>
          <a:xfrm>
            <a:off x="204591" y="869821"/>
            <a:ext cx="252000" cy="252000"/>
          </a:xfrm>
          <a:prstGeom prst="rect">
            <a:avLst/>
          </a:prstGeom>
        </p:spPr>
      </p:pic>
      <p:grpSp>
        <p:nvGrpSpPr>
          <p:cNvPr id="215" name="Group 214">
            <a:extLst>
              <a:ext uri="{FF2B5EF4-FFF2-40B4-BE49-F238E27FC236}">
                <a16:creationId xmlns:a16="http://schemas.microsoft.com/office/drawing/2014/main" xmlns="" id="{ECFFF6E9-C326-42E3-9B7F-445DD7D1B47D}"/>
              </a:ext>
            </a:extLst>
          </p:cNvPr>
          <p:cNvGrpSpPr>
            <a:grpSpLocks noChangeAspect="1"/>
          </p:cNvGrpSpPr>
          <p:nvPr/>
        </p:nvGrpSpPr>
        <p:grpSpPr>
          <a:xfrm>
            <a:off x="1717952" y="867458"/>
            <a:ext cx="252000" cy="256727"/>
            <a:chOff x="5321270" y="3127906"/>
            <a:chExt cx="707670" cy="720943"/>
          </a:xfrm>
          <a:solidFill>
            <a:schemeClr val="tx1"/>
          </a:solidFill>
        </p:grpSpPr>
        <p:pic>
          <p:nvPicPr>
            <p:cNvPr id="216" name="Graphic 215">
              <a:extLst>
                <a:ext uri="{FF2B5EF4-FFF2-40B4-BE49-F238E27FC236}">
                  <a16:creationId xmlns:a16="http://schemas.microsoft.com/office/drawing/2014/main" xmlns="" id="{BE5FCA3D-C1FB-4C17-9772-B8D6BDE27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9"/>
                </a:ext>
              </a:extLst>
            </a:blip>
            <a:stretch>
              <a:fillRect/>
            </a:stretch>
          </p:blipFill>
          <p:spPr>
            <a:xfrm>
              <a:off x="5514886" y="3127906"/>
              <a:ext cx="320438" cy="320438"/>
            </a:xfrm>
            <a:prstGeom prst="rect">
              <a:avLst/>
            </a:prstGeom>
          </p:spPr>
        </p:pic>
        <p:grpSp>
          <p:nvGrpSpPr>
            <p:cNvPr id="217" name="Graphic 78">
              <a:extLst>
                <a:ext uri="{FF2B5EF4-FFF2-40B4-BE49-F238E27FC236}">
                  <a16:creationId xmlns:a16="http://schemas.microsoft.com/office/drawing/2014/main" xmlns="" id="{E6B4381C-7FDF-4758-9FB0-066A4DE3B54B}"/>
                </a:ext>
              </a:extLst>
            </p:cNvPr>
            <p:cNvGrpSpPr/>
            <p:nvPr/>
          </p:nvGrpSpPr>
          <p:grpSpPr>
            <a:xfrm>
              <a:off x="5321270" y="3370960"/>
              <a:ext cx="707670" cy="477889"/>
              <a:chOff x="5321270" y="3370960"/>
              <a:chExt cx="707670" cy="477889"/>
            </a:xfrm>
            <a:grpFill/>
          </p:grpSpPr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xmlns="" id="{CE91660B-88C5-4803-A2B0-71C5C019A63A}"/>
                  </a:ext>
                </a:extLst>
              </p:cNvPr>
              <p:cNvSpPr/>
              <p:nvPr/>
            </p:nvSpPr>
            <p:spPr>
              <a:xfrm>
                <a:off x="5321270" y="3370960"/>
                <a:ext cx="707670" cy="477889"/>
              </a:xfrm>
              <a:custGeom>
                <a:avLst/>
                <a:gdLst>
                  <a:gd name="connsiteX0" fmla="*/ 700521 w 707669"/>
                  <a:gd name="connsiteY0" fmla="*/ 164136 h 477888"/>
                  <a:gd name="connsiteX1" fmla="*/ 584689 w 707669"/>
                  <a:gd name="connsiteY1" fmla="*/ 15768 h 477888"/>
                  <a:gd name="connsiteX2" fmla="*/ 552236 w 707669"/>
                  <a:gd name="connsiteY2" fmla="*/ 0 h 477888"/>
                  <a:gd name="connsiteX3" fmla="*/ 527431 w 707669"/>
                  <a:gd name="connsiteY3" fmla="*/ 8327 h 477888"/>
                  <a:gd name="connsiteX4" fmla="*/ 451624 w 707669"/>
                  <a:gd name="connsiteY4" fmla="*/ 66114 h 477888"/>
                  <a:gd name="connsiteX5" fmla="*/ 436015 w 707669"/>
                  <a:gd name="connsiteY5" fmla="*/ 93136 h 477888"/>
                  <a:gd name="connsiteX6" fmla="*/ 435692 w 707669"/>
                  <a:gd name="connsiteY6" fmla="*/ 97953 h 477888"/>
                  <a:gd name="connsiteX7" fmla="*/ 347956 w 707669"/>
                  <a:gd name="connsiteY7" fmla="*/ 116806 h 477888"/>
                  <a:gd name="connsiteX8" fmla="*/ 346657 w 707669"/>
                  <a:gd name="connsiteY8" fmla="*/ 117651 h 477888"/>
                  <a:gd name="connsiteX9" fmla="*/ 273325 w 707669"/>
                  <a:gd name="connsiteY9" fmla="*/ 106437 h 477888"/>
                  <a:gd name="connsiteX10" fmla="*/ 273060 w 707669"/>
                  <a:gd name="connsiteY10" fmla="*/ 98750 h 477888"/>
                  <a:gd name="connsiteX11" fmla="*/ 257468 w 707669"/>
                  <a:gd name="connsiteY11" fmla="*/ 71785 h 477888"/>
                  <a:gd name="connsiteX12" fmla="*/ 181643 w 707669"/>
                  <a:gd name="connsiteY12" fmla="*/ 14052 h 477888"/>
                  <a:gd name="connsiteX13" fmla="*/ 124378 w 707669"/>
                  <a:gd name="connsiteY13" fmla="*/ 21427 h 477888"/>
                  <a:gd name="connsiteX14" fmla="*/ 96764 w 707669"/>
                  <a:gd name="connsiteY14" fmla="*/ 56804 h 477888"/>
                  <a:gd name="connsiteX15" fmla="*/ 99223 w 707669"/>
                  <a:gd name="connsiteY15" fmla="*/ 76755 h 477888"/>
                  <a:gd name="connsiteX16" fmla="*/ 119177 w 707669"/>
                  <a:gd name="connsiteY16" fmla="*/ 74297 h 477888"/>
                  <a:gd name="connsiteX17" fmla="*/ 146782 w 707669"/>
                  <a:gd name="connsiteY17" fmla="*/ 38933 h 477888"/>
                  <a:gd name="connsiteX18" fmla="*/ 164395 w 707669"/>
                  <a:gd name="connsiteY18" fmla="*/ 36654 h 477888"/>
                  <a:gd name="connsiteX19" fmla="*/ 240237 w 707669"/>
                  <a:gd name="connsiteY19" fmla="*/ 94401 h 477888"/>
                  <a:gd name="connsiteX20" fmla="*/ 244863 w 707669"/>
                  <a:gd name="connsiteY20" fmla="*/ 102406 h 477888"/>
                  <a:gd name="connsiteX21" fmla="*/ 242433 w 707669"/>
                  <a:gd name="connsiteY21" fmla="*/ 111335 h 477888"/>
                  <a:gd name="connsiteX22" fmla="*/ 126578 w 707669"/>
                  <a:gd name="connsiteY22" fmla="*/ 259728 h 477888"/>
                  <a:gd name="connsiteX23" fmla="*/ 108992 w 707669"/>
                  <a:gd name="connsiteY23" fmla="*/ 262027 h 477888"/>
                  <a:gd name="connsiteX24" fmla="*/ 33183 w 707669"/>
                  <a:gd name="connsiteY24" fmla="*/ 204235 h 477888"/>
                  <a:gd name="connsiteX25" fmla="*/ 28536 w 707669"/>
                  <a:gd name="connsiteY25" fmla="*/ 196204 h 477888"/>
                  <a:gd name="connsiteX26" fmla="*/ 30988 w 707669"/>
                  <a:gd name="connsiteY26" fmla="*/ 187304 h 477888"/>
                  <a:gd name="connsiteX27" fmla="*/ 50684 w 707669"/>
                  <a:gd name="connsiteY27" fmla="*/ 162072 h 477888"/>
                  <a:gd name="connsiteX28" fmla="*/ 48224 w 707669"/>
                  <a:gd name="connsiteY28" fmla="*/ 142120 h 477888"/>
                  <a:gd name="connsiteX29" fmla="*/ 28270 w 707669"/>
                  <a:gd name="connsiteY29" fmla="*/ 144579 h 477888"/>
                  <a:gd name="connsiteX30" fmla="*/ 8585 w 707669"/>
                  <a:gd name="connsiteY30" fmla="*/ 169797 h 477888"/>
                  <a:gd name="connsiteX31" fmla="*/ 337 w 707669"/>
                  <a:gd name="connsiteY31" fmla="*/ 199827 h 477888"/>
                  <a:gd name="connsiteX32" fmla="*/ 15946 w 707669"/>
                  <a:gd name="connsiteY32" fmla="*/ 226846 h 477888"/>
                  <a:gd name="connsiteX33" fmla="*/ 91780 w 707669"/>
                  <a:gd name="connsiteY33" fmla="*/ 284658 h 477888"/>
                  <a:gd name="connsiteX34" fmla="*/ 116547 w 707669"/>
                  <a:gd name="connsiteY34" fmla="*/ 292963 h 477888"/>
                  <a:gd name="connsiteX35" fmla="*/ 131246 w 707669"/>
                  <a:gd name="connsiteY35" fmla="*/ 290266 h 477888"/>
                  <a:gd name="connsiteX36" fmla="*/ 141060 w 707669"/>
                  <a:gd name="connsiteY36" fmla="*/ 303707 h 477888"/>
                  <a:gd name="connsiteX37" fmla="*/ 139181 w 707669"/>
                  <a:gd name="connsiteY37" fmla="*/ 336410 h 477888"/>
                  <a:gd name="connsiteX38" fmla="*/ 175412 w 707669"/>
                  <a:gd name="connsiteY38" fmla="*/ 363996 h 477888"/>
                  <a:gd name="connsiteX39" fmla="*/ 177487 w 707669"/>
                  <a:gd name="connsiteY39" fmla="*/ 370864 h 477888"/>
                  <a:gd name="connsiteX40" fmla="*/ 213662 w 707669"/>
                  <a:gd name="connsiteY40" fmla="*/ 397822 h 477888"/>
                  <a:gd name="connsiteX41" fmla="*/ 213870 w 707669"/>
                  <a:gd name="connsiteY41" fmla="*/ 399041 h 477888"/>
                  <a:gd name="connsiteX42" fmla="*/ 241827 w 707669"/>
                  <a:gd name="connsiteY42" fmla="*/ 430166 h 477888"/>
                  <a:gd name="connsiteX43" fmla="*/ 252580 w 707669"/>
                  <a:gd name="connsiteY43" fmla="*/ 432047 h 477888"/>
                  <a:gd name="connsiteX44" fmla="*/ 261200 w 707669"/>
                  <a:gd name="connsiteY44" fmla="*/ 448253 h 477888"/>
                  <a:gd name="connsiteX45" fmla="*/ 289021 w 707669"/>
                  <a:gd name="connsiteY45" fmla="*/ 460737 h 477888"/>
                  <a:gd name="connsiteX46" fmla="*/ 313616 w 707669"/>
                  <a:gd name="connsiteY46" fmla="*/ 452194 h 477888"/>
                  <a:gd name="connsiteX47" fmla="*/ 329713 w 707669"/>
                  <a:gd name="connsiteY47" fmla="*/ 467241 h 477888"/>
                  <a:gd name="connsiteX48" fmla="*/ 358459 w 707669"/>
                  <a:gd name="connsiteY48" fmla="*/ 478713 h 477888"/>
                  <a:gd name="connsiteX49" fmla="*/ 386933 w 707669"/>
                  <a:gd name="connsiteY49" fmla="*/ 466935 h 477888"/>
                  <a:gd name="connsiteX50" fmla="*/ 397572 w 707669"/>
                  <a:gd name="connsiteY50" fmla="*/ 450830 h 477888"/>
                  <a:gd name="connsiteX51" fmla="*/ 409213 w 707669"/>
                  <a:gd name="connsiteY51" fmla="*/ 452618 h 477888"/>
                  <a:gd name="connsiteX52" fmla="*/ 435727 w 707669"/>
                  <a:gd name="connsiteY52" fmla="*/ 441299 h 477888"/>
                  <a:gd name="connsiteX53" fmla="*/ 446813 w 707669"/>
                  <a:gd name="connsiteY53" fmla="*/ 420231 h 477888"/>
                  <a:gd name="connsiteX54" fmla="*/ 448545 w 707669"/>
                  <a:gd name="connsiteY54" fmla="*/ 420290 h 477888"/>
                  <a:gd name="connsiteX55" fmla="*/ 448970 w 707669"/>
                  <a:gd name="connsiteY55" fmla="*/ 420291 h 477888"/>
                  <a:gd name="connsiteX56" fmla="*/ 478540 w 707669"/>
                  <a:gd name="connsiteY56" fmla="*/ 408338 h 477888"/>
                  <a:gd name="connsiteX57" fmla="*/ 489273 w 707669"/>
                  <a:gd name="connsiteY57" fmla="*/ 389289 h 477888"/>
                  <a:gd name="connsiteX58" fmla="*/ 497427 w 707669"/>
                  <a:gd name="connsiteY58" fmla="*/ 390094 h 477888"/>
                  <a:gd name="connsiteX59" fmla="*/ 507623 w 707669"/>
                  <a:gd name="connsiteY59" fmla="*/ 388808 h 477888"/>
                  <a:gd name="connsiteX60" fmla="*/ 535249 w 707669"/>
                  <a:gd name="connsiteY60" fmla="*/ 360847 h 477888"/>
                  <a:gd name="connsiteX61" fmla="*/ 526533 w 707669"/>
                  <a:gd name="connsiteY61" fmla="*/ 322688 h 477888"/>
                  <a:gd name="connsiteX62" fmla="*/ 568090 w 707669"/>
                  <a:gd name="connsiteY62" fmla="*/ 279332 h 477888"/>
                  <a:gd name="connsiteX63" fmla="*/ 592500 w 707669"/>
                  <a:gd name="connsiteY63" fmla="*/ 287280 h 477888"/>
                  <a:gd name="connsiteX64" fmla="*/ 592503 w 707669"/>
                  <a:gd name="connsiteY64" fmla="*/ 287280 h 477888"/>
                  <a:gd name="connsiteX65" fmla="*/ 617295 w 707669"/>
                  <a:gd name="connsiteY65" fmla="*/ 278929 h 477888"/>
                  <a:gd name="connsiteX66" fmla="*/ 693150 w 707669"/>
                  <a:gd name="connsiteY66" fmla="*/ 221174 h 477888"/>
                  <a:gd name="connsiteX67" fmla="*/ 708737 w 707669"/>
                  <a:gd name="connsiteY67" fmla="*/ 194216 h 477888"/>
                  <a:gd name="connsiteX68" fmla="*/ 700521 w 707669"/>
                  <a:gd name="connsiteY68" fmla="*/ 164136 h 477888"/>
                  <a:gd name="connsiteX69" fmla="*/ 182849 w 707669"/>
                  <a:gd name="connsiteY69" fmla="*/ 332649 h 477888"/>
                  <a:gd name="connsiteX70" fmla="*/ 176570 w 707669"/>
                  <a:gd name="connsiteY70" fmla="*/ 335615 h 477888"/>
                  <a:gd name="connsiteX71" fmla="*/ 165758 w 707669"/>
                  <a:gd name="connsiteY71" fmla="*/ 326313 h 477888"/>
                  <a:gd name="connsiteX72" fmla="*/ 168260 w 707669"/>
                  <a:gd name="connsiteY72" fmla="*/ 314542 h 477888"/>
                  <a:gd name="connsiteX73" fmla="*/ 168305 w 707669"/>
                  <a:gd name="connsiteY73" fmla="*/ 314503 h 477888"/>
                  <a:gd name="connsiteX74" fmla="*/ 168349 w 707669"/>
                  <a:gd name="connsiteY74" fmla="*/ 314465 h 477888"/>
                  <a:gd name="connsiteX75" fmla="*/ 216242 w 707669"/>
                  <a:gd name="connsiteY75" fmla="*/ 271895 h 477888"/>
                  <a:gd name="connsiteX76" fmla="*/ 227905 w 707669"/>
                  <a:gd name="connsiteY76" fmla="*/ 266462 h 477888"/>
                  <a:gd name="connsiteX77" fmla="*/ 238613 w 707669"/>
                  <a:gd name="connsiteY77" fmla="*/ 274233 h 477888"/>
                  <a:gd name="connsiteX78" fmla="*/ 235877 w 707669"/>
                  <a:gd name="connsiteY78" fmla="*/ 284830 h 477888"/>
                  <a:gd name="connsiteX79" fmla="*/ 227528 w 707669"/>
                  <a:gd name="connsiteY79" fmla="*/ 292359 h 477888"/>
                  <a:gd name="connsiteX80" fmla="*/ 227506 w 707669"/>
                  <a:gd name="connsiteY80" fmla="*/ 292379 h 477888"/>
                  <a:gd name="connsiteX81" fmla="*/ 227384 w 707669"/>
                  <a:gd name="connsiteY81" fmla="*/ 292488 h 477888"/>
                  <a:gd name="connsiteX82" fmla="*/ 226472 w 707669"/>
                  <a:gd name="connsiteY82" fmla="*/ 293312 h 477888"/>
                  <a:gd name="connsiteX83" fmla="*/ 182849 w 707669"/>
                  <a:gd name="connsiteY83" fmla="*/ 332649 h 477888"/>
                  <a:gd name="connsiteX84" fmla="*/ 221561 w 707669"/>
                  <a:gd name="connsiteY84" fmla="*/ 366627 h 477888"/>
                  <a:gd name="connsiteX85" fmla="*/ 215277 w 707669"/>
                  <a:gd name="connsiteY85" fmla="*/ 369459 h 477888"/>
                  <a:gd name="connsiteX86" fmla="*/ 203854 w 707669"/>
                  <a:gd name="connsiteY86" fmla="*/ 360222 h 477888"/>
                  <a:gd name="connsiteX87" fmla="*/ 205148 w 707669"/>
                  <a:gd name="connsiteY87" fmla="*/ 351047 h 477888"/>
                  <a:gd name="connsiteX88" fmla="*/ 207065 w 707669"/>
                  <a:gd name="connsiteY88" fmla="*/ 349131 h 477888"/>
                  <a:gd name="connsiteX89" fmla="*/ 207078 w 707669"/>
                  <a:gd name="connsiteY89" fmla="*/ 349120 h 477888"/>
                  <a:gd name="connsiteX90" fmla="*/ 207224 w 707669"/>
                  <a:gd name="connsiteY90" fmla="*/ 348990 h 477888"/>
                  <a:gd name="connsiteX91" fmla="*/ 245547 w 707669"/>
                  <a:gd name="connsiteY91" fmla="*/ 314392 h 477888"/>
                  <a:gd name="connsiteX92" fmla="*/ 246404 w 707669"/>
                  <a:gd name="connsiteY92" fmla="*/ 313619 h 477888"/>
                  <a:gd name="connsiteX93" fmla="*/ 257833 w 707669"/>
                  <a:gd name="connsiteY93" fmla="*/ 308388 h 477888"/>
                  <a:gd name="connsiteX94" fmla="*/ 269195 w 707669"/>
                  <a:gd name="connsiteY94" fmla="*/ 316719 h 477888"/>
                  <a:gd name="connsiteX95" fmla="*/ 266519 w 707669"/>
                  <a:gd name="connsiteY95" fmla="*/ 327087 h 477888"/>
                  <a:gd name="connsiteX96" fmla="*/ 263570 w 707669"/>
                  <a:gd name="connsiteY96" fmla="*/ 329681 h 477888"/>
                  <a:gd name="connsiteX97" fmla="*/ 263505 w 707669"/>
                  <a:gd name="connsiteY97" fmla="*/ 329736 h 477888"/>
                  <a:gd name="connsiteX98" fmla="*/ 263484 w 707669"/>
                  <a:gd name="connsiteY98" fmla="*/ 329757 h 477888"/>
                  <a:gd name="connsiteX99" fmla="*/ 221561 w 707669"/>
                  <a:gd name="connsiteY99" fmla="*/ 366627 h 477888"/>
                  <a:gd name="connsiteX100" fmla="*/ 263934 w 707669"/>
                  <a:gd name="connsiteY100" fmla="*/ 397312 h 477888"/>
                  <a:gd name="connsiteX101" fmla="*/ 263363 w 707669"/>
                  <a:gd name="connsiteY101" fmla="*/ 397852 h 477888"/>
                  <a:gd name="connsiteX102" fmla="*/ 260028 w 707669"/>
                  <a:gd name="connsiteY102" fmla="*/ 400861 h 477888"/>
                  <a:gd name="connsiteX103" fmla="*/ 250683 w 707669"/>
                  <a:gd name="connsiteY103" fmla="*/ 403151 h 477888"/>
                  <a:gd name="connsiteX104" fmla="*/ 241721 w 707669"/>
                  <a:gd name="connsiteY104" fmla="*/ 393314 h 477888"/>
                  <a:gd name="connsiteX105" fmla="*/ 246232 w 707669"/>
                  <a:gd name="connsiteY105" fmla="*/ 382796 h 477888"/>
                  <a:gd name="connsiteX106" fmla="*/ 250976 w 707669"/>
                  <a:gd name="connsiteY106" fmla="*/ 378651 h 477888"/>
                  <a:gd name="connsiteX107" fmla="*/ 251314 w 707669"/>
                  <a:gd name="connsiteY107" fmla="*/ 378326 h 477888"/>
                  <a:gd name="connsiteX108" fmla="*/ 282387 w 707669"/>
                  <a:gd name="connsiteY108" fmla="*/ 350999 h 477888"/>
                  <a:gd name="connsiteX109" fmla="*/ 302116 w 707669"/>
                  <a:gd name="connsiteY109" fmla="*/ 349245 h 477888"/>
                  <a:gd name="connsiteX110" fmla="*/ 301514 w 707669"/>
                  <a:gd name="connsiteY110" fmla="*/ 363431 h 477888"/>
                  <a:gd name="connsiteX111" fmla="*/ 282431 w 707669"/>
                  <a:gd name="connsiteY111" fmla="*/ 380650 h 477888"/>
                  <a:gd name="connsiteX112" fmla="*/ 281816 w 707669"/>
                  <a:gd name="connsiteY112" fmla="*/ 381178 h 477888"/>
                  <a:gd name="connsiteX113" fmla="*/ 281614 w 707669"/>
                  <a:gd name="connsiteY113" fmla="*/ 381385 h 477888"/>
                  <a:gd name="connsiteX114" fmla="*/ 264152 w 707669"/>
                  <a:gd name="connsiteY114" fmla="*/ 397141 h 477888"/>
                  <a:gd name="connsiteX115" fmla="*/ 263934 w 707669"/>
                  <a:gd name="connsiteY115" fmla="*/ 397312 h 477888"/>
                  <a:gd name="connsiteX116" fmla="*/ 282339 w 707669"/>
                  <a:gd name="connsiteY116" fmla="*/ 429236 h 477888"/>
                  <a:gd name="connsiteX117" fmla="*/ 282691 w 707669"/>
                  <a:gd name="connsiteY117" fmla="*/ 418707 h 477888"/>
                  <a:gd name="connsiteX118" fmla="*/ 301728 w 707669"/>
                  <a:gd name="connsiteY118" fmla="*/ 401529 h 477888"/>
                  <a:gd name="connsiteX119" fmla="*/ 305857 w 707669"/>
                  <a:gd name="connsiteY119" fmla="*/ 398649 h 477888"/>
                  <a:gd name="connsiteX120" fmla="*/ 306036 w 707669"/>
                  <a:gd name="connsiteY120" fmla="*/ 398556 h 477888"/>
                  <a:gd name="connsiteX121" fmla="*/ 318961 w 707669"/>
                  <a:gd name="connsiteY121" fmla="*/ 400796 h 477888"/>
                  <a:gd name="connsiteX122" fmla="*/ 317772 w 707669"/>
                  <a:gd name="connsiteY122" fmla="*/ 410618 h 477888"/>
                  <a:gd name="connsiteX123" fmla="*/ 304729 w 707669"/>
                  <a:gd name="connsiteY123" fmla="*/ 422341 h 477888"/>
                  <a:gd name="connsiteX124" fmla="*/ 304583 w 707669"/>
                  <a:gd name="connsiteY124" fmla="*/ 422473 h 477888"/>
                  <a:gd name="connsiteX125" fmla="*/ 298928 w 707669"/>
                  <a:gd name="connsiteY125" fmla="*/ 427555 h 477888"/>
                  <a:gd name="connsiteX126" fmla="*/ 282339 w 707669"/>
                  <a:gd name="connsiteY126" fmla="*/ 429236 h 477888"/>
                  <a:gd name="connsiteX127" fmla="*/ 507618 w 707669"/>
                  <a:gd name="connsiteY127" fmla="*/ 354145 h 477888"/>
                  <a:gd name="connsiteX128" fmla="*/ 500566 w 707669"/>
                  <a:gd name="connsiteY128" fmla="*/ 361267 h 477888"/>
                  <a:gd name="connsiteX129" fmla="*/ 480086 w 707669"/>
                  <a:gd name="connsiteY129" fmla="*/ 352366 h 477888"/>
                  <a:gd name="connsiteX130" fmla="*/ 478476 w 707669"/>
                  <a:gd name="connsiteY130" fmla="*/ 350676 h 477888"/>
                  <a:gd name="connsiteX131" fmla="*/ 424815 w 707669"/>
                  <a:gd name="connsiteY131" fmla="*/ 297632 h 477888"/>
                  <a:gd name="connsiteX132" fmla="*/ 404709 w 707669"/>
                  <a:gd name="connsiteY132" fmla="*/ 297749 h 477888"/>
                  <a:gd name="connsiteX133" fmla="*/ 404825 w 707669"/>
                  <a:gd name="connsiteY133" fmla="*/ 317852 h 477888"/>
                  <a:gd name="connsiteX134" fmla="*/ 458401 w 707669"/>
                  <a:gd name="connsiteY134" fmla="*/ 370811 h 477888"/>
                  <a:gd name="connsiteX135" fmla="*/ 458669 w 707669"/>
                  <a:gd name="connsiteY135" fmla="*/ 371093 h 477888"/>
                  <a:gd name="connsiteX136" fmla="*/ 462012 w 707669"/>
                  <a:gd name="connsiteY136" fmla="*/ 379418 h 477888"/>
                  <a:gd name="connsiteX137" fmla="*/ 458422 w 707669"/>
                  <a:gd name="connsiteY137" fmla="*/ 388247 h 477888"/>
                  <a:gd name="connsiteX138" fmla="*/ 448977 w 707669"/>
                  <a:gd name="connsiteY138" fmla="*/ 391860 h 477888"/>
                  <a:gd name="connsiteX139" fmla="*/ 448822 w 707669"/>
                  <a:gd name="connsiteY139" fmla="*/ 391859 h 477888"/>
                  <a:gd name="connsiteX140" fmla="*/ 440423 w 707669"/>
                  <a:gd name="connsiteY140" fmla="*/ 388805 h 477888"/>
                  <a:gd name="connsiteX141" fmla="*/ 437500 w 707669"/>
                  <a:gd name="connsiteY141" fmla="*/ 385472 h 477888"/>
                  <a:gd name="connsiteX142" fmla="*/ 398270 w 707669"/>
                  <a:gd name="connsiteY142" fmla="*/ 346193 h 477888"/>
                  <a:gd name="connsiteX143" fmla="*/ 378165 w 707669"/>
                  <a:gd name="connsiteY143" fmla="*/ 346180 h 477888"/>
                  <a:gd name="connsiteX144" fmla="*/ 378152 w 707669"/>
                  <a:gd name="connsiteY144" fmla="*/ 366284 h 477888"/>
                  <a:gd name="connsiteX145" fmla="*/ 415355 w 707669"/>
                  <a:gd name="connsiteY145" fmla="*/ 403534 h 477888"/>
                  <a:gd name="connsiteX146" fmla="*/ 416874 w 707669"/>
                  <a:gd name="connsiteY146" fmla="*/ 405413 h 477888"/>
                  <a:gd name="connsiteX147" fmla="*/ 418457 w 707669"/>
                  <a:gd name="connsiteY147" fmla="*/ 407046 h 477888"/>
                  <a:gd name="connsiteX148" fmla="*/ 415327 w 707669"/>
                  <a:gd name="connsiteY148" fmla="*/ 421496 h 477888"/>
                  <a:gd name="connsiteX149" fmla="*/ 394781 w 707669"/>
                  <a:gd name="connsiteY149" fmla="*/ 416557 h 477888"/>
                  <a:gd name="connsiteX150" fmla="*/ 377980 w 707669"/>
                  <a:gd name="connsiteY150" fmla="*/ 400741 h 477888"/>
                  <a:gd name="connsiteX151" fmla="*/ 357885 w 707669"/>
                  <a:gd name="connsiteY151" fmla="*/ 401348 h 477888"/>
                  <a:gd name="connsiteX152" fmla="*/ 358491 w 707669"/>
                  <a:gd name="connsiteY152" fmla="*/ 421444 h 477888"/>
                  <a:gd name="connsiteX153" fmla="*/ 371325 w 707669"/>
                  <a:gd name="connsiteY153" fmla="*/ 433524 h 477888"/>
                  <a:gd name="connsiteX154" fmla="*/ 371412 w 707669"/>
                  <a:gd name="connsiteY154" fmla="*/ 433614 h 477888"/>
                  <a:gd name="connsiteX155" fmla="*/ 372169 w 707669"/>
                  <a:gd name="connsiteY155" fmla="*/ 435736 h 477888"/>
                  <a:gd name="connsiteX156" fmla="*/ 366819 w 707669"/>
                  <a:gd name="connsiteY156" fmla="*/ 446843 h 477888"/>
                  <a:gd name="connsiteX157" fmla="*/ 349122 w 707669"/>
                  <a:gd name="connsiteY157" fmla="*/ 446464 h 477888"/>
                  <a:gd name="connsiteX158" fmla="*/ 335053 w 707669"/>
                  <a:gd name="connsiteY158" fmla="*/ 433314 h 477888"/>
                  <a:gd name="connsiteX159" fmla="*/ 336773 w 707669"/>
                  <a:gd name="connsiteY159" fmla="*/ 431768 h 477888"/>
                  <a:gd name="connsiteX160" fmla="*/ 342248 w 707669"/>
                  <a:gd name="connsiteY160" fmla="*/ 384488 h 477888"/>
                  <a:gd name="connsiteX161" fmla="*/ 329482 w 707669"/>
                  <a:gd name="connsiteY161" fmla="*/ 372946 h 477888"/>
                  <a:gd name="connsiteX162" fmla="*/ 323305 w 707669"/>
                  <a:gd name="connsiteY162" fmla="*/ 330289 h 477888"/>
                  <a:gd name="connsiteX163" fmla="*/ 298195 w 707669"/>
                  <a:gd name="connsiteY163" fmla="*/ 317382 h 477888"/>
                  <a:gd name="connsiteX164" fmla="*/ 295793 w 707669"/>
                  <a:gd name="connsiteY164" fmla="*/ 306676 h 477888"/>
                  <a:gd name="connsiteX165" fmla="*/ 267595 w 707669"/>
                  <a:gd name="connsiteY165" fmla="*/ 281220 h 477888"/>
                  <a:gd name="connsiteX166" fmla="*/ 265150 w 707669"/>
                  <a:gd name="connsiteY166" fmla="*/ 264020 h 477888"/>
                  <a:gd name="connsiteX167" fmla="*/ 227906 w 707669"/>
                  <a:gd name="connsiteY167" fmla="*/ 238029 h 477888"/>
                  <a:gd name="connsiteX168" fmla="*/ 197366 w 707669"/>
                  <a:gd name="connsiteY168" fmla="*/ 250632 h 477888"/>
                  <a:gd name="connsiteX169" fmla="*/ 161071 w 707669"/>
                  <a:gd name="connsiteY169" fmla="*/ 282895 h 477888"/>
                  <a:gd name="connsiteX170" fmla="*/ 153092 w 707669"/>
                  <a:gd name="connsiteY170" fmla="*/ 271968 h 477888"/>
                  <a:gd name="connsiteX171" fmla="*/ 261309 w 707669"/>
                  <a:gd name="connsiteY171" fmla="*/ 133361 h 477888"/>
                  <a:gd name="connsiteX172" fmla="*/ 310787 w 707669"/>
                  <a:gd name="connsiteY172" fmla="*/ 140928 h 477888"/>
                  <a:gd name="connsiteX173" fmla="*/ 303301 w 707669"/>
                  <a:gd name="connsiteY173" fmla="*/ 145784 h 477888"/>
                  <a:gd name="connsiteX174" fmla="*/ 270898 w 707669"/>
                  <a:gd name="connsiteY174" fmla="*/ 221685 h 477888"/>
                  <a:gd name="connsiteX175" fmla="*/ 314380 w 707669"/>
                  <a:gd name="connsiteY175" fmla="*/ 246390 h 477888"/>
                  <a:gd name="connsiteX176" fmla="*/ 336641 w 707669"/>
                  <a:gd name="connsiteY176" fmla="*/ 241662 h 477888"/>
                  <a:gd name="connsiteX177" fmla="*/ 337209 w 707669"/>
                  <a:gd name="connsiteY177" fmla="*/ 241396 h 477888"/>
                  <a:gd name="connsiteX178" fmla="*/ 374690 w 707669"/>
                  <a:gd name="connsiteY178" fmla="*/ 222812 h 477888"/>
                  <a:gd name="connsiteX179" fmla="*/ 396327 w 707669"/>
                  <a:gd name="connsiteY179" fmla="*/ 242512 h 477888"/>
                  <a:gd name="connsiteX180" fmla="*/ 396391 w 707669"/>
                  <a:gd name="connsiteY180" fmla="*/ 242564 h 477888"/>
                  <a:gd name="connsiteX181" fmla="*/ 396450 w 707669"/>
                  <a:gd name="connsiteY181" fmla="*/ 242624 h 477888"/>
                  <a:gd name="connsiteX182" fmla="*/ 496457 w 707669"/>
                  <a:gd name="connsiteY182" fmla="*/ 331565 h 477888"/>
                  <a:gd name="connsiteX183" fmla="*/ 507618 w 707669"/>
                  <a:gd name="connsiteY183" fmla="*/ 354145 h 477888"/>
                  <a:gd name="connsiteX184" fmla="*/ 506422 w 707669"/>
                  <a:gd name="connsiteY184" fmla="*/ 302380 h 477888"/>
                  <a:gd name="connsiteX185" fmla="*/ 415406 w 707669"/>
                  <a:gd name="connsiteY185" fmla="*/ 221434 h 477888"/>
                  <a:gd name="connsiteX186" fmla="*/ 386648 w 707669"/>
                  <a:gd name="connsiteY186" fmla="*/ 195251 h 477888"/>
                  <a:gd name="connsiteX187" fmla="*/ 370762 w 707669"/>
                  <a:gd name="connsiteY187" fmla="*/ 193025 h 477888"/>
                  <a:gd name="connsiteX188" fmla="*/ 324885 w 707669"/>
                  <a:gd name="connsiteY188" fmla="*/ 215773 h 477888"/>
                  <a:gd name="connsiteX189" fmla="*/ 295903 w 707669"/>
                  <a:gd name="connsiteY189" fmla="*/ 208162 h 477888"/>
                  <a:gd name="connsiteX190" fmla="*/ 318774 w 707669"/>
                  <a:gd name="connsiteY190" fmla="*/ 169638 h 477888"/>
                  <a:gd name="connsiteX191" fmla="*/ 363440 w 707669"/>
                  <a:gd name="connsiteY191" fmla="*/ 140653 h 477888"/>
                  <a:gd name="connsiteX192" fmla="*/ 447818 w 707669"/>
                  <a:gd name="connsiteY192" fmla="*/ 127727 h 477888"/>
                  <a:gd name="connsiteX193" fmla="*/ 548450 w 707669"/>
                  <a:gd name="connsiteY193" fmla="*/ 256669 h 477888"/>
                  <a:gd name="connsiteX194" fmla="*/ 506422 w 707669"/>
                  <a:gd name="connsiteY194" fmla="*/ 302380 h 477888"/>
                  <a:gd name="connsiteX195" fmla="*/ 680540 w 707669"/>
                  <a:gd name="connsiteY195" fmla="*/ 190561 h 477888"/>
                  <a:gd name="connsiteX196" fmla="*/ 675919 w 707669"/>
                  <a:gd name="connsiteY196" fmla="*/ 198558 h 477888"/>
                  <a:gd name="connsiteX197" fmla="*/ 600046 w 707669"/>
                  <a:gd name="connsiteY197" fmla="*/ 256326 h 477888"/>
                  <a:gd name="connsiteX198" fmla="*/ 592503 w 707669"/>
                  <a:gd name="connsiteY198" fmla="*/ 258848 h 477888"/>
                  <a:gd name="connsiteX199" fmla="*/ 592503 w 707669"/>
                  <a:gd name="connsiteY199" fmla="*/ 258848 h 477888"/>
                  <a:gd name="connsiteX200" fmla="*/ 582469 w 707669"/>
                  <a:gd name="connsiteY200" fmla="*/ 254041 h 477888"/>
                  <a:gd name="connsiteX201" fmla="*/ 466654 w 707669"/>
                  <a:gd name="connsiteY201" fmla="*/ 105647 h 477888"/>
                  <a:gd name="connsiteX202" fmla="*/ 464214 w 707669"/>
                  <a:gd name="connsiteY202" fmla="*/ 96759 h 477888"/>
                  <a:gd name="connsiteX203" fmla="*/ 468861 w 707669"/>
                  <a:gd name="connsiteY203" fmla="*/ 88724 h 477888"/>
                  <a:gd name="connsiteX204" fmla="*/ 544643 w 707669"/>
                  <a:gd name="connsiteY204" fmla="*/ 30956 h 477888"/>
                  <a:gd name="connsiteX205" fmla="*/ 552235 w 707669"/>
                  <a:gd name="connsiteY205" fmla="*/ 28432 h 477888"/>
                  <a:gd name="connsiteX206" fmla="*/ 562266 w 707669"/>
                  <a:gd name="connsiteY206" fmla="*/ 33248 h 477888"/>
                  <a:gd name="connsiteX207" fmla="*/ 678098 w 707669"/>
                  <a:gd name="connsiteY207" fmla="*/ 181617 h 477888"/>
                  <a:gd name="connsiteX208" fmla="*/ 680540 w 707669"/>
                  <a:gd name="connsiteY208" fmla="*/ 190561 h 47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</a:cxnLst>
                <a:rect l="l" t="t" r="r" b="b"/>
                <a:pathLst>
                  <a:path w="707669" h="477888">
                    <a:moveTo>
                      <a:pt x="700521" y="164136"/>
                    </a:moveTo>
                    <a:lnTo>
                      <a:pt x="584689" y="15768"/>
                    </a:lnTo>
                    <a:cubicBezTo>
                      <a:pt x="576886" y="5747"/>
                      <a:pt x="565057" y="0"/>
                      <a:pt x="552236" y="0"/>
                    </a:cubicBezTo>
                    <a:cubicBezTo>
                      <a:pt x="543187" y="0"/>
                      <a:pt x="534620" y="2873"/>
                      <a:pt x="527431" y="8327"/>
                    </a:cubicBezTo>
                    <a:lnTo>
                      <a:pt x="451624" y="66114"/>
                    </a:lnTo>
                    <a:cubicBezTo>
                      <a:pt x="442948" y="72727"/>
                      <a:pt x="437405" y="82324"/>
                      <a:pt x="436015" y="93136"/>
                    </a:cubicBezTo>
                    <a:cubicBezTo>
                      <a:pt x="435807" y="94747"/>
                      <a:pt x="435709" y="96355"/>
                      <a:pt x="435692" y="97953"/>
                    </a:cubicBezTo>
                    <a:cubicBezTo>
                      <a:pt x="406793" y="95764"/>
                      <a:pt x="376944" y="97964"/>
                      <a:pt x="347956" y="116806"/>
                    </a:cubicBezTo>
                    <a:lnTo>
                      <a:pt x="346657" y="117651"/>
                    </a:lnTo>
                    <a:lnTo>
                      <a:pt x="273325" y="106437"/>
                    </a:lnTo>
                    <a:cubicBezTo>
                      <a:pt x="273476" y="103898"/>
                      <a:pt x="273394" y="101328"/>
                      <a:pt x="273060" y="98750"/>
                    </a:cubicBezTo>
                    <a:cubicBezTo>
                      <a:pt x="271662" y="87963"/>
                      <a:pt x="266127" y="78388"/>
                      <a:pt x="257468" y="71785"/>
                    </a:cubicBezTo>
                    <a:lnTo>
                      <a:pt x="181643" y="14052"/>
                    </a:lnTo>
                    <a:cubicBezTo>
                      <a:pt x="163877" y="467"/>
                      <a:pt x="138191" y="3767"/>
                      <a:pt x="124378" y="21427"/>
                    </a:cubicBezTo>
                    <a:lnTo>
                      <a:pt x="96764" y="56804"/>
                    </a:lnTo>
                    <a:cubicBezTo>
                      <a:pt x="91932" y="62993"/>
                      <a:pt x="93034" y="71926"/>
                      <a:pt x="99223" y="76755"/>
                    </a:cubicBezTo>
                    <a:cubicBezTo>
                      <a:pt x="105413" y="81588"/>
                      <a:pt x="114346" y="80485"/>
                      <a:pt x="119177" y="74297"/>
                    </a:cubicBezTo>
                    <a:lnTo>
                      <a:pt x="146782" y="38933"/>
                    </a:lnTo>
                    <a:cubicBezTo>
                      <a:pt x="150960" y="33590"/>
                      <a:pt x="159015" y="32539"/>
                      <a:pt x="164395" y="36654"/>
                    </a:cubicBezTo>
                    <a:lnTo>
                      <a:pt x="240237" y="94401"/>
                    </a:lnTo>
                    <a:cubicBezTo>
                      <a:pt x="242805" y="96359"/>
                      <a:pt x="244449" y="99201"/>
                      <a:pt x="244863" y="102406"/>
                    </a:cubicBezTo>
                    <a:cubicBezTo>
                      <a:pt x="245279" y="105616"/>
                      <a:pt x="244412" y="108794"/>
                      <a:pt x="242433" y="111335"/>
                    </a:cubicBezTo>
                    <a:lnTo>
                      <a:pt x="126578" y="259728"/>
                    </a:lnTo>
                    <a:cubicBezTo>
                      <a:pt x="122428" y="265058"/>
                      <a:pt x="114363" y="266099"/>
                      <a:pt x="108992" y="262027"/>
                    </a:cubicBezTo>
                    <a:lnTo>
                      <a:pt x="33183" y="204235"/>
                    </a:lnTo>
                    <a:cubicBezTo>
                      <a:pt x="30600" y="202267"/>
                      <a:pt x="28949" y="199414"/>
                      <a:pt x="28536" y="196204"/>
                    </a:cubicBezTo>
                    <a:cubicBezTo>
                      <a:pt x="28126" y="193009"/>
                      <a:pt x="28993" y="189853"/>
                      <a:pt x="30988" y="187304"/>
                    </a:cubicBezTo>
                    <a:lnTo>
                      <a:pt x="50684" y="162072"/>
                    </a:lnTo>
                    <a:cubicBezTo>
                      <a:pt x="55515" y="155883"/>
                      <a:pt x="54414" y="146950"/>
                      <a:pt x="48224" y="142120"/>
                    </a:cubicBezTo>
                    <a:cubicBezTo>
                      <a:pt x="42036" y="137287"/>
                      <a:pt x="33102" y="138390"/>
                      <a:pt x="28270" y="144579"/>
                    </a:cubicBezTo>
                    <a:lnTo>
                      <a:pt x="8585" y="169797"/>
                    </a:lnTo>
                    <a:cubicBezTo>
                      <a:pt x="1879" y="178370"/>
                      <a:pt x="-1051" y="189034"/>
                      <a:pt x="337" y="199827"/>
                    </a:cubicBezTo>
                    <a:cubicBezTo>
                      <a:pt x="1725" y="210638"/>
                      <a:pt x="7271" y="220235"/>
                      <a:pt x="15946" y="226846"/>
                    </a:cubicBezTo>
                    <a:lnTo>
                      <a:pt x="91780" y="284658"/>
                    </a:lnTo>
                    <a:cubicBezTo>
                      <a:pt x="99159" y="290256"/>
                      <a:pt x="107881" y="292964"/>
                      <a:pt x="116547" y="292963"/>
                    </a:cubicBezTo>
                    <a:cubicBezTo>
                      <a:pt x="121558" y="292963"/>
                      <a:pt x="126544" y="292042"/>
                      <a:pt x="131246" y="290266"/>
                    </a:cubicBezTo>
                    <a:lnTo>
                      <a:pt x="141060" y="303707"/>
                    </a:lnTo>
                    <a:cubicBezTo>
                      <a:pt x="135726" y="313439"/>
                      <a:pt x="134894" y="325128"/>
                      <a:pt x="139181" y="336410"/>
                    </a:cubicBezTo>
                    <a:cubicBezTo>
                      <a:pt x="145309" y="352540"/>
                      <a:pt x="159768" y="363476"/>
                      <a:pt x="175412" y="363996"/>
                    </a:cubicBezTo>
                    <a:cubicBezTo>
                      <a:pt x="175897" y="366294"/>
                      <a:pt x="176569" y="368590"/>
                      <a:pt x="177487" y="370864"/>
                    </a:cubicBezTo>
                    <a:cubicBezTo>
                      <a:pt x="183792" y="386488"/>
                      <a:pt x="198191" y="397123"/>
                      <a:pt x="213662" y="397822"/>
                    </a:cubicBezTo>
                    <a:cubicBezTo>
                      <a:pt x="213733" y="398228"/>
                      <a:pt x="213787" y="398635"/>
                      <a:pt x="213870" y="399041"/>
                    </a:cubicBezTo>
                    <a:cubicBezTo>
                      <a:pt x="216813" y="413347"/>
                      <a:pt x="227788" y="425563"/>
                      <a:pt x="241827" y="430166"/>
                    </a:cubicBezTo>
                    <a:cubicBezTo>
                      <a:pt x="245403" y="431339"/>
                      <a:pt x="249009" y="431941"/>
                      <a:pt x="252580" y="432047"/>
                    </a:cubicBezTo>
                    <a:cubicBezTo>
                      <a:pt x="253947" y="437807"/>
                      <a:pt x="256806" y="443369"/>
                      <a:pt x="261200" y="448253"/>
                    </a:cubicBezTo>
                    <a:cubicBezTo>
                      <a:pt x="268050" y="455866"/>
                      <a:pt x="278051" y="460738"/>
                      <a:pt x="289021" y="460737"/>
                    </a:cubicBezTo>
                    <a:cubicBezTo>
                      <a:pt x="296987" y="460737"/>
                      <a:pt x="305466" y="458151"/>
                      <a:pt x="313616" y="452194"/>
                    </a:cubicBezTo>
                    <a:lnTo>
                      <a:pt x="329713" y="467241"/>
                    </a:lnTo>
                    <a:cubicBezTo>
                      <a:pt x="337914" y="474893"/>
                      <a:pt x="348235" y="478713"/>
                      <a:pt x="358459" y="478713"/>
                    </a:cubicBezTo>
                    <a:cubicBezTo>
                      <a:pt x="368828" y="478712"/>
                      <a:pt x="379094" y="474782"/>
                      <a:pt x="386933" y="466935"/>
                    </a:cubicBezTo>
                    <a:cubicBezTo>
                      <a:pt x="391608" y="462257"/>
                      <a:pt x="395229" y="456690"/>
                      <a:pt x="397572" y="450830"/>
                    </a:cubicBezTo>
                    <a:cubicBezTo>
                      <a:pt x="401567" y="452043"/>
                      <a:pt x="405469" y="452618"/>
                      <a:pt x="409213" y="452618"/>
                    </a:cubicBezTo>
                    <a:cubicBezTo>
                      <a:pt x="419757" y="452617"/>
                      <a:pt x="429061" y="448165"/>
                      <a:pt x="435727" y="441299"/>
                    </a:cubicBezTo>
                    <a:cubicBezTo>
                      <a:pt x="441181" y="435681"/>
                      <a:pt x="445086" y="428202"/>
                      <a:pt x="446813" y="420231"/>
                    </a:cubicBezTo>
                    <a:cubicBezTo>
                      <a:pt x="447389" y="420260"/>
                      <a:pt x="447966" y="420284"/>
                      <a:pt x="448545" y="420290"/>
                    </a:cubicBezTo>
                    <a:cubicBezTo>
                      <a:pt x="448688" y="420291"/>
                      <a:pt x="448827" y="420291"/>
                      <a:pt x="448970" y="420291"/>
                    </a:cubicBezTo>
                    <a:cubicBezTo>
                      <a:pt x="460183" y="420291"/>
                      <a:pt x="470941" y="415948"/>
                      <a:pt x="478540" y="408338"/>
                    </a:cubicBezTo>
                    <a:cubicBezTo>
                      <a:pt x="483863" y="403010"/>
                      <a:pt x="487525" y="396450"/>
                      <a:pt x="489273" y="389289"/>
                    </a:cubicBezTo>
                    <a:cubicBezTo>
                      <a:pt x="491985" y="389818"/>
                      <a:pt x="494709" y="390094"/>
                      <a:pt x="497427" y="390094"/>
                    </a:cubicBezTo>
                    <a:cubicBezTo>
                      <a:pt x="500848" y="390094"/>
                      <a:pt x="504261" y="389670"/>
                      <a:pt x="507623" y="388808"/>
                    </a:cubicBezTo>
                    <a:cubicBezTo>
                      <a:pt x="521333" y="385295"/>
                      <a:pt x="531918" y="374582"/>
                      <a:pt x="535249" y="360847"/>
                    </a:cubicBezTo>
                    <a:cubicBezTo>
                      <a:pt x="538324" y="348174"/>
                      <a:pt x="535156" y="334822"/>
                      <a:pt x="526533" y="322688"/>
                    </a:cubicBezTo>
                    <a:cubicBezTo>
                      <a:pt x="548860" y="304725"/>
                      <a:pt x="557890" y="295877"/>
                      <a:pt x="568090" y="279332"/>
                    </a:cubicBezTo>
                    <a:cubicBezTo>
                      <a:pt x="575056" y="284457"/>
                      <a:pt x="583537" y="287280"/>
                      <a:pt x="592500" y="287280"/>
                    </a:cubicBezTo>
                    <a:cubicBezTo>
                      <a:pt x="592501" y="287280"/>
                      <a:pt x="592501" y="287280"/>
                      <a:pt x="592503" y="287280"/>
                    </a:cubicBezTo>
                    <a:cubicBezTo>
                      <a:pt x="601578" y="287280"/>
                      <a:pt x="610159" y="284386"/>
                      <a:pt x="617295" y="278929"/>
                    </a:cubicBezTo>
                    <a:lnTo>
                      <a:pt x="693150" y="221174"/>
                    </a:lnTo>
                    <a:cubicBezTo>
                      <a:pt x="701803" y="214578"/>
                      <a:pt x="707338" y="205004"/>
                      <a:pt x="708737" y="194216"/>
                    </a:cubicBezTo>
                    <a:cubicBezTo>
                      <a:pt x="710135" y="183418"/>
                      <a:pt x="707223" y="172739"/>
                      <a:pt x="700521" y="164136"/>
                    </a:cubicBezTo>
                    <a:close/>
                    <a:moveTo>
                      <a:pt x="182849" y="332649"/>
                    </a:moveTo>
                    <a:cubicBezTo>
                      <a:pt x="180671" y="334617"/>
                      <a:pt x="178559" y="335615"/>
                      <a:pt x="176570" y="335615"/>
                    </a:cubicBezTo>
                    <a:cubicBezTo>
                      <a:pt x="172488" y="335615"/>
                      <a:pt x="167740" y="331531"/>
                      <a:pt x="165758" y="326313"/>
                    </a:cubicBezTo>
                    <a:cubicBezTo>
                      <a:pt x="163959" y="321575"/>
                      <a:pt x="164798" y="317617"/>
                      <a:pt x="168260" y="314542"/>
                    </a:cubicBezTo>
                    <a:lnTo>
                      <a:pt x="168305" y="314503"/>
                    </a:lnTo>
                    <a:cubicBezTo>
                      <a:pt x="168319" y="314490"/>
                      <a:pt x="168335" y="314476"/>
                      <a:pt x="168349" y="314465"/>
                    </a:cubicBezTo>
                    <a:lnTo>
                      <a:pt x="216242" y="271895"/>
                    </a:lnTo>
                    <a:cubicBezTo>
                      <a:pt x="220249" y="268341"/>
                      <a:pt x="224280" y="266462"/>
                      <a:pt x="227905" y="266462"/>
                    </a:cubicBezTo>
                    <a:cubicBezTo>
                      <a:pt x="233208" y="266462"/>
                      <a:pt x="237173" y="270489"/>
                      <a:pt x="238613" y="274233"/>
                    </a:cubicBezTo>
                    <a:cubicBezTo>
                      <a:pt x="240152" y="278233"/>
                      <a:pt x="239226" y="281801"/>
                      <a:pt x="235877" y="284830"/>
                    </a:cubicBezTo>
                    <a:lnTo>
                      <a:pt x="227528" y="292359"/>
                    </a:lnTo>
                    <a:cubicBezTo>
                      <a:pt x="227521" y="292366"/>
                      <a:pt x="227513" y="292372"/>
                      <a:pt x="227506" y="292379"/>
                    </a:cubicBezTo>
                    <a:cubicBezTo>
                      <a:pt x="227465" y="292414"/>
                      <a:pt x="227425" y="292451"/>
                      <a:pt x="227384" y="292488"/>
                    </a:cubicBezTo>
                    <a:cubicBezTo>
                      <a:pt x="227086" y="292758"/>
                      <a:pt x="226777" y="293037"/>
                      <a:pt x="226472" y="293312"/>
                    </a:cubicBezTo>
                    <a:lnTo>
                      <a:pt x="182849" y="332649"/>
                    </a:lnTo>
                    <a:close/>
                    <a:moveTo>
                      <a:pt x="221561" y="366627"/>
                    </a:moveTo>
                    <a:cubicBezTo>
                      <a:pt x="219403" y="368534"/>
                      <a:pt x="217346" y="369459"/>
                      <a:pt x="215277" y="369459"/>
                    </a:cubicBezTo>
                    <a:cubicBezTo>
                      <a:pt x="210961" y="369459"/>
                      <a:pt x="205944" y="365403"/>
                      <a:pt x="203854" y="360222"/>
                    </a:cubicBezTo>
                    <a:cubicBezTo>
                      <a:pt x="201550" y="354516"/>
                      <a:pt x="204284" y="351881"/>
                      <a:pt x="205148" y="351047"/>
                    </a:cubicBezTo>
                    <a:cubicBezTo>
                      <a:pt x="205703" y="350514"/>
                      <a:pt x="206370" y="349875"/>
                      <a:pt x="207065" y="349131"/>
                    </a:cubicBezTo>
                    <a:cubicBezTo>
                      <a:pt x="207069" y="349127"/>
                      <a:pt x="207074" y="349122"/>
                      <a:pt x="207078" y="349120"/>
                    </a:cubicBezTo>
                    <a:lnTo>
                      <a:pt x="207224" y="348990"/>
                    </a:lnTo>
                    <a:cubicBezTo>
                      <a:pt x="209959" y="346547"/>
                      <a:pt x="234041" y="324788"/>
                      <a:pt x="245547" y="314392"/>
                    </a:cubicBezTo>
                    <a:lnTo>
                      <a:pt x="246404" y="313619"/>
                    </a:lnTo>
                    <a:cubicBezTo>
                      <a:pt x="250303" y="310196"/>
                      <a:pt x="254253" y="308388"/>
                      <a:pt x="257833" y="308388"/>
                    </a:cubicBezTo>
                    <a:cubicBezTo>
                      <a:pt x="263477" y="308388"/>
                      <a:pt x="267679" y="312707"/>
                      <a:pt x="269195" y="316719"/>
                    </a:cubicBezTo>
                    <a:cubicBezTo>
                      <a:pt x="270702" y="320708"/>
                      <a:pt x="269798" y="324200"/>
                      <a:pt x="266519" y="327087"/>
                    </a:cubicBezTo>
                    <a:lnTo>
                      <a:pt x="263570" y="329681"/>
                    </a:lnTo>
                    <a:cubicBezTo>
                      <a:pt x="263548" y="329701"/>
                      <a:pt x="263526" y="329716"/>
                      <a:pt x="263505" y="329736"/>
                    </a:cubicBezTo>
                    <a:cubicBezTo>
                      <a:pt x="263498" y="329743"/>
                      <a:pt x="263491" y="329750"/>
                      <a:pt x="263484" y="329757"/>
                    </a:cubicBezTo>
                    <a:lnTo>
                      <a:pt x="221561" y="366627"/>
                    </a:lnTo>
                    <a:close/>
                    <a:moveTo>
                      <a:pt x="263934" y="397312"/>
                    </a:moveTo>
                    <a:cubicBezTo>
                      <a:pt x="263738" y="397488"/>
                      <a:pt x="263553" y="397672"/>
                      <a:pt x="263363" y="397852"/>
                    </a:cubicBezTo>
                    <a:lnTo>
                      <a:pt x="260028" y="400861"/>
                    </a:lnTo>
                    <a:cubicBezTo>
                      <a:pt x="257063" y="403540"/>
                      <a:pt x="254094" y="404270"/>
                      <a:pt x="250683" y="403151"/>
                    </a:cubicBezTo>
                    <a:cubicBezTo>
                      <a:pt x="246370" y="401737"/>
                      <a:pt x="242604" y="397599"/>
                      <a:pt x="241721" y="393314"/>
                    </a:cubicBezTo>
                    <a:cubicBezTo>
                      <a:pt x="240954" y="389588"/>
                      <a:pt x="242446" y="386134"/>
                      <a:pt x="246232" y="382796"/>
                    </a:cubicBezTo>
                    <a:lnTo>
                      <a:pt x="250976" y="378651"/>
                    </a:lnTo>
                    <a:cubicBezTo>
                      <a:pt x="251096" y="378547"/>
                      <a:pt x="251199" y="378433"/>
                      <a:pt x="251314" y="378326"/>
                    </a:cubicBezTo>
                    <a:lnTo>
                      <a:pt x="282387" y="350999"/>
                    </a:lnTo>
                    <a:cubicBezTo>
                      <a:pt x="289833" y="344417"/>
                      <a:pt x="297207" y="343757"/>
                      <a:pt x="302116" y="349245"/>
                    </a:cubicBezTo>
                    <a:cubicBezTo>
                      <a:pt x="302806" y="350018"/>
                      <a:pt x="308659" y="356976"/>
                      <a:pt x="301514" y="363431"/>
                    </a:cubicBezTo>
                    <a:lnTo>
                      <a:pt x="282431" y="380650"/>
                    </a:lnTo>
                    <a:cubicBezTo>
                      <a:pt x="282226" y="380831"/>
                      <a:pt x="282019" y="380993"/>
                      <a:pt x="281816" y="381178"/>
                    </a:cubicBezTo>
                    <a:cubicBezTo>
                      <a:pt x="281744" y="381244"/>
                      <a:pt x="281685" y="381320"/>
                      <a:pt x="281614" y="381385"/>
                    </a:cubicBezTo>
                    <a:lnTo>
                      <a:pt x="264152" y="397141"/>
                    </a:lnTo>
                    <a:cubicBezTo>
                      <a:pt x="264082" y="397202"/>
                      <a:pt x="264003" y="397248"/>
                      <a:pt x="263934" y="397312"/>
                    </a:cubicBezTo>
                    <a:close/>
                    <a:moveTo>
                      <a:pt x="282339" y="429236"/>
                    </a:moveTo>
                    <a:cubicBezTo>
                      <a:pt x="280840" y="427572"/>
                      <a:pt x="277950" y="423260"/>
                      <a:pt x="282691" y="418707"/>
                    </a:cubicBezTo>
                    <a:lnTo>
                      <a:pt x="301728" y="401529"/>
                    </a:lnTo>
                    <a:cubicBezTo>
                      <a:pt x="303169" y="400297"/>
                      <a:pt x="304557" y="399320"/>
                      <a:pt x="305857" y="398649"/>
                    </a:cubicBezTo>
                    <a:cubicBezTo>
                      <a:pt x="305916" y="398618"/>
                      <a:pt x="305977" y="398587"/>
                      <a:pt x="306036" y="398556"/>
                    </a:cubicBezTo>
                    <a:cubicBezTo>
                      <a:pt x="313709" y="394458"/>
                      <a:pt x="317868" y="399236"/>
                      <a:pt x="318961" y="400796"/>
                    </a:cubicBezTo>
                    <a:cubicBezTo>
                      <a:pt x="320367" y="402804"/>
                      <a:pt x="322081" y="406747"/>
                      <a:pt x="317772" y="410618"/>
                    </a:cubicBezTo>
                    <a:lnTo>
                      <a:pt x="304729" y="422341"/>
                    </a:lnTo>
                    <a:cubicBezTo>
                      <a:pt x="304680" y="422385"/>
                      <a:pt x="304632" y="422430"/>
                      <a:pt x="304583" y="422473"/>
                    </a:cubicBezTo>
                    <a:lnTo>
                      <a:pt x="298928" y="427555"/>
                    </a:lnTo>
                    <a:cubicBezTo>
                      <a:pt x="289637" y="435895"/>
                      <a:pt x="283881" y="430953"/>
                      <a:pt x="282339" y="429236"/>
                    </a:cubicBezTo>
                    <a:close/>
                    <a:moveTo>
                      <a:pt x="507618" y="354145"/>
                    </a:moveTo>
                    <a:cubicBezTo>
                      <a:pt x="506744" y="357747"/>
                      <a:pt x="504174" y="360342"/>
                      <a:pt x="500566" y="361267"/>
                    </a:cubicBezTo>
                    <a:cubicBezTo>
                      <a:pt x="494586" y="362798"/>
                      <a:pt x="487016" y="359477"/>
                      <a:pt x="480086" y="352366"/>
                    </a:cubicBezTo>
                    <a:cubicBezTo>
                      <a:pt x="479566" y="351791"/>
                      <a:pt x="479033" y="351224"/>
                      <a:pt x="478476" y="350676"/>
                    </a:cubicBezTo>
                    <a:lnTo>
                      <a:pt x="424815" y="297632"/>
                    </a:lnTo>
                    <a:cubicBezTo>
                      <a:pt x="419229" y="292114"/>
                      <a:pt x="410228" y="292165"/>
                      <a:pt x="404709" y="297749"/>
                    </a:cubicBezTo>
                    <a:cubicBezTo>
                      <a:pt x="399190" y="303332"/>
                      <a:pt x="399241" y="312333"/>
                      <a:pt x="404825" y="317852"/>
                    </a:cubicBezTo>
                    <a:lnTo>
                      <a:pt x="458401" y="370811"/>
                    </a:lnTo>
                    <a:cubicBezTo>
                      <a:pt x="458490" y="370905"/>
                      <a:pt x="458581" y="370998"/>
                      <a:pt x="458669" y="371093"/>
                    </a:cubicBezTo>
                    <a:cubicBezTo>
                      <a:pt x="460808" y="373295"/>
                      <a:pt x="462000" y="376235"/>
                      <a:pt x="462012" y="379418"/>
                    </a:cubicBezTo>
                    <a:cubicBezTo>
                      <a:pt x="462025" y="382780"/>
                      <a:pt x="460751" y="385916"/>
                      <a:pt x="458422" y="388247"/>
                    </a:cubicBezTo>
                    <a:cubicBezTo>
                      <a:pt x="456125" y="390548"/>
                      <a:pt x="452690" y="391860"/>
                      <a:pt x="448977" y="391860"/>
                    </a:cubicBezTo>
                    <a:cubicBezTo>
                      <a:pt x="448925" y="391860"/>
                      <a:pt x="448874" y="391860"/>
                      <a:pt x="448822" y="391859"/>
                    </a:cubicBezTo>
                    <a:cubicBezTo>
                      <a:pt x="445534" y="391828"/>
                      <a:pt x="442534" y="390727"/>
                      <a:pt x="440423" y="388805"/>
                    </a:cubicBezTo>
                    <a:cubicBezTo>
                      <a:pt x="439533" y="387655"/>
                      <a:pt x="438565" y="386540"/>
                      <a:pt x="437500" y="385472"/>
                    </a:cubicBezTo>
                    <a:lnTo>
                      <a:pt x="398270" y="346193"/>
                    </a:lnTo>
                    <a:cubicBezTo>
                      <a:pt x="392721" y="340640"/>
                      <a:pt x="383720" y="340635"/>
                      <a:pt x="378165" y="346180"/>
                    </a:cubicBezTo>
                    <a:cubicBezTo>
                      <a:pt x="372611" y="351729"/>
                      <a:pt x="372605" y="360728"/>
                      <a:pt x="378152" y="366284"/>
                    </a:cubicBezTo>
                    <a:lnTo>
                      <a:pt x="415355" y="403534"/>
                    </a:lnTo>
                    <a:cubicBezTo>
                      <a:pt x="415804" y="404190"/>
                      <a:pt x="416301" y="404823"/>
                      <a:pt x="416874" y="405413"/>
                    </a:cubicBezTo>
                    <a:lnTo>
                      <a:pt x="418457" y="407046"/>
                    </a:lnTo>
                    <a:cubicBezTo>
                      <a:pt x="420497" y="410929"/>
                      <a:pt x="419232" y="417473"/>
                      <a:pt x="415327" y="421496"/>
                    </a:cubicBezTo>
                    <a:cubicBezTo>
                      <a:pt x="409302" y="427701"/>
                      <a:pt x="400821" y="422231"/>
                      <a:pt x="394781" y="416557"/>
                    </a:cubicBezTo>
                    <a:lnTo>
                      <a:pt x="377980" y="400741"/>
                    </a:lnTo>
                    <a:cubicBezTo>
                      <a:pt x="372264" y="395359"/>
                      <a:pt x="363266" y="395631"/>
                      <a:pt x="357885" y="401348"/>
                    </a:cubicBezTo>
                    <a:cubicBezTo>
                      <a:pt x="352503" y="407065"/>
                      <a:pt x="352775" y="416062"/>
                      <a:pt x="358491" y="421444"/>
                    </a:cubicBezTo>
                    <a:lnTo>
                      <a:pt x="371325" y="433524"/>
                    </a:lnTo>
                    <a:cubicBezTo>
                      <a:pt x="371356" y="433554"/>
                      <a:pt x="371381" y="433586"/>
                      <a:pt x="371412" y="433614"/>
                    </a:cubicBezTo>
                    <a:cubicBezTo>
                      <a:pt x="371705" y="433888"/>
                      <a:pt x="372147" y="434302"/>
                      <a:pt x="372169" y="435736"/>
                    </a:cubicBezTo>
                    <a:cubicBezTo>
                      <a:pt x="372224" y="439067"/>
                      <a:pt x="370024" y="443636"/>
                      <a:pt x="366819" y="446843"/>
                    </a:cubicBezTo>
                    <a:cubicBezTo>
                      <a:pt x="362142" y="451525"/>
                      <a:pt x="354365" y="451357"/>
                      <a:pt x="349122" y="446464"/>
                    </a:cubicBezTo>
                    <a:lnTo>
                      <a:pt x="335053" y="433314"/>
                    </a:lnTo>
                    <a:lnTo>
                      <a:pt x="336773" y="431768"/>
                    </a:lnTo>
                    <a:cubicBezTo>
                      <a:pt x="350723" y="419241"/>
                      <a:pt x="352975" y="399800"/>
                      <a:pt x="342248" y="384488"/>
                    </a:cubicBezTo>
                    <a:cubicBezTo>
                      <a:pt x="338758" y="379504"/>
                      <a:pt x="334386" y="375633"/>
                      <a:pt x="329482" y="372946"/>
                    </a:cubicBezTo>
                    <a:cubicBezTo>
                      <a:pt x="336395" y="359313"/>
                      <a:pt x="334463" y="342760"/>
                      <a:pt x="323305" y="330289"/>
                    </a:cubicBezTo>
                    <a:cubicBezTo>
                      <a:pt x="317010" y="323252"/>
                      <a:pt x="308119" y="318446"/>
                      <a:pt x="298195" y="317382"/>
                    </a:cubicBezTo>
                    <a:cubicBezTo>
                      <a:pt x="297912" y="313815"/>
                      <a:pt x="297131" y="310220"/>
                      <a:pt x="295793" y="306676"/>
                    </a:cubicBezTo>
                    <a:cubicBezTo>
                      <a:pt x="290963" y="293890"/>
                      <a:pt x="280229" y="284479"/>
                      <a:pt x="267595" y="281220"/>
                    </a:cubicBezTo>
                    <a:cubicBezTo>
                      <a:pt x="268121" y="275556"/>
                      <a:pt x="267338" y="269708"/>
                      <a:pt x="265150" y="264020"/>
                    </a:cubicBezTo>
                    <a:cubicBezTo>
                      <a:pt x="259166" y="248475"/>
                      <a:pt x="244201" y="238029"/>
                      <a:pt x="227906" y="238029"/>
                    </a:cubicBezTo>
                    <a:cubicBezTo>
                      <a:pt x="217221" y="238029"/>
                      <a:pt x="206665" y="242384"/>
                      <a:pt x="197366" y="250632"/>
                    </a:cubicBezTo>
                    <a:lnTo>
                      <a:pt x="161071" y="282895"/>
                    </a:lnTo>
                    <a:lnTo>
                      <a:pt x="153092" y="271968"/>
                    </a:lnTo>
                    <a:lnTo>
                      <a:pt x="261309" y="133361"/>
                    </a:lnTo>
                    <a:lnTo>
                      <a:pt x="310787" y="140928"/>
                    </a:lnTo>
                    <a:lnTo>
                      <a:pt x="303301" y="145784"/>
                    </a:lnTo>
                    <a:cubicBezTo>
                      <a:pt x="263209" y="171796"/>
                      <a:pt x="260274" y="202047"/>
                      <a:pt x="270898" y="221685"/>
                    </a:cubicBezTo>
                    <a:cubicBezTo>
                      <a:pt x="279400" y="237405"/>
                      <a:pt x="296368" y="246390"/>
                      <a:pt x="314380" y="246390"/>
                    </a:cubicBezTo>
                    <a:cubicBezTo>
                      <a:pt x="321795" y="246389"/>
                      <a:pt x="329390" y="244867"/>
                      <a:pt x="336641" y="241662"/>
                    </a:cubicBezTo>
                    <a:cubicBezTo>
                      <a:pt x="336832" y="241576"/>
                      <a:pt x="337023" y="241489"/>
                      <a:pt x="337209" y="241396"/>
                    </a:cubicBezTo>
                    <a:lnTo>
                      <a:pt x="374690" y="222812"/>
                    </a:lnTo>
                    <a:lnTo>
                      <a:pt x="396327" y="242512"/>
                    </a:lnTo>
                    <a:cubicBezTo>
                      <a:pt x="396348" y="242532"/>
                      <a:pt x="396371" y="242546"/>
                      <a:pt x="396391" y="242564"/>
                    </a:cubicBezTo>
                    <a:cubicBezTo>
                      <a:pt x="396412" y="242584"/>
                      <a:pt x="396429" y="242604"/>
                      <a:pt x="396450" y="242624"/>
                    </a:cubicBezTo>
                    <a:lnTo>
                      <a:pt x="496457" y="331565"/>
                    </a:lnTo>
                    <a:cubicBezTo>
                      <a:pt x="505027" y="339184"/>
                      <a:pt x="509199" y="347625"/>
                      <a:pt x="507618" y="354145"/>
                    </a:cubicBezTo>
                    <a:close/>
                    <a:moveTo>
                      <a:pt x="506422" y="302380"/>
                    </a:moveTo>
                    <a:lnTo>
                      <a:pt x="415406" y="221434"/>
                    </a:lnTo>
                    <a:lnTo>
                      <a:pt x="386648" y="195251"/>
                    </a:lnTo>
                    <a:cubicBezTo>
                      <a:pt x="382318" y="191305"/>
                      <a:pt x="376009" y="190421"/>
                      <a:pt x="370762" y="193025"/>
                    </a:cubicBezTo>
                    <a:lnTo>
                      <a:pt x="324885" y="215773"/>
                    </a:lnTo>
                    <a:cubicBezTo>
                      <a:pt x="312420" y="221134"/>
                      <a:pt x="300160" y="216032"/>
                      <a:pt x="295903" y="208162"/>
                    </a:cubicBezTo>
                    <a:cubicBezTo>
                      <a:pt x="290053" y="197347"/>
                      <a:pt x="298815" y="182585"/>
                      <a:pt x="318774" y="169638"/>
                    </a:cubicBezTo>
                    <a:lnTo>
                      <a:pt x="363440" y="140653"/>
                    </a:lnTo>
                    <a:cubicBezTo>
                      <a:pt x="387659" y="124909"/>
                      <a:pt x="413065" y="123694"/>
                      <a:pt x="447818" y="127727"/>
                    </a:cubicBezTo>
                    <a:lnTo>
                      <a:pt x="548450" y="256669"/>
                    </a:lnTo>
                    <a:cubicBezTo>
                      <a:pt x="537830" y="275739"/>
                      <a:pt x="532190" y="281792"/>
                      <a:pt x="506422" y="302380"/>
                    </a:cubicBezTo>
                    <a:close/>
                    <a:moveTo>
                      <a:pt x="680540" y="190561"/>
                    </a:moveTo>
                    <a:cubicBezTo>
                      <a:pt x="680126" y="193762"/>
                      <a:pt x="678482" y="196604"/>
                      <a:pt x="675919" y="198558"/>
                    </a:cubicBezTo>
                    <a:lnTo>
                      <a:pt x="600046" y="256326"/>
                    </a:lnTo>
                    <a:cubicBezTo>
                      <a:pt x="597321" y="258411"/>
                      <a:pt x="594440" y="258848"/>
                      <a:pt x="592503" y="258848"/>
                    </a:cubicBezTo>
                    <a:lnTo>
                      <a:pt x="592503" y="258848"/>
                    </a:lnTo>
                    <a:cubicBezTo>
                      <a:pt x="588515" y="258847"/>
                      <a:pt x="584854" y="257091"/>
                      <a:pt x="582469" y="254041"/>
                    </a:cubicBezTo>
                    <a:lnTo>
                      <a:pt x="466654" y="105647"/>
                    </a:lnTo>
                    <a:cubicBezTo>
                      <a:pt x="464670" y="103108"/>
                      <a:pt x="463803" y="99953"/>
                      <a:pt x="464214" y="96759"/>
                    </a:cubicBezTo>
                    <a:cubicBezTo>
                      <a:pt x="464627" y="93548"/>
                      <a:pt x="466277" y="90693"/>
                      <a:pt x="468861" y="88724"/>
                    </a:cubicBezTo>
                    <a:lnTo>
                      <a:pt x="544643" y="30956"/>
                    </a:lnTo>
                    <a:cubicBezTo>
                      <a:pt x="547392" y="28871"/>
                      <a:pt x="550288" y="28432"/>
                      <a:pt x="552235" y="28432"/>
                    </a:cubicBezTo>
                    <a:cubicBezTo>
                      <a:pt x="556227" y="28432"/>
                      <a:pt x="559878" y="30182"/>
                      <a:pt x="562266" y="33248"/>
                    </a:cubicBezTo>
                    <a:lnTo>
                      <a:pt x="678098" y="181617"/>
                    </a:lnTo>
                    <a:cubicBezTo>
                      <a:pt x="680089" y="184175"/>
                      <a:pt x="680957" y="187349"/>
                      <a:pt x="680540" y="190561"/>
                    </a:cubicBezTo>
                    <a:close/>
                  </a:path>
                </a:pathLst>
              </a:custGeom>
              <a:grpFill/>
              <a:ln w="1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xmlns="" id="{8C706754-97DA-4B0F-B923-E4E9F100EFA3}"/>
                  </a:ext>
                </a:extLst>
              </p:cNvPr>
              <p:cNvSpPr/>
              <p:nvPr/>
            </p:nvSpPr>
            <p:spPr>
              <a:xfrm>
                <a:off x="5380778" y="3465958"/>
                <a:ext cx="28194" cy="28194"/>
              </a:xfrm>
              <a:custGeom>
                <a:avLst/>
                <a:gdLst>
                  <a:gd name="connsiteX0" fmla="*/ 5349 w 28194"/>
                  <a:gd name="connsiteY0" fmla="*/ 25530 h 28194"/>
                  <a:gd name="connsiteX1" fmla="*/ 14208 w 28194"/>
                  <a:gd name="connsiteY1" fmla="*/ 28634 h 28194"/>
                  <a:gd name="connsiteX2" fmla="*/ 25327 w 28194"/>
                  <a:gd name="connsiteY2" fmla="*/ 23284 h 28194"/>
                  <a:gd name="connsiteX3" fmla="*/ 25488 w 28194"/>
                  <a:gd name="connsiteY3" fmla="*/ 23082 h 28194"/>
                  <a:gd name="connsiteX4" fmla="*/ 23244 w 28194"/>
                  <a:gd name="connsiteY4" fmla="*/ 3104 h 28194"/>
                  <a:gd name="connsiteX5" fmla="*/ 3266 w 28194"/>
                  <a:gd name="connsiteY5" fmla="*/ 5350 h 28194"/>
                  <a:gd name="connsiteX6" fmla="*/ 3105 w 28194"/>
                  <a:gd name="connsiteY6" fmla="*/ 5551 h 28194"/>
                  <a:gd name="connsiteX7" fmla="*/ 5349 w 28194"/>
                  <a:gd name="connsiteY7" fmla="*/ 25530 h 2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194" h="28194">
                    <a:moveTo>
                      <a:pt x="5349" y="25530"/>
                    </a:moveTo>
                    <a:cubicBezTo>
                      <a:pt x="7967" y="27619"/>
                      <a:pt x="11098" y="28634"/>
                      <a:pt x="14208" y="28634"/>
                    </a:cubicBezTo>
                    <a:cubicBezTo>
                      <a:pt x="18383" y="28634"/>
                      <a:pt x="22521" y="26803"/>
                      <a:pt x="25327" y="23284"/>
                    </a:cubicBezTo>
                    <a:lnTo>
                      <a:pt x="25488" y="23082"/>
                    </a:lnTo>
                    <a:cubicBezTo>
                      <a:pt x="30385" y="16946"/>
                      <a:pt x="29380" y="8001"/>
                      <a:pt x="23244" y="3104"/>
                    </a:cubicBezTo>
                    <a:cubicBezTo>
                      <a:pt x="17107" y="-1790"/>
                      <a:pt x="8162" y="-790"/>
                      <a:pt x="3266" y="5350"/>
                    </a:cubicBezTo>
                    <a:lnTo>
                      <a:pt x="3105" y="5551"/>
                    </a:lnTo>
                    <a:cubicBezTo>
                      <a:pt x="-1792" y="11688"/>
                      <a:pt x="-787" y="20632"/>
                      <a:pt x="5349" y="25530"/>
                    </a:cubicBezTo>
                    <a:close/>
                  </a:path>
                </a:pathLst>
              </a:custGeom>
              <a:grpFill/>
              <a:ln w="1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114" name="Rectangle 58">
            <a:extLst>
              <a:ext uri="{FF2B5EF4-FFF2-40B4-BE49-F238E27FC236}">
                <a16:creationId xmlns:a16="http://schemas.microsoft.com/office/drawing/2014/main" xmlns="" id="{1C410322-8E3B-4240-8C53-11726DF771EA}"/>
              </a:ext>
            </a:extLst>
          </p:cNvPr>
          <p:cNvSpPr/>
          <p:nvPr/>
        </p:nvSpPr>
        <p:spPr>
          <a:xfrm flipH="1">
            <a:off x="252747" y="1263739"/>
            <a:ext cx="1326561" cy="7713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500D95E3-CFE8-464C-843F-6BC8A67EDD26}"/>
              </a:ext>
            </a:extLst>
          </p:cNvPr>
          <p:cNvSpPr txBox="1"/>
          <p:nvPr/>
        </p:nvSpPr>
        <p:spPr>
          <a:xfrm>
            <a:off x="204591" y="2329330"/>
            <a:ext cx="3100995" cy="311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19063" indent="-117475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100">
                <a:latin typeface="Arial Narrow" panose="020B0606020202030204" pitchFamily="34" charset="0"/>
              </a:defRPr>
            </a:lvl1pPr>
          </a:lstStyle>
          <a:p>
            <a:pPr marL="180975" indent="-179388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ru-RU" sz="700" dirty="0"/>
              <a:t>Экспертный совет как активный инструмент валидации идей</a:t>
            </a:r>
          </a:p>
          <a:p>
            <a:pPr marL="180975" indent="-179388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ru-RU" sz="700" dirty="0"/>
              <a:t>Участие стратегических партнеров в валидации и пилотировании</a:t>
            </a:r>
          </a:p>
        </p:txBody>
      </p:sp>
      <p:sp>
        <p:nvSpPr>
          <p:cNvPr id="129" name="Rectangle 58">
            <a:extLst>
              <a:ext uri="{FF2B5EF4-FFF2-40B4-BE49-F238E27FC236}">
                <a16:creationId xmlns:a16="http://schemas.microsoft.com/office/drawing/2014/main" xmlns="" id="{C181496E-C8BF-491C-A891-A6EB9D1A89FE}"/>
              </a:ext>
            </a:extLst>
          </p:cNvPr>
          <p:cNvSpPr/>
          <p:nvPr/>
        </p:nvSpPr>
        <p:spPr>
          <a:xfrm flipH="1">
            <a:off x="262755" y="2663431"/>
            <a:ext cx="1316551" cy="372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2E5E6C96-A943-44EC-B052-879DBE18A6F1}"/>
              </a:ext>
            </a:extLst>
          </p:cNvPr>
          <p:cNvSpPr txBox="1"/>
          <p:nvPr/>
        </p:nvSpPr>
        <p:spPr>
          <a:xfrm>
            <a:off x="207175" y="2586883"/>
            <a:ext cx="1372132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19063" indent="-117475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800">
                <a:latin typeface="Arial Narrow" panose="020B0606020202030204" pitchFamily="34" charset="0"/>
              </a:defRPr>
            </a:lvl1pPr>
          </a:lstStyle>
          <a:p>
            <a:pPr marL="180975" indent="-179388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ru-RU" sz="700" dirty="0"/>
              <a:t>Со-инвестиции как элемент отбора проектов и верификации идей</a:t>
            </a: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xmlns="" id="{52650FA7-8951-4794-911B-CBB4996E8138}"/>
              </a:ext>
            </a:extLst>
          </p:cNvPr>
          <p:cNvCxnSpPr>
            <a:cxnSpLocks/>
          </p:cNvCxnSpPr>
          <p:nvPr/>
        </p:nvCxnSpPr>
        <p:spPr>
          <a:xfrm>
            <a:off x="6266863" y="1201197"/>
            <a:ext cx="2689227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154DFB4B-A98E-44BE-909D-7E6E6695D2B8}"/>
              </a:ext>
            </a:extLst>
          </p:cNvPr>
          <p:cNvSpPr txBox="1"/>
          <p:nvPr/>
        </p:nvSpPr>
        <p:spPr>
          <a:xfrm>
            <a:off x="2254564" y="4373455"/>
            <a:ext cx="1762061" cy="233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600" dirty="0">
                <a:solidFill>
                  <a:schemeClr val="accent2"/>
                </a:solidFill>
                <a:latin typeface="Arial Narrow" panose="020B0606020202030204" pitchFamily="34" charset="0"/>
              </a:rPr>
              <a:t>*Только для модели </a:t>
            </a:r>
            <a:r>
              <a:rPr lang="en-US" sz="600" dirty="0">
                <a:solidFill>
                  <a:schemeClr val="accent2"/>
                </a:solidFill>
                <a:latin typeface="Arial Narrow" panose="020B0606020202030204" pitchFamily="34" charset="0"/>
              </a:rPr>
              <a:t>VC</a:t>
            </a:r>
            <a:r>
              <a:rPr lang="ru-RU" sz="600" dirty="0">
                <a:solidFill>
                  <a:schemeClr val="accent2"/>
                </a:solidFill>
                <a:latin typeface="Arial Narrow" panose="020B0606020202030204" pitchFamily="34" charset="0"/>
              </a:rPr>
              <a:t> и проектов раунда </a:t>
            </a:r>
            <a:r>
              <a:rPr lang="en-US" sz="600" dirty="0">
                <a:solidFill>
                  <a:schemeClr val="accent2"/>
                </a:solidFill>
                <a:latin typeface="Arial Narrow" panose="020B0606020202030204" pitchFamily="34" charset="0"/>
              </a:rPr>
              <a:t>Seed </a:t>
            </a:r>
            <a:r>
              <a:rPr lang="ru-RU" sz="600" dirty="0">
                <a:solidFill>
                  <a:schemeClr val="accent2"/>
                </a:solidFill>
                <a:latin typeface="Arial Narrow" panose="020B0606020202030204" pitchFamily="34" charset="0"/>
              </a:rPr>
              <a:t>и А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xmlns="" id="{C03A4BDE-2CC5-4C06-BFF5-E4589F8DE22D}"/>
              </a:ext>
            </a:extLst>
          </p:cNvPr>
          <p:cNvCxnSpPr>
            <a:cxnSpLocks/>
          </p:cNvCxnSpPr>
          <p:nvPr/>
        </p:nvCxnSpPr>
        <p:spPr>
          <a:xfrm flipV="1">
            <a:off x="5265682" y="1193314"/>
            <a:ext cx="1016328" cy="340468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xmlns="" id="{5F8F45F9-746D-4274-9B3C-94DCC92917CC}"/>
              </a:ext>
            </a:extLst>
          </p:cNvPr>
          <p:cNvCxnSpPr>
            <a:cxnSpLocks/>
          </p:cNvCxnSpPr>
          <p:nvPr/>
        </p:nvCxnSpPr>
        <p:spPr>
          <a:xfrm flipH="1" flipV="1">
            <a:off x="185842" y="1212491"/>
            <a:ext cx="0" cy="900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xmlns="" id="{8240C0F4-AB22-421A-B278-4F708BAEDD67}"/>
              </a:ext>
            </a:extLst>
          </p:cNvPr>
          <p:cNvCxnSpPr>
            <a:cxnSpLocks/>
          </p:cNvCxnSpPr>
          <p:nvPr/>
        </p:nvCxnSpPr>
        <p:spPr>
          <a:xfrm flipH="1" flipV="1">
            <a:off x="185842" y="2211779"/>
            <a:ext cx="0" cy="9000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xmlns="" id="{A2511C49-2B35-4A46-811A-E5919EA48C37}"/>
              </a:ext>
            </a:extLst>
          </p:cNvPr>
          <p:cNvCxnSpPr>
            <a:cxnSpLocks/>
          </p:cNvCxnSpPr>
          <p:nvPr/>
        </p:nvCxnSpPr>
        <p:spPr>
          <a:xfrm flipH="1" flipV="1">
            <a:off x="3146075" y="1212491"/>
            <a:ext cx="267312" cy="900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xmlns="" id="{D9068D14-EAA6-4CDF-985D-B528E0C63C26}"/>
              </a:ext>
            </a:extLst>
          </p:cNvPr>
          <p:cNvCxnSpPr>
            <a:cxnSpLocks/>
          </p:cNvCxnSpPr>
          <p:nvPr/>
        </p:nvCxnSpPr>
        <p:spPr>
          <a:xfrm flipH="1" flipV="1">
            <a:off x="3438859" y="2211779"/>
            <a:ext cx="267312" cy="90131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>
            <a:extLst>
              <a:ext uri="{FF2B5EF4-FFF2-40B4-BE49-F238E27FC236}">
                <a16:creationId xmlns:a16="http://schemas.microsoft.com/office/drawing/2014/main" xmlns="" id="{E546765D-1642-4624-AC11-17329EA39918}"/>
              </a:ext>
            </a:extLst>
          </p:cNvPr>
          <p:cNvSpPr txBox="1"/>
          <p:nvPr/>
        </p:nvSpPr>
        <p:spPr>
          <a:xfrm>
            <a:off x="1709780" y="1221686"/>
            <a:ext cx="1476000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19063" indent="-117475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100">
                <a:latin typeface="Arial Narrow" panose="020B0606020202030204" pitchFamily="34" charset="0"/>
              </a:defRPr>
            </a:lvl1pPr>
          </a:lstStyle>
          <a:p>
            <a:pPr marL="180975" indent="-179388">
              <a:spcBef>
                <a:spcPts val="100"/>
              </a:spcBef>
              <a:spcAft>
                <a:spcPts val="100"/>
              </a:spcAft>
              <a:buClr>
                <a:schemeClr val="accent4"/>
              </a:buClr>
              <a:buFont typeface="Arial" panose="020B0604020202020204" pitchFamily="34" charset="0"/>
              <a:buChar char="●"/>
            </a:pPr>
            <a:r>
              <a:rPr lang="ru-RU" sz="700" dirty="0"/>
              <a:t>Генерация идей и отбор с корпорациями</a:t>
            </a:r>
          </a:p>
          <a:p>
            <a:pPr marL="180975" indent="-179388">
              <a:spcBef>
                <a:spcPts val="100"/>
              </a:spcBef>
              <a:spcAft>
                <a:spcPts val="100"/>
              </a:spcAft>
              <a:buClr>
                <a:schemeClr val="accent4"/>
              </a:buClr>
              <a:buFont typeface="Arial" panose="020B0604020202020204" pitchFamily="34" charset="0"/>
              <a:buChar char="●"/>
            </a:pPr>
            <a:r>
              <a:rPr lang="ru-RU" sz="700" dirty="0"/>
              <a:t>Анализ банков идей и проектов</a:t>
            </a:r>
          </a:p>
          <a:p>
            <a:pPr marL="180975" indent="-179388">
              <a:spcBef>
                <a:spcPts val="100"/>
              </a:spcBef>
              <a:spcAft>
                <a:spcPts val="100"/>
              </a:spcAft>
              <a:buClr>
                <a:schemeClr val="accent4"/>
              </a:buClr>
              <a:buFont typeface="Arial" panose="020B0604020202020204" pitchFamily="34" charset="0"/>
              <a:buChar char="●"/>
            </a:pPr>
            <a:r>
              <a:rPr lang="ru-RU" sz="700" dirty="0"/>
              <a:t>Партнерства с профильными ВУЗами</a:t>
            </a:r>
          </a:p>
          <a:p>
            <a:pPr marL="180975" indent="-179388">
              <a:spcBef>
                <a:spcPts val="100"/>
              </a:spcBef>
              <a:spcAft>
                <a:spcPts val="100"/>
              </a:spcAft>
              <a:buClr>
                <a:schemeClr val="accent4"/>
              </a:buClr>
              <a:buFont typeface="Arial" panose="020B0604020202020204" pitchFamily="34" charset="0"/>
              <a:buChar char="●"/>
            </a:pPr>
            <a:r>
              <a:rPr lang="ru-RU" sz="700" dirty="0"/>
              <a:t>Поиск идей на профильных мероприятиях, выставках и конкурсах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xmlns="" id="{4384AE99-37C0-4D7D-8E8E-6D553E692461}"/>
              </a:ext>
            </a:extLst>
          </p:cNvPr>
          <p:cNvSpPr txBox="1"/>
          <p:nvPr/>
        </p:nvSpPr>
        <p:spPr>
          <a:xfrm>
            <a:off x="194312" y="1221686"/>
            <a:ext cx="1512000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80975" indent="-179388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>
                <a:schemeClr val="accent4"/>
              </a:buClr>
              <a:buFont typeface="Arial" panose="020B0604020202020204" pitchFamily="34" charset="0"/>
              <a:buChar char="●"/>
              <a:defRPr sz="700"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Отслеживание в акселераторах и инкубаторах </a:t>
            </a:r>
          </a:p>
          <a:p>
            <a:r>
              <a:rPr lang="ru-RU" dirty="0"/>
              <a:t>Отбор проектов с корпорациями</a:t>
            </a:r>
            <a:endParaRPr lang="en-US" dirty="0"/>
          </a:p>
          <a:p>
            <a:r>
              <a:rPr lang="ru-RU" dirty="0"/>
              <a:t>Анализ банков проектов</a:t>
            </a:r>
          </a:p>
          <a:p>
            <a:r>
              <a:rPr lang="ru-RU" dirty="0"/>
              <a:t>Поиск проектов на выставках, </a:t>
            </a:r>
            <a:r>
              <a:rPr lang="ru-RU" dirty="0" err="1"/>
              <a:t>хакатонах</a:t>
            </a:r>
            <a:r>
              <a:rPr lang="ru-RU" dirty="0"/>
              <a:t>, конкурсах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22453CBA-161E-4076-8C78-ADEBE6F3EFF3}"/>
              </a:ext>
            </a:extLst>
          </p:cNvPr>
          <p:cNvSpPr txBox="1"/>
          <p:nvPr/>
        </p:nvSpPr>
        <p:spPr>
          <a:xfrm>
            <a:off x="544850" y="3436476"/>
            <a:ext cx="31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000" dirty="0">
                <a:latin typeface="Arial Narrow" panose="020B0606020202030204" pitchFamily="34" charset="0"/>
              </a:rPr>
              <a:t>Необходимые условия для этапов </a:t>
            </a:r>
            <a:r>
              <a:rPr lang="ru-RU" sz="1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поиск и отбор проектов</a:t>
            </a:r>
            <a:r>
              <a:rPr lang="ru-RU" sz="1000" b="1" dirty="0">
                <a:latin typeface="Arial Narrow" panose="020B0606020202030204" pitchFamily="34" charset="0"/>
              </a:rPr>
              <a:t>, </a:t>
            </a:r>
            <a:r>
              <a:rPr lang="ru-RU" sz="1000" dirty="0">
                <a:latin typeface="Arial Narrow" panose="020B0606020202030204" pitchFamily="34" charset="0"/>
              </a:rPr>
              <a:t>а также </a:t>
            </a:r>
            <a:r>
              <a:rPr lang="ru-RU" sz="1000" b="1" dirty="0">
                <a:solidFill>
                  <a:schemeClr val="accent4"/>
                </a:solidFill>
                <a:latin typeface="Arial Narrow" panose="020B0606020202030204" pitchFamily="34" charset="0"/>
              </a:rPr>
              <a:t>валидация проектов</a:t>
            </a:r>
          </a:p>
        </p:txBody>
      </p:sp>
      <p:pic>
        <p:nvPicPr>
          <p:cNvPr id="142" name="Рисунок 17">
            <a:extLst>
              <a:ext uri="{FF2B5EF4-FFF2-40B4-BE49-F238E27FC236}">
                <a16:creationId xmlns:a16="http://schemas.microsoft.com/office/drawing/2014/main" xmlns="" id="{C20848B6-CA7C-4A0B-8073-9703118B1F62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43" y="3474919"/>
            <a:ext cx="324000" cy="324000"/>
          </a:xfrm>
          <a:prstGeom prst="rect">
            <a:avLst/>
          </a:prstGeom>
        </p:spPr>
      </p:pic>
      <p:sp>
        <p:nvSpPr>
          <p:cNvPr id="143" name="Rectangle: Rounded Corners 21">
            <a:extLst>
              <a:ext uri="{FF2B5EF4-FFF2-40B4-BE49-F238E27FC236}">
                <a16:creationId xmlns:a16="http://schemas.microsoft.com/office/drawing/2014/main" xmlns="" id="{0D76E60E-DB2E-47A9-8176-A1B8602269C1}"/>
              </a:ext>
            </a:extLst>
          </p:cNvPr>
          <p:cNvSpPr/>
          <p:nvPr/>
        </p:nvSpPr>
        <p:spPr>
          <a:xfrm>
            <a:off x="1268434" y="3911051"/>
            <a:ext cx="468000" cy="468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ru-RU" sz="600" b="1" dirty="0">
                <a:solidFill>
                  <a:schemeClr val="accent4"/>
                </a:solidFill>
                <a:latin typeface="Arial Narrow" panose="020B0606020202030204" pitchFamily="34" charset="0"/>
              </a:rPr>
              <a:t>Научная</a:t>
            </a:r>
            <a:endParaRPr lang="en-US" sz="600" b="1" dirty="0">
              <a:solidFill>
                <a:schemeClr val="accent4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600" b="1" dirty="0">
                <a:solidFill>
                  <a:schemeClr val="accent4"/>
                </a:solidFill>
                <a:latin typeface="Arial Narrow" panose="020B0606020202030204" pitchFamily="34" charset="0"/>
              </a:rPr>
              <a:t>база</a:t>
            </a:r>
          </a:p>
        </p:txBody>
      </p:sp>
      <p:sp>
        <p:nvSpPr>
          <p:cNvPr id="144" name="Rectangle: Rounded Corners 22">
            <a:extLst>
              <a:ext uri="{FF2B5EF4-FFF2-40B4-BE49-F238E27FC236}">
                <a16:creationId xmlns:a16="http://schemas.microsoft.com/office/drawing/2014/main" xmlns="" id="{ED3ABDEE-8338-4EDC-BF0B-81BE6235620F}"/>
              </a:ext>
            </a:extLst>
          </p:cNvPr>
          <p:cNvSpPr/>
          <p:nvPr/>
        </p:nvSpPr>
        <p:spPr>
          <a:xfrm>
            <a:off x="188164" y="3911051"/>
            <a:ext cx="468000" cy="468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ru-RU" sz="600" b="1" dirty="0">
                <a:solidFill>
                  <a:schemeClr val="accent4"/>
                </a:solidFill>
                <a:latin typeface="Arial Narrow" panose="020B0606020202030204" pitchFamily="34" charset="0"/>
              </a:rPr>
              <a:t>Понимание</a:t>
            </a:r>
            <a:endParaRPr lang="en-US" sz="600" b="1" dirty="0">
              <a:solidFill>
                <a:schemeClr val="accent4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600" b="1" dirty="0">
                <a:solidFill>
                  <a:schemeClr val="accent4"/>
                </a:solidFill>
                <a:latin typeface="Arial Narrow" panose="020B0606020202030204" pitchFamily="34" charset="0"/>
              </a:rPr>
              <a:t>потребностей</a:t>
            </a:r>
            <a:endParaRPr lang="en-US" sz="600" b="1" dirty="0">
              <a:solidFill>
                <a:schemeClr val="accent4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600" b="1" dirty="0">
                <a:solidFill>
                  <a:schemeClr val="accent4"/>
                </a:solidFill>
                <a:latin typeface="Arial Narrow" panose="020B0606020202030204" pitchFamily="34" charset="0"/>
              </a:rPr>
              <a:t>компаний </a:t>
            </a:r>
          </a:p>
        </p:txBody>
      </p:sp>
      <p:sp>
        <p:nvSpPr>
          <p:cNvPr id="145" name="Rectangle: Rounded Corners 23">
            <a:extLst>
              <a:ext uri="{FF2B5EF4-FFF2-40B4-BE49-F238E27FC236}">
                <a16:creationId xmlns:a16="http://schemas.microsoft.com/office/drawing/2014/main" xmlns="" id="{156951C5-689D-448D-B191-A0CF7B4796F6}"/>
              </a:ext>
            </a:extLst>
          </p:cNvPr>
          <p:cNvSpPr/>
          <p:nvPr/>
        </p:nvSpPr>
        <p:spPr>
          <a:xfrm>
            <a:off x="728299" y="3911051"/>
            <a:ext cx="468000" cy="468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ru-RU" sz="600" b="1" dirty="0">
                <a:solidFill>
                  <a:schemeClr val="accent4"/>
                </a:solidFill>
                <a:latin typeface="Arial Narrow" panose="020B0606020202030204" pitchFamily="34" charset="0"/>
              </a:rPr>
              <a:t>Глубокая</a:t>
            </a:r>
            <a:endParaRPr lang="en-US" sz="600" b="1" dirty="0">
              <a:solidFill>
                <a:schemeClr val="accent4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600" b="1" dirty="0">
                <a:solidFill>
                  <a:schemeClr val="accent4"/>
                </a:solidFill>
                <a:latin typeface="Arial Narrow" panose="020B0606020202030204" pitchFamily="34" charset="0"/>
              </a:rPr>
              <a:t>экспертиза</a:t>
            </a:r>
          </a:p>
        </p:txBody>
      </p:sp>
      <p:sp>
        <p:nvSpPr>
          <p:cNvPr id="146" name="Rectangle: Rounded Corners 29">
            <a:extLst>
              <a:ext uri="{FF2B5EF4-FFF2-40B4-BE49-F238E27FC236}">
                <a16:creationId xmlns:a16="http://schemas.microsoft.com/office/drawing/2014/main" xmlns="" id="{FE7B40D8-EF10-418E-95E3-B2AE2FDD0049}"/>
              </a:ext>
            </a:extLst>
          </p:cNvPr>
          <p:cNvSpPr/>
          <p:nvPr/>
        </p:nvSpPr>
        <p:spPr>
          <a:xfrm>
            <a:off x="1808569" y="3911051"/>
            <a:ext cx="468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ru-RU" sz="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Внешние</a:t>
            </a:r>
            <a:endParaRPr lang="en-US" sz="6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отраслевые</a:t>
            </a:r>
            <a:endParaRPr lang="en-US" sz="6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эксперты</a:t>
            </a:r>
          </a:p>
        </p:txBody>
      </p:sp>
      <p:sp>
        <p:nvSpPr>
          <p:cNvPr id="147" name="Rectangle: Rounded Corners 30">
            <a:extLst>
              <a:ext uri="{FF2B5EF4-FFF2-40B4-BE49-F238E27FC236}">
                <a16:creationId xmlns:a16="http://schemas.microsoft.com/office/drawing/2014/main" xmlns="" id="{0C4531E7-CB10-422A-9FD1-FC3239E5F88C}"/>
              </a:ext>
            </a:extLst>
          </p:cNvPr>
          <p:cNvSpPr/>
          <p:nvPr/>
        </p:nvSpPr>
        <p:spPr>
          <a:xfrm>
            <a:off x="2888839" y="3911051"/>
            <a:ext cx="468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ru-RU" sz="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Экспертный</a:t>
            </a:r>
            <a:endParaRPr lang="en-US" sz="6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совет</a:t>
            </a:r>
          </a:p>
        </p:txBody>
      </p:sp>
      <p:sp>
        <p:nvSpPr>
          <p:cNvPr id="148" name="Rectangle: Rounded Corners 31">
            <a:extLst>
              <a:ext uri="{FF2B5EF4-FFF2-40B4-BE49-F238E27FC236}">
                <a16:creationId xmlns:a16="http://schemas.microsoft.com/office/drawing/2014/main" xmlns="" id="{9E113EEF-7AAC-46B9-B838-D236B7A1C681}"/>
              </a:ext>
            </a:extLst>
          </p:cNvPr>
          <p:cNvSpPr/>
          <p:nvPr/>
        </p:nvSpPr>
        <p:spPr>
          <a:xfrm>
            <a:off x="3428976" y="3911051"/>
            <a:ext cx="468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ru-RU" sz="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Со-</a:t>
            </a:r>
            <a:endParaRPr lang="en-US" sz="6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инвесторы*</a:t>
            </a:r>
          </a:p>
        </p:txBody>
      </p:sp>
      <p:sp>
        <p:nvSpPr>
          <p:cNvPr id="149" name="Rectangle: Rounded Corners 32">
            <a:extLst>
              <a:ext uri="{FF2B5EF4-FFF2-40B4-BE49-F238E27FC236}">
                <a16:creationId xmlns:a16="http://schemas.microsoft.com/office/drawing/2014/main" xmlns="" id="{4FCF57A4-2954-4153-8C1B-DF5C7FB70935}"/>
              </a:ext>
            </a:extLst>
          </p:cNvPr>
          <p:cNvSpPr/>
          <p:nvPr/>
        </p:nvSpPr>
        <p:spPr>
          <a:xfrm>
            <a:off x="2348704" y="3911051"/>
            <a:ext cx="468000" cy="46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ru-RU" sz="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Корпорации</a:t>
            </a:r>
          </a:p>
        </p:txBody>
      </p:sp>
      <p:sp>
        <p:nvSpPr>
          <p:cNvPr id="109" name="Rectangle 48">
            <a:extLst>
              <a:ext uri="{FF2B5EF4-FFF2-40B4-BE49-F238E27FC236}">
                <a16:creationId xmlns:a16="http://schemas.microsoft.com/office/drawing/2014/main" xmlns="" id="{08B23C60-3B25-4499-BD3D-F3EA2EFD1A56}"/>
              </a:ext>
            </a:extLst>
          </p:cNvPr>
          <p:cNvSpPr/>
          <p:nvPr/>
        </p:nvSpPr>
        <p:spPr>
          <a:xfrm>
            <a:off x="8211789" y="3836897"/>
            <a:ext cx="771686" cy="307777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«КВФ»</a:t>
            </a:r>
            <a:endParaRPr lang="ru-RU" sz="14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2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>
            <a:extLst>
              <a:ext uri="{FF2B5EF4-FFF2-40B4-BE49-F238E27FC236}">
                <a16:creationId xmlns:a16="http://schemas.microsoft.com/office/drawing/2014/main" xmlns="" id="{58158620-6380-41DB-ADB2-F396D5C6404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1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16" name="Объект 15" hidden="1">
                        <a:extLst>
                          <a:ext uri="{FF2B5EF4-FFF2-40B4-BE49-F238E27FC236}">
                            <a16:creationId xmlns:a16="http://schemas.microsoft.com/office/drawing/2014/main" xmlns="" id="{58158620-6380-41DB-ADB2-F396D5C640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224D7F54-88F0-41E0-B722-A2A9D0D02918}"/>
              </a:ext>
            </a:extLst>
          </p:cNvPr>
          <p:cNvSpPr/>
          <p:nvPr/>
        </p:nvSpPr>
        <p:spPr>
          <a:xfrm>
            <a:off x="2456137" y="881975"/>
            <a:ext cx="6496810" cy="720000"/>
          </a:xfrm>
          <a:prstGeom prst="rect">
            <a:avLst/>
          </a:prstGeom>
          <a:pattFill prst="pct25">
            <a:fgClr>
              <a:srgbClr val="D9D9D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tIns="0" rIns="108000" bIns="0" rtlCol="0" anchor="ctr" anchorCtr="0"/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chemeClr val="tx1"/>
                </a:solidFill>
              </a:rPr>
              <a:t>не инструмент для финансовых операций и </a:t>
            </a:r>
            <a:r>
              <a:rPr lang="ru-RU" sz="1050" b="1" dirty="0" smtClean="0">
                <a:solidFill>
                  <a:schemeClr val="tx1"/>
                </a:solidFill>
              </a:rPr>
              <a:t>спекуляций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ru-RU" sz="1050" b="1" dirty="0" smtClean="0">
                <a:solidFill>
                  <a:schemeClr val="tx1"/>
                </a:solidFill>
              </a:rPr>
              <a:t>не </a:t>
            </a:r>
            <a:r>
              <a:rPr lang="ru-RU" sz="1050" b="1" dirty="0">
                <a:solidFill>
                  <a:schemeClr val="tx1"/>
                </a:solidFill>
              </a:rPr>
              <a:t>инструмент для </a:t>
            </a:r>
            <a:r>
              <a:rPr lang="ru-RU" sz="1050" b="1" dirty="0" smtClean="0">
                <a:solidFill>
                  <a:schemeClr val="tx1"/>
                </a:solidFill>
              </a:rPr>
              <a:t>пиара</a:t>
            </a:r>
            <a:endParaRPr lang="ru-RU" sz="1000" b="1" dirty="0">
              <a:solidFill>
                <a:schemeClr val="tx1"/>
              </a:solidFill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chemeClr val="tx1"/>
                </a:solidFill>
              </a:rPr>
              <a:t>не инструмент для кадровой </a:t>
            </a:r>
            <a:r>
              <a:rPr lang="ru-RU" sz="1050" b="1" dirty="0" smtClean="0">
                <a:solidFill>
                  <a:schemeClr val="tx1"/>
                </a:solidFill>
              </a:rPr>
              <a:t>политики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ru-RU" sz="1050" b="1" dirty="0" smtClean="0">
                <a:solidFill>
                  <a:schemeClr val="tx1"/>
                </a:solidFill>
              </a:rPr>
              <a:t>не </a:t>
            </a:r>
            <a:r>
              <a:rPr lang="ru-RU" sz="1050" b="1" dirty="0">
                <a:solidFill>
                  <a:schemeClr val="tx1"/>
                </a:solidFill>
              </a:rPr>
              <a:t>инструмент для выхода на новые </a:t>
            </a:r>
            <a:r>
              <a:rPr lang="ru-RU" sz="1050" b="1" dirty="0" smtClean="0">
                <a:solidFill>
                  <a:schemeClr val="tx1"/>
                </a:solidFill>
              </a:rPr>
              <a:t>рынки</a:t>
            </a:r>
            <a:endParaRPr lang="ru-RU" sz="8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BA5FA3F-17D1-4679-A82E-527F97148304}"/>
              </a:ext>
            </a:extLst>
          </p:cNvPr>
          <p:cNvSpPr txBox="1"/>
          <p:nvPr/>
        </p:nvSpPr>
        <p:spPr>
          <a:xfrm>
            <a:off x="185975" y="402779"/>
            <a:ext cx="879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B0F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Задачи КВФ в корпорации</a:t>
            </a:r>
            <a:endParaRPr lang="ru-RU" sz="1800" b="1" dirty="0">
              <a:solidFill>
                <a:srgbClr val="00B0F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52" name="Picture 32">
            <a:extLst>
              <a:ext uri="{FF2B5EF4-FFF2-40B4-BE49-F238E27FC236}">
                <a16:creationId xmlns:a16="http://schemas.microsoft.com/office/drawing/2014/main" xmlns="" id="{286F83DA-C031-4504-945E-8FFCAF4378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1862"/>
            <a:ext cx="9144000" cy="533400"/>
          </a:xfrm>
          <a:prstGeom prst="rect">
            <a:avLst/>
          </a:prstGeom>
        </p:spPr>
      </p:pic>
      <p:sp>
        <p:nvSpPr>
          <p:cNvPr id="53" name="Номер слайда 3">
            <a:extLst>
              <a:ext uri="{FF2B5EF4-FFF2-40B4-BE49-F238E27FC236}">
                <a16:creationId xmlns:a16="http://schemas.microsoft.com/office/drawing/2014/main" xmlns="" id="{4DB3AAFD-A578-4364-B5B0-2212F1FB8828}"/>
              </a:ext>
            </a:extLst>
          </p:cNvPr>
          <p:cNvSpPr txBox="1">
            <a:spLocks/>
          </p:cNvSpPr>
          <p:nvPr/>
        </p:nvSpPr>
        <p:spPr>
          <a:xfrm>
            <a:off x="6105939" y="47783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12CE3D3-047B-4B6C-928A-64B340F36EF1}" type="slidenum">
              <a:rPr lang="en-US" smtClean="0">
                <a:solidFill>
                  <a:srgbClr val="002060"/>
                </a:solidFill>
              </a:rPr>
              <a:pPr algn="r"/>
              <a:t>5</a:t>
            </a:fld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4" name="Picture 73">
            <a:extLst>
              <a:ext uri="{FF2B5EF4-FFF2-40B4-BE49-F238E27FC236}">
                <a16:creationId xmlns:a16="http://schemas.microsoft.com/office/drawing/2014/main" xmlns="" id="{4E5DA668-E1EE-4661-86B2-AB6A5CA827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1" y="4774170"/>
            <a:ext cx="968513" cy="290554"/>
          </a:xfrm>
          <a:prstGeom prst="rect">
            <a:avLst/>
          </a:prstGeom>
        </p:spPr>
      </p:pic>
      <p:sp>
        <p:nvSpPr>
          <p:cNvPr id="75" name="Rectangle 11">
            <a:extLst>
              <a:ext uri="{FF2B5EF4-FFF2-40B4-BE49-F238E27FC236}">
                <a16:creationId xmlns:a16="http://schemas.microsoft.com/office/drawing/2014/main" xmlns="" id="{923CB99A-E39C-4C01-A6EC-BB46D2D9BE17}"/>
              </a:ext>
            </a:extLst>
          </p:cNvPr>
          <p:cNvSpPr/>
          <p:nvPr/>
        </p:nvSpPr>
        <p:spPr>
          <a:xfrm>
            <a:off x="206732" y="1763812"/>
            <a:ext cx="1620000" cy="720000"/>
          </a:xfrm>
          <a:prstGeom prst="round1Rect">
            <a:avLst>
              <a:gd name="adj" fmla="val 0"/>
            </a:avLst>
          </a:prstGeom>
          <a:solidFill>
            <a:srgbClr val="2683C6"/>
          </a:solidFill>
        </p:spPr>
        <p:txBody>
          <a:bodyPr wrap="square" lIns="648000" tIns="0" rIns="0" bIns="108000" anchor="ctr" anchorCtr="0">
            <a:no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ru-RU" sz="1000" b="1" dirty="0" smtClean="0">
                <a:solidFill>
                  <a:schemeClr val="bg1"/>
                </a:solidFill>
              </a:rPr>
              <a:t>Фаст-трек</a:t>
            </a:r>
            <a:endParaRPr lang="ru-RU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6" name="Rectangle 11">
            <a:extLst>
              <a:ext uri="{FF2B5EF4-FFF2-40B4-BE49-F238E27FC236}">
                <a16:creationId xmlns:a16="http://schemas.microsoft.com/office/drawing/2014/main" xmlns="" id="{CDFDDBE5-A831-4739-843B-34050CCC79F1}"/>
              </a:ext>
            </a:extLst>
          </p:cNvPr>
          <p:cNvSpPr/>
          <p:nvPr/>
        </p:nvSpPr>
        <p:spPr>
          <a:xfrm>
            <a:off x="5550947" y="1769160"/>
            <a:ext cx="1620000" cy="720000"/>
          </a:xfrm>
          <a:prstGeom prst="roundRect">
            <a:avLst>
              <a:gd name="adj" fmla="val 0"/>
            </a:avLst>
          </a:prstGeom>
          <a:solidFill>
            <a:srgbClr val="2683C6"/>
          </a:solidFill>
        </p:spPr>
        <p:txBody>
          <a:bodyPr wrap="square" lIns="648000" tIns="0" rIns="0" bIns="108000" anchor="ctr" anchorCtr="0">
            <a:no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ru-RU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Мониторинг технологических рынков</a:t>
            </a:r>
            <a:endParaRPr lang="ru-RU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1" name="Rectangle 11">
            <a:extLst>
              <a:ext uri="{FF2B5EF4-FFF2-40B4-BE49-F238E27FC236}">
                <a16:creationId xmlns:a16="http://schemas.microsoft.com/office/drawing/2014/main" xmlns="" id="{04C47E88-D964-4652-BE40-FA943EC0A074}"/>
              </a:ext>
            </a:extLst>
          </p:cNvPr>
          <p:cNvSpPr/>
          <p:nvPr/>
        </p:nvSpPr>
        <p:spPr>
          <a:xfrm>
            <a:off x="7332947" y="1769160"/>
            <a:ext cx="1620000" cy="720000"/>
          </a:xfrm>
          <a:prstGeom prst="roundRect">
            <a:avLst>
              <a:gd name="adj" fmla="val 0"/>
            </a:avLst>
          </a:prstGeom>
          <a:solidFill>
            <a:schemeClr val="accent4"/>
          </a:solidFill>
        </p:spPr>
        <p:txBody>
          <a:bodyPr wrap="square" lIns="648000" tIns="0" rIns="0" bIns="108000" anchor="ctr" anchorCtr="0">
            <a:no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ru-RU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КВФ различных назначений</a:t>
            </a:r>
            <a:endParaRPr lang="ru-RU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2" name="Rectangle 11">
            <a:extLst>
              <a:ext uri="{FF2B5EF4-FFF2-40B4-BE49-F238E27FC236}">
                <a16:creationId xmlns:a16="http://schemas.microsoft.com/office/drawing/2014/main" xmlns="" id="{A2C7CFE5-77C8-479E-BD25-8F07FCD27B0B}"/>
              </a:ext>
            </a:extLst>
          </p:cNvPr>
          <p:cNvSpPr/>
          <p:nvPr/>
        </p:nvSpPr>
        <p:spPr>
          <a:xfrm>
            <a:off x="1955314" y="1769160"/>
            <a:ext cx="1620000" cy="720000"/>
          </a:xfrm>
          <a:prstGeom prst="roundRect">
            <a:avLst>
              <a:gd name="adj" fmla="val 0"/>
            </a:avLst>
          </a:prstGeom>
          <a:solidFill>
            <a:srgbClr val="2683C6"/>
          </a:solidFill>
        </p:spPr>
        <p:txBody>
          <a:bodyPr wrap="square" lIns="648000" tIns="0" rIns="0" bIns="108000" anchor="ctr" anchorCtr="0">
            <a:no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ru-RU" sz="1000" b="1" dirty="0">
                <a:solidFill>
                  <a:schemeClr val="bg1"/>
                </a:solidFill>
              </a:rPr>
              <a:t>Снижение рисков</a:t>
            </a:r>
            <a:endParaRPr lang="ru-RU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3" name="Rectangle 11">
            <a:extLst>
              <a:ext uri="{FF2B5EF4-FFF2-40B4-BE49-F238E27FC236}">
                <a16:creationId xmlns:a16="http://schemas.microsoft.com/office/drawing/2014/main" xmlns="" id="{47747060-712A-4554-9F19-6CF8F49ED003}"/>
              </a:ext>
            </a:extLst>
          </p:cNvPr>
          <p:cNvSpPr/>
          <p:nvPr/>
        </p:nvSpPr>
        <p:spPr>
          <a:xfrm flipH="1">
            <a:off x="3737313" y="1769160"/>
            <a:ext cx="1620000" cy="720000"/>
          </a:xfrm>
          <a:prstGeom prst="round1Rect">
            <a:avLst>
              <a:gd name="adj" fmla="val 0"/>
            </a:avLst>
          </a:prstGeom>
          <a:solidFill>
            <a:srgbClr val="2683C6"/>
          </a:solidFill>
        </p:spPr>
        <p:txBody>
          <a:bodyPr wrap="square" lIns="648000" tIns="0" rIns="0" bIns="108000" anchor="ctr" anchorCtr="0">
            <a:no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ru-RU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Обход санкций</a:t>
            </a:r>
            <a:endParaRPr lang="ru-RU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0" name="Rectangle: Rounded Corners 188">
            <a:extLst>
              <a:ext uri="{FF2B5EF4-FFF2-40B4-BE49-F238E27FC236}">
                <a16:creationId xmlns:a16="http://schemas.microsoft.com/office/drawing/2014/main" xmlns="" id="{82426B35-30FE-45E9-9A65-D69A830629E6}"/>
              </a:ext>
            </a:extLst>
          </p:cNvPr>
          <p:cNvSpPr/>
          <p:nvPr/>
        </p:nvSpPr>
        <p:spPr>
          <a:xfrm>
            <a:off x="198000" y="2395469"/>
            <a:ext cx="1628732" cy="2160000"/>
          </a:xfrm>
          <a:prstGeom prst="roundRect">
            <a:avLst>
              <a:gd name="adj" fmla="val 0"/>
            </a:avLst>
          </a:prstGeom>
          <a:pattFill prst="pct25">
            <a:fgClr>
              <a:srgbClr val="D9D9D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rtlCol="0" anchor="t" anchorCtr="0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000" dirty="0">
                <a:solidFill>
                  <a:schemeClr val="tx1"/>
                </a:solidFill>
              </a:rPr>
              <a:t>Темп подготовки сделок </a:t>
            </a:r>
            <a:r>
              <a:rPr lang="en-US" sz="1000" dirty="0">
                <a:solidFill>
                  <a:schemeClr val="tx1"/>
                </a:solidFill>
              </a:rPr>
              <a:t>M</a:t>
            </a:r>
            <a:r>
              <a:rPr lang="ru-RU" sz="1000" dirty="0">
                <a:solidFill>
                  <a:schemeClr val="tx1"/>
                </a:solidFill>
              </a:rPr>
              <a:t>&amp;</a:t>
            </a:r>
            <a:r>
              <a:rPr lang="en-US" sz="1000" dirty="0">
                <a:solidFill>
                  <a:schemeClr val="tx1"/>
                </a:solidFill>
              </a:rPr>
              <a:t>A</a:t>
            </a:r>
            <a:r>
              <a:rPr lang="ru-RU" sz="1000" dirty="0">
                <a:solidFill>
                  <a:schemeClr val="tx1"/>
                </a:solidFill>
              </a:rPr>
              <a:t> в  компании долгий (год и более)  для </a:t>
            </a:r>
            <a:r>
              <a:rPr lang="ru-RU" sz="1000" dirty="0" err="1">
                <a:solidFill>
                  <a:schemeClr val="tx1"/>
                </a:solidFill>
              </a:rPr>
              <a:t>стартапа</a:t>
            </a:r>
            <a:r>
              <a:rPr lang="ru-RU" sz="1000" dirty="0">
                <a:solidFill>
                  <a:schemeClr val="tx1"/>
                </a:solidFill>
              </a:rPr>
              <a:t> это слишком долго…. Через КВФ можно быстро, купить долю в компании, а потом готовить компанию к поглощению… обеспечивая ее устойчивость и прозрачность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1" name="Rectangle: Rounded Corners 188">
            <a:extLst>
              <a:ext uri="{FF2B5EF4-FFF2-40B4-BE49-F238E27FC236}">
                <a16:creationId xmlns:a16="http://schemas.microsoft.com/office/drawing/2014/main" xmlns="" id="{1CF8FF74-BB1E-4087-81DC-696D939DE908}"/>
              </a:ext>
            </a:extLst>
          </p:cNvPr>
          <p:cNvSpPr/>
          <p:nvPr/>
        </p:nvSpPr>
        <p:spPr>
          <a:xfrm>
            <a:off x="5546581" y="2400817"/>
            <a:ext cx="1628732" cy="2160000"/>
          </a:xfrm>
          <a:prstGeom prst="roundRect">
            <a:avLst>
              <a:gd name="adj" fmla="val 0"/>
            </a:avLst>
          </a:prstGeom>
          <a:pattFill prst="pct25">
            <a:fgClr>
              <a:srgbClr val="D9D9D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08000" rtlCol="0" anchor="t" anchorCtr="0"/>
          <a:lstStyle/>
          <a:p>
            <a:pPr lvl="0">
              <a:buClr>
                <a:srgbClr val="1CADE4"/>
              </a:buClr>
            </a:pPr>
            <a:r>
              <a:rPr lang="ru-RU" sz="1000" dirty="0">
                <a:solidFill>
                  <a:schemeClr val="tx1"/>
                </a:solidFill>
              </a:rPr>
              <a:t>КВФ может </a:t>
            </a:r>
            <a:r>
              <a:rPr lang="ru-RU" sz="1000" dirty="0" err="1">
                <a:solidFill>
                  <a:schemeClr val="tx1"/>
                </a:solidFill>
              </a:rPr>
              <a:t>отсматривать</a:t>
            </a:r>
            <a:r>
              <a:rPr lang="ru-RU" sz="1000" dirty="0">
                <a:solidFill>
                  <a:schemeClr val="tx1"/>
                </a:solidFill>
              </a:rPr>
              <a:t> большое число технологических </a:t>
            </a:r>
            <a:r>
              <a:rPr lang="ru-RU" sz="1000" dirty="0" err="1">
                <a:solidFill>
                  <a:schemeClr val="tx1"/>
                </a:solidFill>
              </a:rPr>
              <a:t>стратапов</a:t>
            </a:r>
            <a:r>
              <a:rPr lang="ru-RU" sz="1000" dirty="0">
                <a:solidFill>
                  <a:schemeClr val="tx1"/>
                </a:solidFill>
              </a:rPr>
              <a:t> ранних стадий, появляющихся в разны частях мира и входить минимальным капиталом в наиболее </a:t>
            </a:r>
            <a:r>
              <a:rPr lang="ru-RU" sz="1000" dirty="0" smtClean="0">
                <a:solidFill>
                  <a:schemeClr val="tx1"/>
                </a:solidFill>
              </a:rPr>
              <a:t>интересные.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2" name="Rectangle: Rounded Corners 188">
            <a:extLst>
              <a:ext uri="{FF2B5EF4-FFF2-40B4-BE49-F238E27FC236}">
                <a16:creationId xmlns:a16="http://schemas.microsoft.com/office/drawing/2014/main" xmlns="" id="{62F405A9-62DC-4C8F-ADEB-37AA54BC1272}"/>
              </a:ext>
            </a:extLst>
          </p:cNvPr>
          <p:cNvSpPr/>
          <p:nvPr/>
        </p:nvSpPr>
        <p:spPr>
          <a:xfrm>
            <a:off x="7324215" y="2400817"/>
            <a:ext cx="1628732" cy="2160000"/>
          </a:xfrm>
          <a:prstGeom prst="roundRect">
            <a:avLst>
              <a:gd name="adj" fmla="val 0"/>
            </a:avLst>
          </a:prstGeom>
          <a:pattFill prst="pct25">
            <a:fgClr>
              <a:srgbClr val="D9D9D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08000" rtlCol="0" anchor="t" anchorCtr="0"/>
          <a:lstStyle/>
          <a:p>
            <a:pPr marL="171450" lvl="0" indent="-171450">
              <a:spcBef>
                <a:spcPts val="600"/>
              </a:spcBef>
              <a:spcAft>
                <a:spcPts val="600"/>
              </a:spcAft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Стадии</a:t>
            </a: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Отрасли </a:t>
            </a: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География</a:t>
            </a: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Технологии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Clr>
                <a:srgbClr val="1CADE4"/>
              </a:buClr>
              <a:buFont typeface="Arial" panose="020B0604020202020204" pitchFamily="34" charset="0"/>
              <a:buChar char="•"/>
            </a:pP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3" name="Rectangle: Rounded Corners 188">
            <a:extLst>
              <a:ext uri="{FF2B5EF4-FFF2-40B4-BE49-F238E27FC236}">
                <a16:creationId xmlns:a16="http://schemas.microsoft.com/office/drawing/2014/main" xmlns="" id="{C7BCF33F-AA3A-42ED-A01A-5C93DF882153}"/>
              </a:ext>
            </a:extLst>
          </p:cNvPr>
          <p:cNvSpPr/>
          <p:nvPr/>
        </p:nvSpPr>
        <p:spPr>
          <a:xfrm>
            <a:off x="1946582" y="2400817"/>
            <a:ext cx="1628732" cy="2160000"/>
          </a:xfrm>
          <a:prstGeom prst="roundRect">
            <a:avLst>
              <a:gd name="adj" fmla="val 0"/>
            </a:avLst>
          </a:prstGeom>
          <a:pattFill prst="pct25">
            <a:fgClr>
              <a:srgbClr val="D9D9D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08000" rtlCol="0" anchor="t" anchorCtr="0"/>
          <a:lstStyle/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rgbClr val="1CADE4"/>
              </a:buClr>
            </a:pPr>
            <a:r>
              <a:rPr lang="ru-RU" sz="1000" dirty="0" smtClean="0">
                <a:solidFill>
                  <a:schemeClr val="tx1"/>
                </a:solidFill>
              </a:rPr>
              <a:t>Схема работы: Инвестиция </a:t>
            </a:r>
            <a:r>
              <a:rPr lang="ru-RU" sz="1000" dirty="0">
                <a:solidFill>
                  <a:schemeClr val="tx1"/>
                </a:solidFill>
              </a:rPr>
              <a:t>в </a:t>
            </a:r>
            <a:r>
              <a:rPr lang="ru-RU" sz="1000" dirty="0" smtClean="0">
                <a:solidFill>
                  <a:schemeClr val="tx1"/>
                </a:solidFill>
              </a:rPr>
              <a:t>технологический </a:t>
            </a:r>
            <a:r>
              <a:rPr lang="ru-RU" sz="1000" dirty="0" err="1" smtClean="0">
                <a:solidFill>
                  <a:schemeClr val="tx1"/>
                </a:solidFill>
              </a:rPr>
              <a:t>стартап</a:t>
            </a:r>
            <a:r>
              <a:rPr lang="ru-RU" sz="1000" dirty="0">
                <a:solidFill>
                  <a:schemeClr val="tx1"/>
                </a:solidFill>
              </a:rPr>
              <a:t>, </a:t>
            </a:r>
            <a:r>
              <a:rPr lang="ru-RU" sz="1000" dirty="0" smtClean="0">
                <a:solidFill>
                  <a:schemeClr val="tx1"/>
                </a:solidFill>
              </a:rPr>
              <a:t>тестирование технологии, попытка </a:t>
            </a:r>
            <a:r>
              <a:rPr lang="ru-RU" sz="1000" dirty="0">
                <a:solidFill>
                  <a:schemeClr val="tx1"/>
                </a:solidFill>
              </a:rPr>
              <a:t>вписать ее в корпоративный </a:t>
            </a:r>
            <a:r>
              <a:rPr lang="ru-RU" sz="1000" dirty="0" smtClean="0">
                <a:solidFill>
                  <a:schemeClr val="tx1"/>
                </a:solidFill>
              </a:rPr>
              <a:t>технологический </a:t>
            </a:r>
            <a:r>
              <a:rPr lang="ru-RU" sz="1000" dirty="0">
                <a:solidFill>
                  <a:schemeClr val="tx1"/>
                </a:solidFill>
              </a:rPr>
              <a:t>ландшафт, </a:t>
            </a:r>
            <a:r>
              <a:rPr lang="ru-RU" sz="1000" dirty="0" smtClean="0">
                <a:solidFill>
                  <a:schemeClr val="tx1"/>
                </a:solidFill>
              </a:rPr>
              <a:t>решение о выкупе или продаже </a:t>
            </a:r>
            <a:r>
              <a:rPr lang="ru-RU" sz="1000" dirty="0">
                <a:solidFill>
                  <a:schemeClr val="tx1"/>
                </a:solidFill>
              </a:rPr>
              <a:t>на </a:t>
            </a:r>
            <a:r>
              <a:rPr lang="ru-RU" sz="1000" dirty="0" smtClean="0">
                <a:solidFill>
                  <a:schemeClr val="tx1"/>
                </a:solidFill>
              </a:rPr>
              <a:t>рынке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4" name="Rectangle: Rounded Corners 188">
            <a:extLst>
              <a:ext uri="{FF2B5EF4-FFF2-40B4-BE49-F238E27FC236}">
                <a16:creationId xmlns:a16="http://schemas.microsoft.com/office/drawing/2014/main" xmlns="" id="{A92251B2-19E1-44C8-924C-FBCEF0B502AF}"/>
              </a:ext>
            </a:extLst>
          </p:cNvPr>
          <p:cNvSpPr/>
          <p:nvPr/>
        </p:nvSpPr>
        <p:spPr>
          <a:xfrm>
            <a:off x="3726797" y="2400817"/>
            <a:ext cx="1628732" cy="2160000"/>
          </a:xfrm>
          <a:prstGeom prst="roundRect">
            <a:avLst>
              <a:gd name="adj" fmla="val 0"/>
            </a:avLst>
          </a:prstGeom>
          <a:pattFill prst="pct25">
            <a:fgClr>
              <a:srgbClr val="D9D9D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08000" rtlCol="0" anchor="t" anchorCtr="0"/>
          <a:lstStyle/>
          <a:p>
            <a:pPr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</a:pPr>
            <a:r>
              <a:rPr lang="ru-RU" sz="1000" dirty="0" smtClean="0">
                <a:solidFill>
                  <a:schemeClr val="tx1"/>
                </a:solidFill>
              </a:rPr>
              <a:t>Если </a:t>
            </a:r>
            <a:r>
              <a:rPr lang="ru-RU" sz="1000" dirty="0">
                <a:solidFill>
                  <a:schemeClr val="tx1"/>
                </a:solidFill>
              </a:rPr>
              <a:t>Корпорация не может купить готовую технологию (лицензию) по политическим мотивам,  то можно попробовать купить </a:t>
            </a:r>
            <a:r>
              <a:rPr lang="ru-RU" sz="1000" dirty="0" err="1">
                <a:solidFill>
                  <a:schemeClr val="tx1"/>
                </a:solidFill>
              </a:rPr>
              <a:t>стартап</a:t>
            </a: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96" name="Graphic 5" descr="Bar chart">
            <a:extLst>
              <a:ext uri="{FF2B5EF4-FFF2-40B4-BE49-F238E27FC236}">
                <a16:creationId xmlns:a16="http://schemas.microsoft.com/office/drawing/2014/main" xmlns="" id="{62FFB3CD-9A25-42D0-BAD1-F2C93C78C4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421861" y="1903570"/>
            <a:ext cx="396000" cy="396000"/>
          </a:xfrm>
          <a:prstGeom prst="rect">
            <a:avLst/>
          </a:prstGeom>
        </p:spPr>
      </p:pic>
      <p:sp>
        <p:nvSpPr>
          <p:cNvPr id="31" name="Rectangle 11">
            <a:extLst>
              <a:ext uri="{FF2B5EF4-FFF2-40B4-BE49-F238E27FC236}">
                <a16:creationId xmlns:a16="http://schemas.microsoft.com/office/drawing/2014/main" xmlns="" id="{1EA0E259-1F95-4F8B-9DA4-0B6A30112068}"/>
              </a:ext>
            </a:extLst>
          </p:cNvPr>
          <p:cNvSpPr/>
          <p:nvPr/>
        </p:nvSpPr>
        <p:spPr>
          <a:xfrm>
            <a:off x="202366" y="876361"/>
            <a:ext cx="2312233" cy="720001"/>
          </a:xfrm>
          <a:prstGeom prst="round1Rect">
            <a:avLst>
              <a:gd name="adj" fmla="val 0"/>
            </a:avLst>
          </a:prstGeom>
          <a:solidFill>
            <a:srgbClr val="2683C6"/>
          </a:solidFill>
        </p:spPr>
        <p:txBody>
          <a:bodyPr wrap="square" lIns="648000" tIns="108000" rIns="0" bIns="108000" anchor="ctr" anchorCtr="0">
            <a:no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ru-RU" sz="1000" b="1" dirty="0" smtClean="0">
                <a:solidFill>
                  <a:schemeClr val="bg1"/>
                </a:solidFill>
              </a:rPr>
              <a:t>КВФ - инструмент </a:t>
            </a:r>
            <a:r>
              <a:rPr lang="ru-RU" sz="1000" b="1" dirty="0">
                <a:solidFill>
                  <a:schemeClr val="bg1"/>
                </a:solidFill>
              </a:rPr>
              <a:t>для  </a:t>
            </a:r>
            <a:r>
              <a:rPr lang="ru-RU" sz="1000" b="1" dirty="0" smtClean="0">
                <a:solidFill>
                  <a:schemeClr val="bg1"/>
                </a:solidFill>
              </a:rPr>
              <a:t>внедрение в </a:t>
            </a:r>
            <a:r>
              <a:rPr lang="ru-RU" sz="1000" b="1" dirty="0">
                <a:solidFill>
                  <a:schemeClr val="bg1"/>
                </a:solidFill>
              </a:rPr>
              <a:t>корпорацию новых технологий и новых бизнес-практик</a:t>
            </a:r>
            <a:endParaRPr lang="ru-RU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Rectangle 11">
            <a:extLst>
              <a:ext uri="{FF2B5EF4-FFF2-40B4-BE49-F238E27FC236}">
                <a16:creationId xmlns:a16="http://schemas.microsoft.com/office/drawing/2014/main" xmlns="" id="{8B181AAD-7871-4A06-AFAB-98496689F11E}"/>
              </a:ext>
            </a:extLst>
          </p:cNvPr>
          <p:cNvSpPr/>
          <p:nvPr/>
        </p:nvSpPr>
        <p:spPr>
          <a:xfrm flipH="1">
            <a:off x="8844947" y="881975"/>
            <a:ext cx="108000" cy="720000"/>
          </a:xfrm>
          <a:prstGeom prst="round1Rect">
            <a:avLst>
              <a:gd name="adj" fmla="val 0"/>
            </a:avLst>
          </a:prstGeom>
          <a:solidFill>
            <a:srgbClr val="2683C6"/>
          </a:solidFill>
        </p:spPr>
        <p:txBody>
          <a:bodyPr wrap="square" lIns="648000" tIns="0" rIns="0" bIns="108000" anchor="ctr" anchorCtr="0">
            <a:no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</a:pPr>
            <a:endParaRPr lang="ru-RU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9" name="Graphic 10">
            <a:extLst>
              <a:ext uri="{FF2B5EF4-FFF2-40B4-BE49-F238E27FC236}">
                <a16:creationId xmlns:a16="http://schemas.microsoft.com/office/drawing/2014/main" xmlns="" id="{D4397B78-BC82-40D3-889A-C8DBCBD0955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-3915643" y="6919770"/>
            <a:ext cx="45719" cy="45719"/>
          </a:xfrm>
          <a:prstGeom prst="rect">
            <a:avLst/>
          </a:prstGeom>
        </p:spPr>
      </p:pic>
      <p:pic>
        <p:nvPicPr>
          <p:cNvPr id="35895" name="Picture 55" descr="http://cdn.onlinewebfonts.com/svg/img_451576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93" y="976731"/>
            <a:ext cx="523524" cy="48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cdn.onlinewebfonts.com/svg/img_71238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2" y="1886975"/>
            <a:ext cx="458746" cy="40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cdn.onlinewebfonts.com/svg/img_311964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59" y="1886552"/>
            <a:ext cx="332078" cy="39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s://userscontent2.emaze.com/images/7cb5d2b6-9f95-4848-9154-f74cd35db421/20befd5727d857ca2fe660ff05131b1b.png"/>
          <p:cNvPicPr>
            <a:picLocks noChangeAspect="1" noChangeArrowheads="1"/>
          </p:cNvPicPr>
          <p:nvPr/>
        </p:nvPicPr>
        <p:blipFill>
          <a:blip r:embed="rId2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92" y="1850293"/>
            <a:ext cx="459479" cy="45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https://www.azuka.co.za/wp-content/uploads/2017/12/sisense2-copy1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19" y="1850293"/>
            <a:ext cx="469120" cy="46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12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BCB18C45-2747-4A94-A9AF-73114E494FC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7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xmlns="" id="{BE5F4FE6-EBDE-4A1C-94B9-F470660F55D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700" dirty="0"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57" name="Rectangle: Single Corner Rounded 56">
            <a:extLst>
              <a:ext uri="{FF2B5EF4-FFF2-40B4-BE49-F238E27FC236}">
                <a16:creationId xmlns:a16="http://schemas.microsoft.com/office/drawing/2014/main" xmlns="" id="{C735041E-EEBC-4145-8F8E-59CF28681250}"/>
              </a:ext>
            </a:extLst>
          </p:cNvPr>
          <p:cNvSpPr/>
          <p:nvPr/>
        </p:nvSpPr>
        <p:spPr>
          <a:xfrm flipH="1">
            <a:off x="4359926" y="1089355"/>
            <a:ext cx="4752000" cy="3562508"/>
          </a:xfrm>
          <a:prstGeom prst="round1Rect">
            <a:avLst>
              <a:gd name="adj" fmla="val 0"/>
            </a:avLst>
          </a:prstGeom>
          <a:pattFill prst="pct25">
            <a:fgClr>
              <a:srgbClr val="D9D9D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08000" rtlCol="0" anchor="t" anchorCtr="0"/>
          <a:lstStyle/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ru-RU" sz="100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988D44F-983E-644C-BC4C-7054BC0477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1862"/>
            <a:ext cx="9144000" cy="533400"/>
          </a:xfrm>
          <a:prstGeom prst="rect">
            <a:avLst/>
          </a:prstGeom>
        </p:spPr>
      </p:pic>
      <p:sp>
        <p:nvSpPr>
          <p:cNvPr id="34" name="Номер слайда 3">
            <a:extLst>
              <a:ext uri="{FF2B5EF4-FFF2-40B4-BE49-F238E27FC236}">
                <a16:creationId xmlns:a16="http://schemas.microsoft.com/office/drawing/2014/main" xmlns="" id="{FF418E79-BC44-9D43-A29D-14E5070437EB}"/>
              </a:ext>
            </a:extLst>
          </p:cNvPr>
          <p:cNvSpPr txBox="1">
            <a:spLocks/>
          </p:cNvSpPr>
          <p:nvPr/>
        </p:nvSpPr>
        <p:spPr>
          <a:xfrm>
            <a:off x="6105939" y="47783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12CE3D3-047B-4B6C-928A-64B340F36EF1}" type="slidenum">
              <a:rPr lang="en-US" smtClean="0">
                <a:solidFill>
                  <a:srgbClr val="002060"/>
                </a:solidFill>
              </a:rPr>
              <a:pPr algn="r"/>
              <a:t>6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E6533D94-B195-114E-87DC-E0A546889A82}"/>
              </a:ext>
            </a:extLst>
          </p:cNvPr>
          <p:cNvSpPr txBox="1"/>
          <p:nvPr/>
        </p:nvSpPr>
        <p:spPr>
          <a:xfrm>
            <a:off x="224387" y="351370"/>
            <a:ext cx="8553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800" b="1">
                <a:solidFill>
                  <a:srgbClr val="00B0F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ru-RU" dirty="0" smtClean="0"/>
              <a:t>Роль ФРИИ в качестве управляющего КВФ</a:t>
            </a:r>
            <a:endParaRPr lang="ru-RU" dirty="0"/>
          </a:p>
        </p:txBody>
      </p:sp>
      <p:pic>
        <p:nvPicPr>
          <p:cNvPr id="93" name="Picture 73">
            <a:extLst>
              <a:ext uri="{FF2B5EF4-FFF2-40B4-BE49-F238E27FC236}">
                <a16:creationId xmlns:a16="http://schemas.microsoft.com/office/drawing/2014/main" xmlns="" id="{1DE0AB0E-2954-4953-B86C-A3C33161E6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1" y="4774170"/>
            <a:ext cx="968513" cy="2905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4C6795-AA58-4664-B904-466C7E064BA1}"/>
              </a:ext>
            </a:extLst>
          </p:cNvPr>
          <p:cNvSpPr txBox="1"/>
          <p:nvPr/>
        </p:nvSpPr>
        <p:spPr>
          <a:xfrm>
            <a:off x="352206" y="1268405"/>
            <a:ext cx="3765799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>
              <a:lnSpc>
                <a:spcPct val="80000"/>
              </a:lnSpc>
              <a:spcBef>
                <a:spcPts val="800"/>
              </a:spcBef>
              <a:spcAft>
                <a:spcPts val="700"/>
              </a:spcAft>
              <a:buClr>
                <a:srgbClr val="002060"/>
              </a:buClr>
            </a:pPr>
            <a:r>
              <a:rPr lang="ru-RU" sz="1000" dirty="0">
                <a:latin typeface="Arial Narrow" panose="020B0606020202030204" pitchFamily="34" charset="0"/>
              </a:rPr>
              <a:t>Ограниченный уровень готовых технологий для реализации программы Цифровая экономика, утвержденной государством </a:t>
            </a:r>
          </a:p>
          <a:p>
            <a:pPr marL="114300">
              <a:lnSpc>
                <a:spcPct val="80000"/>
              </a:lnSpc>
              <a:spcBef>
                <a:spcPts val="800"/>
              </a:spcBef>
              <a:spcAft>
                <a:spcPts val="700"/>
              </a:spcAft>
              <a:buClr>
                <a:srgbClr val="002060"/>
              </a:buClr>
            </a:pPr>
            <a:r>
              <a:rPr lang="ru-RU" sz="1000" dirty="0">
                <a:latin typeface="Arial Narrow" panose="020B0606020202030204" pitchFamily="34" charset="0"/>
              </a:rPr>
              <a:t>Недостаток компетенций для цифровой трансформации предприятий и развития инноваций для сохранения конкурентоспособности с мировыми лидерами</a:t>
            </a:r>
          </a:p>
          <a:p>
            <a:pPr marL="114300">
              <a:lnSpc>
                <a:spcPct val="80000"/>
              </a:lnSpc>
              <a:spcBef>
                <a:spcPts val="800"/>
              </a:spcBef>
              <a:spcAft>
                <a:spcPts val="700"/>
              </a:spcAft>
              <a:buClr>
                <a:srgbClr val="002060"/>
              </a:buClr>
            </a:pPr>
            <a:r>
              <a:rPr lang="ru-RU" sz="1000" dirty="0">
                <a:latin typeface="Arial Narrow" panose="020B0606020202030204" pitchFamily="34" charset="0"/>
              </a:rPr>
              <a:t>Высокие риски при самостоятельном инвестировании в стартапы и новые технологии</a:t>
            </a:r>
          </a:p>
          <a:p>
            <a:pPr marL="114300">
              <a:lnSpc>
                <a:spcPct val="80000"/>
              </a:lnSpc>
              <a:spcBef>
                <a:spcPts val="800"/>
              </a:spcBef>
              <a:spcAft>
                <a:spcPts val="700"/>
              </a:spcAft>
              <a:buClr>
                <a:srgbClr val="002060"/>
              </a:buClr>
            </a:pPr>
            <a:r>
              <a:rPr lang="ru-RU" sz="1000" dirty="0">
                <a:latin typeface="Arial Narrow" panose="020B0606020202030204" pitchFamily="34" charset="0"/>
              </a:rPr>
              <a:t>Ограниченный доступ к инновационным проекта и стартапам – стартапы не готовы пускать стратегов в капитал</a:t>
            </a:r>
          </a:p>
          <a:p>
            <a:pPr marL="114300">
              <a:lnSpc>
                <a:spcPct val="80000"/>
              </a:lnSpc>
              <a:spcBef>
                <a:spcPts val="800"/>
              </a:spcBef>
              <a:spcAft>
                <a:spcPts val="700"/>
              </a:spcAft>
              <a:buClr>
                <a:srgbClr val="002060"/>
              </a:buClr>
            </a:pPr>
            <a:r>
              <a:rPr lang="ru-RU" sz="1000" dirty="0">
                <a:latin typeface="Arial Narrow" panose="020B0606020202030204" pitchFamily="34" charset="0"/>
              </a:rPr>
              <a:t>Неготовность инвестирования в проекты на начальных стадиях развития – только в проекты с доказанной бизнес-моделью или готовыми технологиями</a:t>
            </a:r>
          </a:p>
          <a:p>
            <a:pPr marL="114300">
              <a:lnSpc>
                <a:spcPct val="80000"/>
              </a:lnSpc>
              <a:spcBef>
                <a:spcPts val="800"/>
              </a:spcBef>
              <a:spcAft>
                <a:spcPts val="700"/>
              </a:spcAft>
              <a:buClr>
                <a:srgbClr val="002060"/>
              </a:buClr>
            </a:pPr>
            <a:r>
              <a:rPr lang="ru-RU" sz="1000" dirty="0">
                <a:latin typeface="Arial Narrow" panose="020B0606020202030204" pitchFamily="34" charset="0"/>
              </a:rPr>
              <a:t>Сложность формирования воронки проектов для сохранения баланса риск/доходность</a:t>
            </a:r>
          </a:p>
          <a:p>
            <a:pPr marL="114300">
              <a:lnSpc>
                <a:spcPct val="80000"/>
              </a:lnSpc>
              <a:spcBef>
                <a:spcPts val="800"/>
              </a:spcBef>
              <a:spcAft>
                <a:spcPts val="700"/>
              </a:spcAft>
              <a:buClr>
                <a:srgbClr val="002060"/>
              </a:buClr>
            </a:pPr>
            <a:r>
              <a:rPr lang="ru-RU" sz="1000" dirty="0">
                <a:latin typeface="Arial Narrow" panose="020B0606020202030204" pitchFamily="34" charset="0"/>
              </a:rPr>
              <a:t>Наличие внутренних инновационных проектов в компаниях, но отсутствие экспертизы и возможностей для их развития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DAD3D7E2-41B6-4230-AA10-2BFA1391EC83}"/>
              </a:ext>
            </a:extLst>
          </p:cNvPr>
          <p:cNvGrpSpPr/>
          <p:nvPr/>
        </p:nvGrpSpPr>
        <p:grpSpPr>
          <a:xfrm>
            <a:off x="4092668" y="1093772"/>
            <a:ext cx="326797" cy="3394442"/>
            <a:chOff x="4435637" y="1037839"/>
            <a:chExt cx="326797" cy="3321947"/>
          </a:xfrm>
        </p:grpSpPr>
        <p:cxnSp>
          <p:nvCxnSpPr>
            <p:cNvPr id="22" name="Прямая соединительная линия 5">
              <a:extLst>
                <a:ext uri="{FF2B5EF4-FFF2-40B4-BE49-F238E27FC236}">
                  <a16:creationId xmlns:a16="http://schemas.microsoft.com/office/drawing/2014/main" xmlns="" id="{65CA65B8-C431-47AB-A3AD-5CEF054A75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96198" y="1037839"/>
              <a:ext cx="0" cy="3321947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46">
              <a:extLst>
                <a:ext uri="{FF2B5EF4-FFF2-40B4-BE49-F238E27FC236}">
                  <a16:creationId xmlns:a16="http://schemas.microsoft.com/office/drawing/2014/main" xmlns="" id="{236A212D-CF1D-46F0-99BC-D348BD13E2B0}"/>
                </a:ext>
              </a:extLst>
            </p:cNvPr>
            <p:cNvGrpSpPr/>
            <p:nvPr/>
          </p:nvGrpSpPr>
          <p:grpSpPr>
            <a:xfrm>
              <a:off x="4435637" y="2527922"/>
              <a:ext cx="326797" cy="341658"/>
              <a:chOff x="5115220" y="3433485"/>
              <a:chExt cx="622757" cy="797701"/>
            </a:xfrm>
          </p:grpSpPr>
          <p:sp>
            <p:nvSpPr>
              <p:cNvPr id="20" name="Arrow: Chevron 147">
                <a:extLst>
                  <a:ext uri="{FF2B5EF4-FFF2-40B4-BE49-F238E27FC236}">
                    <a16:creationId xmlns:a16="http://schemas.microsoft.com/office/drawing/2014/main" xmlns="" id="{9C39D9FE-6087-4459-ABD6-7C217ACBD914}"/>
                  </a:ext>
                </a:extLst>
              </p:cNvPr>
              <p:cNvSpPr/>
              <p:nvPr/>
            </p:nvSpPr>
            <p:spPr>
              <a:xfrm>
                <a:off x="5303795" y="3433487"/>
                <a:ext cx="434182" cy="797699"/>
              </a:xfrm>
              <a:prstGeom prst="chevron">
                <a:avLst/>
              </a:prstGeom>
              <a:solidFill>
                <a:srgbClr val="2683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Arrow: Chevron 148">
                <a:extLst>
                  <a:ext uri="{FF2B5EF4-FFF2-40B4-BE49-F238E27FC236}">
                    <a16:creationId xmlns:a16="http://schemas.microsoft.com/office/drawing/2014/main" xmlns="" id="{773FC16A-B046-42B0-AB85-CDB4986D9D07}"/>
                  </a:ext>
                </a:extLst>
              </p:cNvPr>
              <p:cNvSpPr/>
              <p:nvPr/>
            </p:nvSpPr>
            <p:spPr>
              <a:xfrm>
                <a:off x="5115220" y="3433485"/>
                <a:ext cx="360000" cy="797699"/>
              </a:xfrm>
              <a:prstGeom prst="chevron">
                <a:avLst>
                  <a:gd name="adj" fmla="val 64767"/>
                </a:avLst>
              </a:prstGeom>
              <a:solidFill>
                <a:srgbClr val="27CE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831A8FDC-FF1B-4987-A7EC-3DFED553D67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76023" y="1193588"/>
          <a:ext cx="4291877" cy="3355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1877">
                  <a:extLst>
                    <a:ext uri="{9D8B030D-6E8A-4147-A177-3AD203B41FA5}">
                      <a16:colId xmlns:a16="http://schemas.microsoft.com/office/drawing/2014/main" xmlns="" val="1573544363"/>
                    </a:ext>
                  </a:extLst>
                </a:gridCol>
              </a:tblGrid>
              <a:tr h="419468">
                <a:tc>
                  <a:txBody>
                    <a:bodyPr/>
                    <a:lstStyle/>
                    <a:p>
                      <a:pPr marL="228600" marR="0" lvl="0" indent="0" algn="just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Доступ к наиболее полной воронке 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Deep Tech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проектов в РФ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52161674"/>
                  </a:ext>
                </a:extLst>
              </a:tr>
              <a:tr h="419468">
                <a:tc>
                  <a:txBody>
                    <a:bodyPr/>
                    <a:lstStyle/>
                    <a:p>
                      <a:pPr marL="228600" marR="0" lvl="0" indent="0" algn="just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Полный доступ к процессу отбора, трекинга проектов и развития компаний с необходимыми технологиями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83853920"/>
                  </a:ext>
                </a:extLst>
              </a:tr>
              <a:tr h="419468">
                <a:tc>
                  <a:txBody>
                    <a:bodyPr/>
                    <a:lstStyle/>
                    <a:p>
                      <a:pPr marL="228600" marR="0" lvl="0" indent="0" algn="just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Наличие технологической экспертизы (российская и международная)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49299324"/>
                  </a:ext>
                </a:extLst>
              </a:tr>
              <a:tr h="419468">
                <a:tc>
                  <a:txBody>
                    <a:bodyPr/>
                    <a:lstStyle/>
                    <a:p>
                      <a:pPr marL="228600" marR="0" lvl="0" indent="0" algn="just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Наличие широкого пула специализированных экспертов, имеющих успешный опыт по различным направлениям развитие новых продуктов, технологические сервисы, продажи, маркетинг и др.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64998928"/>
                  </a:ext>
                </a:extLst>
              </a:tr>
              <a:tr h="419468">
                <a:tc>
                  <a:txBody>
                    <a:bodyPr/>
                    <a:lstStyle/>
                    <a:p>
                      <a:pPr marL="228600" marR="0" lvl="0" indent="0" algn="just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Распределение инвестиционных рисков – риски потери капитала существенно ниже при наличии портфеля проектов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3543387"/>
                  </a:ext>
                </a:extLst>
              </a:tr>
              <a:tr h="419468">
                <a:tc>
                  <a:txBody>
                    <a:bodyPr/>
                    <a:lstStyle/>
                    <a:p>
                      <a:pPr marL="228600" marR="0" lvl="0" indent="0" algn="just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Преимущественные права при выкупе стартапов/технологий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20859709"/>
                  </a:ext>
                </a:extLst>
              </a:tr>
              <a:tr h="419468">
                <a:tc>
                  <a:txBody>
                    <a:bodyPr/>
                    <a:lstStyle/>
                    <a:p>
                      <a:pPr marL="228600" marR="0" lvl="0" indent="0" algn="just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Готовность развития и инвестирования во внутренние проекты компаний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95380926"/>
                  </a:ext>
                </a:extLst>
              </a:tr>
              <a:tr h="419468">
                <a:tc>
                  <a:txBody>
                    <a:bodyPr/>
                    <a:lstStyle/>
                    <a:p>
                      <a:pPr marL="228600" marR="0" lvl="0" indent="0" algn="just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Высокая гибкость и относительная независимость при принятии решений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9538829"/>
                  </a:ext>
                </a:extLst>
              </a:tr>
            </a:tbl>
          </a:graphicData>
        </a:graphic>
      </p:graphicFrame>
      <p:pic>
        <p:nvPicPr>
          <p:cNvPr id="28" name="Graphic 27">
            <a:extLst>
              <a:ext uri="{FF2B5EF4-FFF2-40B4-BE49-F238E27FC236}">
                <a16:creationId xmlns:a16="http://schemas.microsoft.com/office/drawing/2014/main" xmlns="" id="{BAE55AA7-662C-4B58-B68A-09F0A094C7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500968" y="1674384"/>
            <a:ext cx="256334" cy="256338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xmlns="" id="{AB362C37-3F0F-4133-9ABE-0C905132FDA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4503505" y="3764258"/>
            <a:ext cx="256334" cy="256334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xmlns="" id="{9234B24A-40AE-4FEC-9748-CC9F5A15444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4503505" y="2510336"/>
            <a:ext cx="256334" cy="25633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9C418726-08D7-40A1-A8A7-F067C492129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4503505" y="1256410"/>
            <a:ext cx="256334" cy="25633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89F41952-A86E-44E5-A276-1E9A0A0EA97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4503505" y="2092362"/>
            <a:ext cx="256334" cy="25633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5AD78DA0-30E7-4DC5-8861-BA42EBC1E1D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4503505" y="2928310"/>
            <a:ext cx="256334" cy="25633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1420C17A-1F91-4CE6-A332-AA0339752400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4503505" y="4182229"/>
            <a:ext cx="256334" cy="256334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xmlns="" id="{3AE5E1E2-1BE2-4629-8160-CE651FC1C9F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4503505" y="3346284"/>
            <a:ext cx="256334" cy="25633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F74DCFD-443C-4C2A-88D2-86C0702EECDB}"/>
              </a:ext>
            </a:extLst>
          </p:cNvPr>
          <p:cNvGrpSpPr/>
          <p:nvPr/>
        </p:nvGrpSpPr>
        <p:grpSpPr>
          <a:xfrm>
            <a:off x="215047" y="1297124"/>
            <a:ext cx="274320" cy="274320"/>
            <a:chOff x="215047" y="1272583"/>
            <a:chExt cx="274320" cy="27432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D09BBFAE-50D4-49FD-A0FB-D201DD8817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047" y="1272583"/>
              <a:ext cx="274320" cy="274320"/>
            </a:xfrm>
            <a:prstGeom prst="ellipse">
              <a:avLst/>
            </a:prstGeom>
            <a:solidFill>
              <a:srgbClr val="1CADE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8B28F1BB-098E-4FCB-BD32-A588E9EAF2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0767" y="1318303"/>
              <a:ext cx="182880" cy="182880"/>
            </a:xfrm>
            <a:prstGeom prst="ellipse">
              <a:avLst/>
            </a:prstGeom>
            <a:solidFill>
              <a:srgbClr val="1CADE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239F5C77-F0BA-4FC0-9C89-FAAD6EA5E831}"/>
              </a:ext>
            </a:extLst>
          </p:cNvPr>
          <p:cNvGrpSpPr/>
          <p:nvPr/>
        </p:nvGrpSpPr>
        <p:grpSpPr>
          <a:xfrm>
            <a:off x="215047" y="1768878"/>
            <a:ext cx="274320" cy="274320"/>
            <a:chOff x="215047" y="1759716"/>
            <a:chExt cx="274320" cy="27432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4F259C14-3726-484B-8FDA-C89D422B6F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047" y="1759716"/>
              <a:ext cx="274320" cy="274320"/>
            </a:xfrm>
            <a:prstGeom prst="ellipse">
              <a:avLst/>
            </a:prstGeom>
            <a:solidFill>
              <a:srgbClr val="1CADE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6936C1FB-F13B-41AB-A992-76B08ED07E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0767" y="1805436"/>
              <a:ext cx="182880" cy="182880"/>
            </a:xfrm>
            <a:prstGeom prst="ellipse">
              <a:avLst/>
            </a:prstGeom>
            <a:solidFill>
              <a:srgbClr val="1CADE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1A188BAC-143B-406F-A241-BFC17B673AA9}"/>
              </a:ext>
            </a:extLst>
          </p:cNvPr>
          <p:cNvGrpSpPr/>
          <p:nvPr/>
        </p:nvGrpSpPr>
        <p:grpSpPr>
          <a:xfrm>
            <a:off x="215047" y="2240632"/>
            <a:ext cx="274320" cy="274320"/>
            <a:chOff x="215047" y="2246849"/>
            <a:chExt cx="274320" cy="27432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869D6F29-9FF2-475F-8E06-1E7DC332A6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047" y="2246849"/>
              <a:ext cx="274320" cy="274320"/>
            </a:xfrm>
            <a:prstGeom prst="ellipse">
              <a:avLst/>
            </a:prstGeom>
            <a:solidFill>
              <a:srgbClr val="1CADE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57DB9062-EB82-41F7-8407-B1A22220ED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0767" y="2292569"/>
              <a:ext cx="182880" cy="182880"/>
            </a:xfrm>
            <a:prstGeom prst="ellipse">
              <a:avLst/>
            </a:prstGeom>
            <a:solidFill>
              <a:srgbClr val="1CADE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03589CA6-ED81-4C93-B97C-1E97DFE46330}"/>
              </a:ext>
            </a:extLst>
          </p:cNvPr>
          <p:cNvGrpSpPr/>
          <p:nvPr/>
        </p:nvGrpSpPr>
        <p:grpSpPr>
          <a:xfrm>
            <a:off x="215047" y="2712386"/>
            <a:ext cx="274320" cy="274320"/>
            <a:chOff x="215047" y="2733982"/>
            <a:chExt cx="274320" cy="27432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C9CF8C29-F052-4F11-B019-E2FA2CDBF5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047" y="2733982"/>
              <a:ext cx="274320" cy="274320"/>
            </a:xfrm>
            <a:prstGeom prst="ellipse">
              <a:avLst/>
            </a:prstGeom>
            <a:solidFill>
              <a:srgbClr val="1CADE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09B38E0F-7848-4F81-A2A2-E9BC5C246D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0767" y="2779702"/>
              <a:ext cx="182880" cy="182880"/>
            </a:xfrm>
            <a:prstGeom prst="ellipse">
              <a:avLst/>
            </a:prstGeom>
            <a:solidFill>
              <a:srgbClr val="1CADE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5AF46A9C-D75D-4B83-9BD3-9A47531A19D5}"/>
              </a:ext>
            </a:extLst>
          </p:cNvPr>
          <p:cNvGrpSpPr/>
          <p:nvPr/>
        </p:nvGrpSpPr>
        <p:grpSpPr>
          <a:xfrm>
            <a:off x="215047" y="3184140"/>
            <a:ext cx="274320" cy="274320"/>
            <a:chOff x="215047" y="3221115"/>
            <a:chExt cx="274320" cy="27432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B8D2EC93-728D-45AE-A837-F7F0C8AD41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047" y="3221115"/>
              <a:ext cx="274320" cy="274320"/>
            </a:xfrm>
            <a:prstGeom prst="ellipse">
              <a:avLst/>
            </a:prstGeom>
            <a:solidFill>
              <a:srgbClr val="1CADE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7E09486F-2840-4482-96DC-DEFBEF7738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0767" y="3266835"/>
              <a:ext cx="182880" cy="182880"/>
            </a:xfrm>
            <a:prstGeom prst="ellipse">
              <a:avLst/>
            </a:prstGeom>
            <a:solidFill>
              <a:srgbClr val="1CADE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F68F9396-6C7B-4BA6-B2C7-CF4373ED56AE}"/>
              </a:ext>
            </a:extLst>
          </p:cNvPr>
          <p:cNvGrpSpPr/>
          <p:nvPr/>
        </p:nvGrpSpPr>
        <p:grpSpPr>
          <a:xfrm>
            <a:off x="215047" y="3655894"/>
            <a:ext cx="274320" cy="274320"/>
            <a:chOff x="215047" y="3708248"/>
            <a:chExt cx="274320" cy="27432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A7AE4527-C627-440E-AC66-96B6816587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047" y="3708248"/>
              <a:ext cx="274320" cy="274320"/>
            </a:xfrm>
            <a:prstGeom prst="ellipse">
              <a:avLst/>
            </a:prstGeom>
            <a:solidFill>
              <a:srgbClr val="1CADE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A3383A5F-3D65-4D2A-9996-1E00747BC5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0767" y="3753968"/>
              <a:ext cx="182880" cy="182880"/>
            </a:xfrm>
            <a:prstGeom prst="ellipse">
              <a:avLst/>
            </a:prstGeom>
            <a:solidFill>
              <a:srgbClr val="1CADE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5F0ECA4D-5211-47FE-86E6-C806DB77C7EE}"/>
              </a:ext>
            </a:extLst>
          </p:cNvPr>
          <p:cNvGrpSpPr/>
          <p:nvPr/>
        </p:nvGrpSpPr>
        <p:grpSpPr>
          <a:xfrm>
            <a:off x="215047" y="4127647"/>
            <a:ext cx="274320" cy="274320"/>
            <a:chOff x="215047" y="4195381"/>
            <a:chExt cx="274320" cy="27432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9C63908B-F035-4E62-B4AD-E12C863EB7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5047" y="4195381"/>
              <a:ext cx="274320" cy="274320"/>
            </a:xfrm>
            <a:prstGeom prst="ellipse">
              <a:avLst/>
            </a:prstGeom>
            <a:solidFill>
              <a:srgbClr val="1CADE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81D4E83D-31E1-4CF3-A74F-6532B8D028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0767" y="4241101"/>
              <a:ext cx="182880" cy="182880"/>
            </a:xfrm>
            <a:prstGeom prst="ellipse">
              <a:avLst/>
            </a:prstGeom>
            <a:solidFill>
              <a:srgbClr val="1CADE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7BEB5F37-6715-4878-BCEC-C2EA5570911E}"/>
              </a:ext>
            </a:extLst>
          </p:cNvPr>
          <p:cNvGrpSpPr/>
          <p:nvPr/>
        </p:nvGrpSpPr>
        <p:grpSpPr>
          <a:xfrm>
            <a:off x="45198" y="801190"/>
            <a:ext cx="4072808" cy="270539"/>
            <a:chOff x="45198" y="804685"/>
            <a:chExt cx="4072808" cy="270539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222E081E-342A-4A1B-A61B-41147494A7F4}"/>
                </a:ext>
              </a:extLst>
            </p:cNvPr>
            <p:cNvSpPr txBox="1"/>
            <p:nvPr/>
          </p:nvSpPr>
          <p:spPr>
            <a:xfrm>
              <a:off x="45198" y="804685"/>
              <a:ext cx="4072808" cy="24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Сложности, стоящие перед Компаниями при развитии инноваций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A11B1937-A83B-48E7-A5B0-F3A0D735F413}"/>
                </a:ext>
              </a:extLst>
            </p:cNvPr>
            <p:cNvCxnSpPr>
              <a:cxnSpLocks/>
            </p:cNvCxnSpPr>
            <p:nvPr/>
          </p:nvCxnSpPr>
          <p:spPr>
            <a:xfrm>
              <a:off x="165592" y="1075224"/>
              <a:ext cx="3936289" cy="0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09D4F5BC-5719-466D-911F-824990248C2D}"/>
              </a:ext>
            </a:extLst>
          </p:cNvPr>
          <p:cNvGrpSpPr/>
          <p:nvPr/>
        </p:nvGrpSpPr>
        <p:grpSpPr>
          <a:xfrm>
            <a:off x="4434504" y="801190"/>
            <a:ext cx="4541346" cy="270539"/>
            <a:chOff x="4434504" y="797694"/>
            <a:chExt cx="4541346" cy="270539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544FDCA6-99B0-409D-9025-2CCEC16C145F}"/>
                </a:ext>
              </a:extLst>
            </p:cNvPr>
            <p:cNvSpPr txBox="1"/>
            <p:nvPr/>
          </p:nvSpPr>
          <p:spPr>
            <a:xfrm>
              <a:off x="4434504" y="797694"/>
              <a:ext cx="4541346" cy="24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Роль Фонда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0E51CC37-8771-4202-B52B-CDF6C6803969}"/>
                </a:ext>
              </a:extLst>
            </p:cNvPr>
            <p:cNvCxnSpPr>
              <a:cxnSpLocks/>
            </p:cNvCxnSpPr>
            <p:nvPr/>
          </p:nvCxnSpPr>
          <p:spPr>
            <a:xfrm>
              <a:off x="4548907" y="1068233"/>
              <a:ext cx="4389122" cy="0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158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65000"/>
              <a:lumOff val="3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xmlns="" id="{1A384F05-CF76-8241-8084-E26E04DF578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CB480A7-A2BC-144E-986B-4FD8EE2899CF}"/>
              </a:ext>
            </a:extLst>
          </p:cNvPr>
          <p:cNvSpPr txBox="1"/>
          <p:nvPr/>
        </p:nvSpPr>
        <p:spPr>
          <a:xfrm>
            <a:off x="522514" y="1610615"/>
            <a:ext cx="81714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Благодарю за внимание</a:t>
            </a:r>
          </a:p>
          <a:p>
            <a:pPr>
              <a:lnSpc>
                <a:spcPct val="150000"/>
              </a:lnSpc>
            </a:pPr>
            <a:r>
              <a:rPr lang="ru-RU" sz="2800" b="1" dirty="0" err="1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К.В.Варламов</a:t>
            </a:r>
            <a:r>
              <a:rPr lang="ru-RU" sz="2800" b="1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endParaRPr lang="en-US" sz="2800" b="1" dirty="0" smtClean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kvarlamov@iidf.ru</a:t>
            </a:r>
            <a:endParaRPr lang="ru-RU" sz="28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A96560D-5326-814E-9D0A-AA898B9367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842983"/>
            <a:ext cx="968513" cy="2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587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11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6&quot;&gt;&lt;elem m_fUsage=&quot;3.83193100000000042016E+00&quot;&gt;&lt;m_msothmcolidx val=&quot;0&quot;/&gt;&lt;m_rgb r=&quot;F2&quot; g=&quot;F2&quot; b=&quot;F2&quot;/&gt;&lt;m_nBrightness tagver0=&quot;26206&quot; tagname0=&quot;m_nBrightnessUNRECOGNIZED&quot; val=&quot;0&quot;/&gt;&lt;/elem&gt;&lt;elem m_fUsage=&quot;2.60049058903475049931E+00&quot;&gt;&lt;m_msothmcolidx val=&quot;0&quot;/&gt;&lt;m_rgb r=&quot;00&quot; g=&quot;70&quot; b=&quot;C0&quot;/&gt;&lt;m_nBrightness tagver0=&quot;26206&quot; tagname0=&quot;m_nBrightnessUNRECOGNIZED&quot; val=&quot;0&quot;/&gt;&lt;/elem&gt;&lt;elem m_fUsage=&quot;1.29618459900000027041E+00&quot;&gt;&lt;m_msothmcolidx val=&quot;0&quot;/&gt;&lt;m_rgb r=&quot;CF&quot; g=&quot;E0&quot; b=&quot;EA&quot;/&gt;&lt;m_nBrightness tagver0=&quot;26206&quot; tagname0=&quot;m_nBrightnessUNRECOGNIZED&quot; val=&quot;0&quot;/&gt;&lt;/elem&gt;&lt;elem m_fUsage=&quot;7.29000000000000092371E-01&quot;&gt;&lt;m_msothmcolidx val=&quot;0&quot;/&gt;&lt;m_rgb r=&quot;A3&quot; g=&quot;CE&quot; b=&quot;ED&quot;/&gt;&lt;m_nBrightness tagver0=&quot;26206&quot; tagname0=&quot;m_nBrightnessUNRECOGNIZED&quot; val=&quot;0&quot;/&gt;&lt;/elem&gt;&lt;elem m_fUsage=&quot;6.56100000000000127542E-01&quot;&gt;&lt;m_msothmcolidx val=&quot;0&quot;/&gt;&lt;m_rgb r=&quot;1D&quot; g=&quot;62&quot; b=&quot;95&quot;/&gt;&lt;m_nBrightness tagver0=&quot;26206&quot; tagname0=&quot;m_nBrightnessUNRECOGNIZED&quot; val=&quot;0&quot;/&gt;&lt;/elem&gt;&lt;elem m_fUsage=&quot;8.86293811965250810658E-02&quot;&gt;&lt;m_msothmcolidx val=&quot;0&quot;/&gt;&lt;m_rgb r=&quot;25&quot; g=&quot;51&quot; b=&quot;B2&quot;/&gt;&lt;m_nBrightness tagver0=&quot;26206&quot; tagname0=&quot;m_nBrightnessUNRECOGNIZED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99nEuSQ26bKlx4flNpM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Mw7Qh6S.mST3C35gilQ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Fesdu.RtytlMk7mKJm0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8Hc2F77Sg6Gz5nQbud8Y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0mLnc8bQlyunZynZKV81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pYqHjbRF.REyxH_9UCm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o.1TV8jTUCtvc1EFAy0w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8C_Z.JRuGHm3QgVZ_pR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_6XSLUUQ8myJYChZry2f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Ik0hopRt6HJaCcYIxjS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Tn5p.QT_29TKcBP42G7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QSXOnHQgi9a3NpkejG6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B6VyVjlQse30tyR5elgg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E5AJNRTJKLwJSB_oTbX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4P7ZuMjQVuwXkzy75HTi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ZSrXWiQVOcZXLYgzcGs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8vANcUTLSxt1OkGr8qL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fLs0trJQjypK6FKolrHv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fsKHQqSQfii6iSwDusm_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RYbReASO.ApCZREfpTg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guBUZZRb2wclnqQUXDH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4jhGrd3QuCQZgeuO_9HM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Q8oVGOTSq6TIlICmKHJI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20lm8RBStOkIKeqIJ7GN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JBIJbZQUSIWENXKpR9.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Ss9gMzT1OUHGBJq2BPf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Ss9gMzT1OUHGBJq2BPf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Ss9gMzT1OUHGBJq2BPf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Ss9gMzT1OUHGBJq2BPf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QtCEkfTkefAkNC1r9W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9JoL2bQV6kDgM.EdJ2j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92ZgVp8RMG5tkBEBMM.D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D7VjMITwye7Ez9GV7O2w"/>
</p:tagLst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17 - Red - Bright</Template>
  <TotalTime>1320</TotalTime>
  <Words>843</Words>
  <Application>Microsoft Office PowerPoint</Application>
  <PresentationFormat>Экран (16:9)</PresentationFormat>
  <Paragraphs>145</Paragraphs>
  <Slides>7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9" baseType="lpstr">
      <vt:lpstr>Arial</vt:lpstr>
      <vt:lpstr>Arial Black</vt:lpstr>
      <vt:lpstr>Arial Narrow</vt:lpstr>
      <vt:lpstr>Calibri</vt:lpstr>
      <vt:lpstr>Calibri Light</vt:lpstr>
      <vt:lpstr>Gill Sans</vt:lpstr>
      <vt:lpstr>Montserrat</vt:lpstr>
      <vt:lpstr>MS PGothic</vt:lpstr>
      <vt:lpstr>Times New Roman</vt:lpstr>
      <vt:lpstr>Office Theme</vt:lpstr>
      <vt:lpstr>Custom Design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uttom sen</dc:creator>
  <cp:lastModifiedBy>Алимбеков Сергей Саидович</cp:lastModifiedBy>
  <cp:revision>669</cp:revision>
  <cp:lastPrinted>2019-04-17T14:50:22Z</cp:lastPrinted>
  <dcterms:created xsi:type="dcterms:W3CDTF">2016-05-18T15:14:42Z</dcterms:created>
  <dcterms:modified xsi:type="dcterms:W3CDTF">2019-05-28T23:04:37Z</dcterms:modified>
</cp:coreProperties>
</file>