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7"/>
  </p:notesMasterIdLst>
  <p:handoutMasterIdLst>
    <p:handoutMasterId r:id="rId8"/>
  </p:handoutMasterIdLst>
  <p:sldIdLst>
    <p:sldId id="390" r:id="rId3"/>
    <p:sldId id="393" r:id="rId4"/>
    <p:sldId id="391" r:id="rId5"/>
    <p:sldId id="392" r:id="rId6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BF4E60C-E988-404F-9BE6-B9FF78D49F92}">
          <p14:sldIdLst>
            <p14:sldId id="390"/>
            <p14:sldId id="393"/>
            <p14:sldId id="391"/>
            <p14:sldId id="3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598"/>
    <a:srgbClr val="7030A0"/>
    <a:srgbClr val="FF00FF"/>
    <a:srgbClr val="41B1A9"/>
    <a:srgbClr val="57C1B9"/>
    <a:srgbClr val="6BC8C2"/>
    <a:srgbClr val="4B8722"/>
    <a:srgbClr val="FFCC00"/>
    <a:srgbClr val="CC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6395" autoAdjust="0"/>
  </p:normalViewPr>
  <p:slideViewPr>
    <p:cSldViewPr>
      <p:cViewPr varScale="1">
        <p:scale>
          <a:sx n="147" d="100"/>
          <a:sy n="147" d="100"/>
        </p:scale>
        <p:origin x="71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3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5B7D5-ADA4-4360-A0C2-23116F5360CC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31CCA-4054-410C-AAA2-1F3396671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242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CE51E-B5F1-44A4-AA54-CF594037F7E5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5A909-911E-4B12-8508-B5F503A54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15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5A909-911E-4B12-8508-B5F503A547A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132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5A909-911E-4B12-8508-B5F503A547A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111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5A909-911E-4B12-8508-B5F503A547A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709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5A909-911E-4B12-8508-B5F503A547A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050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655500"/>
            <a:ext cx="4014788" cy="147955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3577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Tx/>
              <a:buNone/>
              <a:tabLst/>
              <a:defRPr sz="699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3577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9" y="4885272"/>
            <a:ext cx="561975" cy="136922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699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699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400"/>
            <a:ext cx="6561138" cy="329895"/>
          </a:xfrm>
          <a:prstGeom prst="rect">
            <a:avLst/>
          </a:prstGeom>
        </p:spPr>
        <p:txBody>
          <a:bodyPr lIns="0" tIns="0" rIns="0" bIns="0"/>
          <a:lstStyle>
            <a:lvl1pPr>
              <a:defRPr sz="2298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5009"/>
            <a:ext cx="4014788" cy="1229401"/>
          </a:xfrm>
          <a:prstGeom prst="rect">
            <a:avLst/>
          </a:prstGeom>
        </p:spPr>
        <p:txBody>
          <a:bodyPr lIns="0" tIns="0" rIns="0" bIns="0"/>
          <a:lstStyle>
            <a:lvl1pPr marL="171296" indent="-171296">
              <a:buFont typeface="Arial" pitchFamily="34" charset="0"/>
              <a:buChar char="•"/>
              <a:defRPr lang="en-US" sz="1199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808539" y="1475009"/>
            <a:ext cx="3940175" cy="1229401"/>
          </a:xfrm>
          <a:prstGeom prst="rect">
            <a:avLst/>
          </a:prstGeom>
        </p:spPr>
        <p:txBody>
          <a:bodyPr lIns="0" tIns="0" rIns="0" bIns="0"/>
          <a:lstStyle>
            <a:lvl1pPr marL="171296" indent="-171296">
              <a:buFont typeface="Arial" pitchFamily="34" charset="0"/>
              <a:buChar char="•"/>
              <a:defRPr lang="en-US" sz="1199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2812714"/>
            <a:ext cx="4014788" cy="1229401"/>
          </a:xfrm>
          <a:prstGeom prst="rect">
            <a:avLst/>
          </a:prstGeom>
        </p:spPr>
        <p:txBody>
          <a:bodyPr lIns="0" tIns="0" rIns="0" bIns="0"/>
          <a:lstStyle>
            <a:lvl1pPr marL="171296" indent="-171296">
              <a:buFont typeface="Arial" pitchFamily="34" charset="0"/>
              <a:buChar char="•"/>
              <a:defRPr lang="en-US" sz="1199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4808539" y="2812714"/>
            <a:ext cx="3940175" cy="1229401"/>
          </a:xfrm>
          <a:prstGeom prst="rect">
            <a:avLst/>
          </a:prstGeom>
        </p:spPr>
        <p:txBody>
          <a:bodyPr lIns="0" tIns="0" rIns="0" bIns="0"/>
          <a:lstStyle>
            <a:lvl1pPr marL="171296" indent="-171296">
              <a:buFont typeface="Arial" pitchFamily="34" charset="0"/>
              <a:buChar char="•"/>
              <a:defRPr lang="en-US" sz="1199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2120526"/>
            <a:ext cx="5711825" cy="1187937"/>
          </a:xfrm>
          <a:prstGeom prst="rect">
            <a:avLst/>
          </a:prstGeom>
        </p:spPr>
        <p:txBody>
          <a:bodyPr lIns="0" tIns="0" rIns="0" bIns="0"/>
          <a:lstStyle>
            <a:lvl1pPr>
              <a:defRPr sz="2698" b="1">
                <a:solidFill>
                  <a:srgbClr val="404040"/>
                </a:solidFill>
                <a:latin typeface="+mn-lt"/>
              </a:defRPr>
            </a:lvl1pPr>
          </a:lstStyle>
          <a:p>
            <a:pPr marL="0" marR="0" lvl="0" indent="0" defTabSz="9135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98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</a:rPr>
              <a:t>Тема презентации</a:t>
            </a:r>
            <a:endParaRPr kumimoji="0" lang="en-US" sz="2698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1" y="3794753"/>
            <a:ext cx="5711825" cy="2844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399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ru-RU" dirty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ru-RU" dirty="0">
                <a:latin typeface="Arial" pitchFamily="34" charset="0"/>
                <a:cs typeface="Arial" pitchFamily="34" charset="0"/>
              </a:rPr>
              <a:t> название площадки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1" y="4208103"/>
            <a:ext cx="5711825" cy="21828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35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99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35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99" b="1" dirty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1" y="4423906"/>
            <a:ext cx="5711825" cy="28442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35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99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35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99" dirty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418822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4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3577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94" indent="-228394" algn="l" defTabSz="913577" rtl="0" eaLnBrk="1" latinLnBrk="0" hangingPunct="1">
        <a:lnSpc>
          <a:spcPct val="90000"/>
        </a:lnSpc>
        <a:spcBef>
          <a:spcPts val="999"/>
        </a:spcBef>
        <a:buFont typeface="Arial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83" indent="-228394" algn="l" defTabSz="9135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971" indent="-228394" algn="l" defTabSz="9135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760" indent="-228394" algn="l" defTabSz="9135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548" indent="-228394" algn="l" defTabSz="9135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337" indent="-228394" algn="l" defTabSz="9135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9125" indent="-228394" algn="l" defTabSz="9135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914" indent="-228394" algn="l" defTabSz="9135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702" indent="-228394" algn="l" defTabSz="9135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77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89" algn="l" defTabSz="913577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577" algn="l" defTabSz="913577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366" algn="l" defTabSz="913577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7154" algn="l" defTabSz="913577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943" algn="l" defTabSz="913577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731" algn="l" defTabSz="913577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520" algn="l" defTabSz="913577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4308" algn="l" defTabSz="913577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5148072"/>
          </a:xfrm>
          <a:prstGeom prst="rect">
            <a:avLst/>
          </a:prstGeom>
        </p:spPr>
      </p:pic>
      <p:pic>
        <p:nvPicPr>
          <p:cNvPr id="4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431400"/>
            <a:ext cx="816864" cy="104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4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defTabSz="685188" rtl="0" eaLnBrk="1" latinLnBrk="0" hangingPunct="1">
        <a:lnSpc>
          <a:spcPct val="90000"/>
        </a:lnSpc>
        <a:spcBef>
          <a:spcPct val="0"/>
        </a:spcBef>
        <a:buNone/>
        <a:defRPr sz="32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98" indent="-171298" algn="l" defTabSz="685188" rtl="0" eaLnBrk="1" latinLnBrk="0" hangingPunct="1">
        <a:lnSpc>
          <a:spcPct val="90000"/>
        </a:lnSpc>
        <a:spcBef>
          <a:spcPts val="749"/>
        </a:spcBef>
        <a:buFont typeface="Arial" panose="020B0604020202020204" pitchFamily="34" charset="0"/>
        <a:buChar char="•"/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513891" indent="-171298" algn="l" defTabSz="68518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856485" indent="-171298" algn="l" defTabSz="68518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199079" indent="-171298" algn="l" defTabSz="68518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4pPr>
      <a:lvl5pPr marL="1541673" indent="-171298" algn="l" defTabSz="68518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5pPr>
      <a:lvl6pPr marL="1884268" indent="-171298" algn="l" defTabSz="68518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6pPr>
      <a:lvl7pPr marL="2226861" indent="-171298" algn="l" defTabSz="68518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7pPr>
      <a:lvl8pPr marL="2569455" indent="-171298" algn="l" defTabSz="68518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8pPr>
      <a:lvl9pPr marL="2912049" indent="-171298" algn="l" defTabSz="68518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188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1pPr>
      <a:lvl2pPr marL="342594" algn="l" defTabSz="685188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2pPr>
      <a:lvl3pPr marL="685188" algn="l" defTabSz="685188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3pPr>
      <a:lvl4pPr marL="1027782" algn="l" defTabSz="685188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4pPr>
      <a:lvl5pPr marL="1370376" algn="l" defTabSz="685188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5pPr>
      <a:lvl6pPr marL="1712970" algn="l" defTabSz="685188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6pPr>
      <a:lvl7pPr marL="2055563" algn="l" defTabSz="685188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7pPr>
      <a:lvl8pPr marL="2398158" algn="l" defTabSz="685188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8pPr>
      <a:lvl9pPr marL="2740751" algn="l" defTabSz="685188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543475" y="2211710"/>
            <a:ext cx="6118734" cy="748348"/>
          </a:xfrm>
        </p:spPr>
        <p:txBody>
          <a:bodyPr/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ESG-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повестка 2022 в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Росатоме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10"/>
          </p:nvPr>
        </p:nvSpPr>
        <p:spPr>
          <a:xfrm>
            <a:off x="543478" y="4515966"/>
            <a:ext cx="5706541" cy="28442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31.03.2022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Текст 3"/>
          <p:cNvSpPr>
            <a:spLocks noGrp="1"/>
          </p:cNvSpPr>
          <p:nvPr>
            <p:ph type="body" sz="quarter" idx="11"/>
          </p:nvPr>
        </p:nvSpPr>
        <p:spPr>
          <a:xfrm>
            <a:off x="543475" y="3225206"/>
            <a:ext cx="5706541" cy="218284"/>
          </a:xfrm>
          <a:prstGeom prst="rect">
            <a:avLst/>
          </a:prstGeom>
        </p:spPr>
        <p:txBody>
          <a:bodyPr/>
          <a:lstStyle/>
          <a:p>
            <a:r>
              <a:rPr lang="ru-RU" sz="1599" dirty="0">
                <a:latin typeface="Arial" pitchFamily="34" charset="0"/>
                <a:cs typeface="Arial" pitchFamily="34" charset="0"/>
              </a:rPr>
              <a:t>Лион Полина Юрьевна</a:t>
            </a:r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2"/>
          </p:nvPr>
        </p:nvSpPr>
        <p:spPr>
          <a:xfrm>
            <a:off x="543475" y="3579862"/>
            <a:ext cx="5706541" cy="28442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Директор Департамента устойчивого развития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Госкорпорации «Росатом»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2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43480" y="378110"/>
            <a:ext cx="7196872" cy="329895"/>
          </a:xfrm>
        </p:spPr>
        <p:txBody>
          <a:bodyPr anchor="ctr" anchorCtr="0"/>
          <a:lstStyle/>
          <a:p>
            <a:r>
              <a:rPr lang="en-US" dirty="0" smtClean="0"/>
              <a:t>ESG-</a:t>
            </a:r>
            <a:r>
              <a:rPr lang="ru-RU" dirty="0" smtClean="0"/>
              <a:t>реальность 2022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1464646" y="1265141"/>
            <a:ext cx="7206487" cy="540000"/>
          </a:xfrm>
          <a:prstGeom prst="rect">
            <a:avLst/>
          </a:prstGeom>
          <a:noFill/>
        </p:spPr>
        <p:txBody>
          <a:bodyPr wrap="square" lIns="72000" tIns="36000" rIns="36000" bIns="36000" rtlCol="0" anchor="ctr">
            <a:noAutofit/>
          </a:bodyPr>
          <a:lstStyle>
            <a:defPPr>
              <a:defRPr lang="ru-RU"/>
            </a:defPPr>
            <a:lvl1pPr algn="ctr">
              <a:spcAft>
                <a:spcPts val="600"/>
              </a:spcAft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300" dirty="0" smtClean="0"/>
              <a:t>Требования европейских рынков (требования заказчиков, </a:t>
            </a:r>
            <a:r>
              <a:rPr lang="en-US" sz="1300" dirty="0" smtClean="0"/>
              <a:t>CBAM</a:t>
            </a:r>
            <a:r>
              <a:rPr lang="ru-RU" sz="1300" dirty="0" smtClean="0"/>
              <a:t>, Таксономия ЕС)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300" dirty="0" smtClean="0"/>
              <a:t>Инструменты зеленого финансирования</a:t>
            </a:r>
            <a:endParaRPr lang="ru-RU" sz="1300" dirty="0"/>
          </a:p>
        </p:txBody>
      </p:sp>
      <p:sp>
        <p:nvSpPr>
          <p:cNvPr id="55" name="TextBox 54"/>
          <p:cNvSpPr txBox="1"/>
          <p:nvPr/>
        </p:nvSpPr>
        <p:spPr>
          <a:xfrm>
            <a:off x="1255599" y="840571"/>
            <a:ext cx="6489250" cy="540000"/>
          </a:xfrm>
          <a:prstGeom prst="rect">
            <a:avLst/>
          </a:prstGeom>
          <a:noFill/>
        </p:spPr>
        <p:txBody>
          <a:bodyPr wrap="square" lIns="72000" tIns="36000" rIns="36000" bIns="3600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Внешний запрос на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ESG</a:t>
            </a:r>
            <a:endParaRPr lang="ru-RU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51102" y="2114281"/>
            <a:ext cx="6489250" cy="540000"/>
          </a:xfrm>
          <a:prstGeom prst="rect">
            <a:avLst/>
          </a:prstGeom>
          <a:noFill/>
        </p:spPr>
        <p:txBody>
          <a:bodyPr wrap="square" lIns="72000" tIns="36000" rIns="36000" bIns="3600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Климатическое регулирование и обязательства</a:t>
            </a:r>
            <a:endParaRPr lang="ru-RU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64646" y="2541427"/>
            <a:ext cx="7206487" cy="697159"/>
          </a:xfrm>
          <a:prstGeom prst="rect">
            <a:avLst/>
          </a:prstGeom>
          <a:noFill/>
        </p:spPr>
        <p:txBody>
          <a:bodyPr wrap="square" lIns="72000" tIns="36000" rIns="36000" bIns="36000" rtlCol="0" anchor="ctr">
            <a:noAutofit/>
          </a:bodyPr>
          <a:lstStyle>
            <a:defPPr>
              <a:defRPr lang="ru-RU"/>
            </a:defPPr>
            <a:lvl1pPr algn="ctr">
              <a:spcAft>
                <a:spcPts val="600"/>
              </a:spcAft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300" dirty="0" smtClean="0"/>
              <a:t>Необходимость </a:t>
            </a:r>
            <a:r>
              <a:rPr lang="ru-RU" sz="1300" dirty="0" err="1" smtClean="0"/>
              <a:t>доформирования</a:t>
            </a:r>
            <a:r>
              <a:rPr lang="ru-RU" sz="1300" dirty="0" smtClean="0"/>
              <a:t> климатического регулирования в России и других странах (ЕАЭС, СНГ,</a:t>
            </a:r>
            <a:r>
              <a:rPr lang="en-US" sz="1300" dirty="0" smtClean="0"/>
              <a:t> </a:t>
            </a:r>
            <a:r>
              <a:rPr lang="ru-RU" sz="1300" dirty="0" smtClean="0"/>
              <a:t>ЮВА</a:t>
            </a:r>
            <a:r>
              <a:rPr lang="ru-RU" sz="1300" dirty="0"/>
              <a:t> </a:t>
            </a:r>
            <a:r>
              <a:rPr lang="ru-RU" sz="1300" dirty="0" smtClean="0"/>
              <a:t>и БВСА)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300" dirty="0" smtClean="0"/>
              <a:t>Принятые климатические обязательства страны и отдельных компаний</a:t>
            </a:r>
            <a:endParaRPr lang="ru-RU" sz="1300" dirty="0"/>
          </a:p>
        </p:txBody>
      </p:sp>
      <p:sp>
        <p:nvSpPr>
          <p:cNvPr id="22" name="TextBox 21"/>
          <p:cNvSpPr txBox="1"/>
          <p:nvPr/>
        </p:nvSpPr>
        <p:spPr>
          <a:xfrm>
            <a:off x="1251102" y="3395732"/>
            <a:ext cx="6489250" cy="540000"/>
          </a:xfrm>
          <a:prstGeom prst="rect">
            <a:avLst/>
          </a:prstGeom>
          <a:noFill/>
        </p:spPr>
        <p:txBody>
          <a:bodyPr wrap="square" lIns="72000" tIns="36000" rIns="36000" bIns="3600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Внедрение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ESG-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требований в корпоративные процессы</a:t>
            </a:r>
            <a:endParaRPr lang="ru-RU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8932" y="3795886"/>
            <a:ext cx="7206487" cy="697159"/>
          </a:xfrm>
          <a:prstGeom prst="rect">
            <a:avLst/>
          </a:prstGeom>
          <a:noFill/>
        </p:spPr>
        <p:txBody>
          <a:bodyPr wrap="square" lIns="72000" tIns="36000" rIns="36000" bIns="36000" rtlCol="0" anchor="ctr">
            <a:noAutofit/>
          </a:bodyPr>
          <a:lstStyle>
            <a:defPPr>
              <a:defRPr lang="ru-RU"/>
            </a:defPPr>
            <a:lvl1pPr algn="ctr">
              <a:spcAft>
                <a:spcPts val="600"/>
              </a:spcAft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300" dirty="0" smtClean="0"/>
              <a:t>ESG-</a:t>
            </a:r>
            <a:r>
              <a:rPr lang="ru-RU" sz="1300" dirty="0" smtClean="0"/>
              <a:t>отчетность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300" dirty="0" err="1" smtClean="0"/>
              <a:t>Энергопереход</a:t>
            </a:r>
            <a:endParaRPr lang="ru-RU" sz="13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66947" y="3436890"/>
            <a:ext cx="784155" cy="71799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7" r="8263"/>
          <a:stretch/>
        </p:blipFill>
        <p:spPr>
          <a:xfrm>
            <a:off x="532140" y="946145"/>
            <a:ext cx="677694" cy="86885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1" r="50787"/>
          <a:stretch/>
        </p:blipFill>
        <p:spPr>
          <a:xfrm>
            <a:off x="537721" y="2143279"/>
            <a:ext cx="695110" cy="86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43480" y="378110"/>
            <a:ext cx="7196872" cy="329895"/>
          </a:xfrm>
        </p:spPr>
        <p:txBody>
          <a:bodyPr anchor="ctr" anchorCtr="0"/>
          <a:lstStyle/>
          <a:p>
            <a:r>
              <a:rPr lang="en-US" dirty="0" smtClean="0"/>
              <a:t>ESG-</a:t>
            </a:r>
            <a:r>
              <a:rPr lang="ru-RU" dirty="0" smtClean="0"/>
              <a:t>повестка 2022 в </a:t>
            </a:r>
            <a:r>
              <a:rPr lang="ru-RU" dirty="0" err="1" smtClean="0"/>
              <a:t>Росатоме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035078" y="2921903"/>
            <a:ext cx="6990463" cy="540000"/>
          </a:xfrm>
          <a:prstGeom prst="rect">
            <a:avLst/>
          </a:prstGeom>
          <a:noFill/>
        </p:spPr>
        <p:txBody>
          <a:bodyPr wrap="square" lIns="72000" tIns="36000" rIns="36000" bIns="3600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Расчет совокупного углеродного следа</a:t>
            </a:r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Росатома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scope 1,2)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программа мероприятий по управлению углеродным следом</a:t>
            </a: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41773" y="3423975"/>
            <a:ext cx="6990463" cy="540000"/>
          </a:xfrm>
          <a:prstGeom prst="rect">
            <a:avLst/>
          </a:prstGeom>
          <a:noFill/>
        </p:spPr>
        <p:txBody>
          <a:bodyPr wrap="square" lIns="72000" tIns="36000" rIns="36000" bIns="36000" rtlCol="0" anchor="ctr">
            <a:noAutofit/>
          </a:bodyPr>
          <a:lstStyle>
            <a:defPPr>
              <a:defRPr lang="ru-RU"/>
            </a:defPPr>
            <a:lvl1pPr algn="ctr">
              <a:spcAft>
                <a:spcPts val="600"/>
              </a:spcAft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 sz="1300" dirty="0" smtClean="0"/>
              <a:t>Разработка и внедрение политики по правам человека</a:t>
            </a:r>
            <a:endParaRPr lang="ru-RU" sz="1300" dirty="0"/>
          </a:p>
        </p:txBody>
      </p:sp>
      <p:sp>
        <p:nvSpPr>
          <p:cNvPr id="52" name="TextBox 51"/>
          <p:cNvSpPr txBox="1"/>
          <p:nvPr/>
        </p:nvSpPr>
        <p:spPr>
          <a:xfrm>
            <a:off x="1057168" y="1356899"/>
            <a:ext cx="6990463" cy="540000"/>
          </a:xfrm>
          <a:prstGeom prst="rect">
            <a:avLst/>
          </a:prstGeom>
          <a:noFill/>
        </p:spPr>
        <p:txBody>
          <a:bodyPr wrap="square" lIns="72000" tIns="36000" rIns="36000" bIns="36000" rtlCol="0" anchor="ctr">
            <a:noAutofit/>
          </a:bodyPr>
          <a:lstStyle>
            <a:defPPr>
              <a:defRPr lang="ru-RU"/>
            </a:defPPr>
            <a:lvl1pPr algn="ctr">
              <a:spcAft>
                <a:spcPts val="600"/>
              </a:spcAft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 sz="1300" dirty="0" smtClean="0"/>
              <a:t>Внутренняя квалификация </a:t>
            </a:r>
            <a:r>
              <a:rPr lang="en-US" sz="1300" dirty="0" smtClean="0"/>
              <a:t>ESG-</a:t>
            </a:r>
            <a:r>
              <a:rPr lang="ru-RU" sz="1300" dirty="0" smtClean="0"/>
              <a:t>качества продуктовой линейки</a:t>
            </a:r>
            <a:endParaRPr lang="ru-RU" sz="1300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22789" y="928083"/>
            <a:ext cx="427624" cy="35806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Clr>
                <a:schemeClr val="bg1"/>
              </a:buClr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057168" y="1869401"/>
            <a:ext cx="6990463" cy="540000"/>
          </a:xfrm>
          <a:prstGeom prst="rect">
            <a:avLst/>
          </a:prstGeom>
          <a:noFill/>
        </p:spPr>
        <p:txBody>
          <a:bodyPr wrap="square" lIns="72000" tIns="36000" rIns="36000" bIns="3600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Пилотирование Кодекса поставщика </a:t>
            </a:r>
            <a:r>
              <a:rPr lang="ru-RU" sz="1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Росатома</a:t>
            </a: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35078" y="854827"/>
            <a:ext cx="6489250" cy="540000"/>
          </a:xfrm>
          <a:prstGeom prst="rect">
            <a:avLst/>
          </a:prstGeom>
          <a:noFill/>
        </p:spPr>
        <p:txBody>
          <a:bodyPr wrap="square" lIns="72000" tIns="36000" rIns="36000" bIns="3600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публичной нефинансовой отчетности, мониторинг </a:t>
            </a:r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ESG-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индикаторов</a:t>
            </a: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41773" y="2376688"/>
            <a:ext cx="6990463" cy="540000"/>
          </a:xfrm>
          <a:prstGeom prst="rect">
            <a:avLst/>
          </a:prstGeom>
          <a:noFill/>
        </p:spPr>
        <p:txBody>
          <a:bodyPr wrap="square" lIns="72000" tIns="36000" rIns="36000" bIns="3600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Оценка соответствия российских атомных технологий критериям Таксономии ЕС</a:t>
            </a: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22789" y="1442521"/>
            <a:ext cx="427624" cy="34721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Clr>
                <a:schemeClr val="bg1"/>
              </a:buClr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22789" y="1940105"/>
            <a:ext cx="427624" cy="34721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Clr>
                <a:schemeClr val="bg1"/>
              </a:buClr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22789" y="2482439"/>
            <a:ext cx="427624" cy="34721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Clr>
                <a:schemeClr val="bg1"/>
              </a:buClr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22789" y="3009635"/>
            <a:ext cx="427624" cy="34721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Clr>
                <a:schemeClr val="bg1"/>
              </a:buClr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22789" y="3520367"/>
            <a:ext cx="427624" cy="34721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Clr>
                <a:schemeClr val="bg1"/>
              </a:buClr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22789" y="4022460"/>
            <a:ext cx="427624" cy="34721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Clr>
                <a:schemeClr val="bg1"/>
              </a:buClr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2802" y="3936477"/>
            <a:ext cx="6990463" cy="540000"/>
          </a:xfrm>
          <a:prstGeom prst="rect">
            <a:avLst/>
          </a:prstGeom>
          <a:noFill/>
        </p:spPr>
        <p:txBody>
          <a:bodyPr wrap="square" lIns="72000" tIns="36000" rIns="36000" bIns="36000" rtlCol="0" anchor="ctr">
            <a:noAutofit/>
          </a:bodyPr>
          <a:lstStyle>
            <a:defPPr>
              <a:defRPr lang="ru-RU"/>
            </a:defPPr>
            <a:lvl1pPr algn="ctr">
              <a:spcAft>
                <a:spcPts val="600"/>
              </a:spcAft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 sz="1300" dirty="0" smtClean="0"/>
              <a:t>Обучение по УР для сотрудников отрасли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68730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43480" y="378110"/>
            <a:ext cx="7196872" cy="329895"/>
          </a:xfrm>
        </p:spPr>
        <p:txBody>
          <a:bodyPr anchor="ctr" anchorCtr="0"/>
          <a:lstStyle/>
          <a:p>
            <a:r>
              <a:rPr lang="ru-RU" dirty="0" smtClean="0"/>
              <a:t>Запрос к государству</a:t>
            </a:r>
            <a:endParaRPr lang="ru-RU" dirty="0"/>
          </a:p>
        </p:txBody>
      </p:sp>
      <p:pic>
        <p:nvPicPr>
          <p:cNvPr id="3" name="Picture 6" descr="Business Process Icon 160359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82" y="3305936"/>
            <a:ext cx="509994" cy="509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ndicator Icon 2842010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82" y="1068623"/>
            <a:ext cx="552576" cy="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32" y="1841380"/>
            <a:ext cx="529626" cy="52962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66129" y="1188690"/>
            <a:ext cx="66967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 по публичной нефинансовой отчетности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38815" y="3232573"/>
            <a:ext cx="72103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Климатическое регулирование, «зеленые» сертификаты и национальная система торговли углеродными единицами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66127" y="1858121"/>
            <a:ext cx="7282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Механизмы поддержки устойчивой зеленой деятельности и отдельных проектов (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энергопереход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экологическое воздействие)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66127" y="2636022"/>
            <a:ext cx="68502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«зеленых» финансовых инструментов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38815" y="4022250"/>
            <a:ext cx="68502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Диалог по гармонизации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совместной разработке                               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ESG-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регулирования со странами-партнерами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25" r="79968"/>
          <a:stretch/>
        </p:blipFill>
        <p:spPr>
          <a:xfrm>
            <a:off x="730533" y="2520156"/>
            <a:ext cx="562892" cy="56541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94" y="4083918"/>
            <a:ext cx="568536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86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2.xml><?xml version="1.0" encoding="utf-8"?>
<a:theme xmlns:a="http://schemas.openxmlformats.org/drawingml/2006/main" name="Титу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541B8C7B-4633-2E45-B746-A05B8E1543F8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3188</TotalTime>
  <Words>207</Words>
  <Application>Microsoft Office PowerPoint</Application>
  <PresentationFormat>Экран (16:9)</PresentationFormat>
  <Paragraphs>40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Rosatom Light</vt:lpstr>
      <vt:lpstr>Wingdings</vt:lpstr>
      <vt:lpstr>Текст</vt:lpstr>
      <vt:lpstr>Титульный слайд</vt:lpstr>
      <vt:lpstr>ESG-повестка 2022 в Росатоме</vt:lpstr>
      <vt:lpstr>ESG-реальность 2022</vt:lpstr>
      <vt:lpstr>ESG-повестка 2022 в Росатоме</vt:lpstr>
      <vt:lpstr>Запрос к государству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Тимофеева-Дубовская Ангелина Александровна</cp:lastModifiedBy>
  <cp:revision>515</cp:revision>
  <cp:lastPrinted>2022-03-29T15:23:34Z</cp:lastPrinted>
  <dcterms:created xsi:type="dcterms:W3CDTF">2018-12-10T06:42:17Z</dcterms:created>
  <dcterms:modified xsi:type="dcterms:W3CDTF">2022-03-29T15:42:00Z</dcterms:modified>
</cp:coreProperties>
</file>