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2" r:id="rId4"/>
    <p:sldId id="273" r:id="rId5"/>
    <p:sldId id="274" r:id="rId6"/>
    <p:sldId id="269" r:id="rId7"/>
    <p:sldId id="270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59" autoAdjust="0"/>
    <p:restoredTop sz="94660"/>
  </p:normalViewPr>
  <p:slideViewPr>
    <p:cSldViewPr snapToGrid="0">
      <p:cViewPr varScale="1">
        <p:scale>
          <a:sx n="94" d="100"/>
          <a:sy n="94" d="100"/>
        </p:scale>
        <p:origin x="-29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B7C0-14CC-4805-BF1D-742797B1502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406-2122-4D59-98A6-8F0BE8E19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0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B7C0-14CC-4805-BF1D-742797B1502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406-2122-4D59-98A6-8F0BE8E19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7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B7C0-14CC-4805-BF1D-742797B1502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406-2122-4D59-98A6-8F0BE8E19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6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B7C0-14CC-4805-BF1D-742797B1502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406-2122-4D59-98A6-8F0BE8E19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2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B7C0-14CC-4805-BF1D-742797B1502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406-2122-4D59-98A6-8F0BE8E19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8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B7C0-14CC-4805-BF1D-742797B1502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406-2122-4D59-98A6-8F0BE8E19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8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B7C0-14CC-4805-BF1D-742797B1502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406-2122-4D59-98A6-8F0BE8E19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3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B7C0-14CC-4805-BF1D-742797B1502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406-2122-4D59-98A6-8F0BE8E19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B7C0-14CC-4805-BF1D-742797B1502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406-2122-4D59-98A6-8F0BE8E19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6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B7C0-14CC-4805-BF1D-742797B1502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406-2122-4D59-98A6-8F0BE8E19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2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B7C0-14CC-4805-BF1D-742797B1502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406-2122-4D59-98A6-8F0BE8E19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5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8B7C0-14CC-4805-BF1D-742797B1502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69406-2122-4D59-98A6-8F0BE8E19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3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evserova@hse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3500">
              <a:srgbClr val="B5D2EC"/>
            </a:gs>
            <a:gs pos="87000">
              <a:srgbClr val="B5D2EC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2200" y="1919300"/>
            <a:ext cx="10126448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Предложения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 концепции государственной программы развития сельских территорий</a:t>
            </a:r>
            <a:endParaRPr lang="en-US" sz="4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6314" y="4586201"/>
            <a:ext cx="9144000" cy="165576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Евгения Викторовна Серова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ИнАгИс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evserova@hse.ru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inagres.hse.ru/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3" y="4586201"/>
            <a:ext cx="1923820" cy="206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09925" y="471151"/>
            <a:ext cx="2702740" cy="46166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6 </a:t>
            </a:r>
            <a:r>
              <a:rPr lang="ru-RU" dirty="0"/>
              <a:t>марта </a:t>
            </a:r>
            <a:r>
              <a:rPr lang="en-US" dirty="0"/>
              <a:t>2019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3" y="226111"/>
            <a:ext cx="1858762" cy="172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03533" y="42309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Заседание Комиссии РСПП по агропромышленному комплексу</a:t>
            </a:r>
          </a:p>
        </p:txBody>
      </p:sp>
    </p:spTree>
    <p:extLst>
      <p:ext uri="{BB962C8B-B14F-4D97-AF65-F5344CB8AC3E}">
        <p14:creationId xmlns:p14="http://schemas.microsoft.com/office/powerpoint/2010/main" val="11573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3500">
              <a:srgbClr val="B5D2EC"/>
            </a:gs>
            <a:gs pos="87000">
              <a:srgbClr val="B5D2EC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1948" y="1871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Факты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Плотность сельского населения, 2015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863" y="1752927"/>
            <a:ext cx="6873717" cy="45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" y="1853077"/>
            <a:ext cx="4668094" cy="262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65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3500">
              <a:srgbClr val="B5D2EC"/>
            </a:gs>
            <a:gs pos="87000">
              <a:srgbClr val="B5D2EC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1948" y="1871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Факты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Вымирающие деревни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71" y="1391829"/>
            <a:ext cx="8140838" cy="277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876" y="4163856"/>
            <a:ext cx="8143933" cy="25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390" y="6064479"/>
            <a:ext cx="1890648" cy="58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2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3500">
              <a:srgbClr val="B5D2EC"/>
            </a:gs>
            <a:gs pos="87000">
              <a:srgbClr val="B5D2EC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83856" y="269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Факты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жизни сельского населения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6" y="2659541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996" y="1284766"/>
            <a:ext cx="458470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390" y="4037491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7" y="5925349"/>
            <a:ext cx="702024" cy="79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39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3500">
              <a:srgbClr val="B5D2EC"/>
            </a:gs>
            <a:gs pos="87000">
              <a:srgbClr val="B5D2EC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Факты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Качество рабочей силы в сельской местности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5046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Возраст</a:t>
            </a:r>
          </a:p>
          <a:p>
            <a:r>
              <a:rPr lang="ru-RU" dirty="0">
                <a:solidFill>
                  <a:srgbClr val="002060"/>
                </a:solidFill>
              </a:rPr>
              <a:t>Квалификация</a:t>
            </a:r>
          </a:p>
          <a:p>
            <a:r>
              <a:rPr lang="ru-RU" dirty="0">
                <a:solidFill>
                  <a:srgbClr val="002060"/>
                </a:solidFill>
              </a:rPr>
              <a:t>Порочные круги бедности и </a:t>
            </a:r>
            <a:r>
              <a:rPr lang="ru-RU" dirty="0" err="1">
                <a:solidFill>
                  <a:srgbClr val="002060"/>
                </a:solidFill>
              </a:rPr>
              <a:t>девиантное</a:t>
            </a:r>
            <a:r>
              <a:rPr lang="ru-RU" dirty="0">
                <a:solidFill>
                  <a:srgbClr val="002060"/>
                </a:solidFill>
              </a:rPr>
              <a:t> поведение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28" y="4024101"/>
            <a:ext cx="4003409" cy="254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673" y="4024101"/>
            <a:ext cx="3809598" cy="25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19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3500">
              <a:srgbClr val="B5D2EC"/>
            </a:gs>
            <a:gs pos="87000">
              <a:srgbClr val="B5D2EC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4669" y="187102"/>
            <a:ext cx="11749635" cy="102670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Основополагающие нормативные документы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8025" y="1132885"/>
            <a:ext cx="11660623" cy="5311115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Президент Российской Федерации В. В. Путин в Послании Федеральному Собранию Российской Федерации 1 марта 2018 года поставил задачу «особое внимание уделять социальному, инфраструктурному развитию сельских территорий</a:t>
            </a:r>
            <a:r>
              <a:rPr lang="ru-RU" sz="1600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Стратегии устойчивого развития сельских территорий Российской Федерации на период до 2030 года (распоряжение Правительства Российской Федерации от 2 февраля 2015 г. № 151-р</a:t>
            </a:r>
            <a:r>
              <a:rPr lang="ru-RU" sz="16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Стратегия пространственного развития, целью которой является обеспечение устойчивого и сбалансированного пространственного развития Российской Федерации, направленного на сокращение межрегиональных различий в уровне и качестве жизни </a:t>
            </a:r>
            <a:r>
              <a:rPr lang="ru-RU" sz="1600" dirty="0" smtClean="0">
                <a:solidFill>
                  <a:srgbClr val="002060"/>
                </a:solidFill>
              </a:rPr>
              <a:t>населения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Президентом Российской Федерации В.В. Путиным дано поручение Правительству Российской Федерации в срок до 1 июня 2019 года разработать и утвердить государственную программу развития сельских территорий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Рекомендации </a:t>
            </a:r>
            <a:r>
              <a:rPr lang="ru-RU" sz="1600" dirty="0">
                <a:solidFill>
                  <a:srgbClr val="002060"/>
                </a:solidFill>
              </a:rPr>
              <a:t>Комитета Государственной Думы Российской Федерации по федеративному </a:t>
            </a:r>
            <a:r>
              <a:rPr lang="ru-RU" sz="1600" dirty="0" smtClean="0">
                <a:solidFill>
                  <a:srgbClr val="002060"/>
                </a:solidFill>
              </a:rPr>
              <a:t>устройству </a:t>
            </a:r>
            <a:r>
              <a:rPr lang="ru-RU" sz="1600" dirty="0">
                <a:solidFill>
                  <a:srgbClr val="002060"/>
                </a:solidFill>
              </a:rPr>
              <a:t>и вопросам местного самоуправления (решение №88/8 от 5 февраля 2019 г</a:t>
            </a:r>
            <a:r>
              <a:rPr lang="ru-RU" sz="1600" dirty="0" smtClean="0">
                <a:solidFill>
                  <a:srgbClr val="002060"/>
                </a:solidFill>
              </a:rPr>
              <a:t>.)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Формирование современного облика сельских территорий должно быть обеспечено развитием новых технологий, задачи по которым также включены в Указ № 204 (ускорение технологического развития страны, увеличение числа организаций, осуществляющих технологические инновации, обеспечение ускоренного внедрения цифровых технологий в экономике и социальной сфере).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Послание </a:t>
            </a:r>
            <a:r>
              <a:rPr lang="ru-RU" sz="1600" dirty="0">
                <a:solidFill>
                  <a:srgbClr val="002060"/>
                </a:solidFill>
              </a:rPr>
              <a:t>Президента Федеральному Собранию 20 февраля 2019 года</a:t>
            </a:r>
          </a:p>
          <a:p>
            <a:pPr lvl="2"/>
            <a:r>
              <a:rPr lang="ru-RU" sz="1400" dirty="0">
                <a:solidFill>
                  <a:srgbClr val="002060"/>
                </a:solidFill>
              </a:rPr>
              <a:t>преодолением бедности</a:t>
            </a:r>
          </a:p>
          <a:p>
            <a:pPr lvl="2"/>
            <a:r>
              <a:rPr lang="ru-RU" sz="1400" dirty="0">
                <a:solidFill>
                  <a:srgbClr val="002060"/>
                </a:solidFill>
              </a:rPr>
              <a:t>медицинская помощь должна стать доступной во </a:t>
            </a:r>
            <a:r>
              <a:rPr lang="ru-RU" sz="1400" dirty="0" smtClean="0">
                <a:solidFill>
                  <a:srgbClr val="002060"/>
                </a:solidFill>
              </a:rPr>
              <a:t>всех</a:t>
            </a:r>
          </a:p>
          <a:p>
            <a:pPr lvl="2"/>
            <a:r>
              <a:rPr lang="ru-RU" sz="1400" dirty="0">
                <a:solidFill>
                  <a:srgbClr val="002060"/>
                </a:solidFill>
              </a:rPr>
              <a:t>все школы России должны иметь не просто доступ в сеть, а высокоскоростной интернет</a:t>
            </a:r>
          </a:p>
          <a:p>
            <a:pPr lvl="2"/>
            <a:r>
              <a:rPr lang="ru-RU" sz="1400" dirty="0">
                <a:solidFill>
                  <a:srgbClr val="002060"/>
                </a:solidFill>
              </a:rPr>
              <a:t>программа </a:t>
            </a:r>
            <a:r>
              <a:rPr lang="ru-RU" sz="1400" dirty="0">
                <a:solidFill>
                  <a:srgbClr val="002060"/>
                </a:solidFill>
              </a:rPr>
              <a:t>«Земский </a:t>
            </a:r>
            <a:r>
              <a:rPr lang="ru-RU" sz="1400" dirty="0" smtClean="0">
                <a:solidFill>
                  <a:srgbClr val="002060"/>
                </a:solidFill>
              </a:rPr>
              <a:t>учитель»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</a:t>
            </a:r>
            <a:endParaRPr lang="en-US" sz="1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8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3500">
              <a:srgbClr val="B5D2EC"/>
            </a:gs>
            <a:gs pos="87000">
              <a:srgbClr val="B5D2EC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1948" y="1871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подходы</a:t>
            </a:r>
            <a:endParaRPr lang="ru-RU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199" y="1408014"/>
            <a:ext cx="10846699" cy="501706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Вторичное заселение сельских территории, </a:t>
            </a:r>
            <a:r>
              <a:rPr lang="ru-RU" dirty="0">
                <a:solidFill>
                  <a:srgbClr val="002060"/>
                </a:solidFill>
              </a:rPr>
              <a:t>создание условий, делающих сельскую </a:t>
            </a:r>
            <a:r>
              <a:rPr lang="ru-RU" dirty="0">
                <a:solidFill>
                  <a:srgbClr val="002060"/>
                </a:solidFill>
              </a:rPr>
              <a:t>местность привлекательной для </a:t>
            </a:r>
            <a:r>
              <a:rPr lang="ru-RU" dirty="0" smtClean="0">
                <a:solidFill>
                  <a:srgbClr val="002060"/>
                </a:solidFill>
              </a:rPr>
              <a:t>жизни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Необходимость выравнивания основных показателей уровня благосостояния в городе и селе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Применение </a:t>
            </a:r>
            <a:r>
              <a:rPr lang="ru-RU" dirty="0">
                <a:solidFill>
                  <a:srgbClr val="002060"/>
                </a:solidFill>
              </a:rPr>
              <a:t>новейших </a:t>
            </a:r>
            <a:r>
              <a:rPr lang="ru-RU" dirty="0" smtClean="0">
                <a:solidFill>
                  <a:srgbClr val="002060"/>
                </a:solidFill>
              </a:rPr>
              <a:t>технологических </a:t>
            </a:r>
            <a:r>
              <a:rPr lang="ru-RU" dirty="0" smtClean="0">
                <a:solidFill>
                  <a:srgbClr val="002060"/>
                </a:solidFill>
              </a:rPr>
              <a:t>решений в комплексном обустройстве сельских территорий</a:t>
            </a:r>
          </a:p>
          <a:p>
            <a:pPr lvl="2"/>
            <a:r>
              <a:rPr lang="ru-RU" dirty="0" smtClean="0">
                <a:solidFill>
                  <a:srgbClr val="002060"/>
                </a:solidFill>
              </a:rPr>
              <a:t>Широкополосный интернет</a:t>
            </a:r>
          </a:p>
          <a:p>
            <a:pPr lvl="2"/>
            <a:r>
              <a:rPr lang="ru-RU" dirty="0" smtClean="0">
                <a:solidFill>
                  <a:srgbClr val="002060"/>
                </a:solidFill>
              </a:rPr>
              <a:t>Удаленный доступ к образовательным ресурсам и медицинским услугам</a:t>
            </a:r>
          </a:p>
          <a:p>
            <a:pPr lvl="2"/>
            <a:r>
              <a:rPr lang="ru-RU" dirty="0" smtClean="0">
                <a:solidFill>
                  <a:srgbClr val="002060"/>
                </a:solidFill>
              </a:rPr>
              <a:t>Автономные решения по </a:t>
            </a:r>
            <a:r>
              <a:rPr lang="ru-RU" dirty="0" err="1" smtClean="0">
                <a:solidFill>
                  <a:srgbClr val="002060"/>
                </a:solidFill>
              </a:rPr>
              <a:t>энерго</a:t>
            </a:r>
            <a:r>
              <a:rPr lang="ru-RU" dirty="0" smtClean="0">
                <a:solidFill>
                  <a:srgbClr val="002060"/>
                </a:solidFill>
              </a:rPr>
              <a:t>- и водоснабжению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Аквтивизация</a:t>
            </a:r>
            <a:r>
              <a:rPr lang="ru-RU" dirty="0" smtClean="0">
                <a:solidFill>
                  <a:srgbClr val="002060"/>
                </a:solidFill>
              </a:rPr>
              <a:t> местной инициативы в развитии </a:t>
            </a:r>
            <a:r>
              <a:rPr lang="ru-RU" dirty="0" err="1" smtClean="0">
                <a:solidFill>
                  <a:srgbClr val="002060"/>
                </a:solidFill>
              </a:rPr>
              <a:t>сесльских</a:t>
            </a:r>
            <a:r>
              <a:rPr lang="ru-RU" dirty="0" smtClean="0">
                <a:solidFill>
                  <a:srgbClr val="002060"/>
                </a:solidFill>
              </a:rPr>
              <a:t> территорий, проектный подход</a:t>
            </a:r>
          </a:p>
        </p:txBody>
      </p:sp>
    </p:spTree>
    <p:extLst>
      <p:ext uri="{BB962C8B-B14F-4D97-AF65-F5344CB8AC3E}">
        <p14:creationId xmlns:p14="http://schemas.microsoft.com/office/powerpoint/2010/main" val="32551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3500">
              <a:srgbClr val="B5D2EC"/>
            </a:gs>
            <a:gs pos="87000">
              <a:srgbClr val="B5D2EC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20" y="4729430"/>
            <a:ext cx="4701235" cy="149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1" y="1458337"/>
            <a:ext cx="5265809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085" y="941573"/>
            <a:ext cx="2395840" cy="330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015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</TotalTime>
  <Words>108</Words>
  <Application>Microsoft Office PowerPoint</Application>
  <PresentationFormat>Произвольный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Предложения к концепции государственной программы развития сельских территорий</vt:lpstr>
      <vt:lpstr>Факты Плотность сельского населения, 2015</vt:lpstr>
      <vt:lpstr>Факты Вымирающие деревни</vt:lpstr>
      <vt:lpstr>Факты Уровень жизни сельского населения</vt:lpstr>
      <vt:lpstr>Факты Качество рабочей силы в сельской местности</vt:lpstr>
      <vt:lpstr>Основополагающие нормативные документы</vt:lpstr>
      <vt:lpstr>Новые подходы</vt:lpstr>
      <vt:lpstr>Презентация PowerPoint</vt:lpstr>
    </vt:vector>
  </TitlesOfParts>
  <Company>FAO of the 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Международная продовольственная система</dc:title>
  <dc:creator>Support</dc:creator>
  <cp:lastModifiedBy>Пользователь Windows</cp:lastModifiedBy>
  <cp:revision>41</cp:revision>
  <dcterms:created xsi:type="dcterms:W3CDTF">2017-02-10T11:28:23Z</dcterms:created>
  <dcterms:modified xsi:type="dcterms:W3CDTF">2019-03-05T17:38:54Z</dcterms:modified>
</cp:coreProperties>
</file>