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1" r:id="rId2"/>
    <p:sldId id="258" r:id="rId3"/>
    <p:sldId id="273" r:id="rId4"/>
    <p:sldId id="272" r:id="rId5"/>
    <p:sldId id="276" r:id="rId6"/>
    <p:sldId id="284" r:id="rId7"/>
    <p:sldId id="265" r:id="rId8"/>
    <p:sldId id="293" r:id="rId9"/>
    <p:sldId id="292" r:id="rId10"/>
    <p:sldId id="257" r:id="rId11"/>
    <p:sldId id="282" r:id="rId12"/>
    <p:sldId id="261" r:id="rId13"/>
    <p:sldId id="283" r:id="rId14"/>
    <p:sldId id="263" r:id="rId15"/>
    <p:sldId id="262" r:id="rId16"/>
    <p:sldId id="280" r:id="rId17"/>
    <p:sldId id="266" r:id="rId18"/>
    <p:sldId id="267" r:id="rId19"/>
    <p:sldId id="279" r:id="rId20"/>
    <p:sldId id="281" r:id="rId21"/>
    <p:sldId id="278" r:id="rId22"/>
    <p:sldId id="287" r:id="rId23"/>
    <p:sldId id="289" r:id="rId24"/>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77" d="100"/>
          <a:sy n="77" d="100"/>
        </p:scale>
        <p:origin x="-972" y="-102"/>
      </p:cViewPr>
      <p:guideLst>
        <p:guide orient="horz" pos="2160"/>
        <p:guide pos="3840"/>
      </p:guideLst>
    </p:cSldViewPr>
  </p:slid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C:\Users\&#1088;&#1087;&#1086;\Documents\2016\&#1042;&#1077;&#1082;&#1090;&#1086;&#1088;_&#1088;&#1072;&#1073;&#1086;&#1095;&#1080;&#1077;%20&#1090;&#1072;&#1073;&#1083;&#1080;&#1094;&#1099;\&#1057;&#1074;&#1086;&#1076;_&#1054;&#1054;_2016_&#1083;&#1080;&#1076;&#1077;&#1088;&#1099;.xlsx"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1040;&#1085;&#1076;&#1088;&#1077;&#1081;\Documents\2016\&#1042;&#1077;&#1082;&#1090;&#1086;&#1088;_&#1088;&#1072;&#1073;&#1086;&#1095;&#1080;&#1077;%20&#1090;&#1072;&#1073;&#1083;&#1080;&#1094;&#1099;\&#1060;&#1080;&#1085;\&#1057;&#1074;&#1086;&#1076;_&#1054;&#1054;_2016_.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40;&#1085;&#1076;&#1088;&#1077;&#1081;\Documents\2016\&#1042;&#1077;&#1082;&#1090;&#1086;&#1088;_&#1088;&#1072;&#1073;&#1086;&#1095;&#1080;&#1077;%20&#1090;&#1072;&#1073;&#1083;&#1080;&#1094;&#1099;\&#1056;&#1077;&#1079;&#1091;&#1083;&#1100;&#1090;&#1090;&#1072;&#1090;&#1099;%20&#1080;%20&#1072;&#1085;&#1072;&#1083;&#1080;&#1079;_&#1057;&#1074;&#1086;&#1076;_&#1054;&#1054;_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40;&#1085;&#1076;&#1088;&#1077;&#1081;\Documents\2016\&#1042;&#1077;&#1082;&#1090;&#1086;&#1088;_&#1088;&#1072;&#1073;&#1086;&#1095;&#1080;&#1077;%20&#1090;&#1072;&#1073;&#1083;&#1080;&#1094;&#1099;\&#1056;&#1077;&#1079;&#1091;&#1083;&#1100;&#1090;&#1090;&#1072;&#1090;&#1099;%20&#1080;%20&#1072;&#1085;&#1072;&#1083;&#1080;&#1079;_&#1057;&#1074;&#1086;&#1076;_&#1054;&#1054;_2016.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1040;&#1085;&#1076;&#1088;&#1077;&#1081;\Documents\2016\&#1042;&#1077;&#1082;&#1090;&#1086;&#1088;_&#1088;&#1072;&#1073;&#1086;&#1095;&#1080;&#1077;%20&#1090;&#1072;&#1073;&#1083;&#1080;&#1094;&#1099;\&#1060;&#1080;&#1085;\&#1057;&#1074;&#1086;&#1076;_&#1054;&#1054;_2016_.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1040;&#1085;&#1076;&#1088;&#1077;&#1081;\Documents\2016\&#1042;&#1077;&#1082;&#1090;&#1086;&#1088;_&#1088;&#1072;&#1073;&#1086;&#1095;&#1080;&#1077;%20&#1090;&#1072;&#1073;&#1083;&#1080;&#1094;&#1099;\&#1062;&#1077;&#1083;&#1080;_&#1087;&#1077;&#1088;&#1089;&#1087;&#1077;&#1082;&#1090;&#1080;&#1074;&#1072;_&#1080;&#1090;&#1086;&#1075;.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1040;&#1085;&#1076;&#1088;&#1077;&#1081;\Documents\2016\&#1042;&#1077;&#1082;&#1090;&#1086;&#1088;_&#1088;&#1072;&#1073;&#1086;&#1095;&#1080;&#1077;%20&#1090;&#1072;&#1073;&#1083;&#1080;&#1094;&#1099;\&#1062;&#1077;&#1083;&#1080;_&#1087;&#1077;&#1088;&#1089;&#1087;&#1077;&#1082;&#1090;&#1080;&#1074;&#1072;_&#1080;&#1090;&#1086;&#107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4"/>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D3C-45A2-A7FD-CDE9309D38CA}"/>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FD3C-45A2-A7FD-CDE9309D38CA}"/>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FD3C-45A2-A7FD-CDE9309D38CA}"/>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FD3C-45A2-A7FD-CDE9309D38CA}"/>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D3C-45A2-A7FD-CDE9309D38CA}"/>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xmlns:c16r2="http://schemas.microsoft.com/office/drawing/2015/06/chart">
              <c:ext xmlns:c15="http://schemas.microsoft.com/office/drawing/2012/chart" uri="{CE6537A1-D6FC-4f65-9D91-7224C49458BB}"/>
            </c:extLst>
          </c:dLbls>
          <c:cat>
            <c:strRef>
              <c:f>Темы_индекс!$A$43:$A$47</c:f>
              <c:strCache>
                <c:ptCount val="5"/>
                <c:pt idx="0">
                  <c:v>Экономические аспекты</c:v>
                </c:pt>
                <c:pt idx="1">
                  <c:v>Социальные аспекты - персонал</c:v>
                </c:pt>
                <c:pt idx="2">
                  <c:v>Социальные аспекты - сообщества</c:v>
                </c:pt>
                <c:pt idx="3">
                  <c:v>Экологические аспекты</c:v>
                </c:pt>
                <c:pt idx="4">
                  <c:v>Управление</c:v>
                </c:pt>
              </c:strCache>
            </c:strRef>
          </c:cat>
          <c:val>
            <c:numRef>
              <c:f>Темы_индекс!$B$43:$B$47</c:f>
              <c:numCache>
                <c:formatCode>General</c:formatCode>
                <c:ptCount val="5"/>
                <c:pt idx="0">
                  <c:v>984</c:v>
                </c:pt>
                <c:pt idx="1">
                  <c:v>1559</c:v>
                </c:pt>
                <c:pt idx="2">
                  <c:v>271</c:v>
                </c:pt>
                <c:pt idx="3">
                  <c:v>984</c:v>
                </c:pt>
                <c:pt idx="4">
                  <c:v>1185</c:v>
                </c:pt>
              </c:numCache>
            </c:numRef>
          </c:val>
          <c:extLst xmlns:c16r2="http://schemas.microsoft.com/office/drawing/2015/06/chart">
            <c:ext xmlns:c16="http://schemas.microsoft.com/office/drawing/2014/chart" uri="{C3380CC4-5D6E-409C-BE32-E72D297353CC}">
              <c16:uniqueId val="{00000000-E754-49EB-8B32-215EBB7032C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cap="flat" cmpd="sng" algn="ctr">
      <a:noFill/>
      <a:prstDash val="solid"/>
      <a:miter lim="800000"/>
    </a:ln>
    <a:effectLst/>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ru-RU" sz="2400" b="1"/>
              <a:t>Раскрытие информации по уровням, </a:t>
            </a:r>
          </a:p>
          <a:p>
            <a:pPr>
              <a:defRPr sz="2400" b="1" i="0" u="none" strike="noStrike" kern="1200" spc="0" baseline="0">
                <a:solidFill>
                  <a:schemeClr val="tx1">
                    <a:lumMod val="65000"/>
                    <a:lumOff val="35000"/>
                  </a:schemeClr>
                </a:solidFill>
                <a:latin typeface="+mn-lt"/>
                <a:ea typeface="+mn-ea"/>
                <a:cs typeface="+mn-cs"/>
              </a:defRPr>
            </a:pPr>
            <a:r>
              <a:rPr lang="ru-RU" sz="2400" b="1"/>
              <a:t>2014-2015 гг., %</a:t>
            </a:r>
          </a:p>
        </c:rich>
      </c:tx>
      <c:overlay val="0"/>
      <c:spPr>
        <a:noFill/>
        <a:ln>
          <a:noFill/>
        </a:ln>
        <a:effectLst/>
      </c:spPr>
    </c:title>
    <c:autoTitleDeleted val="0"/>
    <c:plotArea>
      <c:layout/>
      <c:barChart>
        <c:barDir val="col"/>
        <c:grouping val="clustered"/>
        <c:varyColors val="0"/>
        <c:ser>
          <c:idx val="0"/>
          <c:order val="0"/>
          <c:tx>
            <c:strRef>
              <c:f>Вычисления!$N$32</c:f>
              <c:strCache>
                <c:ptCount val="1"/>
                <c:pt idx="0">
                  <c:v>2014</c:v>
                </c:pt>
              </c:strCache>
            </c:strRef>
          </c:tx>
          <c:spPr>
            <a:solidFill>
              <a:schemeClr val="accent1"/>
            </a:solidFill>
            <a:ln>
              <a:noFill/>
            </a:ln>
            <a:effectLst/>
          </c:spPr>
          <c:invertIfNegative val="0"/>
          <c:cat>
            <c:strRef>
              <c:f>Вычисления!$M$33:$M$35</c:f>
              <c:strCache>
                <c:ptCount val="3"/>
                <c:pt idx="0">
                  <c:v>"Отчетность"</c:v>
                </c:pt>
                <c:pt idx="1">
                  <c:v>"Иллюстрация"</c:v>
                </c:pt>
                <c:pt idx="2">
                  <c:v>"Декларация"</c:v>
                </c:pt>
              </c:strCache>
            </c:strRef>
          </c:cat>
          <c:val>
            <c:numRef>
              <c:f>Вычисления!$N$33:$N$35</c:f>
              <c:numCache>
                <c:formatCode>General</c:formatCode>
                <c:ptCount val="3"/>
                <c:pt idx="0">
                  <c:v>60</c:v>
                </c:pt>
                <c:pt idx="1">
                  <c:v>20</c:v>
                </c:pt>
                <c:pt idx="2">
                  <c:v>18</c:v>
                </c:pt>
              </c:numCache>
            </c:numRef>
          </c:val>
          <c:extLst xmlns:c16r2="http://schemas.microsoft.com/office/drawing/2015/06/chart">
            <c:ext xmlns:c16="http://schemas.microsoft.com/office/drawing/2014/chart" uri="{C3380CC4-5D6E-409C-BE32-E72D297353CC}">
              <c16:uniqueId val="{00000000-71E0-4B76-AE89-96FD223B71A2}"/>
            </c:ext>
          </c:extLst>
        </c:ser>
        <c:ser>
          <c:idx val="1"/>
          <c:order val="1"/>
          <c:tx>
            <c:strRef>
              <c:f>Вычисления!$O$32</c:f>
              <c:strCache>
                <c:ptCount val="1"/>
                <c:pt idx="0">
                  <c:v>2014</c:v>
                </c:pt>
              </c:strCache>
            </c:strRef>
          </c:tx>
          <c:spPr>
            <a:solidFill>
              <a:schemeClr val="accent2"/>
            </a:solidFill>
            <a:ln>
              <a:noFill/>
            </a:ln>
            <a:effectLst/>
          </c:spPr>
          <c:invertIfNegative val="0"/>
          <c:cat>
            <c:strRef>
              <c:f>Вычисления!$M$33:$M$35</c:f>
              <c:strCache>
                <c:ptCount val="3"/>
                <c:pt idx="0">
                  <c:v>"Отчетность"</c:v>
                </c:pt>
                <c:pt idx="1">
                  <c:v>"Иллюстрация"</c:v>
                </c:pt>
                <c:pt idx="2">
                  <c:v>"Декларация"</c:v>
                </c:pt>
              </c:strCache>
            </c:strRef>
          </c:cat>
          <c:val>
            <c:numRef>
              <c:f>Вычисления!$O$33:$O$35</c:f>
              <c:numCache>
                <c:formatCode>General</c:formatCode>
                <c:ptCount val="3"/>
                <c:pt idx="0">
                  <c:v>66</c:v>
                </c:pt>
                <c:pt idx="1">
                  <c:v>30</c:v>
                </c:pt>
                <c:pt idx="2">
                  <c:v>6</c:v>
                </c:pt>
              </c:numCache>
            </c:numRef>
          </c:val>
          <c:extLst xmlns:c16r2="http://schemas.microsoft.com/office/drawing/2015/06/chart">
            <c:ext xmlns:c16="http://schemas.microsoft.com/office/drawing/2014/chart" uri="{C3380CC4-5D6E-409C-BE32-E72D297353CC}">
              <c16:uniqueId val="{00000001-71E0-4B76-AE89-96FD223B71A2}"/>
            </c:ext>
          </c:extLst>
        </c:ser>
        <c:dLbls>
          <c:showLegendKey val="0"/>
          <c:showVal val="0"/>
          <c:showCatName val="0"/>
          <c:showSerName val="0"/>
          <c:showPercent val="0"/>
          <c:showBubbleSize val="0"/>
        </c:dLbls>
        <c:gapWidth val="219"/>
        <c:overlap val="-27"/>
        <c:axId val="95136000"/>
        <c:axId val="95137792"/>
      </c:barChart>
      <c:catAx>
        <c:axId val="951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95137792"/>
        <c:crosses val="autoZero"/>
        <c:auto val="1"/>
        <c:lblAlgn val="ctr"/>
        <c:lblOffset val="100"/>
        <c:noMultiLvlLbl val="0"/>
      </c:catAx>
      <c:valAx>
        <c:axId val="9513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95136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275976345714688E-2"/>
          <c:y val="2.5832456448247994E-2"/>
          <c:w val="0.70510406150982918"/>
          <c:h val="0.60231359662376127"/>
        </c:manualLayout>
      </c:layout>
      <c:barChart>
        <c:barDir val="col"/>
        <c:grouping val="clustered"/>
        <c:varyColors val="0"/>
        <c:ser>
          <c:idx val="0"/>
          <c:order val="0"/>
          <c:tx>
            <c:strRef>
              <c:f>Уровни_диаграмма2!$B$9</c:f>
              <c:strCache>
                <c:ptCount val="1"/>
                <c:pt idx="0">
                  <c:v>Индекс по отдельным темам</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Уровни_диаграмма2!$A$10:$A$14</c:f>
              <c:strCache>
                <c:ptCount val="5"/>
                <c:pt idx="0">
                  <c:v>Экономические аспекты</c:v>
                </c:pt>
                <c:pt idx="1">
                  <c:v>Социальные аспекты - персонал</c:v>
                </c:pt>
                <c:pt idx="2">
                  <c:v>Социальные аспекты - сообщества</c:v>
                </c:pt>
                <c:pt idx="3">
                  <c:v>Экологические аспекты</c:v>
                </c:pt>
                <c:pt idx="4">
                  <c:v>Управление</c:v>
                </c:pt>
              </c:strCache>
            </c:strRef>
          </c:cat>
          <c:val>
            <c:numRef>
              <c:f>Уровни_диаграмма2!$B$10:$B$14</c:f>
              <c:numCache>
                <c:formatCode>General</c:formatCode>
                <c:ptCount val="5"/>
                <c:pt idx="0">
                  <c:v>0.36</c:v>
                </c:pt>
                <c:pt idx="1">
                  <c:v>0.31</c:v>
                </c:pt>
                <c:pt idx="2">
                  <c:v>0.3</c:v>
                </c:pt>
                <c:pt idx="3">
                  <c:v>0.23</c:v>
                </c:pt>
                <c:pt idx="4">
                  <c:v>0.31</c:v>
                </c:pt>
              </c:numCache>
            </c:numRef>
          </c:val>
          <c:extLst xmlns:c16r2="http://schemas.microsoft.com/office/drawing/2015/06/chart">
            <c:ext xmlns:c16="http://schemas.microsoft.com/office/drawing/2014/chart" uri="{C3380CC4-5D6E-409C-BE32-E72D297353CC}">
              <c16:uniqueId val="{00000000-14A2-4B7D-9150-E1F9654FAB92}"/>
            </c:ext>
          </c:extLst>
        </c:ser>
        <c:ser>
          <c:idx val="1"/>
          <c:order val="1"/>
          <c:tx>
            <c:strRef>
              <c:f>Уровни_диаграмма2!$C$9</c:f>
              <c:strCache>
                <c:ptCount val="1"/>
                <c:pt idx="0">
                  <c:v>Тематическй индекс, построенный на информации уровня "Отчетность"</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Уровни_диаграмма2!$A$10:$A$14</c:f>
              <c:strCache>
                <c:ptCount val="5"/>
                <c:pt idx="0">
                  <c:v>Экономические аспекты</c:v>
                </c:pt>
                <c:pt idx="1">
                  <c:v>Социальные аспекты - персонал</c:v>
                </c:pt>
                <c:pt idx="2">
                  <c:v>Социальные аспекты - сообщества</c:v>
                </c:pt>
                <c:pt idx="3">
                  <c:v>Экологические аспекты</c:v>
                </c:pt>
                <c:pt idx="4">
                  <c:v>Управление</c:v>
                </c:pt>
              </c:strCache>
            </c:strRef>
          </c:cat>
          <c:val>
            <c:numRef>
              <c:f>Уровни_диаграмма2!$C$10:$C$14</c:f>
              <c:numCache>
                <c:formatCode>General</c:formatCode>
                <c:ptCount val="5"/>
                <c:pt idx="0">
                  <c:v>0.22</c:v>
                </c:pt>
                <c:pt idx="1">
                  <c:v>0.23</c:v>
                </c:pt>
                <c:pt idx="2">
                  <c:v>0.12</c:v>
                </c:pt>
                <c:pt idx="3">
                  <c:v>0.17</c:v>
                </c:pt>
                <c:pt idx="4">
                  <c:v>0.16</c:v>
                </c:pt>
              </c:numCache>
            </c:numRef>
          </c:val>
          <c:extLst xmlns:c16r2="http://schemas.microsoft.com/office/drawing/2015/06/chart">
            <c:ext xmlns:c16="http://schemas.microsoft.com/office/drawing/2014/chart" uri="{C3380CC4-5D6E-409C-BE32-E72D297353CC}">
              <c16:uniqueId val="{00000001-14A2-4B7D-9150-E1F9654FAB92}"/>
            </c:ext>
          </c:extLst>
        </c:ser>
        <c:dLbls>
          <c:showLegendKey val="0"/>
          <c:showVal val="0"/>
          <c:showCatName val="0"/>
          <c:showSerName val="0"/>
          <c:showPercent val="0"/>
          <c:showBubbleSize val="0"/>
        </c:dLbls>
        <c:gapWidth val="150"/>
        <c:axId val="108285312"/>
        <c:axId val="108295296"/>
      </c:barChart>
      <c:catAx>
        <c:axId val="108285312"/>
        <c:scaling>
          <c:orientation val="minMax"/>
        </c:scaling>
        <c:delete val="0"/>
        <c:axPos val="b"/>
        <c:numFmt formatCode="General" sourceLinked="0"/>
        <c:majorTickMark val="out"/>
        <c:minorTickMark val="none"/>
        <c:tickLblPos val="nextTo"/>
        <c:txPr>
          <a:bodyPr/>
          <a:lstStyle/>
          <a:p>
            <a:pPr>
              <a:defRPr sz="1800"/>
            </a:pPr>
            <a:endParaRPr lang="ru-RU"/>
          </a:p>
        </c:txPr>
        <c:crossAx val="108295296"/>
        <c:crosses val="autoZero"/>
        <c:auto val="1"/>
        <c:lblAlgn val="ctr"/>
        <c:lblOffset val="100"/>
        <c:noMultiLvlLbl val="0"/>
      </c:catAx>
      <c:valAx>
        <c:axId val="108295296"/>
        <c:scaling>
          <c:orientation val="minMax"/>
          <c:max val="1"/>
        </c:scaling>
        <c:delete val="0"/>
        <c:axPos val="l"/>
        <c:majorGridlines/>
        <c:numFmt formatCode="General" sourceLinked="1"/>
        <c:majorTickMark val="out"/>
        <c:minorTickMark val="none"/>
        <c:tickLblPos val="nextTo"/>
        <c:crossAx val="108285312"/>
        <c:crosses val="autoZero"/>
        <c:crossBetween val="between"/>
      </c:valAx>
    </c:plotArea>
    <c:legend>
      <c:legendPos val="r"/>
      <c:layout>
        <c:manualLayout>
          <c:xMode val="edge"/>
          <c:yMode val="edge"/>
          <c:x val="0.63482857288632355"/>
          <c:y val="0.74615339204824438"/>
          <c:w val="0.36517142711367639"/>
          <c:h val="0.25164869641441046"/>
        </c:manualLayout>
      </c:layout>
      <c:overlay val="0"/>
      <c:txPr>
        <a:bodyPr/>
        <a:lstStyle/>
        <a:p>
          <a:pPr>
            <a:defRPr sz="1800"/>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757474650909"/>
          <c:y val="1.7492840007711525E-2"/>
          <c:w val="0.83412232931736974"/>
          <c:h val="0.5058623492724732"/>
        </c:manualLayout>
      </c:layout>
      <c:barChart>
        <c:barDir val="col"/>
        <c:grouping val="clustered"/>
        <c:varyColors val="0"/>
        <c:ser>
          <c:idx val="0"/>
          <c:order val="0"/>
          <c:tx>
            <c:strRef>
              <c:f>Отрасли_индекс!$B$1</c:f>
              <c:strCache>
                <c:ptCount val="1"/>
                <c:pt idx="0">
                  <c:v>Отраслевой индекс</c:v>
                </c:pt>
              </c:strCache>
            </c:strRef>
          </c:tx>
          <c:invertIfNegative val="0"/>
          <c:cat>
            <c:strRef>
              <c:f>Отрасли_индекс!$A$2:$A$22</c:f>
              <c:strCache>
                <c:ptCount val="21"/>
                <c:pt idx="0">
                  <c:v>промышленность драгоценных металлов и алмазов</c:v>
                </c:pt>
                <c:pt idx="1">
                  <c:v>угольная промышленность</c:v>
                </c:pt>
                <c:pt idx="2">
                  <c:v>химическая и нефтехимическая промышленность</c:v>
                </c:pt>
                <c:pt idx="3">
                  <c:v>цветная металлургия</c:v>
                </c:pt>
                <c:pt idx="4">
                  <c:v>электроэнергетика</c:v>
                </c:pt>
                <c:pt idx="5">
                  <c:v>черная металлургия</c:v>
                </c:pt>
                <c:pt idx="6">
                  <c:v>многоотраслевые холдинги</c:v>
                </c:pt>
                <c:pt idx="7">
                  <c:v>транспорт</c:v>
                </c:pt>
                <c:pt idx="8">
                  <c:v>нефтяная и нефтегазовая промышленность</c:v>
                </c:pt>
                <c:pt idx="9">
                  <c:v>энергосбытовая деятельность</c:v>
                </c:pt>
                <c:pt idx="10">
                  <c:v>телекоммуникации и связь</c:v>
                </c:pt>
                <c:pt idx="11">
                  <c:v>банки</c:v>
                </c:pt>
                <c:pt idx="12">
                  <c:v>машиностроение</c:v>
                </c:pt>
                <c:pt idx="13">
                  <c:v>инжиниринг, промышленно-инфраструктурное строительство</c:v>
                </c:pt>
                <c:pt idx="14">
                  <c:v>пищевая промышленность</c:v>
                </c:pt>
                <c:pt idx="15">
                  <c:v>розничная торговля</c:v>
                </c:pt>
                <c:pt idx="16">
                  <c:v>оптовая торговля</c:v>
                </c:pt>
                <c:pt idx="17">
                  <c:v>страхование</c:v>
                </c:pt>
                <c:pt idx="18">
                  <c:v>агропромышленный комплекс</c:v>
                </c:pt>
                <c:pt idx="19">
                  <c:v>информационные технологии</c:v>
                </c:pt>
                <c:pt idx="20">
                  <c:v>табачная промышленность</c:v>
                </c:pt>
              </c:strCache>
            </c:strRef>
          </c:cat>
          <c:val>
            <c:numRef>
              <c:f>Отрасли_индекс!$B$2:$B$22</c:f>
              <c:numCache>
                <c:formatCode>General</c:formatCode>
                <c:ptCount val="21"/>
                <c:pt idx="0">
                  <c:v>0.72</c:v>
                </c:pt>
                <c:pt idx="1">
                  <c:v>0.48</c:v>
                </c:pt>
                <c:pt idx="2">
                  <c:v>0.43</c:v>
                </c:pt>
                <c:pt idx="3">
                  <c:v>0.4</c:v>
                </c:pt>
                <c:pt idx="4">
                  <c:v>0.38</c:v>
                </c:pt>
                <c:pt idx="5">
                  <c:v>0.34</c:v>
                </c:pt>
                <c:pt idx="6">
                  <c:v>0.33</c:v>
                </c:pt>
                <c:pt idx="7">
                  <c:v>0.31</c:v>
                </c:pt>
                <c:pt idx="8">
                  <c:v>0.27</c:v>
                </c:pt>
                <c:pt idx="9">
                  <c:v>0.24</c:v>
                </c:pt>
                <c:pt idx="10">
                  <c:v>0.23</c:v>
                </c:pt>
                <c:pt idx="11">
                  <c:v>0.15</c:v>
                </c:pt>
                <c:pt idx="12">
                  <c:v>0.13</c:v>
                </c:pt>
                <c:pt idx="13">
                  <c:v>0.08</c:v>
                </c:pt>
                <c:pt idx="14">
                  <c:v>0.04</c:v>
                </c:pt>
                <c:pt idx="15">
                  <c:v>0.04</c:v>
                </c:pt>
                <c:pt idx="16">
                  <c:v>3.5000000000000003E-2</c:v>
                </c:pt>
                <c:pt idx="17">
                  <c:v>0.02</c:v>
                </c:pt>
                <c:pt idx="18">
                  <c:v>0</c:v>
                </c:pt>
                <c:pt idx="19">
                  <c:v>0</c:v>
                </c:pt>
                <c:pt idx="20">
                  <c:v>0</c:v>
                </c:pt>
              </c:numCache>
            </c:numRef>
          </c:val>
          <c:extLst xmlns:c16r2="http://schemas.microsoft.com/office/drawing/2015/06/chart">
            <c:ext xmlns:c16="http://schemas.microsoft.com/office/drawing/2014/chart" uri="{C3380CC4-5D6E-409C-BE32-E72D297353CC}">
              <c16:uniqueId val="{00000000-233D-453D-B446-2681118D304E}"/>
            </c:ext>
          </c:extLst>
        </c:ser>
        <c:ser>
          <c:idx val="1"/>
          <c:order val="1"/>
          <c:tx>
            <c:strRef>
              <c:f>Отрасли_индекс!$C$1</c:f>
              <c:strCache>
                <c:ptCount val="1"/>
                <c:pt idx="0">
                  <c:v>Наивысший отраслевой результат</c:v>
                </c:pt>
              </c:strCache>
            </c:strRef>
          </c:tx>
          <c:invertIfNegative val="0"/>
          <c:cat>
            <c:strRef>
              <c:f>Отрасли_индекс!$A$2:$A$22</c:f>
              <c:strCache>
                <c:ptCount val="21"/>
                <c:pt idx="0">
                  <c:v>промышленность драгоценных металлов и алмазов</c:v>
                </c:pt>
                <c:pt idx="1">
                  <c:v>угольная промышленность</c:v>
                </c:pt>
                <c:pt idx="2">
                  <c:v>химическая и нефтехимическая промышленность</c:v>
                </c:pt>
                <c:pt idx="3">
                  <c:v>цветная металлургия</c:v>
                </c:pt>
                <c:pt idx="4">
                  <c:v>электроэнергетика</c:v>
                </c:pt>
                <c:pt idx="5">
                  <c:v>черная металлургия</c:v>
                </c:pt>
                <c:pt idx="6">
                  <c:v>многоотраслевые холдинги</c:v>
                </c:pt>
                <c:pt idx="7">
                  <c:v>транспорт</c:v>
                </c:pt>
                <c:pt idx="8">
                  <c:v>нефтяная и нефтегазовая промышленность</c:v>
                </c:pt>
                <c:pt idx="9">
                  <c:v>энергосбытовая деятельность</c:v>
                </c:pt>
                <c:pt idx="10">
                  <c:v>телекоммуникации и связь</c:v>
                </c:pt>
                <c:pt idx="11">
                  <c:v>банки</c:v>
                </c:pt>
                <c:pt idx="12">
                  <c:v>машиностроение</c:v>
                </c:pt>
                <c:pt idx="13">
                  <c:v>инжиниринг, промышленно-инфраструктурное строительство</c:v>
                </c:pt>
                <c:pt idx="14">
                  <c:v>пищевая промышленность</c:v>
                </c:pt>
                <c:pt idx="15">
                  <c:v>розничная торговля</c:v>
                </c:pt>
                <c:pt idx="16">
                  <c:v>оптовая торговля</c:v>
                </c:pt>
                <c:pt idx="17">
                  <c:v>страхование</c:v>
                </c:pt>
                <c:pt idx="18">
                  <c:v>агропромышленный комплекс</c:v>
                </c:pt>
                <c:pt idx="19">
                  <c:v>информационные технологии</c:v>
                </c:pt>
                <c:pt idx="20">
                  <c:v>табачная промышленность</c:v>
                </c:pt>
              </c:strCache>
            </c:strRef>
          </c:cat>
          <c:val>
            <c:numRef>
              <c:f>Отрасли_индекс!$C$2:$C$22</c:f>
              <c:numCache>
                <c:formatCode>General</c:formatCode>
                <c:ptCount val="21"/>
                <c:pt idx="0">
                  <c:v>0.72</c:v>
                </c:pt>
                <c:pt idx="1">
                  <c:v>0.48</c:v>
                </c:pt>
                <c:pt idx="2">
                  <c:v>0.63</c:v>
                </c:pt>
                <c:pt idx="3">
                  <c:v>0.63</c:v>
                </c:pt>
                <c:pt idx="4">
                  <c:v>0.65</c:v>
                </c:pt>
                <c:pt idx="5">
                  <c:v>0.68</c:v>
                </c:pt>
                <c:pt idx="6">
                  <c:v>0.41</c:v>
                </c:pt>
                <c:pt idx="7">
                  <c:v>0.41</c:v>
                </c:pt>
                <c:pt idx="8">
                  <c:v>0.7</c:v>
                </c:pt>
                <c:pt idx="9">
                  <c:v>0.56999999999999995</c:v>
                </c:pt>
                <c:pt idx="10">
                  <c:v>0.43</c:v>
                </c:pt>
                <c:pt idx="11">
                  <c:v>0.44</c:v>
                </c:pt>
                <c:pt idx="12">
                  <c:v>0.62</c:v>
                </c:pt>
                <c:pt idx="13">
                  <c:v>0.33</c:v>
                </c:pt>
                <c:pt idx="14">
                  <c:v>0.08</c:v>
                </c:pt>
                <c:pt idx="15">
                  <c:v>0.34</c:v>
                </c:pt>
                <c:pt idx="16">
                  <c:v>0.28000000000000003</c:v>
                </c:pt>
                <c:pt idx="17">
                  <c:v>0.03</c:v>
                </c:pt>
                <c:pt idx="18">
                  <c:v>0</c:v>
                </c:pt>
                <c:pt idx="19">
                  <c:v>0</c:v>
                </c:pt>
                <c:pt idx="20">
                  <c:v>0</c:v>
                </c:pt>
              </c:numCache>
            </c:numRef>
          </c:val>
          <c:extLst xmlns:c16r2="http://schemas.microsoft.com/office/drawing/2015/06/chart">
            <c:ext xmlns:c16="http://schemas.microsoft.com/office/drawing/2014/chart" uri="{C3380CC4-5D6E-409C-BE32-E72D297353CC}">
              <c16:uniqueId val="{00000001-233D-453D-B446-2681118D304E}"/>
            </c:ext>
          </c:extLst>
        </c:ser>
        <c:dLbls>
          <c:showLegendKey val="0"/>
          <c:showVal val="0"/>
          <c:showCatName val="0"/>
          <c:showSerName val="0"/>
          <c:showPercent val="0"/>
          <c:showBubbleSize val="0"/>
        </c:dLbls>
        <c:gapWidth val="150"/>
        <c:axId val="120142080"/>
        <c:axId val="120147968"/>
      </c:barChart>
      <c:lineChart>
        <c:grouping val="standard"/>
        <c:varyColors val="0"/>
        <c:ser>
          <c:idx val="2"/>
          <c:order val="2"/>
          <c:tx>
            <c:strRef>
              <c:f>Отрасли_индекс!$D$1</c:f>
              <c:strCache>
                <c:ptCount val="1"/>
                <c:pt idx="0">
                  <c:v>Среднее значение индекса</c:v>
                </c:pt>
              </c:strCache>
            </c:strRef>
          </c:tx>
          <c:spPr>
            <a:ln>
              <a:solidFill>
                <a:srgbClr val="FF0000"/>
              </a:solidFill>
            </a:ln>
          </c:spPr>
          <c:marker>
            <c:symbol val="none"/>
          </c:marker>
          <c:cat>
            <c:strRef>
              <c:f>Отрасли_индекс!$A$2:$A$22</c:f>
              <c:strCache>
                <c:ptCount val="21"/>
                <c:pt idx="0">
                  <c:v>промышленность драгоценных металлов и алмазов</c:v>
                </c:pt>
                <c:pt idx="1">
                  <c:v>угольная промышленность</c:v>
                </c:pt>
                <c:pt idx="2">
                  <c:v>химическая и нефтехимическая промышленность</c:v>
                </c:pt>
                <c:pt idx="3">
                  <c:v>цветная металлургия</c:v>
                </c:pt>
                <c:pt idx="4">
                  <c:v>электроэнергетика</c:v>
                </c:pt>
                <c:pt idx="5">
                  <c:v>черная металлургия</c:v>
                </c:pt>
                <c:pt idx="6">
                  <c:v>многоотраслевые холдинги</c:v>
                </c:pt>
                <c:pt idx="7">
                  <c:v>транспорт</c:v>
                </c:pt>
                <c:pt idx="8">
                  <c:v>нефтяная и нефтегазовая промышленность</c:v>
                </c:pt>
                <c:pt idx="9">
                  <c:v>энергосбытовая деятельность</c:v>
                </c:pt>
                <c:pt idx="10">
                  <c:v>телекоммуникации и связь</c:v>
                </c:pt>
                <c:pt idx="11">
                  <c:v>банки</c:v>
                </c:pt>
                <c:pt idx="12">
                  <c:v>машиностроение</c:v>
                </c:pt>
                <c:pt idx="13">
                  <c:v>инжиниринг, промышленно-инфраструктурное строительство</c:v>
                </c:pt>
                <c:pt idx="14">
                  <c:v>пищевая промышленность</c:v>
                </c:pt>
                <c:pt idx="15">
                  <c:v>розничная торговля</c:v>
                </c:pt>
                <c:pt idx="16">
                  <c:v>оптовая торговля</c:v>
                </c:pt>
                <c:pt idx="17">
                  <c:v>страхование</c:v>
                </c:pt>
                <c:pt idx="18">
                  <c:v>агропромышленный комплекс</c:v>
                </c:pt>
                <c:pt idx="19">
                  <c:v>информационные технологии</c:v>
                </c:pt>
                <c:pt idx="20">
                  <c:v>табачная промышленность</c:v>
                </c:pt>
              </c:strCache>
            </c:strRef>
          </c:cat>
          <c:val>
            <c:numRef>
              <c:f>Отрасли_индекс!$D$2:$D$22</c:f>
              <c:numCache>
                <c:formatCode>General</c:formatCode>
                <c:ptCount val="21"/>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numCache>
            </c:numRef>
          </c:val>
          <c:smooth val="0"/>
          <c:extLst xmlns:c16r2="http://schemas.microsoft.com/office/drawing/2015/06/chart">
            <c:ext xmlns:c16="http://schemas.microsoft.com/office/drawing/2014/chart" uri="{C3380CC4-5D6E-409C-BE32-E72D297353CC}">
              <c16:uniqueId val="{00000002-233D-453D-B446-2681118D304E}"/>
            </c:ext>
          </c:extLst>
        </c:ser>
        <c:dLbls>
          <c:showLegendKey val="0"/>
          <c:showVal val="0"/>
          <c:showCatName val="0"/>
          <c:showSerName val="0"/>
          <c:showPercent val="0"/>
          <c:showBubbleSize val="0"/>
        </c:dLbls>
        <c:marker val="1"/>
        <c:smooth val="0"/>
        <c:axId val="120142080"/>
        <c:axId val="120147968"/>
      </c:lineChart>
      <c:catAx>
        <c:axId val="120142080"/>
        <c:scaling>
          <c:orientation val="minMax"/>
        </c:scaling>
        <c:delete val="0"/>
        <c:axPos val="b"/>
        <c:numFmt formatCode="General" sourceLinked="0"/>
        <c:majorTickMark val="out"/>
        <c:minorTickMark val="none"/>
        <c:tickLblPos val="nextTo"/>
        <c:txPr>
          <a:bodyPr/>
          <a:lstStyle/>
          <a:p>
            <a:pPr>
              <a:defRPr sz="1600"/>
            </a:pPr>
            <a:endParaRPr lang="ru-RU"/>
          </a:p>
        </c:txPr>
        <c:crossAx val="120147968"/>
        <c:crosses val="autoZero"/>
        <c:auto val="1"/>
        <c:lblAlgn val="ctr"/>
        <c:lblOffset val="100"/>
        <c:noMultiLvlLbl val="0"/>
      </c:catAx>
      <c:valAx>
        <c:axId val="120147968"/>
        <c:scaling>
          <c:orientation val="minMax"/>
          <c:max val="1"/>
        </c:scaling>
        <c:delete val="0"/>
        <c:axPos val="l"/>
        <c:majorGridlines/>
        <c:numFmt formatCode="General" sourceLinked="1"/>
        <c:majorTickMark val="out"/>
        <c:minorTickMark val="none"/>
        <c:tickLblPos val="nextTo"/>
        <c:crossAx val="120142080"/>
        <c:crosses val="autoZero"/>
        <c:crossBetween val="between"/>
      </c:valAx>
    </c:plotArea>
    <c:legend>
      <c:legendPos val="r"/>
      <c:layout>
        <c:manualLayout>
          <c:xMode val="edge"/>
          <c:yMode val="edge"/>
          <c:x val="0.60736939495229958"/>
          <c:y val="5.5438513504113142E-2"/>
          <c:w val="0.3869465398902322"/>
          <c:h val="0.13693105141083151"/>
        </c:manualLayout>
      </c:layout>
      <c:overlay val="0"/>
      <c:txPr>
        <a:bodyPr/>
        <a:lstStyle/>
        <a:p>
          <a:pPr>
            <a:defRPr sz="1600"/>
          </a:pPr>
          <a:endParaRPr lang="ru-RU"/>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5"/>
                </a:solidFill>
                <a:latin typeface="+mn-lt"/>
                <a:ea typeface="+mn-ea"/>
                <a:cs typeface="+mn-cs"/>
              </a:defRPr>
            </a:pPr>
            <a:r>
              <a:rPr lang="ru-RU" sz="1800" b="1" dirty="0">
                <a:solidFill>
                  <a:schemeClr val="accent5"/>
                </a:solidFill>
              </a:rPr>
              <a:t>            Доля раскрытых показателей, приходящаяся      </a:t>
            </a:r>
          </a:p>
          <a:p>
            <a:pPr>
              <a:defRPr sz="2000" b="0" i="0" u="none" strike="noStrike" kern="1200" spc="0" baseline="0">
                <a:solidFill>
                  <a:schemeClr val="accent5"/>
                </a:solidFill>
                <a:latin typeface="+mn-lt"/>
                <a:ea typeface="+mn-ea"/>
                <a:cs typeface="+mn-cs"/>
              </a:defRPr>
            </a:pPr>
            <a:r>
              <a:rPr lang="ru-RU" sz="1800" b="1" dirty="0">
                <a:solidFill>
                  <a:schemeClr val="accent5"/>
                </a:solidFill>
              </a:rPr>
              <a:t>                       на "Топ-20</a:t>
            </a:r>
            <a:r>
              <a:rPr lang="ru-RU" sz="2000" b="1" dirty="0">
                <a:solidFill>
                  <a:schemeClr val="accent5"/>
                </a:solidFill>
              </a:rPr>
              <a:t>",%</a:t>
            </a:r>
          </a:p>
        </c:rich>
      </c:tx>
      <c:layout>
        <c:manualLayout>
          <c:xMode val="edge"/>
          <c:yMode val="edge"/>
          <c:x val="9.9965685291713582E-2"/>
          <c:y val="1.4644051536299375E-2"/>
        </c:manualLayout>
      </c:layout>
      <c:overlay val="0"/>
      <c:spPr>
        <a:noFill/>
        <a:ln>
          <a:noFill/>
        </a:ln>
        <a:effectLst/>
      </c:spPr>
    </c:title>
    <c:autoTitleDeleted val="0"/>
    <c:plotArea>
      <c:layout>
        <c:manualLayout>
          <c:layoutTarget val="inner"/>
          <c:xMode val="edge"/>
          <c:yMode val="edge"/>
          <c:x val="7.9247594050743664E-2"/>
          <c:y val="0.25083333333333335"/>
          <c:w val="0.84959551288965596"/>
          <c:h val="0.64176727909011377"/>
        </c:manualLayout>
      </c:layout>
      <c:lineChart>
        <c:grouping val="standard"/>
        <c:varyColors val="0"/>
        <c:ser>
          <c:idx val="0"/>
          <c:order val="0"/>
          <c:tx>
            <c:strRef>
              <c:f>Вычисления!$Q$41</c:f>
              <c:strCache>
                <c:ptCount val="1"/>
                <c:pt idx="0">
                  <c:v>Доля раскрытых показателей, приходящаяся на "Топ-20",%</c:v>
                </c:pt>
              </c:strCache>
            </c:strRef>
          </c:tx>
          <c:spPr>
            <a:ln w="28575" cap="rnd">
              <a:solidFill>
                <a:schemeClr val="accent1"/>
              </a:solidFill>
              <a:round/>
              <a:tailEnd type="stealth"/>
            </a:ln>
            <a:effectLst/>
          </c:spPr>
          <c:marker>
            <c:symbol val="none"/>
          </c:marker>
          <c:dLbls>
            <c:dLbl>
              <c:idx val="0"/>
              <c:layout>
                <c:manualLayout>
                  <c:x val="-5.945863177398783E-2"/>
                  <c:y val="-8.04966707971388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5FA-472F-AF19-1213F37DDAE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Вычисления!$R$40:$S$40</c:f>
              <c:numCache>
                <c:formatCode>General</c:formatCode>
                <c:ptCount val="2"/>
                <c:pt idx="0">
                  <c:v>2014</c:v>
                </c:pt>
                <c:pt idx="1">
                  <c:v>2015</c:v>
                </c:pt>
              </c:numCache>
            </c:numRef>
          </c:cat>
          <c:val>
            <c:numRef>
              <c:f>Вычисления!$R$41:$S$41</c:f>
              <c:numCache>
                <c:formatCode>General</c:formatCode>
                <c:ptCount val="2"/>
                <c:pt idx="0">
                  <c:v>70</c:v>
                </c:pt>
                <c:pt idx="1">
                  <c:v>64</c:v>
                </c:pt>
              </c:numCache>
            </c:numRef>
          </c:val>
          <c:smooth val="0"/>
          <c:extLst xmlns:c16r2="http://schemas.microsoft.com/office/drawing/2015/06/chart">
            <c:ext xmlns:c16="http://schemas.microsoft.com/office/drawing/2014/chart" uri="{C3380CC4-5D6E-409C-BE32-E72D297353CC}">
              <c16:uniqueId val="{00000000-25FA-472F-AF19-1213F37DDAE0}"/>
            </c:ext>
          </c:extLst>
        </c:ser>
        <c:dLbls>
          <c:showLegendKey val="0"/>
          <c:showVal val="0"/>
          <c:showCatName val="0"/>
          <c:showSerName val="0"/>
          <c:showPercent val="0"/>
          <c:showBubbleSize val="0"/>
        </c:dLbls>
        <c:marker val="1"/>
        <c:smooth val="0"/>
        <c:axId val="120190464"/>
        <c:axId val="120192000"/>
      </c:lineChart>
      <c:catAx>
        <c:axId val="12019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120192000"/>
        <c:crosses val="autoZero"/>
        <c:auto val="1"/>
        <c:lblAlgn val="ctr"/>
        <c:lblOffset val="100"/>
        <c:noMultiLvlLbl val="0"/>
      </c:catAx>
      <c:valAx>
        <c:axId val="120192000"/>
        <c:scaling>
          <c:orientation val="minMax"/>
          <c:max val="100"/>
          <c:min val="10"/>
        </c:scaling>
        <c:delete val="0"/>
        <c:axPos val="l"/>
        <c:majorGridlines>
          <c:spPr>
            <a:ln w="9525" cap="flat" cmpd="sng" algn="ctr">
              <a:solidFill>
                <a:schemeClr val="tx1">
                  <a:lumMod val="15000"/>
                  <a:lumOff val="85000"/>
                </a:schemeClr>
              </a:solidFill>
              <a:round/>
              <a:tailEnd type="stealth"/>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019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'Вектор по темам'!$B$37</c:f>
              <c:strCache>
                <c:ptCount val="1"/>
                <c:pt idx="0">
                  <c:v>Iv 2015 по отдельным темам</c:v>
                </c:pt>
              </c:strCache>
            </c:strRef>
          </c:tx>
          <c:spPr>
            <a:solidFill>
              <a:schemeClr val="accent1"/>
            </a:solidFill>
            <a:ln>
              <a:noFill/>
            </a:ln>
            <a:effectLst/>
          </c:spPr>
          <c:invertIfNegative val="0"/>
          <c:cat>
            <c:strRef>
              <c:f>'Вектор по темам'!$C$36:$M$36</c:f>
              <c:strCache>
                <c:ptCount val="10"/>
                <c:pt idx="0">
                  <c:v>Производительность труда</c:v>
                </c:pt>
                <c:pt idx="1">
                  <c:v>Охрана труда и здоровья работников,
</c:v>
                </c:pt>
                <c:pt idx="2">
                  <c:v>Оплата труда и социальная поддержка персонала,</c:v>
                </c:pt>
                <c:pt idx="3">
                  <c:v>Обучение и повышение квалификации персонала</c:v>
                </c:pt>
                <c:pt idx="4">
                  <c:v>Текучесть кадров,</c:v>
                </c:pt>
                <c:pt idx="5">
                  <c:v>Социальные инвестиции</c:v>
                </c:pt>
                <c:pt idx="6">
                  <c:v>Выбросы в атмосферу,</c:v>
                </c:pt>
                <c:pt idx="7">
                  <c:v>Использование водных источников,</c:v>
                </c:pt>
                <c:pt idx="8">
                  <c:v>Использование энергии. </c:v>
                </c:pt>
                <c:pt idx="9">
                  <c:v>Обращение с отходами</c:v>
                </c:pt>
              </c:strCache>
            </c:strRef>
          </c:cat>
          <c:val>
            <c:numRef>
              <c:f>'Вектор по темам'!$C$37:$M$37</c:f>
              <c:numCache>
                <c:formatCode>General</c:formatCode>
                <c:ptCount val="10"/>
                <c:pt idx="0">
                  <c:v>0.06</c:v>
                </c:pt>
                <c:pt idx="1">
                  <c:v>0.3</c:v>
                </c:pt>
                <c:pt idx="2">
                  <c:v>0.6</c:v>
                </c:pt>
                <c:pt idx="3">
                  <c:v>0.3</c:v>
                </c:pt>
                <c:pt idx="4">
                  <c:v>-0.13</c:v>
                </c:pt>
                <c:pt idx="5">
                  <c:v>-0.2</c:v>
                </c:pt>
                <c:pt idx="6">
                  <c:v>0.3</c:v>
                </c:pt>
                <c:pt idx="7">
                  <c:v>0.4</c:v>
                </c:pt>
                <c:pt idx="8">
                  <c:v>0.3</c:v>
                </c:pt>
                <c:pt idx="9">
                  <c:v>-0.2</c:v>
                </c:pt>
              </c:numCache>
            </c:numRef>
          </c:val>
          <c:extLst xmlns:c16r2="http://schemas.microsoft.com/office/drawing/2015/06/chart">
            <c:ext xmlns:c16="http://schemas.microsoft.com/office/drawing/2014/chart" uri="{C3380CC4-5D6E-409C-BE32-E72D297353CC}">
              <c16:uniqueId val="{00000000-29D3-4782-B3C7-96A9F011CF76}"/>
            </c:ext>
          </c:extLst>
        </c:ser>
        <c:dLbls>
          <c:showLegendKey val="0"/>
          <c:showVal val="0"/>
          <c:showCatName val="0"/>
          <c:showSerName val="0"/>
          <c:showPercent val="0"/>
          <c:showBubbleSize val="0"/>
        </c:dLbls>
        <c:gapWidth val="219"/>
        <c:axId val="120246656"/>
        <c:axId val="120248192"/>
      </c:barChart>
      <c:lineChart>
        <c:grouping val="standard"/>
        <c:varyColors val="0"/>
        <c:ser>
          <c:idx val="1"/>
          <c:order val="1"/>
          <c:tx>
            <c:strRef>
              <c:f>'Вектор по темам'!$B$38</c:f>
              <c:strCache>
                <c:ptCount val="1"/>
                <c:pt idx="0">
                  <c:v>Среднее значение Iv 2015 </c:v>
                </c:pt>
              </c:strCache>
            </c:strRef>
          </c:tx>
          <c:spPr>
            <a:ln w="28575" cap="rnd">
              <a:solidFill>
                <a:schemeClr val="accent2"/>
              </a:solidFill>
              <a:round/>
            </a:ln>
            <a:effectLst/>
          </c:spPr>
          <c:marker>
            <c:symbol val="none"/>
          </c:marker>
          <c:cat>
            <c:strRef>
              <c:f>'Вектор по темам'!$C$36:$M$36</c:f>
              <c:strCache>
                <c:ptCount val="10"/>
                <c:pt idx="0">
                  <c:v>Производительность труда</c:v>
                </c:pt>
                <c:pt idx="1">
                  <c:v>Охрана труда и здоровья работников,
</c:v>
                </c:pt>
                <c:pt idx="2">
                  <c:v>Оплата труда и социальная поддержка персонала,</c:v>
                </c:pt>
                <c:pt idx="3">
                  <c:v>Обучение и повышение квалификации персонала</c:v>
                </c:pt>
                <c:pt idx="4">
                  <c:v>Текучесть кадров,</c:v>
                </c:pt>
                <c:pt idx="5">
                  <c:v>Социальные инвестиции</c:v>
                </c:pt>
                <c:pt idx="6">
                  <c:v>Выбросы в атмосферу,</c:v>
                </c:pt>
                <c:pt idx="7">
                  <c:v>Использование водных источников,</c:v>
                </c:pt>
                <c:pt idx="8">
                  <c:v>Использование энергии. </c:v>
                </c:pt>
                <c:pt idx="9">
                  <c:v>Обращение с отходами</c:v>
                </c:pt>
              </c:strCache>
            </c:strRef>
          </c:cat>
          <c:val>
            <c:numRef>
              <c:f>'Вектор по темам'!$C$38:$M$38</c:f>
              <c:numCache>
                <c:formatCode>General</c:formatCode>
                <c:ptCount val="10"/>
                <c:pt idx="0">
                  <c:v>0.2</c:v>
                </c:pt>
                <c:pt idx="1">
                  <c:v>0.2</c:v>
                </c:pt>
                <c:pt idx="2">
                  <c:v>0.2</c:v>
                </c:pt>
                <c:pt idx="3">
                  <c:v>0.2</c:v>
                </c:pt>
                <c:pt idx="4">
                  <c:v>0.2</c:v>
                </c:pt>
                <c:pt idx="5">
                  <c:v>0.2</c:v>
                </c:pt>
                <c:pt idx="6">
                  <c:v>0.2</c:v>
                </c:pt>
                <c:pt idx="7">
                  <c:v>0.2</c:v>
                </c:pt>
                <c:pt idx="8">
                  <c:v>0.2</c:v>
                </c:pt>
                <c:pt idx="9">
                  <c:v>0.2</c:v>
                </c:pt>
              </c:numCache>
            </c:numRef>
          </c:val>
          <c:smooth val="0"/>
          <c:extLst xmlns:c16r2="http://schemas.microsoft.com/office/drawing/2015/06/chart">
            <c:ext xmlns:c16="http://schemas.microsoft.com/office/drawing/2014/chart" uri="{C3380CC4-5D6E-409C-BE32-E72D297353CC}">
              <c16:uniqueId val="{00000001-29D3-4782-B3C7-96A9F011CF76}"/>
            </c:ext>
          </c:extLst>
        </c:ser>
        <c:dLbls>
          <c:showLegendKey val="0"/>
          <c:showVal val="0"/>
          <c:showCatName val="0"/>
          <c:showSerName val="0"/>
          <c:showPercent val="0"/>
          <c:showBubbleSize val="0"/>
        </c:dLbls>
        <c:marker val="1"/>
        <c:smooth val="0"/>
        <c:axId val="120246656"/>
        <c:axId val="120248192"/>
      </c:lineChart>
      <c:catAx>
        <c:axId val="12024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120248192"/>
        <c:crosses val="autoZero"/>
        <c:auto val="1"/>
        <c:lblAlgn val="ctr"/>
        <c:lblOffset val="100"/>
        <c:noMultiLvlLbl val="0"/>
      </c:catAx>
      <c:valAx>
        <c:axId val="12024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0246656"/>
        <c:crosses val="autoZero"/>
        <c:crossBetween val="between"/>
      </c:valAx>
      <c:spPr>
        <a:noFill/>
        <a:ln>
          <a:noFill/>
        </a:ln>
        <a:effectLst/>
      </c:spPr>
    </c:plotArea>
    <c:legend>
      <c:legendPos val="b"/>
      <c:layout>
        <c:manualLayout>
          <c:xMode val="edge"/>
          <c:yMode val="edge"/>
          <c:x val="0.18396517566772091"/>
          <c:y val="0.90714072258222844"/>
          <c:w val="0.7944998328192161"/>
          <c:h val="9.285927741777158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4630248989819"/>
          <c:y val="3.5491992905094728E-2"/>
          <c:w val="0.8385748716825"/>
          <c:h val="0.69602225934830619"/>
        </c:manualLayout>
      </c:layout>
      <c:barChart>
        <c:barDir val="col"/>
        <c:grouping val="clustered"/>
        <c:varyColors val="0"/>
        <c:ser>
          <c:idx val="0"/>
          <c:order val="0"/>
          <c:tx>
            <c:strRef>
              <c:f>'Вектор по темам'!$B$37</c:f>
              <c:strCache>
                <c:ptCount val="1"/>
                <c:pt idx="0">
                  <c:v>2015, "топ-30"</c:v>
                </c:pt>
              </c:strCache>
            </c:strRef>
          </c:tx>
          <c:spPr>
            <a:solidFill>
              <a:schemeClr val="accent1"/>
            </a:solidFill>
            <a:ln>
              <a:noFill/>
            </a:ln>
            <a:effectLst/>
          </c:spPr>
          <c:invertIfNegative val="0"/>
          <c:cat>
            <c:strRef>
              <c:f>'Вектор по темам'!$C$36:$M$36</c:f>
              <c:strCache>
                <c:ptCount val="10"/>
                <c:pt idx="0">
                  <c:v>Производительность труда</c:v>
                </c:pt>
                <c:pt idx="1">
                  <c:v>Охрана труда и здоровья работников,
</c:v>
                </c:pt>
                <c:pt idx="2">
                  <c:v>Оплата труда и социальная поддержка персонала,</c:v>
                </c:pt>
                <c:pt idx="3">
                  <c:v>Обучение и повышение квалификации персонала</c:v>
                </c:pt>
                <c:pt idx="4">
                  <c:v>Текучесть кадров,</c:v>
                </c:pt>
                <c:pt idx="5">
                  <c:v>Социальные инвестиции</c:v>
                </c:pt>
                <c:pt idx="6">
                  <c:v>Выбросы в атмосферу,</c:v>
                </c:pt>
                <c:pt idx="7">
                  <c:v>Использование водных источников,</c:v>
                </c:pt>
                <c:pt idx="8">
                  <c:v>Использование энергии. </c:v>
                </c:pt>
                <c:pt idx="9">
                  <c:v>Обращение с отходами</c:v>
                </c:pt>
              </c:strCache>
            </c:strRef>
          </c:cat>
          <c:val>
            <c:numRef>
              <c:f>'Вектор по темам'!$C$37:$M$37</c:f>
              <c:numCache>
                <c:formatCode>General</c:formatCode>
                <c:ptCount val="10"/>
                <c:pt idx="0">
                  <c:v>0.06</c:v>
                </c:pt>
                <c:pt idx="1">
                  <c:v>0.3</c:v>
                </c:pt>
                <c:pt idx="2">
                  <c:v>0.6</c:v>
                </c:pt>
                <c:pt idx="3">
                  <c:v>0.3</c:v>
                </c:pt>
                <c:pt idx="4">
                  <c:v>-0.13</c:v>
                </c:pt>
                <c:pt idx="5">
                  <c:v>-0.2</c:v>
                </c:pt>
                <c:pt idx="6">
                  <c:v>0.3</c:v>
                </c:pt>
                <c:pt idx="7">
                  <c:v>0.4</c:v>
                </c:pt>
                <c:pt idx="8">
                  <c:v>0.3</c:v>
                </c:pt>
                <c:pt idx="9">
                  <c:v>-0.2</c:v>
                </c:pt>
              </c:numCache>
            </c:numRef>
          </c:val>
          <c:extLst xmlns:c16r2="http://schemas.microsoft.com/office/drawing/2015/06/chart">
            <c:ext xmlns:c16="http://schemas.microsoft.com/office/drawing/2014/chart" uri="{C3380CC4-5D6E-409C-BE32-E72D297353CC}">
              <c16:uniqueId val="{00000000-BCC5-466B-B901-E87B9DFE0939}"/>
            </c:ext>
          </c:extLst>
        </c:ser>
        <c:ser>
          <c:idx val="2"/>
          <c:order val="2"/>
          <c:tx>
            <c:strRef>
              <c:f>'Вектор по темам'!$B$39</c:f>
              <c:strCache>
                <c:ptCount val="1"/>
                <c:pt idx="0">
                  <c:v>2014, "топ-20"</c:v>
                </c:pt>
              </c:strCache>
            </c:strRef>
          </c:tx>
          <c:spPr>
            <a:solidFill>
              <a:schemeClr val="accent6">
                <a:lumMod val="75000"/>
              </a:schemeClr>
            </a:solidFill>
            <a:ln>
              <a:noFill/>
            </a:ln>
            <a:effectLst/>
          </c:spPr>
          <c:invertIfNegative val="0"/>
          <c:cat>
            <c:strRef>
              <c:f>'Вектор по темам'!$C$36:$M$36</c:f>
              <c:strCache>
                <c:ptCount val="10"/>
                <c:pt idx="0">
                  <c:v>Производительность труда</c:v>
                </c:pt>
                <c:pt idx="1">
                  <c:v>Охрана труда и здоровья работников,
</c:v>
                </c:pt>
                <c:pt idx="2">
                  <c:v>Оплата труда и социальная поддержка персонала,</c:v>
                </c:pt>
                <c:pt idx="3">
                  <c:v>Обучение и повышение квалификации персонала</c:v>
                </c:pt>
                <c:pt idx="4">
                  <c:v>Текучесть кадров,</c:v>
                </c:pt>
                <c:pt idx="5">
                  <c:v>Социальные инвестиции</c:v>
                </c:pt>
                <c:pt idx="6">
                  <c:v>Выбросы в атмосферу,</c:v>
                </c:pt>
                <c:pt idx="7">
                  <c:v>Использование водных источников,</c:v>
                </c:pt>
                <c:pt idx="8">
                  <c:v>Использование энергии. </c:v>
                </c:pt>
                <c:pt idx="9">
                  <c:v>Обращение с отходами</c:v>
                </c:pt>
              </c:strCache>
            </c:strRef>
          </c:cat>
          <c:val>
            <c:numRef>
              <c:f>'Вектор по темам'!$C$39:$M$39</c:f>
              <c:numCache>
                <c:formatCode>General</c:formatCode>
                <c:ptCount val="10"/>
                <c:pt idx="1">
                  <c:v>0.15</c:v>
                </c:pt>
                <c:pt idx="2">
                  <c:v>0.12</c:v>
                </c:pt>
                <c:pt idx="3">
                  <c:v>0.05</c:v>
                </c:pt>
                <c:pt idx="4">
                  <c:v>-0.15</c:v>
                </c:pt>
                <c:pt idx="5">
                  <c:v>0</c:v>
                </c:pt>
                <c:pt idx="6">
                  <c:v>0.1</c:v>
                </c:pt>
                <c:pt idx="7">
                  <c:v>0.14000000000000001</c:v>
                </c:pt>
                <c:pt idx="8">
                  <c:v>0.08</c:v>
                </c:pt>
                <c:pt idx="9">
                  <c:v>0.1</c:v>
                </c:pt>
              </c:numCache>
            </c:numRef>
          </c:val>
          <c:extLst xmlns:c16r2="http://schemas.microsoft.com/office/drawing/2015/06/chart">
            <c:ext xmlns:c16="http://schemas.microsoft.com/office/drawing/2014/chart" uri="{C3380CC4-5D6E-409C-BE32-E72D297353CC}">
              <c16:uniqueId val="{00000001-BCC5-466B-B901-E87B9DFE0939}"/>
            </c:ext>
          </c:extLst>
        </c:ser>
        <c:dLbls>
          <c:showLegendKey val="0"/>
          <c:showVal val="0"/>
          <c:showCatName val="0"/>
          <c:showSerName val="0"/>
          <c:showPercent val="0"/>
          <c:showBubbleSize val="0"/>
        </c:dLbls>
        <c:gapWidth val="219"/>
        <c:overlap val="-27"/>
        <c:axId val="120354688"/>
        <c:axId val="120356224"/>
      </c:barChart>
      <c:lineChart>
        <c:grouping val="standard"/>
        <c:varyColors val="0"/>
        <c:ser>
          <c:idx val="1"/>
          <c:order val="1"/>
          <c:tx>
            <c:strRef>
              <c:f>'Вектор по темам'!$B$38</c:f>
              <c:strCache>
                <c:ptCount val="1"/>
                <c:pt idx="0">
                  <c:v>Среднее значение Iv 2015 </c:v>
                </c:pt>
              </c:strCache>
            </c:strRef>
          </c:tx>
          <c:spPr>
            <a:ln w="28575" cap="rnd">
              <a:solidFill>
                <a:schemeClr val="accent2"/>
              </a:solidFill>
              <a:round/>
            </a:ln>
            <a:effectLst/>
          </c:spPr>
          <c:marker>
            <c:symbol val="none"/>
          </c:marker>
          <c:cat>
            <c:strRef>
              <c:f>'Вектор по темам'!$C$36:$M$36</c:f>
              <c:strCache>
                <c:ptCount val="10"/>
                <c:pt idx="0">
                  <c:v>Производительность труда</c:v>
                </c:pt>
                <c:pt idx="1">
                  <c:v>Охрана труда и здоровья работников,
</c:v>
                </c:pt>
                <c:pt idx="2">
                  <c:v>Оплата труда и социальная поддержка персонала,</c:v>
                </c:pt>
                <c:pt idx="3">
                  <c:v>Обучение и повышение квалификации персонала</c:v>
                </c:pt>
                <c:pt idx="4">
                  <c:v>Текучесть кадров,</c:v>
                </c:pt>
                <c:pt idx="5">
                  <c:v>Социальные инвестиции</c:v>
                </c:pt>
                <c:pt idx="6">
                  <c:v>Выбросы в атмосферу,</c:v>
                </c:pt>
                <c:pt idx="7">
                  <c:v>Использование водных источников,</c:v>
                </c:pt>
                <c:pt idx="8">
                  <c:v>Использование энергии. </c:v>
                </c:pt>
                <c:pt idx="9">
                  <c:v>Обращение с отходами</c:v>
                </c:pt>
              </c:strCache>
            </c:strRef>
          </c:cat>
          <c:val>
            <c:numRef>
              <c:f>'Вектор по темам'!$C$38:$M$38</c:f>
              <c:numCache>
                <c:formatCode>General</c:formatCode>
                <c:ptCount val="10"/>
                <c:pt idx="0">
                  <c:v>0.2</c:v>
                </c:pt>
                <c:pt idx="1">
                  <c:v>0.2</c:v>
                </c:pt>
                <c:pt idx="2">
                  <c:v>0.2</c:v>
                </c:pt>
                <c:pt idx="3">
                  <c:v>0.2</c:v>
                </c:pt>
                <c:pt idx="4">
                  <c:v>0.2</c:v>
                </c:pt>
                <c:pt idx="5">
                  <c:v>0.2</c:v>
                </c:pt>
                <c:pt idx="6">
                  <c:v>0.2</c:v>
                </c:pt>
                <c:pt idx="7">
                  <c:v>0.2</c:v>
                </c:pt>
                <c:pt idx="8">
                  <c:v>0.2</c:v>
                </c:pt>
                <c:pt idx="9">
                  <c:v>0.2</c:v>
                </c:pt>
              </c:numCache>
            </c:numRef>
          </c:val>
          <c:smooth val="0"/>
          <c:extLst xmlns:c16r2="http://schemas.microsoft.com/office/drawing/2015/06/chart">
            <c:ext xmlns:c16="http://schemas.microsoft.com/office/drawing/2014/chart" uri="{C3380CC4-5D6E-409C-BE32-E72D297353CC}">
              <c16:uniqueId val="{00000002-BCC5-466B-B901-E87B9DFE0939}"/>
            </c:ext>
          </c:extLst>
        </c:ser>
        <c:dLbls>
          <c:showLegendKey val="0"/>
          <c:showVal val="0"/>
          <c:showCatName val="0"/>
          <c:showSerName val="0"/>
          <c:showPercent val="0"/>
          <c:showBubbleSize val="0"/>
        </c:dLbls>
        <c:marker val="1"/>
        <c:smooth val="0"/>
        <c:axId val="120354688"/>
        <c:axId val="120356224"/>
      </c:lineChart>
      <c:catAx>
        <c:axId val="12035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120356224"/>
        <c:crosses val="autoZero"/>
        <c:auto val="1"/>
        <c:lblAlgn val="ctr"/>
        <c:lblOffset val="100"/>
        <c:noMultiLvlLbl val="0"/>
      </c:catAx>
      <c:valAx>
        <c:axId val="120356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03546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A891E-CB62-45D5-BA2B-05AC33BC407F}"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029DE7AD-4C96-4825-9F2C-6ECE14E8741B}">
      <dgm:prSet custT="1"/>
      <dgm:spPr/>
      <dgm:t>
        <a:bodyPr/>
        <a:lstStyle/>
        <a:p>
          <a:r>
            <a:rPr lang="ru-RU" sz="1400" dirty="0"/>
            <a:t>100 крупнейших российских компаний по объему реализации</a:t>
          </a:r>
        </a:p>
      </dgm:t>
    </dgm:pt>
    <dgm:pt modelId="{60F44949-1D81-45C8-9C0D-8E588B07865C}" type="parTrans" cxnId="{39ACC69B-3113-4983-B53F-33AC852D5581}">
      <dgm:prSet/>
      <dgm:spPr/>
      <dgm:t>
        <a:bodyPr/>
        <a:lstStyle/>
        <a:p>
          <a:endParaRPr lang="ru-RU"/>
        </a:p>
      </dgm:t>
    </dgm:pt>
    <dgm:pt modelId="{DF207274-5E60-4823-B345-57204DFF66C3}" type="sibTrans" cxnId="{39ACC69B-3113-4983-B53F-33AC852D5581}">
      <dgm:prSet/>
      <dgm:spPr/>
      <dgm:t>
        <a:bodyPr/>
        <a:lstStyle/>
        <a:p>
          <a:endParaRPr lang="ru-RU"/>
        </a:p>
      </dgm:t>
    </dgm:pt>
    <dgm:pt modelId="{9874BB7F-2318-45BE-BC18-533EE60802F6}">
      <dgm:prSet custT="1"/>
      <dgm:spPr/>
      <dgm:t>
        <a:bodyPr/>
        <a:lstStyle/>
        <a:p>
          <a:r>
            <a:rPr lang="ru-RU" sz="1400" dirty="0"/>
            <a:t>Годовые отчеты</a:t>
          </a:r>
        </a:p>
      </dgm:t>
    </dgm:pt>
    <dgm:pt modelId="{9014A8E2-76AC-455F-B7FD-BF2A3C018F5C}" type="parTrans" cxnId="{6FBA589D-35E9-4E1C-915D-35252E2FCC55}">
      <dgm:prSet/>
      <dgm:spPr/>
      <dgm:t>
        <a:bodyPr/>
        <a:lstStyle/>
        <a:p>
          <a:endParaRPr lang="ru-RU"/>
        </a:p>
      </dgm:t>
    </dgm:pt>
    <dgm:pt modelId="{9E14ED4B-C28A-4834-886C-7A42518B4A21}" type="sibTrans" cxnId="{6FBA589D-35E9-4E1C-915D-35252E2FCC55}">
      <dgm:prSet/>
      <dgm:spPr/>
      <dgm:t>
        <a:bodyPr/>
        <a:lstStyle/>
        <a:p>
          <a:endParaRPr lang="ru-RU"/>
        </a:p>
      </dgm:t>
    </dgm:pt>
    <dgm:pt modelId="{0DCD3430-9711-4266-86F2-1F73DC373923}">
      <dgm:prSet phldrT="[Текст]" custT="1"/>
      <dgm:spPr/>
      <dgm:t>
        <a:bodyPr/>
        <a:lstStyle/>
        <a:p>
          <a:r>
            <a:rPr lang="ru-RU" sz="2000" dirty="0"/>
            <a:t>30 компаний</a:t>
          </a:r>
        </a:p>
        <a:p>
          <a:r>
            <a:rPr lang="ru-RU" sz="2000" b="1" dirty="0"/>
            <a:t>Фильтр – наличие и качество информации </a:t>
          </a:r>
        </a:p>
      </dgm:t>
    </dgm:pt>
    <dgm:pt modelId="{BE9AED20-F60E-49C3-8704-B386869DA7B4}" type="parTrans" cxnId="{1E60C717-77FE-4E52-B855-126B566743FE}">
      <dgm:prSet/>
      <dgm:spPr/>
      <dgm:t>
        <a:bodyPr/>
        <a:lstStyle/>
        <a:p>
          <a:endParaRPr lang="ru-RU"/>
        </a:p>
      </dgm:t>
    </dgm:pt>
    <dgm:pt modelId="{A1A0DE3C-0D66-4AA5-8413-2F65964FB3EA}" type="sibTrans" cxnId="{1E60C717-77FE-4E52-B855-126B566743FE}">
      <dgm:prSet/>
      <dgm:spPr/>
      <dgm:t>
        <a:bodyPr/>
        <a:lstStyle/>
        <a:p>
          <a:endParaRPr lang="ru-RU"/>
        </a:p>
      </dgm:t>
    </dgm:pt>
    <dgm:pt modelId="{71E17EF3-F5B1-4397-ADD1-E5A924BC4DA3}">
      <dgm:prSet custT="1"/>
      <dgm:spPr/>
      <dgm:t>
        <a:bodyPr/>
        <a:lstStyle/>
        <a:p>
          <a:r>
            <a:rPr lang="ru-RU" sz="1400" dirty="0"/>
            <a:t>Нефинансовые  отчеты</a:t>
          </a:r>
        </a:p>
      </dgm:t>
    </dgm:pt>
    <dgm:pt modelId="{4E90F611-2F04-48D5-87B8-A5F20D4EAA2E}" type="parTrans" cxnId="{C2D27CFB-D7F1-4029-9EAA-9DB713F0A5B7}">
      <dgm:prSet/>
      <dgm:spPr/>
      <dgm:t>
        <a:bodyPr/>
        <a:lstStyle/>
        <a:p>
          <a:endParaRPr lang="ru-RU"/>
        </a:p>
      </dgm:t>
    </dgm:pt>
    <dgm:pt modelId="{193BE782-738F-4018-B511-A0B85740F41B}" type="sibTrans" cxnId="{C2D27CFB-D7F1-4029-9EAA-9DB713F0A5B7}">
      <dgm:prSet/>
      <dgm:spPr/>
      <dgm:t>
        <a:bodyPr/>
        <a:lstStyle/>
        <a:p>
          <a:endParaRPr lang="ru-RU"/>
        </a:p>
      </dgm:t>
    </dgm:pt>
    <dgm:pt modelId="{08DE456C-15DA-4F0E-9E8B-C29BDAA77B66}" type="pres">
      <dgm:prSet presAssocID="{246A891E-CB62-45D5-BA2B-05AC33BC407F}" presName="Name0" presStyleCnt="0">
        <dgm:presLayoutVars>
          <dgm:chMax val="4"/>
          <dgm:resizeHandles val="exact"/>
        </dgm:presLayoutVars>
      </dgm:prSet>
      <dgm:spPr/>
      <dgm:t>
        <a:bodyPr/>
        <a:lstStyle/>
        <a:p>
          <a:endParaRPr lang="ru-RU"/>
        </a:p>
      </dgm:t>
    </dgm:pt>
    <dgm:pt modelId="{A707E202-1172-4E15-B62B-180896B9CD04}" type="pres">
      <dgm:prSet presAssocID="{246A891E-CB62-45D5-BA2B-05AC33BC407F}" presName="ellipse" presStyleLbl="trBgShp" presStyleIdx="0" presStyleCnt="1"/>
      <dgm:spPr/>
    </dgm:pt>
    <dgm:pt modelId="{443DC788-7B2E-414A-84B1-050020969E37}" type="pres">
      <dgm:prSet presAssocID="{246A891E-CB62-45D5-BA2B-05AC33BC407F}" presName="arrow1" presStyleLbl="fgShp" presStyleIdx="0" presStyleCnt="1"/>
      <dgm:spPr>
        <a:solidFill>
          <a:schemeClr val="accent5">
            <a:lumMod val="60000"/>
            <a:lumOff val="40000"/>
          </a:schemeClr>
        </a:solidFill>
      </dgm:spPr>
    </dgm:pt>
    <dgm:pt modelId="{D1D7EE65-643C-4AD4-BD83-E89EC012862C}" type="pres">
      <dgm:prSet presAssocID="{246A891E-CB62-45D5-BA2B-05AC33BC407F}" presName="rectangle" presStyleLbl="revTx" presStyleIdx="0" presStyleCnt="1" custLinFactNeighborX="-1900" custLinFactNeighborY="22693">
        <dgm:presLayoutVars>
          <dgm:bulletEnabled val="1"/>
        </dgm:presLayoutVars>
      </dgm:prSet>
      <dgm:spPr/>
      <dgm:t>
        <a:bodyPr/>
        <a:lstStyle/>
        <a:p>
          <a:endParaRPr lang="ru-RU"/>
        </a:p>
      </dgm:t>
    </dgm:pt>
    <dgm:pt modelId="{FE6B1B04-7D7F-419B-A5B6-E40FCE9EBCE1}" type="pres">
      <dgm:prSet presAssocID="{71E17EF3-F5B1-4397-ADD1-E5A924BC4DA3}" presName="item1" presStyleLbl="node1" presStyleIdx="0" presStyleCnt="3">
        <dgm:presLayoutVars>
          <dgm:bulletEnabled val="1"/>
        </dgm:presLayoutVars>
      </dgm:prSet>
      <dgm:spPr/>
      <dgm:t>
        <a:bodyPr/>
        <a:lstStyle/>
        <a:p>
          <a:endParaRPr lang="ru-RU"/>
        </a:p>
      </dgm:t>
    </dgm:pt>
    <dgm:pt modelId="{F55FFA66-F7D0-4834-806D-A79ABB6ED3AD}" type="pres">
      <dgm:prSet presAssocID="{9874BB7F-2318-45BE-BC18-533EE60802F6}" presName="item2" presStyleLbl="node1" presStyleIdx="1" presStyleCnt="3">
        <dgm:presLayoutVars>
          <dgm:bulletEnabled val="1"/>
        </dgm:presLayoutVars>
      </dgm:prSet>
      <dgm:spPr/>
      <dgm:t>
        <a:bodyPr/>
        <a:lstStyle/>
        <a:p>
          <a:endParaRPr lang="ru-RU"/>
        </a:p>
      </dgm:t>
    </dgm:pt>
    <dgm:pt modelId="{93BFCFDA-270F-4CF1-B83E-2BEC6D0B401C}" type="pres">
      <dgm:prSet presAssocID="{0DCD3430-9711-4266-86F2-1F73DC373923}" presName="item3" presStyleLbl="node1" presStyleIdx="2" presStyleCnt="3" custScaleX="138365" custLinFactNeighborX="-7700" custLinFactNeighborY="13786">
        <dgm:presLayoutVars>
          <dgm:bulletEnabled val="1"/>
        </dgm:presLayoutVars>
      </dgm:prSet>
      <dgm:spPr/>
      <dgm:t>
        <a:bodyPr/>
        <a:lstStyle/>
        <a:p>
          <a:endParaRPr lang="ru-RU"/>
        </a:p>
      </dgm:t>
    </dgm:pt>
    <dgm:pt modelId="{9BBE5AFE-8805-4DE9-9F4D-47CED39D8F48}" type="pres">
      <dgm:prSet presAssocID="{246A891E-CB62-45D5-BA2B-05AC33BC407F}" presName="funnel" presStyleLbl="trAlignAcc1" presStyleIdx="0" presStyleCnt="1"/>
      <dgm:spPr/>
    </dgm:pt>
  </dgm:ptLst>
  <dgm:cxnLst>
    <dgm:cxn modelId="{C2D27CFB-D7F1-4029-9EAA-9DB713F0A5B7}" srcId="{246A891E-CB62-45D5-BA2B-05AC33BC407F}" destId="{71E17EF3-F5B1-4397-ADD1-E5A924BC4DA3}" srcOrd="1" destOrd="0" parTransId="{4E90F611-2F04-48D5-87B8-A5F20D4EAA2E}" sibTransId="{193BE782-738F-4018-B511-A0B85740F41B}"/>
    <dgm:cxn modelId="{6FBA589D-35E9-4E1C-915D-35252E2FCC55}" srcId="{246A891E-CB62-45D5-BA2B-05AC33BC407F}" destId="{9874BB7F-2318-45BE-BC18-533EE60802F6}" srcOrd="2" destOrd="0" parTransId="{9014A8E2-76AC-455F-B7FD-BF2A3C018F5C}" sibTransId="{9E14ED4B-C28A-4834-886C-7A42518B4A21}"/>
    <dgm:cxn modelId="{F4EBC186-38B1-4A38-BEA2-FE5EC58C01F8}" type="presOf" srcId="{9874BB7F-2318-45BE-BC18-533EE60802F6}" destId="{FE6B1B04-7D7F-419B-A5B6-E40FCE9EBCE1}" srcOrd="0" destOrd="0" presId="urn:microsoft.com/office/officeart/2005/8/layout/funnel1"/>
    <dgm:cxn modelId="{4E692C86-B8EC-448F-8606-E6522EBFE2BE}" type="presOf" srcId="{029DE7AD-4C96-4825-9F2C-6ECE14E8741B}" destId="{93BFCFDA-270F-4CF1-B83E-2BEC6D0B401C}" srcOrd="0" destOrd="0" presId="urn:microsoft.com/office/officeart/2005/8/layout/funnel1"/>
    <dgm:cxn modelId="{71C2B720-325A-4400-968A-1985950BBE98}" type="presOf" srcId="{71E17EF3-F5B1-4397-ADD1-E5A924BC4DA3}" destId="{F55FFA66-F7D0-4834-806D-A79ABB6ED3AD}" srcOrd="0" destOrd="0" presId="urn:microsoft.com/office/officeart/2005/8/layout/funnel1"/>
    <dgm:cxn modelId="{39ACC69B-3113-4983-B53F-33AC852D5581}" srcId="{246A891E-CB62-45D5-BA2B-05AC33BC407F}" destId="{029DE7AD-4C96-4825-9F2C-6ECE14E8741B}" srcOrd="0" destOrd="0" parTransId="{60F44949-1D81-45C8-9C0D-8E588B07865C}" sibTransId="{DF207274-5E60-4823-B345-57204DFF66C3}"/>
    <dgm:cxn modelId="{B8F6523D-D316-4554-B8B5-6F99432BD6A0}" type="presOf" srcId="{0DCD3430-9711-4266-86F2-1F73DC373923}" destId="{D1D7EE65-643C-4AD4-BD83-E89EC012862C}" srcOrd="0" destOrd="0" presId="urn:microsoft.com/office/officeart/2005/8/layout/funnel1"/>
    <dgm:cxn modelId="{474D6DB9-3FEE-4A82-8C53-8ED8154F52AE}" type="presOf" srcId="{246A891E-CB62-45D5-BA2B-05AC33BC407F}" destId="{08DE456C-15DA-4F0E-9E8B-C29BDAA77B66}" srcOrd="0" destOrd="0" presId="urn:microsoft.com/office/officeart/2005/8/layout/funnel1"/>
    <dgm:cxn modelId="{1E60C717-77FE-4E52-B855-126B566743FE}" srcId="{246A891E-CB62-45D5-BA2B-05AC33BC407F}" destId="{0DCD3430-9711-4266-86F2-1F73DC373923}" srcOrd="3" destOrd="0" parTransId="{BE9AED20-F60E-49C3-8704-B386869DA7B4}" sibTransId="{A1A0DE3C-0D66-4AA5-8413-2F65964FB3EA}"/>
    <dgm:cxn modelId="{602DD7F0-4696-4381-80E0-E4A16168AC98}" type="presParOf" srcId="{08DE456C-15DA-4F0E-9E8B-C29BDAA77B66}" destId="{A707E202-1172-4E15-B62B-180896B9CD04}" srcOrd="0" destOrd="0" presId="urn:microsoft.com/office/officeart/2005/8/layout/funnel1"/>
    <dgm:cxn modelId="{F2D773B2-13BD-46BD-8F25-43ED9BD0DD31}" type="presParOf" srcId="{08DE456C-15DA-4F0E-9E8B-C29BDAA77B66}" destId="{443DC788-7B2E-414A-84B1-050020969E37}" srcOrd="1" destOrd="0" presId="urn:microsoft.com/office/officeart/2005/8/layout/funnel1"/>
    <dgm:cxn modelId="{9D2A4D9B-71CD-47DF-A1C0-7D1E30F60489}" type="presParOf" srcId="{08DE456C-15DA-4F0E-9E8B-C29BDAA77B66}" destId="{D1D7EE65-643C-4AD4-BD83-E89EC012862C}" srcOrd="2" destOrd="0" presId="urn:microsoft.com/office/officeart/2005/8/layout/funnel1"/>
    <dgm:cxn modelId="{98EBF4A3-AE47-4F1F-9445-0634633482E3}" type="presParOf" srcId="{08DE456C-15DA-4F0E-9E8B-C29BDAA77B66}" destId="{FE6B1B04-7D7F-419B-A5B6-E40FCE9EBCE1}" srcOrd="3" destOrd="0" presId="urn:microsoft.com/office/officeart/2005/8/layout/funnel1"/>
    <dgm:cxn modelId="{FEAD20E8-DEFD-4A90-ADB7-E59A6A9C2932}" type="presParOf" srcId="{08DE456C-15DA-4F0E-9E8B-C29BDAA77B66}" destId="{F55FFA66-F7D0-4834-806D-A79ABB6ED3AD}" srcOrd="4" destOrd="0" presId="urn:microsoft.com/office/officeart/2005/8/layout/funnel1"/>
    <dgm:cxn modelId="{40DDAD40-1CA9-4F14-9458-3307D3F521A7}" type="presParOf" srcId="{08DE456C-15DA-4F0E-9E8B-C29BDAA77B66}" destId="{93BFCFDA-270F-4CF1-B83E-2BEC6D0B401C}" srcOrd="5" destOrd="0" presId="urn:microsoft.com/office/officeart/2005/8/layout/funnel1"/>
    <dgm:cxn modelId="{6A38EC4D-AED5-419E-9137-DDB161D16788}" type="presParOf" srcId="{08DE456C-15DA-4F0E-9E8B-C29BDAA77B66}" destId="{9BBE5AFE-8805-4DE9-9F4D-47CED39D8F4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741AB-4D2C-487F-8874-9AD44723955E}"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ru-RU"/>
        </a:p>
      </dgm:t>
    </dgm:pt>
    <dgm:pt modelId="{17DCFD56-AC6C-476D-A4C2-57776FF77763}">
      <dgm:prSet phldrT="[Текст]" custT="1"/>
      <dgm:spPr>
        <a:solidFill>
          <a:schemeClr val="accent6">
            <a:lumMod val="60000"/>
            <a:lumOff val="40000"/>
          </a:schemeClr>
        </a:solidFill>
      </dgm:spPr>
      <dgm:t>
        <a:bodyPr/>
        <a:lstStyle/>
        <a:p>
          <a:r>
            <a:rPr lang="ru-RU" sz="1800" b="0" dirty="0">
              <a:solidFill>
                <a:schemeClr val="tx1"/>
              </a:solidFill>
            </a:rPr>
            <a:t>Позитивная динамика результатов, отсутствие  конкретных целевых ориентиров</a:t>
          </a:r>
        </a:p>
      </dgm:t>
    </dgm:pt>
    <dgm:pt modelId="{DC441A7D-CD13-4AA4-AF78-232894B6C6C3}" type="parTrans" cxnId="{958DA66D-781F-4FD9-9627-087654E49405}">
      <dgm:prSet/>
      <dgm:spPr/>
      <dgm:t>
        <a:bodyPr/>
        <a:lstStyle/>
        <a:p>
          <a:endParaRPr lang="ru-RU"/>
        </a:p>
      </dgm:t>
    </dgm:pt>
    <dgm:pt modelId="{B33CB6EF-0D51-4C4B-8E8A-DE3AD540D889}" type="sibTrans" cxnId="{958DA66D-781F-4FD9-9627-087654E49405}">
      <dgm:prSet/>
      <dgm:spPr/>
      <dgm:t>
        <a:bodyPr/>
        <a:lstStyle/>
        <a:p>
          <a:endParaRPr lang="ru-RU"/>
        </a:p>
      </dgm:t>
    </dgm:pt>
    <dgm:pt modelId="{DB962DB5-CE0B-423E-B95D-8A5B6D71AD0B}">
      <dgm:prSet phldrT="[Текст]" custT="1"/>
      <dgm:spPr>
        <a:solidFill>
          <a:schemeClr val="accent6">
            <a:lumMod val="75000"/>
          </a:schemeClr>
        </a:solidFill>
      </dgm:spPr>
      <dgm:t>
        <a:bodyPr/>
        <a:lstStyle/>
        <a:p>
          <a:pPr algn="l"/>
          <a:r>
            <a:rPr lang="ru-RU" sz="1800" dirty="0"/>
            <a:t>Позитивная динамика результатов, конкретность и прозрачность целей </a:t>
          </a:r>
        </a:p>
      </dgm:t>
    </dgm:pt>
    <dgm:pt modelId="{1701E2E0-2725-426E-B794-7EEC334A8310}" type="parTrans" cxnId="{49E76C57-FCEB-4592-9F52-85EF1AC409E1}">
      <dgm:prSet/>
      <dgm:spPr/>
      <dgm:t>
        <a:bodyPr/>
        <a:lstStyle/>
        <a:p>
          <a:endParaRPr lang="ru-RU"/>
        </a:p>
      </dgm:t>
    </dgm:pt>
    <dgm:pt modelId="{4F060D18-3928-41E6-BC81-021C78562E3D}" type="sibTrans" cxnId="{49E76C57-FCEB-4592-9F52-85EF1AC409E1}">
      <dgm:prSet/>
      <dgm:spPr/>
      <dgm:t>
        <a:bodyPr/>
        <a:lstStyle/>
        <a:p>
          <a:endParaRPr lang="ru-RU"/>
        </a:p>
      </dgm:t>
    </dgm:pt>
    <dgm:pt modelId="{2F7B9697-9682-4697-9D1A-D1EF3C63A2A9}">
      <dgm:prSet phldrT="[Текст]"/>
      <dgm:spPr>
        <a:noFill/>
        <a:ln>
          <a:solidFill>
            <a:schemeClr val="tx1"/>
          </a:solidFill>
        </a:ln>
      </dgm:spPr>
      <dgm:t>
        <a:bodyPr/>
        <a:lstStyle/>
        <a:p>
          <a:r>
            <a:rPr lang="ru-RU" dirty="0">
              <a:solidFill>
                <a:schemeClr val="tx1"/>
              </a:solidFill>
            </a:rPr>
            <a:t>Негативная динамика результатов, отсутствие конкретных ориентиров</a:t>
          </a:r>
        </a:p>
      </dgm:t>
    </dgm:pt>
    <dgm:pt modelId="{F3288356-467A-42A7-8BE2-DE1A76AD22BA}" type="parTrans" cxnId="{77DB2F32-CE4F-4C02-B18E-B88AC463902A}">
      <dgm:prSet/>
      <dgm:spPr/>
      <dgm:t>
        <a:bodyPr/>
        <a:lstStyle/>
        <a:p>
          <a:endParaRPr lang="ru-RU"/>
        </a:p>
      </dgm:t>
    </dgm:pt>
    <dgm:pt modelId="{55B92760-92CA-4B10-82D9-D52BCA3F7BBB}" type="sibTrans" cxnId="{77DB2F32-CE4F-4C02-B18E-B88AC463902A}">
      <dgm:prSet/>
      <dgm:spPr/>
      <dgm:t>
        <a:bodyPr/>
        <a:lstStyle/>
        <a:p>
          <a:endParaRPr lang="ru-RU"/>
        </a:p>
      </dgm:t>
    </dgm:pt>
    <dgm:pt modelId="{26E53E07-BDC8-47B9-9F24-6717FB73FFC0}">
      <dgm:prSet phldrT="[Текст]" custT="1"/>
      <dgm:spPr>
        <a:solidFill>
          <a:schemeClr val="accent6">
            <a:lumMod val="60000"/>
            <a:lumOff val="40000"/>
          </a:schemeClr>
        </a:solidFill>
      </dgm:spPr>
      <dgm:t>
        <a:bodyPr/>
        <a:lstStyle/>
        <a:p>
          <a:r>
            <a:rPr lang="ru-RU" sz="1800" dirty="0">
              <a:solidFill>
                <a:schemeClr val="tx1"/>
              </a:solidFill>
            </a:rPr>
            <a:t>Негативная динамика результатов, наличие конкретных целевых ориентиров</a:t>
          </a:r>
        </a:p>
      </dgm:t>
    </dgm:pt>
    <dgm:pt modelId="{0B027306-E9AD-4B72-9C13-96531B7F3C94}" type="parTrans" cxnId="{6A743268-E084-46D5-828F-C738C3924BED}">
      <dgm:prSet/>
      <dgm:spPr/>
      <dgm:t>
        <a:bodyPr/>
        <a:lstStyle/>
        <a:p>
          <a:endParaRPr lang="ru-RU"/>
        </a:p>
      </dgm:t>
    </dgm:pt>
    <dgm:pt modelId="{C91640B1-56A5-478B-A691-D8C627448708}" type="sibTrans" cxnId="{6A743268-E084-46D5-828F-C738C3924BED}">
      <dgm:prSet/>
      <dgm:spPr/>
      <dgm:t>
        <a:bodyPr/>
        <a:lstStyle/>
        <a:p>
          <a:endParaRPr lang="ru-RU"/>
        </a:p>
      </dgm:t>
    </dgm:pt>
    <dgm:pt modelId="{E8347352-C664-4C08-AA0F-2E75CCB213C2}" type="pres">
      <dgm:prSet presAssocID="{623741AB-4D2C-487F-8874-9AD44723955E}" presName="matrix" presStyleCnt="0">
        <dgm:presLayoutVars>
          <dgm:chMax val="1"/>
          <dgm:dir/>
          <dgm:resizeHandles val="exact"/>
        </dgm:presLayoutVars>
      </dgm:prSet>
      <dgm:spPr/>
      <dgm:t>
        <a:bodyPr/>
        <a:lstStyle/>
        <a:p>
          <a:endParaRPr lang="ru-RU"/>
        </a:p>
      </dgm:t>
    </dgm:pt>
    <dgm:pt modelId="{5F383C04-CD06-4EC0-92C6-36B0CD2E1449}" type="pres">
      <dgm:prSet presAssocID="{623741AB-4D2C-487F-8874-9AD44723955E}" presName="axisShape" presStyleLbl="bgShp" presStyleIdx="0" presStyleCnt="1"/>
      <dgm:spPr/>
    </dgm:pt>
    <dgm:pt modelId="{BF0E5DC9-3BE4-4BB3-9C36-F993E34A6709}" type="pres">
      <dgm:prSet presAssocID="{623741AB-4D2C-487F-8874-9AD44723955E}" presName="rect1" presStyleLbl="node1" presStyleIdx="0" presStyleCnt="4">
        <dgm:presLayoutVars>
          <dgm:chMax val="0"/>
          <dgm:chPref val="0"/>
          <dgm:bulletEnabled val="1"/>
        </dgm:presLayoutVars>
      </dgm:prSet>
      <dgm:spPr/>
      <dgm:t>
        <a:bodyPr/>
        <a:lstStyle/>
        <a:p>
          <a:endParaRPr lang="ru-RU"/>
        </a:p>
      </dgm:t>
    </dgm:pt>
    <dgm:pt modelId="{122F93E3-2B85-4D87-9C4A-7B7F5794246C}" type="pres">
      <dgm:prSet presAssocID="{623741AB-4D2C-487F-8874-9AD44723955E}" presName="rect2" presStyleLbl="node1" presStyleIdx="1" presStyleCnt="4">
        <dgm:presLayoutVars>
          <dgm:chMax val="0"/>
          <dgm:chPref val="0"/>
          <dgm:bulletEnabled val="1"/>
        </dgm:presLayoutVars>
      </dgm:prSet>
      <dgm:spPr/>
      <dgm:t>
        <a:bodyPr/>
        <a:lstStyle/>
        <a:p>
          <a:endParaRPr lang="ru-RU"/>
        </a:p>
      </dgm:t>
    </dgm:pt>
    <dgm:pt modelId="{B7EA0040-520C-4502-8EA2-59029DEEB60B}" type="pres">
      <dgm:prSet presAssocID="{623741AB-4D2C-487F-8874-9AD44723955E}" presName="rect3" presStyleLbl="node1" presStyleIdx="2" presStyleCnt="4">
        <dgm:presLayoutVars>
          <dgm:chMax val="0"/>
          <dgm:chPref val="0"/>
          <dgm:bulletEnabled val="1"/>
        </dgm:presLayoutVars>
      </dgm:prSet>
      <dgm:spPr/>
      <dgm:t>
        <a:bodyPr/>
        <a:lstStyle/>
        <a:p>
          <a:endParaRPr lang="ru-RU"/>
        </a:p>
      </dgm:t>
    </dgm:pt>
    <dgm:pt modelId="{0FC7C068-579F-40FD-99F5-C11B885B15B8}" type="pres">
      <dgm:prSet presAssocID="{623741AB-4D2C-487F-8874-9AD44723955E}" presName="rect4" presStyleLbl="node1" presStyleIdx="3" presStyleCnt="4">
        <dgm:presLayoutVars>
          <dgm:chMax val="0"/>
          <dgm:chPref val="0"/>
          <dgm:bulletEnabled val="1"/>
        </dgm:presLayoutVars>
      </dgm:prSet>
      <dgm:spPr/>
      <dgm:t>
        <a:bodyPr/>
        <a:lstStyle/>
        <a:p>
          <a:endParaRPr lang="ru-RU"/>
        </a:p>
      </dgm:t>
    </dgm:pt>
  </dgm:ptLst>
  <dgm:cxnLst>
    <dgm:cxn modelId="{BDB6380E-5CCE-4EFF-B7B1-4531AD225307}" type="presOf" srcId="{17DCFD56-AC6C-476D-A4C2-57776FF77763}" destId="{BF0E5DC9-3BE4-4BB3-9C36-F993E34A6709}" srcOrd="0" destOrd="0" presId="urn:microsoft.com/office/officeart/2005/8/layout/matrix2"/>
    <dgm:cxn modelId="{6A743268-E084-46D5-828F-C738C3924BED}" srcId="{623741AB-4D2C-487F-8874-9AD44723955E}" destId="{26E53E07-BDC8-47B9-9F24-6717FB73FFC0}" srcOrd="3" destOrd="0" parTransId="{0B027306-E9AD-4B72-9C13-96531B7F3C94}" sibTransId="{C91640B1-56A5-478B-A691-D8C627448708}"/>
    <dgm:cxn modelId="{A943B38C-9575-4731-BBC7-E985BC8A8C43}" type="presOf" srcId="{623741AB-4D2C-487F-8874-9AD44723955E}" destId="{E8347352-C664-4C08-AA0F-2E75CCB213C2}" srcOrd="0" destOrd="0" presId="urn:microsoft.com/office/officeart/2005/8/layout/matrix2"/>
    <dgm:cxn modelId="{011A8E17-B321-4827-9B52-F6E7B64F221F}" type="presOf" srcId="{DB962DB5-CE0B-423E-B95D-8A5B6D71AD0B}" destId="{122F93E3-2B85-4D87-9C4A-7B7F5794246C}" srcOrd="0" destOrd="0" presId="urn:microsoft.com/office/officeart/2005/8/layout/matrix2"/>
    <dgm:cxn modelId="{958DA66D-781F-4FD9-9627-087654E49405}" srcId="{623741AB-4D2C-487F-8874-9AD44723955E}" destId="{17DCFD56-AC6C-476D-A4C2-57776FF77763}" srcOrd="0" destOrd="0" parTransId="{DC441A7D-CD13-4AA4-AF78-232894B6C6C3}" sibTransId="{B33CB6EF-0D51-4C4B-8E8A-DE3AD540D889}"/>
    <dgm:cxn modelId="{77DB2F32-CE4F-4C02-B18E-B88AC463902A}" srcId="{623741AB-4D2C-487F-8874-9AD44723955E}" destId="{2F7B9697-9682-4697-9D1A-D1EF3C63A2A9}" srcOrd="2" destOrd="0" parTransId="{F3288356-467A-42A7-8BE2-DE1A76AD22BA}" sibTransId="{55B92760-92CA-4B10-82D9-D52BCA3F7BBB}"/>
    <dgm:cxn modelId="{6BC28341-BEA0-447A-9386-9C43EB6D9634}" type="presOf" srcId="{26E53E07-BDC8-47B9-9F24-6717FB73FFC0}" destId="{0FC7C068-579F-40FD-99F5-C11B885B15B8}" srcOrd="0" destOrd="0" presId="urn:microsoft.com/office/officeart/2005/8/layout/matrix2"/>
    <dgm:cxn modelId="{D68546BE-C0C5-4510-906C-AFEF93A7BFCD}" type="presOf" srcId="{2F7B9697-9682-4697-9D1A-D1EF3C63A2A9}" destId="{B7EA0040-520C-4502-8EA2-59029DEEB60B}" srcOrd="0" destOrd="0" presId="urn:microsoft.com/office/officeart/2005/8/layout/matrix2"/>
    <dgm:cxn modelId="{49E76C57-FCEB-4592-9F52-85EF1AC409E1}" srcId="{623741AB-4D2C-487F-8874-9AD44723955E}" destId="{DB962DB5-CE0B-423E-B95D-8A5B6D71AD0B}" srcOrd="1" destOrd="0" parTransId="{1701E2E0-2725-426E-B794-7EEC334A8310}" sibTransId="{4F060D18-3928-41E6-BC81-021C78562E3D}"/>
    <dgm:cxn modelId="{BF1AF70D-6E7D-499E-9ED9-24D3F92858D8}" type="presParOf" srcId="{E8347352-C664-4C08-AA0F-2E75CCB213C2}" destId="{5F383C04-CD06-4EC0-92C6-36B0CD2E1449}" srcOrd="0" destOrd="0" presId="urn:microsoft.com/office/officeart/2005/8/layout/matrix2"/>
    <dgm:cxn modelId="{841B8F96-F36D-48BC-AEDB-A10F6D82E3F5}" type="presParOf" srcId="{E8347352-C664-4C08-AA0F-2E75CCB213C2}" destId="{BF0E5DC9-3BE4-4BB3-9C36-F993E34A6709}" srcOrd="1" destOrd="0" presId="urn:microsoft.com/office/officeart/2005/8/layout/matrix2"/>
    <dgm:cxn modelId="{6E0F2C65-A2F5-4634-87CE-A4D214AA7E07}" type="presParOf" srcId="{E8347352-C664-4C08-AA0F-2E75CCB213C2}" destId="{122F93E3-2B85-4D87-9C4A-7B7F5794246C}" srcOrd="2" destOrd="0" presId="urn:microsoft.com/office/officeart/2005/8/layout/matrix2"/>
    <dgm:cxn modelId="{8D865006-212E-4CB3-BAAC-8CDD5251F978}" type="presParOf" srcId="{E8347352-C664-4C08-AA0F-2E75CCB213C2}" destId="{B7EA0040-520C-4502-8EA2-59029DEEB60B}" srcOrd="3" destOrd="0" presId="urn:microsoft.com/office/officeart/2005/8/layout/matrix2"/>
    <dgm:cxn modelId="{18B25255-DDD5-452E-8F60-C837C96D9037}" type="presParOf" srcId="{E8347352-C664-4C08-AA0F-2E75CCB213C2}" destId="{0FC7C068-579F-40FD-99F5-C11B885B15B8}"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E74B5-1382-46DF-8FA3-13C11245CFCB}" type="doc">
      <dgm:prSet loTypeId="urn:microsoft.com/office/officeart/2009/3/layout/StepUpProcess" loCatId="process" qsTypeId="urn:microsoft.com/office/officeart/2005/8/quickstyle/simple1#5" qsCatId="simple" csTypeId="urn:microsoft.com/office/officeart/2005/8/colors/accent1_2#5" csCatId="accent1" phldr="1"/>
      <dgm:spPr/>
      <dgm:t>
        <a:bodyPr/>
        <a:lstStyle/>
        <a:p>
          <a:endParaRPr lang="ru-RU"/>
        </a:p>
      </dgm:t>
    </dgm:pt>
    <dgm:pt modelId="{59CBC12C-3C0E-40BC-97DD-16A0EE24DD78}">
      <dgm:prSet phldrT="[Текст]"/>
      <dgm:spPr/>
      <dgm:t>
        <a:bodyPr/>
        <a:lstStyle/>
        <a:p>
          <a:r>
            <a:rPr lang="ru-RU" dirty="0"/>
            <a:t>Негативные изменения</a:t>
          </a:r>
          <a:r>
            <a:rPr lang="en-US" dirty="0"/>
            <a:t>/</a:t>
          </a:r>
          <a:r>
            <a:rPr lang="ru-RU" dirty="0"/>
            <a:t>отсутствие информации:</a:t>
          </a:r>
        </a:p>
        <a:p>
          <a:r>
            <a:rPr lang="ru-RU" dirty="0"/>
            <a:t>-1 балл</a:t>
          </a:r>
        </a:p>
      </dgm:t>
    </dgm:pt>
    <dgm:pt modelId="{78CE7139-5AEC-481A-B55E-CD86EC34AAA5}" type="parTrans" cxnId="{B2550035-D211-49C8-AC17-1327205927EC}">
      <dgm:prSet/>
      <dgm:spPr/>
      <dgm:t>
        <a:bodyPr/>
        <a:lstStyle/>
        <a:p>
          <a:endParaRPr lang="ru-RU"/>
        </a:p>
      </dgm:t>
    </dgm:pt>
    <dgm:pt modelId="{8EF55CFD-5A66-45B3-9EA6-429BC67BE10D}" type="sibTrans" cxnId="{B2550035-D211-49C8-AC17-1327205927EC}">
      <dgm:prSet/>
      <dgm:spPr/>
      <dgm:t>
        <a:bodyPr/>
        <a:lstStyle/>
        <a:p>
          <a:endParaRPr lang="ru-RU"/>
        </a:p>
      </dgm:t>
    </dgm:pt>
    <dgm:pt modelId="{94C9CFD8-686F-427D-9E0F-387A101242C1}">
      <dgm:prSet phldrT="[Текст]"/>
      <dgm:spPr/>
      <dgm:t>
        <a:bodyPr/>
        <a:lstStyle/>
        <a:p>
          <a:r>
            <a:rPr lang="ru-RU" dirty="0"/>
            <a:t>Недостаточная отчетливость  направленности тренда:</a:t>
          </a:r>
        </a:p>
        <a:p>
          <a:r>
            <a:rPr lang="ru-RU" dirty="0"/>
            <a:t>0</a:t>
          </a:r>
        </a:p>
      </dgm:t>
    </dgm:pt>
    <dgm:pt modelId="{46ADCC10-82C6-4E9B-A0E6-E397C2E24A20}" type="parTrans" cxnId="{8ED3CD4B-F32A-4FDB-A777-F03F4D3BE693}">
      <dgm:prSet/>
      <dgm:spPr/>
      <dgm:t>
        <a:bodyPr/>
        <a:lstStyle/>
        <a:p>
          <a:endParaRPr lang="ru-RU"/>
        </a:p>
      </dgm:t>
    </dgm:pt>
    <dgm:pt modelId="{E20A4C1C-B776-4409-AB2D-1865530615B8}" type="sibTrans" cxnId="{8ED3CD4B-F32A-4FDB-A777-F03F4D3BE693}">
      <dgm:prSet/>
      <dgm:spPr/>
      <dgm:t>
        <a:bodyPr/>
        <a:lstStyle/>
        <a:p>
          <a:endParaRPr lang="ru-RU"/>
        </a:p>
      </dgm:t>
    </dgm:pt>
    <dgm:pt modelId="{E2618647-8A73-4BB9-9B10-847C72542BBE}">
      <dgm:prSet phldrT="[Текст]"/>
      <dgm:spPr/>
      <dgm:t>
        <a:bodyPr/>
        <a:lstStyle/>
        <a:p>
          <a:r>
            <a:rPr lang="ru-RU"/>
            <a:t>Позитивные изменения: 1 балл </a:t>
          </a:r>
        </a:p>
      </dgm:t>
    </dgm:pt>
    <dgm:pt modelId="{4682F82B-0250-467F-AAB9-5F0BE70A4458}" type="parTrans" cxnId="{EF972CC5-8108-4EEF-9D17-606346DCF244}">
      <dgm:prSet/>
      <dgm:spPr/>
      <dgm:t>
        <a:bodyPr/>
        <a:lstStyle/>
        <a:p>
          <a:endParaRPr lang="ru-RU"/>
        </a:p>
      </dgm:t>
    </dgm:pt>
    <dgm:pt modelId="{06666142-ADCD-4D71-B999-3FB87903A385}" type="sibTrans" cxnId="{EF972CC5-8108-4EEF-9D17-606346DCF244}">
      <dgm:prSet/>
      <dgm:spPr/>
      <dgm:t>
        <a:bodyPr/>
        <a:lstStyle/>
        <a:p>
          <a:endParaRPr lang="ru-RU"/>
        </a:p>
      </dgm:t>
    </dgm:pt>
    <dgm:pt modelId="{9D565F58-5F26-4813-A295-7B07EE85D13D}" type="pres">
      <dgm:prSet presAssocID="{2FDE74B5-1382-46DF-8FA3-13C11245CFCB}" presName="rootnode" presStyleCnt="0">
        <dgm:presLayoutVars>
          <dgm:chMax/>
          <dgm:chPref/>
          <dgm:dir/>
          <dgm:animLvl val="lvl"/>
        </dgm:presLayoutVars>
      </dgm:prSet>
      <dgm:spPr/>
      <dgm:t>
        <a:bodyPr/>
        <a:lstStyle/>
        <a:p>
          <a:endParaRPr lang="ru-RU"/>
        </a:p>
      </dgm:t>
    </dgm:pt>
    <dgm:pt modelId="{01784CA2-34BD-4727-8568-C41F4D6B214B}" type="pres">
      <dgm:prSet presAssocID="{59CBC12C-3C0E-40BC-97DD-16A0EE24DD78}" presName="composite" presStyleCnt="0"/>
      <dgm:spPr/>
    </dgm:pt>
    <dgm:pt modelId="{19F0E1ED-C50A-4637-B2D1-1D8287402F71}" type="pres">
      <dgm:prSet presAssocID="{59CBC12C-3C0E-40BC-97DD-16A0EE24DD78}" presName="LShape" presStyleLbl="alignNode1" presStyleIdx="0" presStyleCnt="5"/>
      <dgm:spPr/>
    </dgm:pt>
    <dgm:pt modelId="{2193EC0D-31D4-423D-8ED4-4319ADE6E2DF}" type="pres">
      <dgm:prSet presAssocID="{59CBC12C-3C0E-40BC-97DD-16A0EE24DD78}" presName="ParentText" presStyleLbl="revTx" presStyleIdx="0" presStyleCnt="3">
        <dgm:presLayoutVars>
          <dgm:chMax val="0"/>
          <dgm:chPref val="0"/>
          <dgm:bulletEnabled val="1"/>
        </dgm:presLayoutVars>
      </dgm:prSet>
      <dgm:spPr/>
      <dgm:t>
        <a:bodyPr/>
        <a:lstStyle/>
        <a:p>
          <a:endParaRPr lang="ru-RU"/>
        </a:p>
      </dgm:t>
    </dgm:pt>
    <dgm:pt modelId="{E12E0C51-4333-409D-99F7-0CE075FBC68D}" type="pres">
      <dgm:prSet presAssocID="{59CBC12C-3C0E-40BC-97DD-16A0EE24DD78}" presName="Triangle" presStyleLbl="alignNode1" presStyleIdx="1" presStyleCnt="5"/>
      <dgm:spPr/>
    </dgm:pt>
    <dgm:pt modelId="{6CC4C18E-FB6A-40BD-95F0-C81F887BC506}" type="pres">
      <dgm:prSet presAssocID="{8EF55CFD-5A66-45B3-9EA6-429BC67BE10D}" presName="sibTrans" presStyleCnt="0"/>
      <dgm:spPr/>
    </dgm:pt>
    <dgm:pt modelId="{E0C24824-8F30-4E4C-A2EF-6D64A4DB6553}" type="pres">
      <dgm:prSet presAssocID="{8EF55CFD-5A66-45B3-9EA6-429BC67BE10D}" presName="space" presStyleCnt="0"/>
      <dgm:spPr/>
    </dgm:pt>
    <dgm:pt modelId="{693EBB4B-903E-4AD7-BAD1-418893D09F3E}" type="pres">
      <dgm:prSet presAssocID="{94C9CFD8-686F-427D-9E0F-387A101242C1}" presName="composite" presStyleCnt="0"/>
      <dgm:spPr/>
    </dgm:pt>
    <dgm:pt modelId="{566063C0-4536-4444-983B-674038F7E7CE}" type="pres">
      <dgm:prSet presAssocID="{94C9CFD8-686F-427D-9E0F-387A101242C1}" presName="LShape" presStyleLbl="alignNode1" presStyleIdx="2" presStyleCnt="5"/>
      <dgm:spPr/>
    </dgm:pt>
    <dgm:pt modelId="{FCC21E73-1BF9-4B57-AB93-FCF709FE4EC9}" type="pres">
      <dgm:prSet presAssocID="{94C9CFD8-686F-427D-9E0F-387A101242C1}" presName="ParentText" presStyleLbl="revTx" presStyleIdx="1" presStyleCnt="3">
        <dgm:presLayoutVars>
          <dgm:chMax val="0"/>
          <dgm:chPref val="0"/>
          <dgm:bulletEnabled val="1"/>
        </dgm:presLayoutVars>
      </dgm:prSet>
      <dgm:spPr/>
      <dgm:t>
        <a:bodyPr/>
        <a:lstStyle/>
        <a:p>
          <a:endParaRPr lang="ru-RU"/>
        </a:p>
      </dgm:t>
    </dgm:pt>
    <dgm:pt modelId="{282ECEFA-D805-497F-89DC-0B0223A35147}" type="pres">
      <dgm:prSet presAssocID="{94C9CFD8-686F-427D-9E0F-387A101242C1}" presName="Triangle" presStyleLbl="alignNode1" presStyleIdx="3" presStyleCnt="5"/>
      <dgm:spPr/>
    </dgm:pt>
    <dgm:pt modelId="{FB3337E3-F2A7-4908-B32A-91DCFD37584C}" type="pres">
      <dgm:prSet presAssocID="{E20A4C1C-B776-4409-AB2D-1865530615B8}" presName="sibTrans" presStyleCnt="0"/>
      <dgm:spPr/>
    </dgm:pt>
    <dgm:pt modelId="{7A18A9E5-86CC-4641-830F-E77AA2DA6D81}" type="pres">
      <dgm:prSet presAssocID="{E20A4C1C-B776-4409-AB2D-1865530615B8}" presName="space" presStyleCnt="0"/>
      <dgm:spPr/>
    </dgm:pt>
    <dgm:pt modelId="{85654FE8-23E4-44D2-9782-75152AF4E417}" type="pres">
      <dgm:prSet presAssocID="{E2618647-8A73-4BB9-9B10-847C72542BBE}" presName="composite" presStyleCnt="0"/>
      <dgm:spPr/>
    </dgm:pt>
    <dgm:pt modelId="{EEAA29B8-AEE0-4F2D-AEE9-EA9D2C21848C}" type="pres">
      <dgm:prSet presAssocID="{E2618647-8A73-4BB9-9B10-847C72542BBE}" presName="LShape" presStyleLbl="alignNode1" presStyleIdx="4" presStyleCnt="5"/>
      <dgm:spPr/>
    </dgm:pt>
    <dgm:pt modelId="{E78599A3-8575-422C-95A4-0AC2DECD1823}" type="pres">
      <dgm:prSet presAssocID="{E2618647-8A73-4BB9-9B10-847C72542BBE}" presName="ParentText" presStyleLbl="revTx" presStyleIdx="2" presStyleCnt="3">
        <dgm:presLayoutVars>
          <dgm:chMax val="0"/>
          <dgm:chPref val="0"/>
          <dgm:bulletEnabled val="1"/>
        </dgm:presLayoutVars>
      </dgm:prSet>
      <dgm:spPr/>
      <dgm:t>
        <a:bodyPr/>
        <a:lstStyle/>
        <a:p>
          <a:endParaRPr lang="ru-RU"/>
        </a:p>
      </dgm:t>
    </dgm:pt>
  </dgm:ptLst>
  <dgm:cxnLst>
    <dgm:cxn modelId="{B2550035-D211-49C8-AC17-1327205927EC}" srcId="{2FDE74B5-1382-46DF-8FA3-13C11245CFCB}" destId="{59CBC12C-3C0E-40BC-97DD-16A0EE24DD78}" srcOrd="0" destOrd="0" parTransId="{78CE7139-5AEC-481A-B55E-CD86EC34AAA5}" sibTransId="{8EF55CFD-5A66-45B3-9EA6-429BC67BE10D}"/>
    <dgm:cxn modelId="{EF972CC5-8108-4EEF-9D17-606346DCF244}" srcId="{2FDE74B5-1382-46DF-8FA3-13C11245CFCB}" destId="{E2618647-8A73-4BB9-9B10-847C72542BBE}" srcOrd="2" destOrd="0" parTransId="{4682F82B-0250-467F-AAB9-5F0BE70A4458}" sibTransId="{06666142-ADCD-4D71-B999-3FB87903A385}"/>
    <dgm:cxn modelId="{AD0127DE-17B5-4E2D-9021-EC1303783E1F}" type="presOf" srcId="{2FDE74B5-1382-46DF-8FA3-13C11245CFCB}" destId="{9D565F58-5F26-4813-A295-7B07EE85D13D}" srcOrd="0" destOrd="0" presId="urn:microsoft.com/office/officeart/2009/3/layout/StepUpProcess"/>
    <dgm:cxn modelId="{8ED3CD4B-F32A-4FDB-A777-F03F4D3BE693}" srcId="{2FDE74B5-1382-46DF-8FA3-13C11245CFCB}" destId="{94C9CFD8-686F-427D-9E0F-387A101242C1}" srcOrd="1" destOrd="0" parTransId="{46ADCC10-82C6-4E9B-A0E6-E397C2E24A20}" sibTransId="{E20A4C1C-B776-4409-AB2D-1865530615B8}"/>
    <dgm:cxn modelId="{D6006634-BDEF-43B5-8479-A12A6BBE729F}" type="presOf" srcId="{E2618647-8A73-4BB9-9B10-847C72542BBE}" destId="{E78599A3-8575-422C-95A4-0AC2DECD1823}" srcOrd="0" destOrd="0" presId="urn:microsoft.com/office/officeart/2009/3/layout/StepUpProcess"/>
    <dgm:cxn modelId="{E1CAFA91-EE65-4600-9571-A677B0838CEC}" type="presOf" srcId="{94C9CFD8-686F-427D-9E0F-387A101242C1}" destId="{FCC21E73-1BF9-4B57-AB93-FCF709FE4EC9}" srcOrd="0" destOrd="0" presId="urn:microsoft.com/office/officeart/2009/3/layout/StepUpProcess"/>
    <dgm:cxn modelId="{68137B57-9710-4271-80AD-ED34870E0E83}" type="presOf" srcId="{59CBC12C-3C0E-40BC-97DD-16A0EE24DD78}" destId="{2193EC0D-31D4-423D-8ED4-4319ADE6E2DF}" srcOrd="0" destOrd="0" presId="urn:microsoft.com/office/officeart/2009/3/layout/StepUpProcess"/>
    <dgm:cxn modelId="{7CDD540B-15C0-40A4-8AC9-F124ED836D1E}" type="presParOf" srcId="{9D565F58-5F26-4813-A295-7B07EE85D13D}" destId="{01784CA2-34BD-4727-8568-C41F4D6B214B}" srcOrd="0" destOrd="0" presId="urn:microsoft.com/office/officeart/2009/3/layout/StepUpProcess"/>
    <dgm:cxn modelId="{FE670FBD-6440-402D-8D3A-8C1742AB2B87}" type="presParOf" srcId="{01784CA2-34BD-4727-8568-C41F4D6B214B}" destId="{19F0E1ED-C50A-4637-B2D1-1D8287402F71}" srcOrd="0" destOrd="0" presId="urn:microsoft.com/office/officeart/2009/3/layout/StepUpProcess"/>
    <dgm:cxn modelId="{F893A04D-9B8B-4A0B-8E57-FE24B5402189}" type="presParOf" srcId="{01784CA2-34BD-4727-8568-C41F4D6B214B}" destId="{2193EC0D-31D4-423D-8ED4-4319ADE6E2DF}" srcOrd="1" destOrd="0" presId="urn:microsoft.com/office/officeart/2009/3/layout/StepUpProcess"/>
    <dgm:cxn modelId="{C46FE38E-7AB6-4820-9F42-D93F2ED2DB74}" type="presParOf" srcId="{01784CA2-34BD-4727-8568-C41F4D6B214B}" destId="{E12E0C51-4333-409D-99F7-0CE075FBC68D}" srcOrd="2" destOrd="0" presId="urn:microsoft.com/office/officeart/2009/3/layout/StepUpProcess"/>
    <dgm:cxn modelId="{AD1849A5-D01B-47A6-A715-34B9FD9FD58F}" type="presParOf" srcId="{9D565F58-5F26-4813-A295-7B07EE85D13D}" destId="{6CC4C18E-FB6A-40BD-95F0-C81F887BC506}" srcOrd="1" destOrd="0" presId="urn:microsoft.com/office/officeart/2009/3/layout/StepUpProcess"/>
    <dgm:cxn modelId="{B3110D1A-D754-43FC-A5EA-C24A33425AE6}" type="presParOf" srcId="{6CC4C18E-FB6A-40BD-95F0-C81F887BC506}" destId="{E0C24824-8F30-4E4C-A2EF-6D64A4DB6553}" srcOrd="0" destOrd="0" presId="urn:microsoft.com/office/officeart/2009/3/layout/StepUpProcess"/>
    <dgm:cxn modelId="{80B09334-F073-4822-9880-D9CC26C28120}" type="presParOf" srcId="{9D565F58-5F26-4813-A295-7B07EE85D13D}" destId="{693EBB4B-903E-4AD7-BAD1-418893D09F3E}" srcOrd="2" destOrd="0" presId="urn:microsoft.com/office/officeart/2009/3/layout/StepUpProcess"/>
    <dgm:cxn modelId="{3DEEC32B-D301-46DC-AA7E-B033BFDCE609}" type="presParOf" srcId="{693EBB4B-903E-4AD7-BAD1-418893D09F3E}" destId="{566063C0-4536-4444-983B-674038F7E7CE}" srcOrd="0" destOrd="0" presId="urn:microsoft.com/office/officeart/2009/3/layout/StepUpProcess"/>
    <dgm:cxn modelId="{B0EDD900-62CF-45DF-BBCB-2951059E1ADD}" type="presParOf" srcId="{693EBB4B-903E-4AD7-BAD1-418893D09F3E}" destId="{FCC21E73-1BF9-4B57-AB93-FCF709FE4EC9}" srcOrd="1" destOrd="0" presId="urn:microsoft.com/office/officeart/2009/3/layout/StepUpProcess"/>
    <dgm:cxn modelId="{267B2A2D-DB71-4483-886D-01A9F9D3D07B}" type="presParOf" srcId="{693EBB4B-903E-4AD7-BAD1-418893D09F3E}" destId="{282ECEFA-D805-497F-89DC-0B0223A35147}" srcOrd="2" destOrd="0" presId="urn:microsoft.com/office/officeart/2009/3/layout/StepUpProcess"/>
    <dgm:cxn modelId="{D40EFC9F-36EA-4E5E-9908-AF80F0BD14B2}" type="presParOf" srcId="{9D565F58-5F26-4813-A295-7B07EE85D13D}" destId="{FB3337E3-F2A7-4908-B32A-91DCFD37584C}" srcOrd="3" destOrd="0" presId="urn:microsoft.com/office/officeart/2009/3/layout/StepUpProcess"/>
    <dgm:cxn modelId="{B5778F07-3541-4640-956A-07B00B3AE005}" type="presParOf" srcId="{FB3337E3-F2A7-4908-B32A-91DCFD37584C}" destId="{7A18A9E5-86CC-4641-830F-E77AA2DA6D81}" srcOrd="0" destOrd="0" presId="urn:microsoft.com/office/officeart/2009/3/layout/StepUpProcess"/>
    <dgm:cxn modelId="{64230C14-B330-4C5B-B494-7D9AC900F176}" type="presParOf" srcId="{9D565F58-5F26-4813-A295-7B07EE85D13D}" destId="{85654FE8-23E4-44D2-9782-75152AF4E417}" srcOrd="4" destOrd="0" presId="urn:microsoft.com/office/officeart/2009/3/layout/StepUpProcess"/>
    <dgm:cxn modelId="{A13DE230-5585-40D4-8CA0-FA11A41DFAB7}" type="presParOf" srcId="{85654FE8-23E4-44D2-9782-75152AF4E417}" destId="{EEAA29B8-AEE0-4F2D-AEE9-EA9D2C21848C}" srcOrd="0" destOrd="0" presId="urn:microsoft.com/office/officeart/2009/3/layout/StepUpProcess"/>
    <dgm:cxn modelId="{B7CF74D6-E5A9-48AD-9672-295EFD728ECE}" type="presParOf" srcId="{85654FE8-23E4-44D2-9782-75152AF4E417}" destId="{E78599A3-8575-422C-95A4-0AC2DECD182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9F928A-35FC-4CAF-8336-F6A3B0443A8D}" type="doc">
      <dgm:prSet loTypeId="urn:microsoft.com/office/officeart/2009/3/layout/StepUpProcess" loCatId="process" qsTypeId="urn:microsoft.com/office/officeart/2005/8/quickstyle/simple1#6" qsCatId="simple" csTypeId="urn:microsoft.com/office/officeart/2005/8/colors/accent1_2#6" csCatId="accent1" phldr="1"/>
      <dgm:spPr/>
      <dgm:t>
        <a:bodyPr/>
        <a:lstStyle/>
        <a:p>
          <a:endParaRPr lang="ru-RU"/>
        </a:p>
      </dgm:t>
    </dgm:pt>
    <dgm:pt modelId="{59068205-93D9-4E9E-BA25-831FA570BC9B}">
      <dgm:prSet phldrT="[Текст]" custT="1"/>
      <dgm:spPr/>
      <dgm:t>
        <a:bodyPr/>
        <a:lstStyle/>
        <a:p>
          <a:r>
            <a:rPr lang="ru-RU" sz="1200"/>
            <a:t>Отсутствие информации о целях:</a:t>
          </a:r>
        </a:p>
        <a:p>
          <a:r>
            <a:rPr lang="ru-RU" sz="1200"/>
            <a:t>-1 балл</a:t>
          </a:r>
        </a:p>
      </dgm:t>
    </dgm:pt>
    <dgm:pt modelId="{8636338A-4035-4E8D-A8D3-C8E9CE43CC8F}" type="parTrans" cxnId="{A2B6001D-2D28-40A9-A931-C6D15E433967}">
      <dgm:prSet/>
      <dgm:spPr/>
      <dgm:t>
        <a:bodyPr/>
        <a:lstStyle/>
        <a:p>
          <a:endParaRPr lang="ru-RU"/>
        </a:p>
      </dgm:t>
    </dgm:pt>
    <dgm:pt modelId="{14A5FDFE-1039-48D4-92A2-7D9B98CB2432}" type="sibTrans" cxnId="{A2B6001D-2D28-40A9-A931-C6D15E433967}">
      <dgm:prSet/>
      <dgm:spPr/>
      <dgm:t>
        <a:bodyPr/>
        <a:lstStyle/>
        <a:p>
          <a:endParaRPr lang="ru-RU"/>
        </a:p>
      </dgm:t>
    </dgm:pt>
    <dgm:pt modelId="{BE3412EE-3814-4530-AF76-1177DAE08820}">
      <dgm:prSet phldrT="[Текст]" custT="1"/>
      <dgm:spPr/>
      <dgm:t>
        <a:bodyPr/>
        <a:lstStyle/>
        <a:p>
          <a:r>
            <a:rPr lang="ru-RU" sz="1200"/>
            <a:t>Общие заявления:</a:t>
          </a:r>
        </a:p>
        <a:p>
          <a:r>
            <a:rPr lang="ru-RU" sz="1200"/>
            <a:t>0 баллов </a:t>
          </a:r>
        </a:p>
      </dgm:t>
    </dgm:pt>
    <dgm:pt modelId="{E927D3C1-1E86-4760-9C42-B7D364A614C9}" type="parTrans" cxnId="{C5ACC975-4275-44AB-AD87-4DF7877425E7}">
      <dgm:prSet/>
      <dgm:spPr/>
      <dgm:t>
        <a:bodyPr/>
        <a:lstStyle/>
        <a:p>
          <a:endParaRPr lang="ru-RU"/>
        </a:p>
      </dgm:t>
    </dgm:pt>
    <dgm:pt modelId="{1E8BBAF6-AA47-426F-998B-7660232ABD9C}" type="sibTrans" cxnId="{C5ACC975-4275-44AB-AD87-4DF7877425E7}">
      <dgm:prSet/>
      <dgm:spPr/>
      <dgm:t>
        <a:bodyPr/>
        <a:lstStyle/>
        <a:p>
          <a:endParaRPr lang="ru-RU"/>
        </a:p>
      </dgm:t>
    </dgm:pt>
    <dgm:pt modelId="{50CD9F48-0C57-4CA8-918F-7F62068678EF}">
      <dgm:prSet phldrT="[Текст]" custT="1"/>
      <dgm:spPr/>
      <dgm:t>
        <a:bodyPr/>
        <a:lstStyle/>
        <a:p>
          <a:r>
            <a:rPr lang="ru-RU" sz="1200"/>
            <a:t>Описание целей, включающее  сведения о некоторых намеченных мероприятиях и сроках их реализации:</a:t>
          </a:r>
        </a:p>
        <a:p>
          <a:r>
            <a:rPr lang="ru-RU" sz="1200"/>
            <a:t>1 балл</a:t>
          </a:r>
        </a:p>
      </dgm:t>
    </dgm:pt>
    <dgm:pt modelId="{23CA15DC-1D76-4E49-84B1-63D2E92F2BEE}" type="parTrans" cxnId="{16A0FEC9-53FB-4B00-9748-C8BAA46185D5}">
      <dgm:prSet/>
      <dgm:spPr/>
      <dgm:t>
        <a:bodyPr/>
        <a:lstStyle/>
        <a:p>
          <a:endParaRPr lang="ru-RU"/>
        </a:p>
      </dgm:t>
    </dgm:pt>
    <dgm:pt modelId="{D14CC22B-B808-4C83-9543-686D21393726}" type="sibTrans" cxnId="{16A0FEC9-53FB-4B00-9748-C8BAA46185D5}">
      <dgm:prSet/>
      <dgm:spPr/>
      <dgm:t>
        <a:bodyPr/>
        <a:lstStyle/>
        <a:p>
          <a:endParaRPr lang="ru-RU"/>
        </a:p>
      </dgm:t>
    </dgm:pt>
    <dgm:pt modelId="{D47F9D94-961B-4114-AAC8-4D87868B3E4B}">
      <dgm:prSet custT="1"/>
      <dgm:spPr/>
      <dgm:t>
        <a:bodyPr/>
        <a:lstStyle/>
        <a:p>
          <a:r>
            <a:rPr lang="ru-RU" sz="1200"/>
            <a:t>Измеряемые целевые показатели с указанием сроков:</a:t>
          </a:r>
        </a:p>
        <a:p>
          <a:r>
            <a:rPr lang="ru-RU" sz="1200"/>
            <a:t>2 балла</a:t>
          </a:r>
        </a:p>
      </dgm:t>
    </dgm:pt>
    <dgm:pt modelId="{54D9386F-934E-4057-BB3E-86B45AAE700A}" type="parTrans" cxnId="{F0683D3E-123A-4F4F-A72A-69873D9EDA66}">
      <dgm:prSet/>
      <dgm:spPr/>
      <dgm:t>
        <a:bodyPr/>
        <a:lstStyle/>
        <a:p>
          <a:endParaRPr lang="ru-RU"/>
        </a:p>
      </dgm:t>
    </dgm:pt>
    <dgm:pt modelId="{A8E778CC-B845-412F-A871-BD19939E8094}" type="sibTrans" cxnId="{F0683D3E-123A-4F4F-A72A-69873D9EDA66}">
      <dgm:prSet/>
      <dgm:spPr/>
      <dgm:t>
        <a:bodyPr/>
        <a:lstStyle/>
        <a:p>
          <a:endParaRPr lang="ru-RU"/>
        </a:p>
      </dgm:t>
    </dgm:pt>
    <dgm:pt modelId="{711E5D2C-E28C-4440-9509-693BFDF864AE}" type="pres">
      <dgm:prSet presAssocID="{319F928A-35FC-4CAF-8336-F6A3B0443A8D}" presName="rootnode" presStyleCnt="0">
        <dgm:presLayoutVars>
          <dgm:chMax/>
          <dgm:chPref/>
          <dgm:dir/>
          <dgm:animLvl val="lvl"/>
        </dgm:presLayoutVars>
      </dgm:prSet>
      <dgm:spPr/>
      <dgm:t>
        <a:bodyPr/>
        <a:lstStyle/>
        <a:p>
          <a:endParaRPr lang="ru-RU"/>
        </a:p>
      </dgm:t>
    </dgm:pt>
    <dgm:pt modelId="{5317F352-986C-45A7-B389-81A644DB4C2D}" type="pres">
      <dgm:prSet presAssocID="{59068205-93D9-4E9E-BA25-831FA570BC9B}" presName="composite" presStyleCnt="0"/>
      <dgm:spPr/>
    </dgm:pt>
    <dgm:pt modelId="{280EA931-6A61-4A39-A769-5EE863C0EB6A}" type="pres">
      <dgm:prSet presAssocID="{59068205-93D9-4E9E-BA25-831FA570BC9B}" presName="LShape" presStyleLbl="alignNode1" presStyleIdx="0" presStyleCnt="7"/>
      <dgm:spPr/>
    </dgm:pt>
    <dgm:pt modelId="{44BAF423-14B1-4102-A752-D11C7525B92A}" type="pres">
      <dgm:prSet presAssocID="{59068205-93D9-4E9E-BA25-831FA570BC9B}" presName="ParentText" presStyleLbl="revTx" presStyleIdx="0" presStyleCnt="4">
        <dgm:presLayoutVars>
          <dgm:chMax val="0"/>
          <dgm:chPref val="0"/>
          <dgm:bulletEnabled val="1"/>
        </dgm:presLayoutVars>
      </dgm:prSet>
      <dgm:spPr/>
      <dgm:t>
        <a:bodyPr/>
        <a:lstStyle/>
        <a:p>
          <a:endParaRPr lang="ru-RU"/>
        </a:p>
      </dgm:t>
    </dgm:pt>
    <dgm:pt modelId="{A2AE98AD-D3FD-4BE5-B174-7C07E6539E0D}" type="pres">
      <dgm:prSet presAssocID="{59068205-93D9-4E9E-BA25-831FA570BC9B}" presName="Triangle" presStyleLbl="alignNode1" presStyleIdx="1" presStyleCnt="7"/>
      <dgm:spPr/>
    </dgm:pt>
    <dgm:pt modelId="{F1D8C766-270D-41C2-AC53-3DE7AAD2B364}" type="pres">
      <dgm:prSet presAssocID="{14A5FDFE-1039-48D4-92A2-7D9B98CB2432}" presName="sibTrans" presStyleCnt="0"/>
      <dgm:spPr/>
    </dgm:pt>
    <dgm:pt modelId="{206B52FA-B263-4B86-B33E-BC1383B89159}" type="pres">
      <dgm:prSet presAssocID="{14A5FDFE-1039-48D4-92A2-7D9B98CB2432}" presName="space" presStyleCnt="0"/>
      <dgm:spPr/>
    </dgm:pt>
    <dgm:pt modelId="{969D52A0-A903-4C4E-B7C5-65CA39A0C71D}" type="pres">
      <dgm:prSet presAssocID="{BE3412EE-3814-4530-AF76-1177DAE08820}" presName="composite" presStyleCnt="0"/>
      <dgm:spPr/>
    </dgm:pt>
    <dgm:pt modelId="{111F9FB9-8C49-4FBD-9E17-27A0C79CAB3D}" type="pres">
      <dgm:prSet presAssocID="{BE3412EE-3814-4530-AF76-1177DAE08820}" presName="LShape" presStyleLbl="alignNode1" presStyleIdx="2" presStyleCnt="7"/>
      <dgm:spPr/>
    </dgm:pt>
    <dgm:pt modelId="{DDB504D7-7C30-46B6-B800-5499744E1D9D}" type="pres">
      <dgm:prSet presAssocID="{BE3412EE-3814-4530-AF76-1177DAE08820}" presName="ParentText" presStyleLbl="revTx" presStyleIdx="1" presStyleCnt="4">
        <dgm:presLayoutVars>
          <dgm:chMax val="0"/>
          <dgm:chPref val="0"/>
          <dgm:bulletEnabled val="1"/>
        </dgm:presLayoutVars>
      </dgm:prSet>
      <dgm:spPr/>
      <dgm:t>
        <a:bodyPr/>
        <a:lstStyle/>
        <a:p>
          <a:endParaRPr lang="ru-RU"/>
        </a:p>
      </dgm:t>
    </dgm:pt>
    <dgm:pt modelId="{FC75102B-E02F-4AE2-942D-7562E95B97D3}" type="pres">
      <dgm:prSet presAssocID="{BE3412EE-3814-4530-AF76-1177DAE08820}" presName="Triangle" presStyleLbl="alignNode1" presStyleIdx="3" presStyleCnt="7"/>
      <dgm:spPr/>
    </dgm:pt>
    <dgm:pt modelId="{DE0268CB-4E7A-40B5-9983-29554EFA9AE1}" type="pres">
      <dgm:prSet presAssocID="{1E8BBAF6-AA47-426F-998B-7660232ABD9C}" presName="sibTrans" presStyleCnt="0"/>
      <dgm:spPr/>
    </dgm:pt>
    <dgm:pt modelId="{5D54630F-7594-4C22-AFB9-E34DE2B10C65}" type="pres">
      <dgm:prSet presAssocID="{1E8BBAF6-AA47-426F-998B-7660232ABD9C}" presName="space" presStyleCnt="0"/>
      <dgm:spPr/>
    </dgm:pt>
    <dgm:pt modelId="{4049B571-A0C9-4DD7-B1E0-8C8AB90A7415}" type="pres">
      <dgm:prSet presAssocID="{50CD9F48-0C57-4CA8-918F-7F62068678EF}" presName="composite" presStyleCnt="0"/>
      <dgm:spPr/>
    </dgm:pt>
    <dgm:pt modelId="{4798E1E2-2B0D-4E3F-B89C-ED846F45816A}" type="pres">
      <dgm:prSet presAssocID="{50CD9F48-0C57-4CA8-918F-7F62068678EF}" presName="LShape" presStyleLbl="alignNode1" presStyleIdx="4" presStyleCnt="7"/>
      <dgm:spPr/>
    </dgm:pt>
    <dgm:pt modelId="{B0F8917B-8FC4-4157-B065-A51D0B7A4899}" type="pres">
      <dgm:prSet presAssocID="{50CD9F48-0C57-4CA8-918F-7F62068678EF}" presName="ParentText" presStyleLbl="revTx" presStyleIdx="2" presStyleCnt="4" custLinFactNeighborX="2093">
        <dgm:presLayoutVars>
          <dgm:chMax val="0"/>
          <dgm:chPref val="0"/>
          <dgm:bulletEnabled val="1"/>
        </dgm:presLayoutVars>
      </dgm:prSet>
      <dgm:spPr/>
      <dgm:t>
        <a:bodyPr/>
        <a:lstStyle/>
        <a:p>
          <a:endParaRPr lang="ru-RU"/>
        </a:p>
      </dgm:t>
    </dgm:pt>
    <dgm:pt modelId="{F56E7279-8FFA-4BAB-B8DD-AF4D59395B3A}" type="pres">
      <dgm:prSet presAssocID="{50CD9F48-0C57-4CA8-918F-7F62068678EF}" presName="Triangle" presStyleLbl="alignNode1" presStyleIdx="5" presStyleCnt="7"/>
      <dgm:spPr/>
    </dgm:pt>
    <dgm:pt modelId="{C4543D1E-1CD8-4E6B-8460-E77BDC191AC6}" type="pres">
      <dgm:prSet presAssocID="{D14CC22B-B808-4C83-9543-686D21393726}" presName="sibTrans" presStyleCnt="0"/>
      <dgm:spPr/>
    </dgm:pt>
    <dgm:pt modelId="{2A8078D5-35FF-45B0-8273-A2BDF139346F}" type="pres">
      <dgm:prSet presAssocID="{D14CC22B-B808-4C83-9543-686D21393726}" presName="space" presStyleCnt="0"/>
      <dgm:spPr/>
    </dgm:pt>
    <dgm:pt modelId="{B8DAD18C-8A1C-4E4B-B95A-909C2EF0BB79}" type="pres">
      <dgm:prSet presAssocID="{D47F9D94-961B-4114-AAC8-4D87868B3E4B}" presName="composite" presStyleCnt="0"/>
      <dgm:spPr/>
    </dgm:pt>
    <dgm:pt modelId="{29E3ADA7-B8FF-40A7-AEA1-DF30C0DC85BE}" type="pres">
      <dgm:prSet presAssocID="{D47F9D94-961B-4114-AAC8-4D87868B3E4B}" presName="LShape" presStyleLbl="alignNode1" presStyleIdx="6" presStyleCnt="7"/>
      <dgm:spPr/>
    </dgm:pt>
    <dgm:pt modelId="{BD2403C8-ED9D-4E02-8791-8AEA93BA76AD}" type="pres">
      <dgm:prSet presAssocID="{D47F9D94-961B-4114-AAC8-4D87868B3E4B}" presName="ParentText" presStyleLbl="revTx" presStyleIdx="3" presStyleCnt="4">
        <dgm:presLayoutVars>
          <dgm:chMax val="0"/>
          <dgm:chPref val="0"/>
          <dgm:bulletEnabled val="1"/>
        </dgm:presLayoutVars>
      </dgm:prSet>
      <dgm:spPr/>
      <dgm:t>
        <a:bodyPr/>
        <a:lstStyle/>
        <a:p>
          <a:endParaRPr lang="ru-RU"/>
        </a:p>
      </dgm:t>
    </dgm:pt>
  </dgm:ptLst>
  <dgm:cxnLst>
    <dgm:cxn modelId="{AD1A80FA-870C-4439-AE40-ABF6A294F031}" type="presOf" srcId="{59068205-93D9-4E9E-BA25-831FA570BC9B}" destId="{44BAF423-14B1-4102-A752-D11C7525B92A}" srcOrd="0" destOrd="0" presId="urn:microsoft.com/office/officeart/2009/3/layout/StepUpProcess"/>
    <dgm:cxn modelId="{A68CD0F3-BE1C-40E3-A577-1A39778D2E8D}" type="presOf" srcId="{319F928A-35FC-4CAF-8336-F6A3B0443A8D}" destId="{711E5D2C-E28C-4440-9509-693BFDF864AE}" srcOrd="0" destOrd="0" presId="urn:microsoft.com/office/officeart/2009/3/layout/StepUpProcess"/>
    <dgm:cxn modelId="{A2B6001D-2D28-40A9-A931-C6D15E433967}" srcId="{319F928A-35FC-4CAF-8336-F6A3B0443A8D}" destId="{59068205-93D9-4E9E-BA25-831FA570BC9B}" srcOrd="0" destOrd="0" parTransId="{8636338A-4035-4E8D-A8D3-C8E9CE43CC8F}" sibTransId="{14A5FDFE-1039-48D4-92A2-7D9B98CB2432}"/>
    <dgm:cxn modelId="{EA9143CD-9FA7-4043-A286-12BAE99A0FAB}" type="presOf" srcId="{50CD9F48-0C57-4CA8-918F-7F62068678EF}" destId="{B0F8917B-8FC4-4157-B065-A51D0B7A4899}" srcOrd="0" destOrd="0" presId="urn:microsoft.com/office/officeart/2009/3/layout/StepUpProcess"/>
    <dgm:cxn modelId="{F0683D3E-123A-4F4F-A72A-69873D9EDA66}" srcId="{319F928A-35FC-4CAF-8336-F6A3B0443A8D}" destId="{D47F9D94-961B-4114-AAC8-4D87868B3E4B}" srcOrd="3" destOrd="0" parTransId="{54D9386F-934E-4057-BB3E-86B45AAE700A}" sibTransId="{A8E778CC-B845-412F-A871-BD19939E8094}"/>
    <dgm:cxn modelId="{16A0FEC9-53FB-4B00-9748-C8BAA46185D5}" srcId="{319F928A-35FC-4CAF-8336-F6A3B0443A8D}" destId="{50CD9F48-0C57-4CA8-918F-7F62068678EF}" srcOrd="2" destOrd="0" parTransId="{23CA15DC-1D76-4E49-84B1-63D2E92F2BEE}" sibTransId="{D14CC22B-B808-4C83-9543-686D21393726}"/>
    <dgm:cxn modelId="{C5ACC975-4275-44AB-AD87-4DF7877425E7}" srcId="{319F928A-35FC-4CAF-8336-F6A3B0443A8D}" destId="{BE3412EE-3814-4530-AF76-1177DAE08820}" srcOrd="1" destOrd="0" parTransId="{E927D3C1-1E86-4760-9C42-B7D364A614C9}" sibTransId="{1E8BBAF6-AA47-426F-998B-7660232ABD9C}"/>
    <dgm:cxn modelId="{FB166504-2100-4883-BCA6-522DDC2E932D}" type="presOf" srcId="{BE3412EE-3814-4530-AF76-1177DAE08820}" destId="{DDB504D7-7C30-46B6-B800-5499744E1D9D}" srcOrd="0" destOrd="0" presId="urn:microsoft.com/office/officeart/2009/3/layout/StepUpProcess"/>
    <dgm:cxn modelId="{4995A386-374B-42B3-ABF2-B341B8BBF14D}" type="presOf" srcId="{D47F9D94-961B-4114-AAC8-4D87868B3E4B}" destId="{BD2403C8-ED9D-4E02-8791-8AEA93BA76AD}" srcOrd="0" destOrd="0" presId="urn:microsoft.com/office/officeart/2009/3/layout/StepUpProcess"/>
    <dgm:cxn modelId="{140F9969-51A3-4308-AC8B-8B9CF9BDA344}" type="presParOf" srcId="{711E5D2C-E28C-4440-9509-693BFDF864AE}" destId="{5317F352-986C-45A7-B389-81A644DB4C2D}" srcOrd="0" destOrd="0" presId="urn:microsoft.com/office/officeart/2009/3/layout/StepUpProcess"/>
    <dgm:cxn modelId="{E4768A79-53F3-40FC-BEED-DFF881364205}" type="presParOf" srcId="{5317F352-986C-45A7-B389-81A644DB4C2D}" destId="{280EA931-6A61-4A39-A769-5EE863C0EB6A}" srcOrd="0" destOrd="0" presId="urn:microsoft.com/office/officeart/2009/3/layout/StepUpProcess"/>
    <dgm:cxn modelId="{BA6EBB31-ADE2-429C-BFDD-5DD821742AD9}" type="presParOf" srcId="{5317F352-986C-45A7-B389-81A644DB4C2D}" destId="{44BAF423-14B1-4102-A752-D11C7525B92A}" srcOrd="1" destOrd="0" presId="urn:microsoft.com/office/officeart/2009/3/layout/StepUpProcess"/>
    <dgm:cxn modelId="{9C4A7C82-D8B6-4B86-BAC9-AB2271CA5CC4}" type="presParOf" srcId="{5317F352-986C-45A7-B389-81A644DB4C2D}" destId="{A2AE98AD-D3FD-4BE5-B174-7C07E6539E0D}" srcOrd="2" destOrd="0" presId="urn:microsoft.com/office/officeart/2009/3/layout/StepUpProcess"/>
    <dgm:cxn modelId="{32E8A13F-7FD7-436F-BE80-83A9A9B83E5D}" type="presParOf" srcId="{711E5D2C-E28C-4440-9509-693BFDF864AE}" destId="{F1D8C766-270D-41C2-AC53-3DE7AAD2B364}" srcOrd="1" destOrd="0" presId="urn:microsoft.com/office/officeart/2009/3/layout/StepUpProcess"/>
    <dgm:cxn modelId="{0966027B-9950-4831-B624-07675728AD3E}" type="presParOf" srcId="{F1D8C766-270D-41C2-AC53-3DE7AAD2B364}" destId="{206B52FA-B263-4B86-B33E-BC1383B89159}" srcOrd="0" destOrd="0" presId="urn:microsoft.com/office/officeart/2009/3/layout/StepUpProcess"/>
    <dgm:cxn modelId="{A01AB5FE-2179-47AD-9827-558EBE2AF3E5}" type="presParOf" srcId="{711E5D2C-E28C-4440-9509-693BFDF864AE}" destId="{969D52A0-A903-4C4E-B7C5-65CA39A0C71D}" srcOrd="2" destOrd="0" presId="urn:microsoft.com/office/officeart/2009/3/layout/StepUpProcess"/>
    <dgm:cxn modelId="{1D9FB800-6990-4225-9AEB-EC827AFEBC1F}" type="presParOf" srcId="{969D52A0-A903-4C4E-B7C5-65CA39A0C71D}" destId="{111F9FB9-8C49-4FBD-9E17-27A0C79CAB3D}" srcOrd="0" destOrd="0" presId="urn:microsoft.com/office/officeart/2009/3/layout/StepUpProcess"/>
    <dgm:cxn modelId="{E23610B7-7410-457A-87A5-26ED878B9BE9}" type="presParOf" srcId="{969D52A0-A903-4C4E-B7C5-65CA39A0C71D}" destId="{DDB504D7-7C30-46B6-B800-5499744E1D9D}" srcOrd="1" destOrd="0" presId="urn:microsoft.com/office/officeart/2009/3/layout/StepUpProcess"/>
    <dgm:cxn modelId="{2633ED12-8F67-402A-BC1C-DCC6527B43BB}" type="presParOf" srcId="{969D52A0-A903-4C4E-B7C5-65CA39A0C71D}" destId="{FC75102B-E02F-4AE2-942D-7562E95B97D3}" srcOrd="2" destOrd="0" presId="urn:microsoft.com/office/officeart/2009/3/layout/StepUpProcess"/>
    <dgm:cxn modelId="{8B15191D-8101-4266-887F-1529641D1D58}" type="presParOf" srcId="{711E5D2C-E28C-4440-9509-693BFDF864AE}" destId="{DE0268CB-4E7A-40B5-9983-29554EFA9AE1}" srcOrd="3" destOrd="0" presId="urn:microsoft.com/office/officeart/2009/3/layout/StepUpProcess"/>
    <dgm:cxn modelId="{758E0895-021B-4545-9FBF-6CBD31E483E8}" type="presParOf" srcId="{DE0268CB-4E7A-40B5-9983-29554EFA9AE1}" destId="{5D54630F-7594-4C22-AFB9-E34DE2B10C65}" srcOrd="0" destOrd="0" presId="urn:microsoft.com/office/officeart/2009/3/layout/StepUpProcess"/>
    <dgm:cxn modelId="{B6C40E16-CF6F-4554-8A6B-2FFC2FB6F128}" type="presParOf" srcId="{711E5D2C-E28C-4440-9509-693BFDF864AE}" destId="{4049B571-A0C9-4DD7-B1E0-8C8AB90A7415}" srcOrd="4" destOrd="0" presId="urn:microsoft.com/office/officeart/2009/3/layout/StepUpProcess"/>
    <dgm:cxn modelId="{A39F1E7C-7B32-44C0-9BC8-FDEBC6CB4084}" type="presParOf" srcId="{4049B571-A0C9-4DD7-B1E0-8C8AB90A7415}" destId="{4798E1E2-2B0D-4E3F-B89C-ED846F45816A}" srcOrd="0" destOrd="0" presId="urn:microsoft.com/office/officeart/2009/3/layout/StepUpProcess"/>
    <dgm:cxn modelId="{CCCB8A13-66B9-4626-80F8-81747D671CE3}" type="presParOf" srcId="{4049B571-A0C9-4DD7-B1E0-8C8AB90A7415}" destId="{B0F8917B-8FC4-4157-B065-A51D0B7A4899}" srcOrd="1" destOrd="0" presId="urn:microsoft.com/office/officeart/2009/3/layout/StepUpProcess"/>
    <dgm:cxn modelId="{30D39B45-EBCB-4535-9FB0-271A123E547E}" type="presParOf" srcId="{4049B571-A0C9-4DD7-B1E0-8C8AB90A7415}" destId="{F56E7279-8FFA-4BAB-B8DD-AF4D59395B3A}" srcOrd="2" destOrd="0" presId="urn:microsoft.com/office/officeart/2009/3/layout/StepUpProcess"/>
    <dgm:cxn modelId="{37B25600-C35A-4609-8FD5-9AB7E197F9BD}" type="presParOf" srcId="{711E5D2C-E28C-4440-9509-693BFDF864AE}" destId="{C4543D1E-1CD8-4E6B-8460-E77BDC191AC6}" srcOrd="5" destOrd="0" presId="urn:microsoft.com/office/officeart/2009/3/layout/StepUpProcess"/>
    <dgm:cxn modelId="{92EE23E8-96A8-47F5-8DBD-76A49FF05A34}" type="presParOf" srcId="{C4543D1E-1CD8-4E6B-8460-E77BDC191AC6}" destId="{2A8078D5-35FF-45B0-8273-A2BDF139346F}" srcOrd="0" destOrd="0" presId="urn:microsoft.com/office/officeart/2009/3/layout/StepUpProcess"/>
    <dgm:cxn modelId="{8469F6E2-CA14-4162-8FA6-BA93DA7FB977}" type="presParOf" srcId="{711E5D2C-E28C-4440-9509-693BFDF864AE}" destId="{B8DAD18C-8A1C-4E4B-B95A-909C2EF0BB79}" srcOrd="6" destOrd="0" presId="urn:microsoft.com/office/officeart/2009/3/layout/StepUpProcess"/>
    <dgm:cxn modelId="{A0D8AC3B-4A53-4D38-B2B0-1D2014F5B230}" type="presParOf" srcId="{B8DAD18C-8A1C-4E4B-B95A-909C2EF0BB79}" destId="{29E3ADA7-B8FF-40A7-AEA1-DF30C0DC85BE}" srcOrd="0" destOrd="0" presId="urn:microsoft.com/office/officeart/2009/3/layout/StepUpProcess"/>
    <dgm:cxn modelId="{2F5CBBBC-562C-4FBC-AFC7-2698CFB42697}" type="presParOf" srcId="{B8DAD18C-8A1C-4E4B-B95A-909C2EF0BB79}" destId="{BD2403C8-ED9D-4E02-8791-8AEA93BA76A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3741AB-4D2C-487F-8874-9AD44723955E}"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ru-RU"/>
        </a:p>
      </dgm:t>
    </dgm:pt>
    <dgm:pt modelId="{17DCFD56-AC6C-476D-A4C2-57776FF77763}">
      <dgm:prSet phldrT="[Текст]" custT="1"/>
      <dgm:spPr>
        <a:solidFill>
          <a:schemeClr val="accent6">
            <a:lumMod val="60000"/>
            <a:lumOff val="40000"/>
          </a:schemeClr>
        </a:solidFill>
      </dgm:spPr>
      <dgm:t>
        <a:bodyPr/>
        <a:lstStyle/>
        <a:p>
          <a:r>
            <a:rPr lang="ru-RU" sz="1800" b="0" dirty="0">
              <a:solidFill>
                <a:schemeClr val="tx1"/>
              </a:solidFill>
            </a:rPr>
            <a:t>Позитивная динамика результатов, отсутствие  конкретных целевых ориентиров</a:t>
          </a:r>
        </a:p>
      </dgm:t>
    </dgm:pt>
    <dgm:pt modelId="{DC441A7D-CD13-4AA4-AF78-232894B6C6C3}" type="parTrans" cxnId="{958DA66D-781F-4FD9-9627-087654E49405}">
      <dgm:prSet/>
      <dgm:spPr/>
      <dgm:t>
        <a:bodyPr/>
        <a:lstStyle/>
        <a:p>
          <a:endParaRPr lang="ru-RU"/>
        </a:p>
      </dgm:t>
    </dgm:pt>
    <dgm:pt modelId="{B33CB6EF-0D51-4C4B-8E8A-DE3AD540D889}" type="sibTrans" cxnId="{958DA66D-781F-4FD9-9627-087654E49405}">
      <dgm:prSet/>
      <dgm:spPr/>
      <dgm:t>
        <a:bodyPr/>
        <a:lstStyle/>
        <a:p>
          <a:endParaRPr lang="ru-RU"/>
        </a:p>
      </dgm:t>
    </dgm:pt>
    <dgm:pt modelId="{DB962DB5-CE0B-423E-B95D-8A5B6D71AD0B}">
      <dgm:prSet phldrT="[Текст]" custT="1"/>
      <dgm:spPr>
        <a:solidFill>
          <a:schemeClr val="accent6">
            <a:lumMod val="75000"/>
          </a:schemeClr>
        </a:solidFill>
      </dgm:spPr>
      <dgm:t>
        <a:bodyPr/>
        <a:lstStyle/>
        <a:p>
          <a:pPr algn="l"/>
          <a:r>
            <a:rPr lang="ru-RU" sz="1800" dirty="0"/>
            <a:t>Позитивная динамика результатов, конкретность и прозрачность целей </a:t>
          </a:r>
        </a:p>
      </dgm:t>
    </dgm:pt>
    <dgm:pt modelId="{1701E2E0-2725-426E-B794-7EEC334A8310}" type="parTrans" cxnId="{49E76C57-FCEB-4592-9F52-85EF1AC409E1}">
      <dgm:prSet/>
      <dgm:spPr/>
      <dgm:t>
        <a:bodyPr/>
        <a:lstStyle/>
        <a:p>
          <a:endParaRPr lang="ru-RU"/>
        </a:p>
      </dgm:t>
    </dgm:pt>
    <dgm:pt modelId="{4F060D18-3928-41E6-BC81-021C78562E3D}" type="sibTrans" cxnId="{49E76C57-FCEB-4592-9F52-85EF1AC409E1}">
      <dgm:prSet/>
      <dgm:spPr/>
      <dgm:t>
        <a:bodyPr/>
        <a:lstStyle/>
        <a:p>
          <a:endParaRPr lang="ru-RU"/>
        </a:p>
      </dgm:t>
    </dgm:pt>
    <dgm:pt modelId="{2F7B9697-9682-4697-9D1A-D1EF3C63A2A9}">
      <dgm:prSet phldrT="[Текст]"/>
      <dgm:spPr>
        <a:noFill/>
        <a:ln>
          <a:solidFill>
            <a:schemeClr val="tx1"/>
          </a:solidFill>
        </a:ln>
      </dgm:spPr>
      <dgm:t>
        <a:bodyPr/>
        <a:lstStyle/>
        <a:p>
          <a:r>
            <a:rPr lang="ru-RU" dirty="0">
              <a:solidFill>
                <a:schemeClr val="tx1"/>
              </a:solidFill>
            </a:rPr>
            <a:t>Негативная динамика результатов, отсутствие конкретных ориентиров</a:t>
          </a:r>
        </a:p>
      </dgm:t>
    </dgm:pt>
    <dgm:pt modelId="{F3288356-467A-42A7-8BE2-DE1A76AD22BA}" type="parTrans" cxnId="{77DB2F32-CE4F-4C02-B18E-B88AC463902A}">
      <dgm:prSet/>
      <dgm:spPr/>
      <dgm:t>
        <a:bodyPr/>
        <a:lstStyle/>
        <a:p>
          <a:endParaRPr lang="ru-RU"/>
        </a:p>
      </dgm:t>
    </dgm:pt>
    <dgm:pt modelId="{55B92760-92CA-4B10-82D9-D52BCA3F7BBB}" type="sibTrans" cxnId="{77DB2F32-CE4F-4C02-B18E-B88AC463902A}">
      <dgm:prSet/>
      <dgm:spPr/>
      <dgm:t>
        <a:bodyPr/>
        <a:lstStyle/>
        <a:p>
          <a:endParaRPr lang="ru-RU"/>
        </a:p>
      </dgm:t>
    </dgm:pt>
    <dgm:pt modelId="{26E53E07-BDC8-47B9-9F24-6717FB73FFC0}">
      <dgm:prSet phldrT="[Текст]" custT="1"/>
      <dgm:spPr>
        <a:solidFill>
          <a:schemeClr val="accent6">
            <a:lumMod val="60000"/>
            <a:lumOff val="40000"/>
          </a:schemeClr>
        </a:solidFill>
      </dgm:spPr>
      <dgm:t>
        <a:bodyPr/>
        <a:lstStyle/>
        <a:p>
          <a:r>
            <a:rPr lang="ru-RU" sz="1800" dirty="0">
              <a:solidFill>
                <a:schemeClr val="tx1"/>
              </a:solidFill>
            </a:rPr>
            <a:t>Негативная динамика   некоторых</a:t>
          </a:r>
          <a:r>
            <a:rPr lang="en-US" sz="1800" dirty="0">
              <a:solidFill>
                <a:schemeClr val="tx1"/>
              </a:solidFill>
            </a:rPr>
            <a:t> </a:t>
          </a:r>
          <a:r>
            <a:rPr lang="ru-RU" sz="1800" dirty="0">
              <a:solidFill>
                <a:schemeClr val="tx1"/>
              </a:solidFill>
            </a:rPr>
            <a:t>результатов, наличие конкретных целевых ориентиров</a:t>
          </a:r>
        </a:p>
      </dgm:t>
    </dgm:pt>
    <dgm:pt modelId="{0B027306-E9AD-4B72-9C13-96531B7F3C94}" type="parTrans" cxnId="{6A743268-E084-46D5-828F-C738C3924BED}">
      <dgm:prSet/>
      <dgm:spPr/>
      <dgm:t>
        <a:bodyPr/>
        <a:lstStyle/>
        <a:p>
          <a:endParaRPr lang="ru-RU"/>
        </a:p>
      </dgm:t>
    </dgm:pt>
    <dgm:pt modelId="{C91640B1-56A5-478B-A691-D8C627448708}" type="sibTrans" cxnId="{6A743268-E084-46D5-828F-C738C3924BED}">
      <dgm:prSet/>
      <dgm:spPr/>
      <dgm:t>
        <a:bodyPr/>
        <a:lstStyle/>
        <a:p>
          <a:endParaRPr lang="ru-RU"/>
        </a:p>
      </dgm:t>
    </dgm:pt>
    <dgm:pt modelId="{E8347352-C664-4C08-AA0F-2E75CCB213C2}" type="pres">
      <dgm:prSet presAssocID="{623741AB-4D2C-487F-8874-9AD44723955E}" presName="matrix" presStyleCnt="0">
        <dgm:presLayoutVars>
          <dgm:chMax val="1"/>
          <dgm:dir/>
          <dgm:resizeHandles val="exact"/>
        </dgm:presLayoutVars>
      </dgm:prSet>
      <dgm:spPr/>
      <dgm:t>
        <a:bodyPr/>
        <a:lstStyle/>
        <a:p>
          <a:endParaRPr lang="ru-RU"/>
        </a:p>
      </dgm:t>
    </dgm:pt>
    <dgm:pt modelId="{5F383C04-CD06-4EC0-92C6-36B0CD2E1449}" type="pres">
      <dgm:prSet presAssocID="{623741AB-4D2C-487F-8874-9AD44723955E}" presName="axisShape" presStyleLbl="bgShp" presStyleIdx="0" presStyleCnt="1"/>
      <dgm:spPr>
        <a:ln>
          <a:solidFill>
            <a:srgbClr val="0070C0"/>
          </a:solidFill>
        </a:ln>
      </dgm:spPr>
    </dgm:pt>
    <dgm:pt modelId="{BF0E5DC9-3BE4-4BB3-9C36-F993E34A6709}" type="pres">
      <dgm:prSet presAssocID="{623741AB-4D2C-487F-8874-9AD44723955E}" presName="rect1" presStyleLbl="node1" presStyleIdx="0" presStyleCnt="4">
        <dgm:presLayoutVars>
          <dgm:chMax val="0"/>
          <dgm:chPref val="0"/>
          <dgm:bulletEnabled val="1"/>
        </dgm:presLayoutVars>
      </dgm:prSet>
      <dgm:spPr/>
      <dgm:t>
        <a:bodyPr/>
        <a:lstStyle/>
        <a:p>
          <a:endParaRPr lang="ru-RU"/>
        </a:p>
      </dgm:t>
    </dgm:pt>
    <dgm:pt modelId="{122F93E3-2B85-4D87-9C4A-7B7F5794246C}" type="pres">
      <dgm:prSet presAssocID="{623741AB-4D2C-487F-8874-9AD44723955E}" presName="rect2" presStyleLbl="node1" presStyleIdx="1" presStyleCnt="4">
        <dgm:presLayoutVars>
          <dgm:chMax val="0"/>
          <dgm:chPref val="0"/>
          <dgm:bulletEnabled val="1"/>
        </dgm:presLayoutVars>
      </dgm:prSet>
      <dgm:spPr/>
      <dgm:t>
        <a:bodyPr/>
        <a:lstStyle/>
        <a:p>
          <a:endParaRPr lang="ru-RU"/>
        </a:p>
      </dgm:t>
    </dgm:pt>
    <dgm:pt modelId="{B7EA0040-520C-4502-8EA2-59029DEEB60B}" type="pres">
      <dgm:prSet presAssocID="{623741AB-4D2C-487F-8874-9AD44723955E}" presName="rect3" presStyleLbl="node1" presStyleIdx="2" presStyleCnt="4">
        <dgm:presLayoutVars>
          <dgm:chMax val="0"/>
          <dgm:chPref val="0"/>
          <dgm:bulletEnabled val="1"/>
        </dgm:presLayoutVars>
      </dgm:prSet>
      <dgm:spPr/>
      <dgm:t>
        <a:bodyPr/>
        <a:lstStyle/>
        <a:p>
          <a:endParaRPr lang="ru-RU"/>
        </a:p>
      </dgm:t>
    </dgm:pt>
    <dgm:pt modelId="{0FC7C068-579F-40FD-99F5-C11B885B15B8}" type="pres">
      <dgm:prSet presAssocID="{623741AB-4D2C-487F-8874-9AD44723955E}" presName="rect4" presStyleLbl="node1" presStyleIdx="3" presStyleCnt="4">
        <dgm:presLayoutVars>
          <dgm:chMax val="0"/>
          <dgm:chPref val="0"/>
          <dgm:bulletEnabled val="1"/>
        </dgm:presLayoutVars>
      </dgm:prSet>
      <dgm:spPr/>
      <dgm:t>
        <a:bodyPr/>
        <a:lstStyle/>
        <a:p>
          <a:endParaRPr lang="ru-RU"/>
        </a:p>
      </dgm:t>
    </dgm:pt>
  </dgm:ptLst>
  <dgm:cxnLst>
    <dgm:cxn modelId="{BDB6380E-5CCE-4EFF-B7B1-4531AD225307}" type="presOf" srcId="{17DCFD56-AC6C-476D-A4C2-57776FF77763}" destId="{BF0E5DC9-3BE4-4BB3-9C36-F993E34A6709}" srcOrd="0" destOrd="0" presId="urn:microsoft.com/office/officeart/2005/8/layout/matrix2"/>
    <dgm:cxn modelId="{6A743268-E084-46D5-828F-C738C3924BED}" srcId="{623741AB-4D2C-487F-8874-9AD44723955E}" destId="{26E53E07-BDC8-47B9-9F24-6717FB73FFC0}" srcOrd="3" destOrd="0" parTransId="{0B027306-E9AD-4B72-9C13-96531B7F3C94}" sibTransId="{C91640B1-56A5-478B-A691-D8C627448708}"/>
    <dgm:cxn modelId="{A943B38C-9575-4731-BBC7-E985BC8A8C43}" type="presOf" srcId="{623741AB-4D2C-487F-8874-9AD44723955E}" destId="{E8347352-C664-4C08-AA0F-2E75CCB213C2}" srcOrd="0" destOrd="0" presId="urn:microsoft.com/office/officeart/2005/8/layout/matrix2"/>
    <dgm:cxn modelId="{011A8E17-B321-4827-9B52-F6E7B64F221F}" type="presOf" srcId="{DB962DB5-CE0B-423E-B95D-8A5B6D71AD0B}" destId="{122F93E3-2B85-4D87-9C4A-7B7F5794246C}" srcOrd="0" destOrd="0" presId="urn:microsoft.com/office/officeart/2005/8/layout/matrix2"/>
    <dgm:cxn modelId="{958DA66D-781F-4FD9-9627-087654E49405}" srcId="{623741AB-4D2C-487F-8874-9AD44723955E}" destId="{17DCFD56-AC6C-476D-A4C2-57776FF77763}" srcOrd="0" destOrd="0" parTransId="{DC441A7D-CD13-4AA4-AF78-232894B6C6C3}" sibTransId="{B33CB6EF-0D51-4C4B-8E8A-DE3AD540D889}"/>
    <dgm:cxn modelId="{77DB2F32-CE4F-4C02-B18E-B88AC463902A}" srcId="{623741AB-4D2C-487F-8874-9AD44723955E}" destId="{2F7B9697-9682-4697-9D1A-D1EF3C63A2A9}" srcOrd="2" destOrd="0" parTransId="{F3288356-467A-42A7-8BE2-DE1A76AD22BA}" sibTransId="{55B92760-92CA-4B10-82D9-D52BCA3F7BBB}"/>
    <dgm:cxn modelId="{6BC28341-BEA0-447A-9386-9C43EB6D9634}" type="presOf" srcId="{26E53E07-BDC8-47B9-9F24-6717FB73FFC0}" destId="{0FC7C068-579F-40FD-99F5-C11B885B15B8}" srcOrd="0" destOrd="0" presId="urn:microsoft.com/office/officeart/2005/8/layout/matrix2"/>
    <dgm:cxn modelId="{D68546BE-C0C5-4510-906C-AFEF93A7BFCD}" type="presOf" srcId="{2F7B9697-9682-4697-9D1A-D1EF3C63A2A9}" destId="{B7EA0040-520C-4502-8EA2-59029DEEB60B}" srcOrd="0" destOrd="0" presId="urn:microsoft.com/office/officeart/2005/8/layout/matrix2"/>
    <dgm:cxn modelId="{49E76C57-FCEB-4592-9F52-85EF1AC409E1}" srcId="{623741AB-4D2C-487F-8874-9AD44723955E}" destId="{DB962DB5-CE0B-423E-B95D-8A5B6D71AD0B}" srcOrd="1" destOrd="0" parTransId="{1701E2E0-2725-426E-B794-7EEC334A8310}" sibTransId="{4F060D18-3928-41E6-BC81-021C78562E3D}"/>
    <dgm:cxn modelId="{BF1AF70D-6E7D-499E-9ED9-24D3F92858D8}" type="presParOf" srcId="{E8347352-C664-4C08-AA0F-2E75CCB213C2}" destId="{5F383C04-CD06-4EC0-92C6-36B0CD2E1449}" srcOrd="0" destOrd="0" presId="urn:microsoft.com/office/officeart/2005/8/layout/matrix2"/>
    <dgm:cxn modelId="{841B8F96-F36D-48BC-AEDB-A10F6D82E3F5}" type="presParOf" srcId="{E8347352-C664-4C08-AA0F-2E75CCB213C2}" destId="{BF0E5DC9-3BE4-4BB3-9C36-F993E34A6709}" srcOrd="1" destOrd="0" presId="urn:microsoft.com/office/officeart/2005/8/layout/matrix2"/>
    <dgm:cxn modelId="{6E0F2C65-A2F5-4634-87CE-A4D214AA7E07}" type="presParOf" srcId="{E8347352-C664-4C08-AA0F-2E75CCB213C2}" destId="{122F93E3-2B85-4D87-9C4A-7B7F5794246C}" srcOrd="2" destOrd="0" presId="urn:microsoft.com/office/officeart/2005/8/layout/matrix2"/>
    <dgm:cxn modelId="{8D865006-212E-4CB3-BAAC-8CDD5251F978}" type="presParOf" srcId="{E8347352-C664-4C08-AA0F-2E75CCB213C2}" destId="{B7EA0040-520C-4502-8EA2-59029DEEB60B}" srcOrd="3" destOrd="0" presId="urn:microsoft.com/office/officeart/2005/8/layout/matrix2"/>
    <dgm:cxn modelId="{18B25255-DDD5-452E-8F60-C837C96D9037}" type="presParOf" srcId="{E8347352-C664-4C08-AA0F-2E75CCB213C2}" destId="{0FC7C068-579F-40FD-99F5-C11B885B15B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7E202-1172-4E15-B62B-180896B9CD04}">
      <dsp:nvSpPr>
        <dsp:cNvPr id="0" name=""/>
        <dsp:cNvSpPr/>
      </dsp:nvSpPr>
      <dsp:spPr>
        <a:xfrm>
          <a:off x="1050381" y="247730"/>
          <a:ext cx="3838504" cy="133306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DC788-7B2E-414A-84B1-050020969E37}">
      <dsp:nvSpPr>
        <dsp:cNvPr id="0" name=""/>
        <dsp:cNvSpPr/>
      </dsp:nvSpPr>
      <dsp:spPr>
        <a:xfrm>
          <a:off x="2603636" y="3511946"/>
          <a:ext cx="743896" cy="476093"/>
        </a:xfrm>
        <a:prstGeom prst="downArrow">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D7EE65-643C-4AD4-BD83-E89EC012862C}">
      <dsp:nvSpPr>
        <dsp:cNvPr id="0" name=""/>
        <dsp:cNvSpPr/>
      </dsp:nvSpPr>
      <dsp:spPr>
        <a:xfrm>
          <a:off x="1122390" y="3976894"/>
          <a:ext cx="3570701" cy="89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a:t>30 компаний</a:t>
          </a:r>
        </a:p>
        <a:p>
          <a:pPr lvl="0" algn="ctr" defTabSz="889000">
            <a:lnSpc>
              <a:spcPct val="90000"/>
            </a:lnSpc>
            <a:spcBef>
              <a:spcPct val="0"/>
            </a:spcBef>
            <a:spcAft>
              <a:spcPct val="35000"/>
            </a:spcAft>
          </a:pPr>
          <a:r>
            <a:rPr lang="ru-RU" sz="2000" b="1" kern="1200" dirty="0"/>
            <a:t>Фильтр – наличие и качество информации </a:t>
          </a:r>
        </a:p>
      </dsp:txBody>
      <dsp:txXfrm>
        <a:off x="1122390" y="3976894"/>
        <a:ext cx="3570701" cy="892675"/>
      </dsp:txXfrm>
    </dsp:sp>
    <dsp:sp modelId="{FE6B1B04-7D7F-419B-A5B6-E40FCE9EBCE1}">
      <dsp:nvSpPr>
        <dsp:cNvPr id="0" name=""/>
        <dsp:cNvSpPr/>
      </dsp:nvSpPr>
      <dsp:spPr>
        <a:xfrm>
          <a:off x="2445930" y="1683747"/>
          <a:ext cx="1339013" cy="13390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t>Годовые отчеты</a:t>
          </a:r>
        </a:p>
      </dsp:txBody>
      <dsp:txXfrm>
        <a:off x="2642024" y="1879841"/>
        <a:ext cx="946825" cy="946825"/>
      </dsp:txXfrm>
    </dsp:sp>
    <dsp:sp modelId="{F55FFA66-F7D0-4834-806D-A79ABB6ED3AD}">
      <dsp:nvSpPr>
        <dsp:cNvPr id="0" name=""/>
        <dsp:cNvSpPr/>
      </dsp:nvSpPr>
      <dsp:spPr>
        <a:xfrm>
          <a:off x="1487792" y="679190"/>
          <a:ext cx="1339013" cy="13390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t>Нефинансовые  отчеты</a:t>
          </a:r>
        </a:p>
      </dsp:txBody>
      <dsp:txXfrm>
        <a:off x="1683886" y="875284"/>
        <a:ext cx="946825" cy="946825"/>
      </dsp:txXfrm>
    </dsp:sp>
    <dsp:sp modelId="{93BFCFDA-270F-4CF1-B83E-2BEC6D0B401C}">
      <dsp:nvSpPr>
        <dsp:cNvPr id="0" name=""/>
        <dsp:cNvSpPr/>
      </dsp:nvSpPr>
      <dsp:spPr>
        <a:xfrm>
          <a:off x="2496600" y="540042"/>
          <a:ext cx="1852725" cy="13390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t>100 крупнейших российских компаний по объему реализации</a:t>
          </a:r>
        </a:p>
      </dsp:txBody>
      <dsp:txXfrm>
        <a:off x="2767925" y="736136"/>
        <a:ext cx="1310075" cy="946825"/>
      </dsp:txXfrm>
    </dsp:sp>
    <dsp:sp modelId="{9BBE5AFE-8805-4DE9-9F4D-47CED39D8F48}">
      <dsp:nvSpPr>
        <dsp:cNvPr id="0" name=""/>
        <dsp:cNvSpPr/>
      </dsp:nvSpPr>
      <dsp:spPr>
        <a:xfrm>
          <a:off x="892675" y="84073"/>
          <a:ext cx="4165818" cy="333265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83C04-CD06-4EC0-92C6-36B0CD2E1449}">
      <dsp:nvSpPr>
        <dsp:cNvPr id="0" name=""/>
        <dsp:cNvSpPr/>
      </dsp:nvSpPr>
      <dsp:spPr>
        <a:xfrm>
          <a:off x="692908" y="0"/>
          <a:ext cx="4975226" cy="4975226"/>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0E5DC9-3BE4-4BB3-9C36-F993E34A6709}">
      <dsp:nvSpPr>
        <dsp:cNvPr id="0" name=""/>
        <dsp:cNvSpPr/>
      </dsp:nvSpPr>
      <dsp:spPr>
        <a:xfrm>
          <a:off x="1016298" y="323389"/>
          <a:ext cx="1990090" cy="199009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solidFill>
                <a:schemeClr val="tx1"/>
              </a:solidFill>
            </a:rPr>
            <a:t>Позитивная динамика результатов, отсутствие  конкретных целевых ориентиров</a:t>
          </a:r>
        </a:p>
      </dsp:txBody>
      <dsp:txXfrm>
        <a:off x="1113446" y="420537"/>
        <a:ext cx="1795794" cy="1795794"/>
      </dsp:txXfrm>
    </dsp:sp>
    <dsp:sp modelId="{122F93E3-2B85-4D87-9C4A-7B7F5794246C}">
      <dsp:nvSpPr>
        <dsp:cNvPr id="0" name=""/>
        <dsp:cNvSpPr/>
      </dsp:nvSpPr>
      <dsp:spPr>
        <a:xfrm>
          <a:off x="3354654" y="323389"/>
          <a:ext cx="1990090" cy="199009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Позитивная динамика результатов, конкретность и прозрачность целей </a:t>
          </a:r>
        </a:p>
      </dsp:txBody>
      <dsp:txXfrm>
        <a:off x="3451802" y="420537"/>
        <a:ext cx="1795794" cy="1795794"/>
      </dsp:txXfrm>
    </dsp:sp>
    <dsp:sp modelId="{B7EA0040-520C-4502-8EA2-59029DEEB60B}">
      <dsp:nvSpPr>
        <dsp:cNvPr id="0" name=""/>
        <dsp:cNvSpPr/>
      </dsp:nvSpPr>
      <dsp:spPr>
        <a:xfrm>
          <a:off x="1016298" y="2661745"/>
          <a:ext cx="1990090" cy="1990090"/>
        </a:xfrm>
        <a:prstGeom prst="round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a:solidFill>
                <a:schemeClr val="tx1"/>
              </a:solidFill>
            </a:rPr>
            <a:t>Негативная динамика результатов, отсутствие конкретных ориентиров</a:t>
          </a:r>
        </a:p>
      </dsp:txBody>
      <dsp:txXfrm>
        <a:off x="1113446" y="2758893"/>
        <a:ext cx="1795794" cy="1795794"/>
      </dsp:txXfrm>
    </dsp:sp>
    <dsp:sp modelId="{0FC7C068-579F-40FD-99F5-C11B885B15B8}">
      <dsp:nvSpPr>
        <dsp:cNvPr id="0" name=""/>
        <dsp:cNvSpPr/>
      </dsp:nvSpPr>
      <dsp:spPr>
        <a:xfrm>
          <a:off x="3354654" y="2661745"/>
          <a:ext cx="1990090" cy="199009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rPr>
            <a:t>Негативная динамика результатов, наличие конкретных целевых ориентиров</a:t>
          </a:r>
        </a:p>
      </dsp:txBody>
      <dsp:txXfrm>
        <a:off x="3451802" y="2758893"/>
        <a:ext cx="1795794" cy="1795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0.25299</cdr:x>
      <cdr:y>0.57938</cdr:y>
    </cdr:from>
    <cdr:to>
      <cdr:x>0.27694</cdr:x>
      <cdr:y>0.64029</cdr:y>
    </cdr:to>
    <cdr:sp macro="" textlink="">
      <cdr:nvSpPr>
        <cdr:cNvPr id="2" name="Стрелка вверх 1"/>
        <cdr:cNvSpPr/>
      </cdr:nvSpPr>
      <cdr:spPr>
        <a:xfrm xmlns:a="http://schemas.openxmlformats.org/drawingml/2006/main">
          <a:off x="2660374" y="2521088"/>
          <a:ext cx="251791" cy="26504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0.24039</cdr:x>
      <cdr:y>0.65248</cdr:y>
    </cdr:from>
    <cdr:to>
      <cdr:x>0.32735</cdr:x>
      <cdr:y>0.73775</cdr:y>
    </cdr:to>
    <cdr:sp macro="" textlink="">
      <cdr:nvSpPr>
        <cdr:cNvPr id="3" name="TextBox 2"/>
        <cdr:cNvSpPr txBox="1"/>
      </cdr:nvSpPr>
      <cdr:spPr>
        <a:xfrm xmlns:a="http://schemas.openxmlformats.org/drawingml/2006/main">
          <a:off x="2527853" y="2839140"/>
          <a:ext cx="914400" cy="3710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a:t>(2015-14%)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963D6BC3-1565-4FE2-ABC1-0C4A22A3DC65}" type="datetimeFigureOut">
              <a:rPr lang="ru-RU" smtClean="0"/>
              <a:t>25.05.2016</a:t>
            </a:fld>
            <a:endParaRPr lang="ru-RU"/>
          </a:p>
        </p:txBody>
      </p:sp>
      <p:sp>
        <p:nvSpPr>
          <p:cNvPr id="4" name="Нижний колонтитул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A8E9B946-AA4E-4A71-A548-FA52FC5E4637}" type="slidenum">
              <a:rPr lang="ru-RU" smtClean="0"/>
              <a:t>‹#›</a:t>
            </a:fld>
            <a:endParaRPr lang="ru-RU"/>
          </a:p>
        </p:txBody>
      </p:sp>
    </p:spTree>
    <p:extLst>
      <p:ext uri="{BB962C8B-B14F-4D97-AF65-F5344CB8AC3E}">
        <p14:creationId xmlns:p14="http://schemas.microsoft.com/office/powerpoint/2010/main" val="233203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825D86B7-3E80-4F50-AD11-1DABFD8E4B4D}" type="datetimeFigureOut">
              <a:rPr lang="ru-RU" smtClean="0"/>
              <a:t>25.05.2016</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9F3BE612-786E-48D1-B1AE-8124A1CA1AF2}" type="slidenum">
              <a:rPr lang="ru-RU" smtClean="0"/>
              <a:t>‹#›</a:t>
            </a:fld>
            <a:endParaRPr lang="ru-RU"/>
          </a:p>
        </p:txBody>
      </p:sp>
    </p:spTree>
    <p:extLst>
      <p:ext uri="{BB962C8B-B14F-4D97-AF65-F5344CB8AC3E}">
        <p14:creationId xmlns:p14="http://schemas.microsoft.com/office/powerpoint/2010/main" val="26904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45BACE8-2424-45D1-B1DF-74FCD511A811}" type="datetime1">
              <a:rPr lang="ru-RU" smtClean="0"/>
              <a:t>25.05.2016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C43530-66CE-454E-B226-01E417F2C027}" type="slidenum">
              <a:rPr lang="ru-RU" smtClean="0"/>
              <a:t>‹#›</a:t>
            </a:fld>
            <a:endParaRPr lang="ru-RU"/>
          </a:p>
        </p:txBody>
      </p:sp>
    </p:spTree>
    <p:extLst>
      <p:ext uri="{BB962C8B-B14F-4D97-AF65-F5344CB8AC3E}">
        <p14:creationId xmlns:p14="http://schemas.microsoft.com/office/powerpoint/2010/main" val="355464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08DB80B-BFCE-4587-B04B-4DCFA35CEEEA}" type="datetime1">
              <a:rPr lang="ru-RU" smtClean="0"/>
              <a:t>25.05.2016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C43530-66CE-454E-B226-01E417F2C027}" type="slidenum">
              <a:rPr lang="ru-RU" smtClean="0"/>
              <a:t>‹#›</a:t>
            </a:fld>
            <a:endParaRPr lang="ru-RU"/>
          </a:p>
        </p:txBody>
      </p:sp>
    </p:spTree>
    <p:extLst>
      <p:ext uri="{BB962C8B-B14F-4D97-AF65-F5344CB8AC3E}">
        <p14:creationId xmlns:p14="http://schemas.microsoft.com/office/powerpoint/2010/main" val="43403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7F49B8-336F-412D-9CA9-B87D6472FAA4}" type="datetime1">
              <a:rPr lang="ru-RU" smtClean="0"/>
              <a:t>25.05.2016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C43530-66CE-454E-B226-01E417F2C027}" type="slidenum">
              <a:rPr lang="ru-RU" smtClean="0"/>
              <a:t>‹#›</a:t>
            </a:fld>
            <a:endParaRPr lang="ru-RU"/>
          </a:p>
        </p:txBody>
      </p:sp>
    </p:spTree>
    <p:extLst>
      <p:ext uri="{BB962C8B-B14F-4D97-AF65-F5344CB8AC3E}">
        <p14:creationId xmlns:p14="http://schemas.microsoft.com/office/powerpoint/2010/main" val="26133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8894093-BFD1-4582-A74C-7F454F1E6C30}" type="datetime1">
              <a:rPr lang="ru-RU" smtClean="0"/>
              <a:t>25.05.2016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C43530-66CE-454E-B226-01E417F2C027}" type="slidenum">
              <a:rPr lang="ru-RU" smtClean="0"/>
              <a:t>‹#›</a:t>
            </a:fld>
            <a:endParaRPr lang="ru-RU"/>
          </a:p>
        </p:txBody>
      </p:sp>
    </p:spTree>
    <p:extLst>
      <p:ext uri="{BB962C8B-B14F-4D97-AF65-F5344CB8AC3E}">
        <p14:creationId xmlns:p14="http://schemas.microsoft.com/office/powerpoint/2010/main" val="82835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C1FF124-DB75-4F1F-9C9B-998BC53FAA93}" type="datetime1">
              <a:rPr lang="ru-RU" smtClean="0"/>
              <a:t>25.05.2016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C43530-66CE-454E-B226-01E417F2C027}" type="slidenum">
              <a:rPr lang="ru-RU" smtClean="0"/>
              <a:t>‹#›</a:t>
            </a:fld>
            <a:endParaRPr lang="ru-RU"/>
          </a:p>
        </p:txBody>
      </p:sp>
    </p:spTree>
    <p:extLst>
      <p:ext uri="{BB962C8B-B14F-4D97-AF65-F5344CB8AC3E}">
        <p14:creationId xmlns:p14="http://schemas.microsoft.com/office/powerpoint/2010/main" val="25812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5BB6A2B-C883-42B5-9432-FDA6E5C146F6}" type="datetime1">
              <a:rPr lang="ru-RU" smtClean="0"/>
              <a:t>25.05.2016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C43530-66CE-454E-B226-01E417F2C027}" type="slidenum">
              <a:rPr lang="ru-RU" smtClean="0"/>
              <a:t>‹#›</a:t>
            </a:fld>
            <a:endParaRPr lang="ru-RU"/>
          </a:p>
        </p:txBody>
      </p:sp>
    </p:spTree>
    <p:extLst>
      <p:ext uri="{BB962C8B-B14F-4D97-AF65-F5344CB8AC3E}">
        <p14:creationId xmlns:p14="http://schemas.microsoft.com/office/powerpoint/2010/main" val="274028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D2B9795-AA9F-44AB-A8D4-62A175F7F57B}" type="datetime1">
              <a:rPr lang="ru-RU" smtClean="0"/>
              <a:t>25.05.2016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C43530-66CE-454E-B226-01E417F2C027}" type="slidenum">
              <a:rPr lang="ru-RU" smtClean="0"/>
              <a:t>‹#›</a:t>
            </a:fld>
            <a:endParaRPr lang="ru-RU"/>
          </a:p>
        </p:txBody>
      </p:sp>
    </p:spTree>
    <p:extLst>
      <p:ext uri="{BB962C8B-B14F-4D97-AF65-F5344CB8AC3E}">
        <p14:creationId xmlns:p14="http://schemas.microsoft.com/office/powerpoint/2010/main" val="160199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7A57A1C-A552-4FE2-ABE9-62F87574EF9A}" type="datetime1">
              <a:rPr lang="ru-RU" smtClean="0"/>
              <a:t>25.05.2016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C43530-66CE-454E-B226-01E417F2C027}" type="slidenum">
              <a:rPr lang="ru-RU" smtClean="0"/>
              <a:t>‹#›</a:t>
            </a:fld>
            <a:endParaRPr lang="ru-RU"/>
          </a:p>
        </p:txBody>
      </p:sp>
    </p:spTree>
    <p:extLst>
      <p:ext uri="{BB962C8B-B14F-4D97-AF65-F5344CB8AC3E}">
        <p14:creationId xmlns:p14="http://schemas.microsoft.com/office/powerpoint/2010/main" val="339330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C2E66E-E85C-459A-B2C8-E0299B442B21}" type="datetime1">
              <a:rPr lang="ru-RU" smtClean="0"/>
              <a:t>25.05.2016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C43530-66CE-454E-B226-01E417F2C027}" type="slidenum">
              <a:rPr lang="ru-RU" smtClean="0"/>
              <a:t>‹#›</a:t>
            </a:fld>
            <a:endParaRPr lang="ru-RU"/>
          </a:p>
        </p:txBody>
      </p:sp>
    </p:spTree>
    <p:extLst>
      <p:ext uri="{BB962C8B-B14F-4D97-AF65-F5344CB8AC3E}">
        <p14:creationId xmlns:p14="http://schemas.microsoft.com/office/powerpoint/2010/main" val="205113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A2994B6-F9FE-4536-A248-68E58318C949}" type="datetime1">
              <a:rPr lang="ru-RU" smtClean="0"/>
              <a:t>25.05.2016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C43530-66CE-454E-B226-01E417F2C027}" type="slidenum">
              <a:rPr lang="ru-RU" smtClean="0"/>
              <a:t>‹#›</a:t>
            </a:fld>
            <a:endParaRPr lang="ru-RU"/>
          </a:p>
        </p:txBody>
      </p:sp>
    </p:spTree>
    <p:extLst>
      <p:ext uri="{BB962C8B-B14F-4D97-AF65-F5344CB8AC3E}">
        <p14:creationId xmlns:p14="http://schemas.microsoft.com/office/powerpoint/2010/main" val="273149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16A4239-E763-4841-A636-00F1A9027307}" type="datetime1">
              <a:rPr lang="ru-RU" smtClean="0"/>
              <a:t>25.05.2016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C43530-66CE-454E-B226-01E417F2C027}" type="slidenum">
              <a:rPr lang="ru-RU" smtClean="0"/>
              <a:t>‹#›</a:t>
            </a:fld>
            <a:endParaRPr lang="ru-RU"/>
          </a:p>
        </p:txBody>
      </p:sp>
    </p:spTree>
    <p:extLst>
      <p:ext uri="{BB962C8B-B14F-4D97-AF65-F5344CB8AC3E}">
        <p14:creationId xmlns:p14="http://schemas.microsoft.com/office/powerpoint/2010/main" val="224768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F3CBA-4EF9-4548-ABE5-5D4736086FD5}" type="datetime1">
              <a:rPr lang="ru-RU" smtClean="0"/>
              <a:t>25.05.2016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43530-66CE-454E-B226-01E417F2C027}" type="slidenum">
              <a:rPr lang="ru-RU" smtClean="0"/>
              <a:t>‹#›</a:t>
            </a:fld>
            <a:endParaRPr lang="ru-RU"/>
          </a:p>
        </p:txBody>
      </p:sp>
    </p:spTree>
    <p:extLst>
      <p:ext uri="{BB962C8B-B14F-4D97-AF65-F5344CB8AC3E}">
        <p14:creationId xmlns:p14="http://schemas.microsoft.com/office/powerpoint/2010/main" val="1013494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hyperlink" Target="http://media.rspp.ru/document/1/f/c/fc84b1337dbdd2411f73f3ca3f1bd173.pdf" TargetMode="External"/><Relationship Id="rId2" Type="http://schemas.openxmlformats.org/officeDocument/2006/relationships/hyperlink" Target="http://media.rspp.ru/document/1/8/7/877d17fdb3ddfa872d510e30b47d22f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0549" y="1336547"/>
            <a:ext cx="7702624" cy="1440159"/>
          </a:xfrm>
        </p:spPr>
        <p:txBody>
          <a:bodyPr>
            <a:normAutofit/>
          </a:bodyPr>
          <a:lstStyle/>
          <a:p>
            <a:r>
              <a:rPr lang="ru-RU" sz="2800" b="1" cap="all" dirty="0">
                <a:solidFill>
                  <a:srgbClr val="0070C0"/>
                </a:solidFill>
                <a:effectLst>
                  <a:outerShdw blurRad="38100" dist="38100" dir="2700000" algn="tl">
                    <a:srgbClr val="000000">
                      <a:alpha val="43137"/>
                    </a:srgbClr>
                  </a:outerShdw>
                </a:effectLst>
              </a:rPr>
              <a:t>Второй выпуск индексов Корпоративной социальной ответственности и отчетности РСПП: основные результаты</a:t>
            </a:r>
            <a:endParaRPr lang="ru-RU" sz="2800" cap="all" dirty="0">
              <a:solidFill>
                <a:srgbClr val="0070C0"/>
              </a:solidFill>
              <a:effectLst>
                <a:outerShdw blurRad="38100" dist="38100" dir="2700000" algn="tl">
                  <a:srgbClr val="000000">
                    <a:alpha val="43137"/>
                  </a:srgbClr>
                </a:outerShdw>
              </a:effectLst>
              <a:latin typeface="+mn-lt"/>
            </a:endParaRPr>
          </a:p>
        </p:txBody>
      </p:sp>
      <p:sp>
        <p:nvSpPr>
          <p:cNvPr id="3" name="Подзаголовок 2"/>
          <p:cNvSpPr>
            <a:spLocks noGrp="1"/>
          </p:cNvSpPr>
          <p:nvPr>
            <p:ph type="subTitle" idx="1"/>
          </p:nvPr>
        </p:nvSpPr>
        <p:spPr>
          <a:xfrm>
            <a:off x="1179443" y="2824719"/>
            <a:ext cx="10243931" cy="1853671"/>
          </a:xfrm>
        </p:spPr>
        <p:txBody>
          <a:bodyPr>
            <a:normAutofit fontScale="55000" lnSpcReduction="20000"/>
          </a:bodyPr>
          <a:lstStyle/>
          <a:p>
            <a:pPr algn="l"/>
            <a:r>
              <a:rPr lang="ru-RU" sz="4000" b="1" dirty="0" smtClean="0"/>
              <a:t>Елена </a:t>
            </a:r>
            <a:r>
              <a:rPr lang="ru-RU" sz="4000" b="1" dirty="0"/>
              <a:t>Феоктистова  –   </a:t>
            </a:r>
            <a:r>
              <a:rPr lang="ru-RU" sz="4000" i="1" dirty="0"/>
              <a:t>Управляющий Директор по  корпоративной ответственности, устойчивому развитию и социальному </a:t>
            </a:r>
            <a:r>
              <a:rPr lang="ru-RU" sz="4000" i="1" dirty="0" smtClean="0"/>
              <a:t>предпринимательству РСПП, </a:t>
            </a:r>
            <a:r>
              <a:rPr lang="ru-RU" sz="4000" i="1" dirty="0"/>
              <a:t>заместитель председателя Комитета РСПП по КСО и демографической политике</a:t>
            </a:r>
          </a:p>
          <a:p>
            <a:pPr algn="l"/>
            <a:r>
              <a:rPr lang="ru-RU" sz="4000" b="1" dirty="0"/>
              <a:t>Наталья Хонякова    </a:t>
            </a:r>
            <a:r>
              <a:rPr lang="ru-RU" sz="4000" dirty="0"/>
              <a:t>–  </a:t>
            </a:r>
            <a:r>
              <a:rPr lang="ru-RU" sz="4000" i="1" dirty="0"/>
              <a:t>Руководитель проекта «Индексы корпоративной социальной ответственности и отчетности» </a:t>
            </a:r>
            <a:r>
              <a:rPr lang="ru-RU" sz="4000" b="1" dirty="0">
                <a:solidFill>
                  <a:srgbClr val="FFC000"/>
                </a:solidFill>
              </a:rPr>
              <a:t> </a:t>
            </a:r>
            <a:r>
              <a:rPr lang="ru-RU" sz="4000" i="1" dirty="0"/>
              <a:t>Комитета РСПП по КСО</a:t>
            </a:r>
          </a:p>
          <a:p>
            <a:pPr algn="l"/>
            <a:endParaRPr lang="ru-RU" sz="2000" b="1" cap="all" dirty="0">
              <a:solidFill>
                <a:srgbClr val="FFC000"/>
              </a:solidFill>
            </a:endParaRPr>
          </a:p>
          <a:p>
            <a:pPr algn="l"/>
            <a:endParaRPr lang="ru-RU" sz="2000" b="1" cap="all" dirty="0">
              <a:solidFill>
                <a:srgbClr val="FFC000"/>
              </a:solidFill>
            </a:endParaRPr>
          </a:p>
          <a:p>
            <a:pPr algn="l"/>
            <a:endParaRPr lang="ru-RU" sz="2000" b="1" cap="all" dirty="0">
              <a:solidFill>
                <a:srgbClr val="FFC000"/>
              </a:solidFill>
            </a:endParaRPr>
          </a:p>
          <a:p>
            <a:pPr algn="l"/>
            <a:endParaRPr lang="ru-RU" sz="2000" b="1" cap="all" dirty="0">
              <a:solidFill>
                <a:srgbClr val="FFC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04" y="0"/>
            <a:ext cx="3202688" cy="120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692288" y="4678390"/>
            <a:ext cx="9077739" cy="646331"/>
          </a:xfrm>
          <a:prstGeom prst="rect">
            <a:avLst/>
          </a:prstGeom>
        </p:spPr>
        <p:txBody>
          <a:bodyPr wrap="square">
            <a:spAutoFit/>
          </a:bodyPr>
          <a:lstStyle/>
          <a:p>
            <a:r>
              <a:rPr lang="ru-RU" b="1" dirty="0">
                <a:solidFill>
                  <a:schemeClr val="accent5">
                    <a:lumMod val="75000"/>
                  </a:schemeClr>
                </a:solidFill>
              </a:rPr>
              <a:t>Проект РСПП поддерживается Комитетом РСПП  по корпоративной социальной ответственности  и демографической политике</a:t>
            </a:r>
          </a:p>
        </p:txBody>
      </p:sp>
      <p:sp>
        <p:nvSpPr>
          <p:cNvPr id="7" name="Прямоугольник 6"/>
          <p:cNvSpPr/>
          <p:nvPr/>
        </p:nvSpPr>
        <p:spPr>
          <a:xfrm>
            <a:off x="3293633" y="6149201"/>
            <a:ext cx="4962607" cy="738664"/>
          </a:xfrm>
          <a:prstGeom prst="rect">
            <a:avLst/>
          </a:prstGeom>
        </p:spPr>
        <p:txBody>
          <a:bodyPr wrap="square">
            <a:spAutoFit/>
          </a:bodyPr>
          <a:lstStyle/>
          <a:p>
            <a:pPr algn="ctr"/>
            <a:endParaRPr lang="ru-RU" sz="2400" b="1" cap="all" dirty="0"/>
          </a:p>
          <a:p>
            <a:pPr algn="ctr"/>
            <a:r>
              <a:rPr lang="ru-RU" b="1" cap="all" dirty="0">
                <a:solidFill>
                  <a:schemeClr val="bg1">
                    <a:lumMod val="65000"/>
                  </a:schemeClr>
                </a:solidFill>
              </a:rPr>
              <a:t>26.05.2016</a:t>
            </a:r>
            <a:endParaRPr lang="ru-RU" dirty="0">
              <a:solidFill>
                <a:schemeClr val="bg1">
                  <a:lumMod val="65000"/>
                </a:schemeClr>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409" y="5313746"/>
            <a:ext cx="2985218" cy="76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02765" y="5891969"/>
            <a:ext cx="184731" cy="369332"/>
          </a:xfrm>
          <a:prstGeom prst="rect">
            <a:avLst/>
          </a:prstGeom>
          <a:noFill/>
        </p:spPr>
        <p:txBody>
          <a:bodyPr wrap="none" rtlCol="0">
            <a:spAutoFit/>
          </a:bodyPr>
          <a:lstStyle/>
          <a:p>
            <a:endParaRPr lang="ru-RU" b="1" dirty="0"/>
          </a:p>
        </p:txBody>
      </p:sp>
      <p:pic>
        <p:nvPicPr>
          <p:cNvPr id="10" name="Рисунок 9" descr="C:\Users\Kopylovaga\AppData\Local\Microsoft\Windows\Temporary Internet Files\Content.Word\Severstal_Cy_cmyk_lr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6930" y="5720000"/>
            <a:ext cx="1663097" cy="541301"/>
          </a:xfrm>
          <a:prstGeom prst="rect">
            <a:avLst/>
          </a:prstGeom>
          <a:noFill/>
          <a:ln>
            <a:noFill/>
          </a:ln>
        </p:spPr>
      </p:pic>
      <p:pic>
        <p:nvPicPr>
          <p:cNvPr id="11" name="Рисунок 10" descr="C:\Users\Kopylovaga\AppData\Local\Microsoft\Windows\Temporary Internet Files\Content.Outlook\Y7DGGYIF\Logo.суэк.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2764" y="5799328"/>
            <a:ext cx="1062355" cy="403860"/>
          </a:xfrm>
          <a:prstGeom prst="rect">
            <a:avLst/>
          </a:prstGeom>
          <a:noFill/>
          <a:ln>
            <a:noFill/>
          </a:ln>
        </p:spPr>
      </p:pic>
    </p:spTree>
    <p:extLst>
      <p:ext uri="{BB962C8B-B14F-4D97-AF65-F5344CB8AC3E}">
        <p14:creationId xmlns:p14="http://schemas.microsoft.com/office/powerpoint/2010/main" val="779411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Ответственность и открытость: тематическое распределение показателей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9755035"/>
              </p:ext>
            </p:extLst>
          </p:nvPr>
        </p:nvGraphicFramePr>
        <p:xfrm>
          <a:off x="477078" y="1690687"/>
          <a:ext cx="10876722" cy="5030787"/>
        </p:xfrm>
        <a:graphic>
          <a:graphicData uri="http://schemas.openxmlformats.org/drawingml/2006/chart">
            <c:chart xmlns:c="http://schemas.openxmlformats.org/drawingml/2006/chart" xmlns:r="http://schemas.openxmlformats.org/officeDocument/2006/relationships" r:id="rId2"/>
          </a:graphicData>
        </a:graphic>
      </p:graphicFrame>
      <p:sp>
        <p:nvSpPr>
          <p:cNvPr id="5" name="Номер слайда 4"/>
          <p:cNvSpPr>
            <a:spLocks noGrp="1"/>
          </p:cNvSpPr>
          <p:nvPr>
            <p:ph type="sldNum" sz="quarter" idx="12"/>
          </p:nvPr>
        </p:nvSpPr>
        <p:spPr/>
        <p:txBody>
          <a:bodyPr/>
          <a:lstStyle/>
          <a:p>
            <a:fld id="{F1C43530-66CE-454E-B226-01E417F2C027}" type="slidenum">
              <a:rPr lang="ru-RU" smtClean="0"/>
              <a:t>10</a:t>
            </a:fld>
            <a:endParaRPr lang="ru-RU"/>
          </a:p>
        </p:txBody>
      </p:sp>
    </p:spTree>
    <p:extLst>
      <p:ext uri="{BB962C8B-B14F-4D97-AF65-F5344CB8AC3E}">
        <p14:creationId xmlns:p14="http://schemas.microsoft.com/office/powerpoint/2010/main" val="1467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0"/>
            <a:ext cx="10515600" cy="1325563"/>
          </a:xfrm>
        </p:spPr>
        <p:txBody>
          <a:bodyPr/>
          <a:lstStyle/>
          <a:p>
            <a:r>
              <a:rPr lang="ru-RU" dirty="0"/>
              <a:t>Индекс «Ответственность и открытость»</a:t>
            </a:r>
          </a:p>
        </p:txBody>
      </p:sp>
      <p:sp>
        <p:nvSpPr>
          <p:cNvPr id="3" name="Объект 2"/>
          <p:cNvSpPr>
            <a:spLocks noGrp="1"/>
          </p:cNvSpPr>
          <p:nvPr>
            <p:ph sz="half" idx="1"/>
          </p:nvPr>
        </p:nvSpPr>
        <p:spPr>
          <a:xfrm>
            <a:off x="278297" y="1172817"/>
            <a:ext cx="5498389" cy="5548658"/>
          </a:xfrm>
        </p:spPr>
        <p:txBody>
          <a:bodyPr>
            <a:normAutofit lnSpcReduction="10000"/>
          </a:bodyPr>
          <a:lstStyle/>
          <a:p>
            <a:pPr marL="0" indent="0">
              <a:buNone/>
            </a:pPr>
            <a:r>
              <a:rPr lang="ru-RU" dirty="0"/>
              <a:t>Индекс раскрытия информации</a:t>
            </a:r>
          </a:p>
          <a:p>
            <a:r>
              <a:rPr lang="ru-RU" dirty="0"/>
              <a:t>«абсолютный»</a:t>
            </a:r>
            <a:r>
              <a:rPr lang="en-US" dirty="0"/>
              <a:t> </a:t>
            </a:r>
            <a:r>
              <a:rPr lang="en-US" sz="3200" dirty="0"/>
              <a:t>I</a:t>
            </a:r>
            <a:r>
              <a:rPr lang="ru-RU" sz="3200" dirty="0"/>
              <a:t> </a:t>
            </a:r>
            <a:r>
              <a:rPr lang="en-US" sz="3200" i="1" dirty="0" err="1"/>
              <a:t>oo</a:t>
            </a:r>
            <a:r>
              <a:rPr lang="en-US" sz="3200" dirty="0"/>
              <a:t>(</a:t>
            </a:r>
            <a:r>
              <a:rPr lang="ru-RU" i="1" dirty="0" err="1"/>
              <a:t>абс</a:t>
            </a:r>
            <a:r>
              <a:rPr lang="en-US" i="1" dirty="0"/>
              <a:t>)</a:t>
            </a:r>
            <a:r>
              <a:rPr lang="en-US" dirty="0"/>
              <a:t>=e: E</a:t>
            </a:r>
            <a:r>
              <a:rPr lang="ru-RU" dirty="0"/>
              <a:t>, </a:t>
            </a:r>
            <a:r>
              <a:rPr lang="ru-RU" sz="2400" i="1" dirty="0"/>
              <a:t>где </a:t>
            </a:r>
          </a:p>
          <a:p>
            <a:pPr marL="0" indent="0">
              <a:buNone/>
            </a:pPr>
            <a:r>
              <a:rPr lang="en-US" sz="2400" i="1" dirty="0"/>
              <a:t>e – c</a:t>
            </a:r>
            <a:r>
              <a:rPr lang="ru-RU" sz="2400" i="1" dirty="0" err="1"/>
              <a:t>умма</a:t>
            </a:r>
            <a:r>
              <a:rPr lang="ru-RU" sz="2400" i="1" dirty="0"/>
              <a:t> баллов, подсчитанная по всей выборке</a:t>
            </a:r>
            <a:r>
              <a:rPr lang="en-US" sz="2400" i="1" dirty="0"/>
              <a:t>; </a:t>
            </a:r>
            <a:r>
              <a:rPr lang="ru-RU" sz="2400" i="1" dirty="0"/>
              <a:t> </a:t>
            </a:r>
            <a:r>
              <a:rPr lang="en-US" sz="2400" i="1" dirty="0"/>
              <a:t>E- </a:t>
            </a:r>
            <a:r>
              <a:rPr lang="ru-RU" sz="2400" i="1" dirty="0"/>
              <a:t>максимально возможная сумма баллов (</a:t>
            </a:r>
            <a:r>
              <a:rPr lang="en-US" sz="2400" i="1" dirty="0"/>
              <a:t>max </a:t>
            </a:r>
            <a:r>
              <a:rPr lang="ru-RU" sz="2400" i="1" dirty="0"/>
              <a:t>балл по показателю Х кол-во показателей Х кол-во компаний</a:t>
            </a:r>
          </a:p>
          <a:p>
            <a:r>
              <a:rPr lang="ru-RU" dirty="0"/>
              <a:t> «относительный»</a:t>
            </a:r>
            <a:r>
              <a:rPr lang="ru-RU" sz="3200" dirty="0"/>
              <a:t> </a:t>
            </a:r>
            <a:r>
              <a:rPr lang="en-US" sz="3200" dirty="0" err="1"/>
              <a:t>I</a:t>
            </a:r>
            <a:r>
              <a:rPr lang="en-US" sz="3200" i="1" dirty="0" err="1"/>
              <a:t>oo</a:t>
            </a:r>
            <a:r>
              <a:rPr lang="en-US" sz="3200" dirty="0"/>
              <a:t>(</a:t>
            </a:r>
            <a:r>
              <a:rPr lang="ru-RU" i="1" dirty="0" err="1"/>
              <a:t>отн</a:t>
            </a:r>
            <a:r>
              <a:rPr lang="en-US" i="1" dirty="0"/>
              <a:t>)</a:t>
            </a:r>
            <a:r>
              <a:rPr lang="ru-RU" i="1" dirty="0"/>
              <a:t> = </a:t>
            </a:r>
          </a:p>
          <a:p>
            <a:pPr marL="0" indent="0">
              <a:buNone/>
            </a:pPr>
            <a:r>
              <a:rPr lang="en-US" dirty="0"/>
              <a:t>e</a:t>
            </a:r>
            <a:r>
              <a:rPr lang="ru-RU" dirty="0"/>
              <a:t> </a:t>
            </a:r>
            <a:r>
              <a:rPr lang="en-US" dirty="0"/>
              <a:t>: E </a:t>
            </a:r>
            <a:r>
              <a:rPr lang="ru-RU" dirty="0"/>
              <a:t>х</a:t>
            </a:r>
            <a:r>
              <a:rPr lang="en-US" dirty="0"/>
              <a:t> 1/k</a:t>
            </a:r>
            <a:r>
              <a:rPr lang="ru-RU" i="1" dirty="0"/>
              <a:t>, где  </a:t>
            </a:r>
            <a:r>
              <a:rPr lang="en-US" i="1" dirty="0"/>
              <a:t>k</a:t>
            </a:r>
            <a:r>
              <a:rPr lang="ru-RU" i="1" dirty="0"/>
              <a:t> отражает уровень раскрытия информации в традиционной нефинансовой отчетности (отчетность по вопросам корпоративного управления)</a:t>
            </a:r>
          </a:p>
        </p:txBody>
      </p:sp>
      <p:sp>
        <p:nvSpPr>
          <p:cNvPr id="4" name="Объект 3"/>
          <p:cNvSpPr>
            <a:spLocks noGrp="1"/>
          </p:cNvSpPr>
          <p:nvPr>
            <p:ph sz="half" idx="2"/>
          </p:nvPr>
        </p:nvSpPr>
        <p:spPr>
          <a:xfrm>
            <a:off x="6321288" y="1172817"/>
            <a:ext cx="5870712" cy="4890053"/>
          </a:xfrm>
        </p:spPr>
        <p:txBody>
          <a:bodyPr>
            <a:normAutofit lnSpcReduction="10000"/>
          </a:bodyPr>
          <a:lstStyle/>
          <a:p>
            <a:pPr marL="0" indent="0">
              <a:buNone/>
            </a:pPr>
            <a:endParaRPr lang="en-US" dirty="0"/>
          </a:p>
          <a:p>
            <a:pPr marL="0" indent="0" algn="ctr">
              <a:buNone/>
            </a:pPr>
            <a:r>
              <a:rPr lang="ru-RU" b="1" dirty="0"/>
              <a:t>Значения индекса</a:t>
            </a:r>
            <a:endParaRPr lang="en-US" b="1" dirty="0"/>
          </a:p>
        </p:txBody>
      </p:sp>
      <p:sp>
        <p:nvSpPr>
          <p:cNvPr id="5" name="Номер слайда 4"/>
          <p:cNvSpPr>
            <a:spLocks noGrp="1"/>
          </p:cNvSpPr>
          <p:nvPr>
            <p:ph type="sldNum" sz="quarter" idx="12"/>
          </p:nvPr>
        </p:nvSpPr>
        <p:spPr/>
        <p:txBody>
          <a:bodyPr/>
          <a:lstStyle/>
          <a:p>
            <a:fld id="{F1C43530-66CE-454E-B226-01E417F2C027}" type="slidenum">
              <a:rPr lang="ru-RU" smtClean="0"/>
              <a:t>11</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706395401"/>
              </p:ext>
            </p:extLst>
          </p:nvPr>
        </p:nvGraphicFramePr>
        <p:xfrm>
          <a:off x="6500190" y="2498378"/>
          <a:ext cx="5327375" cy="2173012"/>
        </p:xfrm>
        <a:graphic>
          <a:graphicData uri="http://schemas.openxmlformats.org/drawingml/2006/table">
            <a:tbl>
              <a:tblPr>
                <a:tableStyleId>{5C22544A-7EE6-4342-B048-85BDC9FD1C3A}</a:tableStyleId>
              </a:tblPr>
              <a:tblGrid>
                <a:gridCol w="3367881">
                  <a:extLst>
                    <a:ext uri="{9D8B030D-6E8A-4147-A177-3AD203B41FA5}">
                      <a16:colId xmlns="" xmlns:a16="http://schemas.microsoft.com/office/drawing/2014/main" val="1444376213"/>
                    </a:ext>
                  </a:extLst>
                </a:gridCol>
                <a:gridCol w="979747">
                  <a:extLst>
                    <a:ext uri="{9D8B030D-6E8A-4147-A177-3AD203B41FA5}">
                      <a16:colId xmlns="" xmlns:a16="http://schemas.microsoft.com/office/drawing/2014/main" val="346536543"/>
                    </a:ext>
                  </a:extLst>
                </a:gridCol>
                <a:gridCol w="979747">
                  <a:extLst>
                    <a:ext uri="{9D8B030D-6E8A-4147-A177-3AD203B41FA5}">
                      <a16:colId xmlns="" xmlns:a16="http://schemas.microsoft.com/office/drawing/2014/main" val="3039745680"/>
                    </a:ext>
                  </a:extLst>
                </a:gridCol>
              </a:tblGrid>
              <a:tr h="543253">
                <a:tc>
                  <a:txBody>
                    <a:bodyPr/>
                    <a:lstStyle/>
                    <a:p>
                      <a:pPr algn="ctr" fontAlgn="b"/>
                      <a:endParaRPr lang="ru-RU" sz="2400" b="0" i="0" u="none" strike="noStrike" dirty="0">
                        <a:solidFill>
                          <a:srgbClr val="000000"/>
                        </a:solidFill>
                        <a:effectLst/>
                        <a:latin typeface="+mn-lt"/>
                      </a:endParaRPr>
                    </a:p>
                  </a:txBody>
                  <a:tcPr marL="0" marR="0" marT="0" marB="0" anchor="b"/>
                </a:tc>
                <a:tc>
                  <a:txBody>
                    <a:bodyPr/>
                    <a:lstStyle/>
                    <a:p>
                      <a:pPr algn="r" fontAlgn="b"/>
                      <a:r>
                        <a:rPr lang="ru-RU" sz="2400" b="1" u="none" strike="noStrike" dirty="0">
                          <a:effectLst/>
                          <a:latin typeface="+mn-lt"/>
                        </a:rPr>
                        <a:t>2014</a:t>
                      </a:r>
                      <a:endParaRPr lang="ru-RU" sz="2400" b="1" i="0" u="none" strike="noStrike" dirty="0">
                        <a:solidFill>
                          <a:srgbClr val="000000"/>
                        </a:solidFill>
                        <a:effectLst/>
                        <a:latin typeface="+mn-lt"/>
                      </a:endParaRPr>
                    </a:p>
                  </a:txBody>
                  <a:tcPr marL="0" marR="0" marT="0" marB="0" anchor="b"/>
                </a:tc>
                <a:tc>
                  <a:txBody>
                    <a:bodyPr/>
                    <a:lstStyle/>
                    <a:p>
                      <a:pPr algn="r" fontAlgn="b"/>
                      <a:r>
                        <a:rPr lang="ru-RU" sz="2400" b="1" u="none" strike="noStrike" dirty="0">
                          <a:effectLst/>
                          <a:latin typeface="+mn-lt"/>
                        </a:rPr>
                        <a:t>2015</a:t>
                      </a:r>
                      <a:endParaRPr lang="ru-RU" sz="2400" b="1" i="0" u="none" strike="noStrike" dirty="0">
                        <a:solidFill>
                          <a:srgbClr val="000000"/>
                        </a:solidFill>
                        <a:effectLst/>
                        <a:latin typeface="+mn-lt"/>
                      </a:endParaRPr>
                    </a:p>
                  </a:txBody>
                  <a:tcPr marL="0" marR="0" marT="0" marB="0" anchor="b"/>
                </a:tc>
                <a:extLst>
                  <a:ext uri="{0D108BD9-81ED-4DB2-BD59-A6C34878D82A}">
                    <a16:rowId xmlns="" xmlns:a16="http://schemas.microsoft.com/office/drawing/2014/main" val="1734998461"/>
                  </a:ext>
                </a:extLst>
              </a:tr>
              <a:tr h="543253">
                <a:tc>
                  <a:txBody>
                    <a:bodyPr/>
                    <a:lstStyle/>
                    <a:p>
                      <a:pPr algn="ctr" fontAlgn="b"/>
                      <a:r>
                        <a:rPr lang="en-US" sz="2400" b="1" u="none" strike="noStrike" dirty="0">
                          <a:effectLst/>
                          <a:latin typeface="+mn-lt"/>
                        </a:rPr>
                        <a:t>I </a:t>
                      </a:r>
                      <a:r>
                        <a:rPr lang="ru-RU" sz="2400" b="1" u="none" strike="noStrike" dirty="0" err="1">
                          <a:effectLst/>
                          <a:latin typeface="+mn-lt"/>
                        </a:rPr>
                        <a:t>оо</a:t>
                      </a:r>
                      <a:r>
                        <a:rPr lang="ru-RU" sz="2400" b="1" u="none" strike="noStrike" dirty="0">
                          <a:effectLst/>
                          <a:latin typeface="+mn-lt"/>
                        </a:rPr>
                        <a:t>(</a:t>
                      </a:r>
                      <a:r>
                        <a:rPr lang="ru-RU" sz="2400" b="1" i="1" u="none" strike="noStrike" dirty="0" err="1">
                          <a:effectLst/>
                          <a:latin typeface="+mn-lt"/>
                        </a:rPr>
                        <a:t>абс</a:t>
                      </a:r>
                      <a:r>
                        <a:rPr lang="ru-RU" sz="2400" b="1" i="1" u="none" strike="noStrike" dirty="0">
                          <a:effectLst/>
                          <a:latin typeface="+mn-lt"/>
                        </a:rPr>
                        <a:t>)</a:t>
                      </a:r>
                      <a:endParaRPr lang="ru-RU" sz="2400" b="1" i="1" u="none" strike="noStrike" dirty="0">
                        <a:solidFill>
                          <a:srgbClr val="000000"/>
                        </a:solidFill>
                        <a:effectLst/>
                        <a:latin typeface="+mn-lt"/>
                      </a:endParaRPr>
                    </a:p>
                  </a:txBody>
                  <a:tcPr marL="0" marR="0" marT="0" marB="0" anchor="b"/>
                </a:tc>
                <a:tc>
                  <a:txBody>
                    <a:bodyPr/>
                    <a:lstStyle/>
                    <a:p>
                      <a:pPr algn="r" fontAlgn="b"/>
                      <a:r>
                        <a:rPr lang="ru-RU" sz="2400" b="1" u="none" strike="noStrike" dirty="0">
                          <a:effectLst/>
                          <a:latin typeface="+mn-lt"/>
                        </a:rPr>
                        <a:t>0,21</a:t>
                      </a:r>
                      <a:endParaRPr lang="ru-RU" sz="2400" b="1" i="0" u="none" strike="noStrike" dirty="0">
                        <a:solidFill>
                          <a:srgbClr val="000000"/>
                        </a:solidFill>
                        <a:effectLst/>
                        <a:latin typeface="+mn-lt"/>
                      </a:endParaRPr>
                    </a:p>
                  </a:txBody>
                  <a:tcPr marL="0" marR="0" marT="0" marB="0" anchor="b"/>
                </a:tc>
                <a:tc>
                  <a:txBody>
                    <a:bodyPr/>
                    <a:lstStyle/>
                    <a:p>
                      <a:pPr algn="r" fontAlgn="b"/>
                      <a:r>
                        <a:rPr lang="ru-RU" sz="2400" b="1" u="none" strike="noStrike" dirty="0">
                          <a:effectLst/>
                          <a:latin typeface="+mn-lt"/>
                        </a:rPr>
                        <a:t>0,22</a:t>
                      </a:r>
                      <a:endParaRPr lang="ru-RU" sz="2400" b="1" i="0" u="none" strike="noStrike" dirty="0">
                        <a:solidFill>
                          <a:srgbClr val="000000"/>
                        </a:solidFill>
                        <a:effectLst/>
                        <a:latin typeface="+mn-lt"/>
                      </a:endParaRPr>
                    </a:p>
                  </a:txBody>
                  <a:tcPr marL="0" marR="0" marT="0" marB="0" anchor="b"/>
                </a:tc>
                <a:extLst>
                  <a:ext uri="{0D108BD9-81ED-4DB2-BD59-A6C34878D82A}">
                    <a16:rowId xmlns="" xmlns:a16="http://schemas.microsoft.com/office/drawing/2014/main" val="709883463"/>
                  </a:ext>
                </a:extLst>
              </a:tr>
              <a:tr h="543253">
                <a:tc>
                  <a:txBody>
                    <a:bodyPr/>
                    <a:lstStyle/>
                    <a:p>
                      <a:pPr algn="ctr" fontAlgn="b"/>
                      <a:r>
                        <a:rPr lang="ru-RU" sz="2400" u="none" strike="noStrike" dirty="0">
                          <a:effectLst/>
                          <a:latin typeface="+mn-lt"/>
                        </a:rPr>
                        <a:t>I </a:t>
                      </a:r>
                      <a:r>
                        <a:rPr lang="ru-RU" sz="2400" i="1" u="none" strike="noStrike" dirty="0" err="1">
                          <a:effectLst/>
                          <a:latin typeface="+mn-lt"/>
                        </a:rPr>
                        <a:t>отн</a:t>
                      </a:r>
                      <a:r>
                        <a:rPr lang="ru-RU" sz="2400" u="none" strike="noStrike" dirty="0">
                          <a:effectLst/>
                          <a:latin typeface="+mn-lt"/>
                        </a:rPr>
                        <a:t> -с поправкой на 1/k</a:t>
                      </a:r>
                      <a:endParaRPr lang="ru-RU" sz="2400" b="0" i="1" u="none" strike="noStrike" dirty="0">
                        <a:solidFill>
                          <a:srgbClr val="000000"/>
                        </a:solidFill>
                        <a:effectLst/>
                        <a:latin typeface="+mn-lt"/>
                      </a:endParaRPr>
                    </a:p>
                  </a:txBody>
                  <a:tcPr marL="0" marR="0" marT="0" marB="0" anchor="b"/>
                </a:tc>
                <a:tc>
                  <a:txBody>
                    <a:bodyPr/>
                    <a:lstStyle/>
                    <a:p>
                      <a:pPr algn="r" fontAlgn="b"/>
                      <a:r>
                        <a:rPr lang="ru-RU" sz="2400" u="none" strike="noStrike" dirty="0">
                          <a:effectLst/>
                          <a:latin typeface="+mn-lt"/>
                        </a:rPr>
                        <a:t>0,3</a:t>
                      </a:r>
                      <a:endParaRPr lang="ru-RU" sz="2400" b="0" i="1" u="none" strike="noStrike" dirty="0">
                        <a:solidFill>
                          <a:srgbClr val="000000"/>
                        </a:solidFill>
                        <a:effectLst/>
                        <a:latin typeface="+mn-lt"/>
                      </a:endParaRPr>
                    </a:p>
                  </a:txBody>
                  <a:tcPr marL="0" marR="0" marT="0" marB="0" anchor="b"/>
                </a:tc>
                <a:tc>
                  <a:txBody>
                    <a:bodyPr/>
                    <a:lstStyle/>
                    <a:p>
                      <a:pPr algn="r" fontAlgn="b"/>
                      <a:r>
                        <a:rPr lang="ru-RU" sz="2400" u="none" strike="noStrike" dirty="0">
                          <a:effectLst/>
                          <a:latin typeface="+mn-lt"/>
                        </a:rPr>
                        <a:t>0,41</a:t>
                      </a:r>
                      <a:endParaRPr lang="ru-RU" sz="2400" b="0" i="0" u="none" strike="noStrike" dirty="0">
                        <a:solidFill>
                          <a:srgbClr val="000000"/>
                        </a:solidFill>
                        <a:effectLst/>
                        <a:latin typeface="+mn-lt"/>
                      </a:endParaRPr>
                    </a:p>
                  </a:txBody>
                  <a:tcPr marL="0" marR="0" marT="0" marB="0" anchor="b"/>
                </a:tc>
                <a:extLst>
                  <a:ext uri="{0D108BD9-81ED-4DB2-BD59-A6C34878D82A}">
                    <a16:rowId xmlns="" xmlns:a16="http://schemas.microsoft.com/office/drawing/2014/main" val="534205364"/>
                  </a:ext>
                </a:extLst>
              </a:tr>
              <a:tr h="543253">
                <a:tc>
                  <a:txBody>
                    <a:bodyPr/>
                    <a:lstStyle/>
                    <a:p>
                      <a:pPr algn="ctr" fontAlgn="b"/>
                      <a:r>
                        <a:rPr lang="en-US" sz="2400" u="none" strike="noStrike" dirty="0">
                          <a:effectLst/>
                          <a:latin typeface="+mn-lt"/>
                        </a:rPr>
                        <a:t>k</a:t>
                      </a:r>
                      <a:endParaRPr lang="en-US" sz="2400" b="0" i="0" u="none" strike="noStrike" dirty="0">
                        <a:solidFill>
                          <a:srgbClr val="000000"/>
                        </a:solidFill>
                        <a:effectLst/>
                        <a:latin typeface="+mn-lt"/>
                      </a:endParaRPr>
                    </a:p>
                  </a:txBody>
                  <a:tcPr marL="0" marR="0" marT="0" marB="0" anchor="b"/>
                </a:tc>
                <a:tc>
                  <a:txBody>
                    <a:bodyPr/>
                    <a:lstStyle/>
                    <a:p>
                      <a:pPr algn="r" fontAlgn="b"/>
                      <a:r>
                        <a:rPr lang="ru-RU" sz="2400" u="none" strike="noStrike">
                          <a:effectLst/>
                          <a:latin typeface="+mn-lt"/>
                        </a:rPr>
                        <a:t>0,69</a:t>
                      </a:r>
                      <a:endParaRPr lang="ru-RU" sz="2400" b="0" i="0" u="none" strike="noStrike">
                        <a:solidFill>
                          <a:srgbClr val="000000"/>
                        </a:solidFill>
                        <a:effectLst/>
                        <a:latin typeface="+mn-lt"/>
                      </a:endParaRPr>
                    </a:p>
                  </a:txBody>
                  <a:tcPr marL="0" marR="0" marT="0" marB="0" anchor="b"/>
                </a:tc>
                <a:tc>
                  <a:txBody>
                    <a:bodyPr/>
                    <a:lstStyle/>
                    <a:p>
                      <a:pPr algn="r" fontAlgn="b"/>
                      <a:r>
                        <a:rPr lang="ru-RU" sz="2400" u="none" strike="noStrike" dirty="0">
                          <a:effectLst/>
                          <a:latin typeface="+mn-lt"/>
                        </a:rPr>
                        <a:t>0,54</a:t>
                      </a:r>
                      <a:endParaRPr lang="ru-RU" sz="2400" b="0" i="0" u="none" strike="noStrike" dirty="0">
                        <a:solidFill>
                          <a:srgbClr val="000000"/>
                        </a:solidFill>
                        <a:effectLst/>
                        <a:latin typeface="+mn-lt"/>
                      </a:endParaRPr>
                    </a:p>
                  </a:txBody>
                  <a:tcPr marL="0" marR="0" marT="0" marB="0" anchor="b"/>
                </a:tc>
                <a:extLst>
                  <a:ext uri="{0D108BD9-81ED-4DB2-BD59-A6C34878D82A}">
                    <a16:rowId xmlns="" xmlns:a16="http://schemas.microsoft.com/office/drawing/2014/main" val="1496280265"/>
                  </a:ext>
                </a:extLst>
              </a:tr>
            </a:tbl>
          </a:graphicData>
        </a:graphic>
      </p:graphicFrame>
    </p:spTree>
    <p:extLst>
      <p:ext uri="{BB962C8B-B14F-4D97-AF65-F5344CB8AC3E}">
        <p14:creationId xmlns:p14="http://schemas.microsoft.com/office/powerpoint/2010/main" val="80838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7828"/>
            <a:ext cx="10515600" cy="1325563"/>
          </a:xfrm>
        </p:spPr>
        <p:txBody>
          <a:bodyPr/>
          <a:lstStyle/>
          <a:p>
            <a:r>
              <a:rPr lang="ru-RU" dirty="0"/>
              <a:t>Уровни раскрытия информации</a:t>
            </a:r>
          </a:p>
        </p:txBody>
      </p:sp>
      <p:sp>
        <p:nvSpPr>
          <p:cNvPr id="6" name="Номер слайда 5"/>
          <p:cNvSpPr>
            <a:spLocks noGrp="1"/>
          </p:cNvSpPr>
          <p:nvPr>
            <p:ph type="sldNum" sz="quarter" idx="12"/>
          </p:nvPr>
        </p:nvSpPr>
        <p:spPr/>
        <p:txBody>
          <a:bodyPr/>
          <a:lstStyle/>
          <a:p>
            <a:fld id="{F1C43530-66CE-454E-B226-01E417F2C027}" type="slidenum">
              <a:rPr lang="ru-RU" smtClean="0"/>
              <a:t>12</a:t>
            </a:fld>
            <a:endParaRPr lang="ru-RU"/>
          </a:p>
        </p:txBody>
      </p:sp>
      <p:sp>
        <p:nvSpPr>
          <p:cNvPr id="7" name="Прямоугольник 6"/>
          <p:cNvSpPr/>
          <p:nvPr/>
        </p:nvSpPr>
        <p:spPr>
          <a:xfrm>
            <a:off x="7262507" y="1468824"/>
            <a:ext cx="4610179" cy="5324535"/>
          </a:xfrm>
          <a:prstGeom prst="rect">
            <a:avLst/>
          </a:prstGeom>
        </p:spPr>
        <p:txBody>
          <a:bodyPr wrap="square">
            <a:spAutoFit/>
          </a:bodyPr>
          <a:lstStyle/>
          <a:p>
            <a:r>
              <a:rPr lang="ru-RU" sz="2000" b="1" u="sng" dirty="0"/>
              <a:t>Уровни раскрытия информации</a:t>
            </a:r>
          </a:p>
          <a:p>
            <a:r>
              <a:rPr lang="ru-RU" sz="2000" b="1" i="1" dirty="0"/>
              <a:t>Отсутствие информации </a:t>
            </a:r>
            <a:r>
              <a:rPr lang="ru-RU" sz="2000" dirty="0"/>
              <a:t>–  0 баллов.</a:t>
            </a:r>
          </a:p>
          <a:p>
            <a:r>
              <a:rPr lang="ru-RU" sz="2000" dirty="0"/>
              <a:t>«</a:t>
            </a:r>
            <a:r>
              <a:rPr lang="ru-RU" sz="2000" b="1" i="1" dirty="0"/>
              <a:t>Декларация</a:t>
            </a:r>
            <a:r>
              <a:rPr lang="ru-RU" sz="2000" b="1" dirty="0"/>
              <a:t>»</a:t>
            </a:r>
            <a:r>
              <a:rPr lang="ru-RU" sz="2000" dirty="0"/>
              <a:t> (1 балл): компания ограничивается упоминанием темы в самом общем, декларативном виде. </a:t>
            </a:r>
          </a:p>
          <a:p>
            <a:r>
              <a:rPr lang="ru-RU" sz="2000" i="1" dirty="0"/>
              <a:t>«</a:t>
            </a:r>
            <a:r>
              <a:rPr lang="ru-RU" sz="2000" b="1" i="1" dirty="0"/>
              <a:t>Иллюстрация»</a:t>
            </a:r>
            <a:r>
              <a:rPr lang="ru-RU" sz="2000" i="1" dirty="0"/>
              <a:t> </a:t>
            </a:r>
            <a:r>
              <a:rPr lang="ru-RU" sz="2000" dirty="0"/>
              <a:t>(2 балла): конкретное направление работы в области КСО иллюстрируется конкретными примерами. </a:t>
            </a:r>
          </a:p>
          <a:p>
            <a:r>
              <a:rPr lang="ru-RU" sz="2000" dirty="0"/>
              <a:t>«</a:t>
            </a:r>
            <a:r>
              <a:rPr lang="ru-RU" sz="2000" b="1" dirty="0"/>
              <a:t>Отчетность</a:t>
            </a:r>
            <a:r>
              <a:rPr lang="ru-RU" sz="2000" dirty="0"/>
              <a:t>» (3</a:t>
            </a:r>
            <a:r>
              <a:rPr lang="en-US" sz="2000" dirty="0"/>
              <a:t>-5</a:t>
            </a:r>
            <a:r>
              <a:rPr lang="ru-RU" sz="2000" dirty="0"/>
              <a:t> баллов, в зависимости от периода, за который раскрыта информация): компания не ограничивается декларациями и рассказами от отдельных кейсах, а приводит консолидированные данные, отражающие ситуацию в масштабе всей компании. </a:t>
            </a:r>
          </a:p>
        </p:txBody>
      </p:sp>
      <p:graphicFrame>
        <p:nvGraphicFramePr>
          <p:cNvPr id="9" name="Диаграмма 8"/>
          <p:cNvGraphicFramePr>
            <a:graphicFrameLocks/>
          </p:cNvGraphicFramePr>
          <p:nvPr>
            <p:extLst>
              <p:ext uri="{D42A27DB-BD31-4B8C-83A1-F6EECF244321}">
                <p14:modId xmlns:p14="http://schemas.microsoft.com/office/powerpoint/2010/main" val="4231890339"/>
              </p:ext>
            </p:extLst>
          </p:nvPr>
        </p:nvGraphicFramePr>
        <p:xfrm>
          <a:off x="1207762" y="1271575"/>
          <a:ext cx="5685183" cy="455681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Рисунок 9"/>
          <p:cNvPicPr>
            <a:picLocks noChangeAspect="1"/>
          </p:cNvPicPr>
          <p:nvPr/>
        </p:nvPicPr>
        <p:blipFill>
          <a:blip r:embed="rId3"/>
          <a:stretch>
            <a:fillRect/>
          </a:stretch>
        </p:blipFill>
        <p:spPr>
          <a:xfrm>
            <a:off x="2997840" y="6138862"/>
            <a:ext cx="2105025" cy="400050"/>
          </a:xfrm>
          <a:prstGeom prst="rect">
            <a:avLst/>
          </a:prstGeom>
        </p:spPr>
      </p:pic>
    </p:spTree>
    <p:extLst>
      <p:ext uri="{BB962C8B-B14F-4D97-AF65-F5344CB8AC3E}">
        <p14:creationId xmlns:p14="http://schemas.microsoft.com/office/powerpoint/2010/main" val="11463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lstStyle/>
          <a:p>
            <a:r>
              <a:rPr lang="ru-RU" dirty="0"/>
              <a:t>Тематический индекс</a:t>
            </a:r>
          </a:p>
        </p:txBody>
      </p:sp>
      <p:sp>
        <p:nvSpPr>
          <p:cNvPr id="3" name="Номер слайда 2"/>
          <p:cNvSpPr>
            <a:spLocks noGrp="1"/>
          </p:cNvSpPr>
          <p:nvPr>
            <p:ph type="sldNum" sz="quarter" idx="12"/>
          </p:nvPr>
        </p:nvSpPr>
        <p:spPr/>
        <p:txBody>
          <a:bodyPr/>
          <a:lstStyle/>
          <a:p>
            <a:fld id="{F1C43530-66CE-454E-B226-01E417F2C027}" type="slidenum">
              <a:rPr lang="ru-RU" smtClean="0"/>
              <a:t>13</a:t>
            </a:fld>
            <a:endParaRPr lang="ru-RU"/>
          </a:p>
        </p:txBody>
      </p:sp>
      <p:graphicFrame>
        <p:nvGraphicFramePr>
          <p:cNvPr id="5" name="Диаграмма 4"/>
          <p:cNvGraphicFramePr>
            <a:graphicFrameLocks/>
          </p:cNvGraphicFramePr>
          <p:nvPr>
            <p:extLst>
              <p:ext uri="{D42A27DB-BD31-4B8C-83A1-F6EECF244321}">
                <p14:modId xmlns:p14="http://schemas.microsoft.com/office/powerpoint/2010/main" val="671446143"/>
              </p:ext>
            </p:extLst>
          </p:nvPr>
        </p:nvGraphicFramePr>
        <p:xfrm>
          <a:off x="731521" y="1012874"/>
          <a:ext cx="11015002" cy="5708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206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838"/>
            <a:ext cx="10515600" cy="1325563"/>
          </a:xfrm>
        </p:spPr>
        <p:txBody>
          <a:bodyPr/>
          <a:lstStyle/>
          <a:p>
            <a:r>
              <a:rPr lang="ru-RU" dirty="0"/>
              <a:t>Отраслевой срез</a:t>
            </a:r>
          </a:p>
        </p:txBody>
      </p:sp>
      <p:graphicFrame>
        <p:nvGraphicFramePr>
          <p:cNvPr id="3" name="Диаграмма 2"/>
          <p:cNvGraphicFramePr>
            <a:graphicFrameLocks noGrp="1"/>
          </p:cNvGraphicFramePr>
          <p:nvPr>
            <p:extLst>
              <p:ext uri="{D42A27DB-BD31-4B8C-83A1-F6EECF244321}">
                <p14:modId xmlns:p14="http://schemas.microsoft.com/office/powerpoint/2010/main" val="2700608539"/>
              </p:ext>
            </p:extLst>
          </p:nvPr>
        </p:nvGraphicFramePr>
        <p:xfrm>
          <a:off x="101600" y="1422401"/>
          <a:ext cx="11547061" cy="5031430"/>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fld id="{F1C43530-66CE-454E-B226-01E417F2C027}" type="slidenum">
              <a:rPr lang="ru-RU" smtClean="0"/>
              <a:t>14</a:t>
            </a:fld>
            <a:endParaRPr lang="ru-RU"/>
          </a:p>
        </p:txBody>
      </p:sp>
      <p:sp>
        <p:nvSpPr>
          <p:cNvPr id="5" name="TextBox 4"/>
          <p:cNvSpPr txBox="1"/>
          <p:nvPr/>
        </p:nvSpPr>
        <p:spPr>
          <a:xfrm>
            <a:off x="5106556" y="5981898"/>
            <a:ext cx="5262531" cy="1200329"/>
          </a:xfrm>
          <a:prstGeom prst="rect">
            <a:avLst/>
          </a:prstGeom>
          <a:noFill/>
        </p:spPr>
        <p:txBody>
          <a:bodyPr wrap="none" rtlCol="0">
            <a:spAutoFit/>
          </a:bodyPr>
          <a:lstStyle/>
          <a:p>
            <a:r>
              <a:rPr lang="ru-RU" b="1" dirty="0">
                <a:solidFill>
                  <a:schemeClr val="accent1"/>
                </a:solidFill>
              </a:rPr>
              <a:t>Химическая и нефтехимическая промышленность</a:t>
            </a:r>
          </a:p>
          <a:p>
            <a:r>
              <a:rPr lang="ru-RU" b="1" dirty="0">
                <a:solidFill>
                  <a:schemeClr val="accent1"/>
                </a:solidFill>
              </a:rPr>
              <a:t>Цветная металлургия</a:t>
            </a:r>
          </a:p>
          <a:p>
            <a:r>
              <a:rPr lang="ru-RU" b="1" dirty="0">
                <a:solidFill>
                  <a:schemeClr val="accent1"/>
                </a:solidFill>
              </a:rPr>
              <a:t>Телекоммуникации и связь</a:t>
            </a:r>
          </a:p>
          <a:p>
            <a:endParaRPr lang="ru-RU" dirty="0"/>
          </a:p>
        </p:txBody>
      </p:sp>
      <p:sp>
        <p:nvSpPr>
          <p:cNvPr id="6" name="TextBox 5"/>
          <p:cNvSpPr txBox="1"/>
          <p:nvPr/>
        </p:nvSpPr>
        <p:spPr>
          <a:xfrm>
            <a:off x="4811695" y="6002407"/>
            <a:ext cx="294861" cy="707886"/>
          </a:xfrm>
          <a:prstGeom prst="rect">
            <a:avLst/>
          </a:prstGeom>
          <a:noFill/>
        </p:spPr>
        <p:txBody>
          <a:bodyPr wrap="square" rtlCol="0">
            <a:spAutoFit/>
          </a:bodyPr>
          <a:lstStyle/>
          <a:p>
            <a:r>
              <a:rPr lang="ru-RU" sz="4000" dirty="0">
                <a:latin typeface="Times New Roman" panose="02020603050405020304" pitchFamily="18" charset="0"/>
                <a:cs typeface="Times New Roman" panose="02020603050405020304" pitchFamily="18" charset="0"/>
              </a:rPr>
              <a:t>↑</a:t>
            </a:r>
            <a:endParaRPr lang="ru-RU" sz="4000" dirty="0"/>
          </a:p>
        </p:txBody>
      </p:sp>
    </p:spTree>
    <p:extLst>
      <p:ext uri="{BB962C8B-B14F-4D97-AF65-F5344CB8AC3E}">
        <p14:creationId xmlns:p14="http://schemas.microsoft.com/office/powerpoint/2010/main" val="46329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a:t>Лидеры индекса «Ответственность и открытость»</a:t>
            </a:r>
          </a:p>
        </p:txBody>
      </p:sp>
      <p:sp>
        <p:nvSpPr>
          <p:cNvPr id="6" name="Объект 5"/>
          <p:cNvSpPr>
            <a:spLocks noGrp="1"/>
          </p:cNvSpPr>
          <p:nvPr>
            <p:ph sz="half" idx="1"/>
          </p:nvPr>
        </p:nvSpPr>
        <p:spPr>
          <a:xfrm>
            <a:off x="838200" y="2370137"/>
            <a:ext cx="5181600" cy="4351338"/>
          </a:xfrm>
        </p:spPr>
        <p:txBody>
          <a:bodyPr>
            <a:normAutofit fontScale="85000" lnSpcReduction="20000"/>
          </a:bodyPr>
          <a:lstStyle/>
          <a:p>
            <a:pPr marL="0" indent="0">
              <a:lnSpc>
                <a:spcPct val="115000"/>
              </a:lnSpc>
              <a:spcAft>
                <a:spcPts val="1000"/>
              </a:spcAft>
              <a:buNone/>
              <a:tabLst>
                <a:tab pos="5704205" algn="l"/>
              </a:tabLst>
            </a:pPr>
            <a:r>
              <a:rPr lang="ru-RU" b="1" dirty="0">
                <a:latin typeface="Calibri" panose="020F0502020204030204" pitchFamily="34" charset="0"/>
                <a:ea typeface="Calibri" panose="020F0502020204030204" pitchFamily="34" charset="0"/>
                <a:cs typeface="Times New Roman" panose="02020603050405020304" pitchFamily="18" charset="0"/>
              </a:rPr>
              <a:t>Группа лидеров «Топ-20»:</a:t>
            </a:r>
          </a:p>
          <a:p>
            <a:pPr marL="0" indent="0">
              <a:lnSpc>
                <a:spcPct val="115000"/>
              </a:lnSpc>
              <a:spcAft>
                <a:spcPts val="1000"/>
              </a:spcAft>
              <a:buNone/>
              <a:tabLst>
                <a:tab pos="5704205" algn="l"/>
              </a:tabLst>
            </a:pPr>
            <a:r>
              <a:rPr lang="ru-RU" cap="all" dirty="0" err="1">
                <a:latin typeface="Calibri" panose="020F0502020204030204" pitchFamily="34" charset="0"/>
                <a:ea typeface="Calibri" panose="020F0502020204030204" pitchFamily="34" charset="0"/>
                <a:cs typeface="Times New Roman" panose="02020603050405020304" pitchFamily="18" charset="0"/>
              </a:rPr>
              <a:t>Алроса</a:t>
            </a:r>
            <a:r>
              <a:rPr lang="ru-RU" cap="all" dirty="0">
                <a:latin typeface="Calibri" panose="020F0502020204030204" pitchFamily="34" charset="0"/>
                <a:ea typeface="Calibri" panose="020F0502020204030204" pitchFamily="34" charset="0"/>
                <a:cs typeface="Times New Roman" panose="02020603050405020304" pitchFamily="18" charset="0"/>
              </a:rPr>
              <a:t>, </a:t>
            </a:r>
            <a:r>
              <a:rPr lang="ru-RU" cap="all" dirty="0" err="1">
                <a:latin typeface="Calibri" panose="020F0502020204030204" pitchFamily="34" charset="0"/>
                <a:ea typeface="Calibri" panose="020F0502020204030204" pitchFamily="34" charset="0"/>
                <a:cs typeface="Times New Roman" panose="02020603050405020304" pitchFamily="18" charset="0"/>
              </a:rPr>
              <a:t>Башнефть</a:t>
            </a:r>
            <a:r>
              <a:rPr lang="ru-RU" cap="all" dirty="0">
                <a:latin typeface="Calibri" panose="020F0502020204030204" pitchFamily="34" charset="0"/>
                <a:ea typeface="Calibri" panose="020F0502020204030204" pitchFamily="34" charset="0"/>
                <a:cs typeface="Times New Roman" panose="02020603050405020304" pitchFamily="18" charset="0"/>
              </a:rPr>
              <a:t>, ВТБ, Газпром, </a:t>
            </a:r>
            <a:r>
              <a:rPr lang="ru-RU" cap="all" dirty="0" err="1">
                <a:latin typeface="Calibri" panose="020F0502020204030204" pitchFamily="34" charset="0"/>
                <a:ea typeface="Calibri" panose="020F0502020204030204" pitchFamily="34" charset="0"/>
                <a:cs typeface="Times New Roman" panose="02020603050405020304" pitchFamily="18" charset="0"/>
              </a:rPr>
              <a:t>Еврохим</a:t>
            </a:r>
            <a:r>
              <a:rPr lang="ru-RU" cap="all" dirty="0">
                <a:latin typeface="Calibri" panose="020F0502020204030204" pitchFamily="34" charset="0"/>
                <a:ea typeface="Calibri" panose="020F0502020204030204" pitchFamily="34" charset="0"/>
                <a:cs typeface="Times New Roman" panose="02020603050405020304" pitchFamily="18" charset="0"/>
              </a:rPr>
              <a:t>, </a:t>
            </a:r>
            <a:r>
              <a:rPr lang="ru-RU" cap="all" dirty="0" err="1">
                <a:latin typeface="Calibri" panose="020F0502020204030204" pitchFamily="34" charset="0"/>
                <a:ea typeface="Calibri" panose="020F0502020204030204" pitchFamily="34" charset="0"/>
                <a:cs typeface="Times New Roman" panose="02020603050405020304" pitchFamily="18" charset="0"/>
              </a:rPr>
              <a:t>ИнтерРАО</a:t>
            </a:r>
            <a:r>
              <a:rPr lang="ru-RU" cap="all" dirty="0">
                <a:latin typeface="Calibri" panose="020F0502020204030204" pitchFamily="34" charset="0"/>
                <a:ea typeface="Calibri" panose="020F0502020204030204" pitchFamily="34" charset="0"/>
                <a:cs typeface="Times New Roman" panose="02020603050405020304" pitchFamily="18" charset="0"/>
              </a:rPr>
              <a:t>, Лукойл, </a:t>
            </a:r>
            <a:r>
              <a:rPr lang="ru-RU" cap="all" dirty="0" err="1">
                <a:latin typeface="Calibri" panose="020F0502020204030204" pitchFamily="34" charset="0"/>
                <a:ea typeface="Calibri" panose="020F0502020204030204" pitchFamily="34" charset="0"/>
                <a:cs typeface="Times New Roman" panose="02020603050405020304" pitchFamily="18" charset="0"/>
              </a:rPr>
              <a:t>Металлоинвест</a:t>
            </a:r>
            <a:r>
              <a:rPr lang="ru-RU" cap="all" dirty="0">
                <a:latin typeface="Calibri" panose="020F0502020204030204" pitchFamily="34" charset="0"/>
                <a:ea typeface="Calibri" panose="020F0502020204030204" pitchFamily="34" charset="0"/>
                <a:cs typeface="Times New Roman" panose="02020603050405020304" pitchFamily="18" charset="0"/>
              </a:rPr>
              <a:t>, Нижнекамскнефтехим, НЛМК, Норильский никель,  Роснефть, Росэнергоатом, </a:t>
            </a:r>
            <a:r>
              <a:rPr lang="ru-RU" cap="all" dirty="0" err="1">
                <a:latin typeface="Calibri" panose="020F0502020204030204" pitchFamily="34" charset="0"/>
                <a:ea typeface="Calibri" panose="020F0502020204030204" pitchFamily="34" charset="0"/>
                <a:cs typeface="Times New Roman" panose="02020603050405020304" pitchFamily="18" charset="0"/>
              </a:rPr>
              <a:t>Русал</a:t>
            </a:r>
            <a:r>
              <a:rPr lang="ru-RU" cap="all" dirty="0">
                <a:latin typeface="Calibri" panose="020F0502020204030204" pitchFamily="34" charset="0"/>
                <a:ea typeface="Calibri" panose="020F0502020204030204" pitchFamily="34" charset="0"/>
                <a:cs typeface="Times New Roman" panose="02020603050405020304" pitchFamily="18" charset="0"/>
              </a:rPr>
              <a:t> Северсталь,, СУЭК, Татнефть, ТВЭЛ, </a:t>
            </a:r>
            <a:r>
              <a:rPr lang="ru-RU" cap="all" dirty="0" err="1">
                <a:latin typeface="Calibri" panose="020F0502020204030204" pitchFamily="34" charset="0"/>
                <a:ea typeface="Calibri" panose="020F0502020204030204" pitchFamily="34" charset="0"/>
                <a:cs typeface="Times New Roman" panose="02020603050405020304" pitchFamily="18" charset="0"/>
              </a:rPr>
              <a:t>Уралкалий</a:t>
            </a:r>
            <a:r>
              <a:rPr lang="ru-RU" cap="all" dirty="0">
                <a:latin typeface="Calibri" panose="020F0502020204030204" pitchFamily="34" charset="0"/>
                <a:ea typeface="Calibri" panose="020F0502020204030204" pitchFamily="34" charset="0"/>
                <a:cs typeface="Times New Roman" panose="02020603050405020304" pitchFamily="18" charset="0"/>
              </a:rPr>
              <a:t>, </a:t>
            </a:r>
            <a:r>
              <a:rPr lang="ru-RU" cap="all" dirty="0" err="1">
                <a:latin typeface="Calibri" panose="020F0502020204030204" pitchFamily="34" charset="0"/>
                <a:ea typeface="Calibri" panose="020F0502020204030204" pitchFamily="34" charset="0"/>
                <a:cs typeface="Times New Roman" panose="02020603050405020304" pitchFamily="18" charset="0"/>
              </a:rPr>
              <a:t>Фосагро</a:t>
            </a:r>
            <a:endParaRPr lang="ru-RU" cap="all"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5704205" algn="l"/>
              </a:tabLst>
            </a:pPr>
            <a:r>
              <a:rPr lang="ru-RU" b="1" cap="all" dirty="0">
                <a:latin typeface="Calibri" panose="020F0502020204030204" pitchFamily="34" charset="0"/>
                <a:ea typeface="Calibri" panose="020F0502020204030204" pitchFamily="34" charset="0"/>
                <a:cs typeface="Times New Roman" panose="02020603050405020304" pitchFamily="18" charset="0"/>
              </a:rPr>
              <a:t>(</a:t>
            </a:r>
            <a:r>
              <a:rPr lang="ru-RU" dirty="0">
                <a:latin typeface="Calibri" panose="020F0502020204030204" pitchFamily="34" charset="0"/>
                <a:ea typeface="Calibri" panose="020F0502020204030204" pitchFamily="34" charset="0"/>
                <a:cs typeface="Times New Roman" panose="02020603050405020304" pitchFamily="18" charset="0"/>
              </a:rPr>
              <a:t>перечислены в алфавитном порядке)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
        <p:nvSpPr>
          <p:cNvPr id="11" name="Объект 10"/>
          <p:cNvSpPr>
            <a:spLocks noGrp="1"/>
          </p:cNvSpPr>
          <p:nvPr>
            <p:ph sz="half" idx="2"/>
          </p:nvPr>
        </p:nvSpPr>
        <p:spPr>
          <a:xfrm>
            <a:off x="6473687" y="4973879"/>
            <a:ext cx="5181600" cy="4351338"/>
          </a:xfrm>
        </p:spPr>
        <p:txBody>
          <a:bodyPr>
            <a:normAutofit fontScale="85000" lnSpcReduction="20000"/>
          </a:bodyPr>
          <a:lstStyle/>
          <a:p>
            <a:pPr marL="0" indent="0">
              <a:buNone/>
            </a:pPr>
            <a:r>
              <a:rPr lang="ru-RU" b="1" dirty="0"/>
              <a:t>Группа «Кандидатов»  </a:t>
            </a:r>
          </a:p>
          <a:p>
            <a:pPr marL="0" indent="0">
              <a:buNone/>
            </a:pPr>
            <a:r>
              <a:rPr lang="ru-RU" cap="all" dirty="0"/>
              <a:t>Ростелеком, Сбербанк России, </a:t>
            </a:r>
            <a:r>
              <a:rPr lang="ru-RU" cap="all" dirty="0" err="1"/>
              <a:t>РусГидро</a:t>
            </a:r>
            <a:r>
              <a:rPr lang="ru-RU" cap="all" dirty="0"/>
              <a:t>, РЖД, АФК Система, ОМК, Аэрофлот, ММК, Российские сети, </a:t>
            </a:r>
            <a:r>
              <a:rPr lang="en-US" cap="all" dirty="0"/>
              <a:t>X5 Retail Group</a:t>
            </a:r>
            <a:endParaRPr lang="en-US" cap="all" dirty="0">
              <a:solidFill>
                <a:srgbClr val="000000"/>
              </a:solidFill>
              <a:latin typeface="Calibri" panose="020F0502020204030204" pitchFamily="34" charset="0"/>
            </a:endParaRPr>
          </a:p>
          <a:p>
            <a:pPr marL="0" indent="0">
              <a:buNone/>
            </a:pPr>
            <a:endParaRPr lang="ru-RU" dirty="0"/>
          </a:p>
        </p:txBody>
      </p:sp>
      <p:sp>
        <p:nvSpPr>
          <p:cNvPr id="10" name="Номер слайда 9"/>
          <p:cNvSpPr>
            <a:spLocks noGrp="1"/>
          </p:cNvSpPr>
          <p:nvPr>
            <p:ph type="sldNum" sz="quarter" idx="12"/>
          </p:nvPr>
        </p:nvSpPr>
        <p:spPr/>
        <p:txBody>
          <a:bodyPr/>
          <a:lstStyle/>
          <a:p>
            <a:fld id="{F1C43530-66CE-454E-B226-01E417F2C027}" type="slidenum">
              <a:rPr lang="ru-RU" smtClean="0"/>
              <a:t>15</a:t>
            </a:fld>
            <a:endParaRPr lang="ru-RU"/>
          </a:p>
        </p:txBody>
      </p:sp>
      <p:sp>
        <p:nvSpPr>
          <p:cNvPr id="12" name="TextBox 11"/>
          <p:cNvSpPr txBox="1"/>
          <p:nvPr/>
        </p:nvSpPr>
        <p:spPr>
          <a:xfrm>
            <a:off x="838200" y="1690688"/>
            <a:ext cx="10800521" cy="646331"/>
          </a:xfrm>
          <a:prstGeom prst="rect">
            <a:avLst/>
          </a:prstGeom>
          <a:noFill/>
        </p:spPr>
        <p:txBody>
          <a:bodyPr wrap="square" rtlCol="0">
            <a:spAutoFit/>
          </a:bodyPr>
          <a:lstStyle/>
          <a:p>
            <a:r>
              <a:rPr lang="ru-RU" b="1" dirty="0"/>
              <a:t>Критерии: сумма баллов + наличие конкретных измеряемых показателей по всем основным направлениям </a:t>
            </a:r>
          </a:p>
        </p:txBody>
      </p:sp>
      <p:graphicFrame>
        <p:nvGraphicFramePr>
          <p:cNvPr id="13" name="Диаграмма 12"/>
          <p:cNvGraphicFramePr>
            <a:graphicFrameLocks/>
          </p:cNvGraphicFramePr>
          <p:nvPr>
            <p:extLst>
              <p:ext uri="{D42A27DB-BD31-4B8C-83A1-F6EECF244321}">
                <p14:modId xmlns:p14="http://schemas.microsoft.com/office/powerpoint/2010/main" val="384661642"/>
              </p:ext>
            </p:extLst>
          </p:nvPr>
        </p:nvGraphicFramePr>
        <p:xfrm>
          <a:off x="7248939" y="1974574"/>
          <a:ext cx="3631096" cy="29993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867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0"/>
            <a:ext cx="10515600" cy="1325563"/>
          </a:xfrm>
        </p:spPr>
        <p:txBody>
          <a:bodyPr/>
          <a:lstStyle/>
          <a:p>
            <a:r>
              <a:rPr lang="ru-RU" dirty="0"/>
              <a:t>Вектор устойчивого развития</a:t>
            </a:r>
          </a:p>
        </p:txBody>
      </p:sp>
      <p:sp>
        <p:nvSpPr>
          <p:cNvPr id="5" name="Объект 4"/>
          <p:cNvSpPr>
            <a:spLocks noGrp="1"/>
          </p:cNvSpPr>
          <p:nvPr>
            <p:ph sz="half" idx="1"/>
          </p:nvPr>
        </p:nvSpPr>
        <p:spPr>
          <a:xfrm>
            <a:off x="768824" y="955343"/>
            <a:ext cx="5181600" cy="5221620"/>
          </a:xfrm>
        </p:spPr>
        <p:txBody>
          <a:bodyPr>
            <a:normAutofit lnSpcReduction="10000"/>
          </a:bodyPr>
          <a:lstStyle/>
          <a:p>
            <a:pPr marL="0" indent="0">
              <a:buNone/>
            </a:pPr>
            <a:endParaRPr lang="ru-RU" sz="1800" i="1" dirty="0"/>
          </a:p>
          <a:p>
            <a:pPr marL="0" indent="0">
              <a:buNone/>
            </a:pPr>
            <a:endParaRPr lang="ru-RU" sz="1800" i="1" dirty="0"/>
          </a:p>
          <a:p>
            <a:pPr marL="0" indent="0">
              <a:buNone/>
            </a:pPr>
            <a:endParaRPr lang="ru-RU" sz="1800" i="1" dirty="0"/>
          </a:p>
          <a:p>
            <a:pPr marL="0" indent="0">
              <a:buNone/>
            </a:pPr>
            <a:endParaRPr lang="ru-RU" sz="1800" i="1" dirty="0"/>
          </a:p>
          <a:p>
            <a:pPr marL="0" indent="0">
              <a:buNone/>
            </a:pPr>
            <a:endParaRPr lang="ru-RU" sz="1800" i="1" dirty="0"/>
          </a:p>
          <a:p>
            <a:pPr marL="0" indent="0">
              <a:buNone/>
            </a:pPr>
            <a:endParaRPr lang="ru-RU" sz="1800" i="1" dirty="0"/>
          </a:p>
          <a:p>
            <a:pPr marL="0" indent="0">
              <a:buNone/>
            </a:pPr>
            <a:endParaRPr lang="ru-RU" sz="1800" i="1" dirty="0"/>
          </a:p>
          <a:p>
            <a:pPr marL="0" indent="0">
              <a:buNone/>
            </a:pPr>
            <a:r>
              <a:rPr lang="ru-RU" sz="2200" dirty="0"/>
              <a:t>Фиксируются не собственно  значения показателей, а количество «сигналов», которые указывают на направление изменений за три года </a:t>
            </a:r>
          </a:p>
          <a:p>
            <a:pPr marL="0" indent="0">
              <a:buNone/>
            </a:pPr>
            <a:r>
              <a:rPr lang="ru-RU" sz="2200" dirty="0"/>
              <a:t>Положительное значение индекса свидетельствует о позитивной динамике результативности в сфере КСО за три года, отрицательное – о негативной.</a:t>
            </a:r>
          </a:p>
          <a:p>
            <a:pPr marL="0" indent="0">
              <a:buNone/>
            </a:pPr>
            <a:endParaRPr lang="ru-RU" sz="1800" i="1" dirty="0"/>
          </a:p>
        </p:txBody>
      </p:sp>
      <p:sp>
        <p:nvSpPr>
          <p:cNvPr id="6" name="Объект 5"/>
          <p:cNvSpPr>
            <a:spLocks noGrp="1"/>
          </p:cNvSpPr>
          <p:nvPr>
            <p:ph sz="half" idx="2"/>
          </p:nvPr>
        </p:nvSpPr>
        <p:spPr>
          <a:xfrm>
            <a:off x="6172200" y="955343"/>
            <a:ext cx="5181600" cy="5221620"/>
          </a:xfrm>
        </p:spPr>
        <p:txBody>
          <a:bodyPr>
            <a:normAutofit lnSpcReduction="10000"/>
          </a:bodyPr>
          <a:lstStyle/>
          <a:p>
            <a:pPr marL="0" indent="0" algn="ctr">
              <a:buNone/>
            </a:pPr>
            <a:r>
              <a:rPr lang="en-US" sz="2000" dirty="0"/>
              <a:t> </a:t>
            </a:r>
            <a:r>
              <a:rPr lang="en-US" sz="2000" dirty="0">
                <a:latin typeface="Times New Roman" panose="02020603050405020304" pitchFamily="18" charset="0"/>
                <a:cs typeface="Times New Roman" panose="02020603050405020304" pitchFamily="18" charset="0"/>
              </a:rPr>
              <a:t>I</a:t>
            </a:r>
            <a:r>
              <a:rPr lang="en-US" sz="2000" i="1" dirty="0"/>
              <a:t>v</a:t>
            </a:r>
            <a:r>
              <a:rPr lang="en-US" sz="800" i="1" dirty="0"/>
              <a:t>2015</a:t>
            </a:r>
            <a:r>
              <a:rPr lang="ru-RU" sz="2000" dirty="0"/>
              <a:t> </a:t>
            </a:r>
            <a:r>
              <a:rPr lang="en-US" sz="2000" dirty="0"/>
              <a:t>=</a:t>
            </a:r>
            <a:r>
              <a:rPr lang="ru-RU" sz="2000" dirty="0"/>
              <a:t> 0,20</a:t>
            </a:r>
          </a:p>
          <a:p>
            <a:pPr marL="0" indent="0">
              <a:buNone/>
            </a:pPr>
            <a:endParaRPr lang="ru-RU" sz="2000" i="1" dirty="0"/>
          </a:p>
          <a:p>
            <a:pPr marL="0" indent="0">
              <a:buNone/>
            </a:pPr>
            <a:r>
              <a:rPr lang="en-US" sz="2000" dirty="0"/>
              <a:t>I</a:t>
            </a:r>
            <a:r>
              <a:rPr lang="en-US" sz="2000" i="1" dirty="0"/>
              <a:t>v = Q:(MN)</a:t>
            </a:r>
            <a:r>
              <a:rPr lang="ru-RU" sz="2000" i="1" dirty="0"/>
              <a:t>, где </a:t>
            </a:r>
            <a:r>
              <a:rPr lang="en-US" sz="2000" i="1" dirty="0"/>
              <a:t> Q – </a:t>
            </a:r>
            <a:r>
              <a:rPr lang="ru-RU" sz="2000" i="1" dirty="0"/>
              <a:t>сумма значений сигналов, </a:t>
            </a:r>
            <a:r>
              <a:rPr lang="en-US" sz="2000" i="1" dirty="0"/>
              <a:t>M – </a:t>
            </a:r>
            <a:r>
              <a:rPr lang="ru-RU" sz="2000" i="1" dirty="0"/>
              <a:t>количество сигналов, </a:t>
            </a:r>
            <a:r>
              <a:rPr lang="en-US" sz="2000" i="1" dirty="0"/>
              <a:t>N </a:t>
            </a:r>
            <a:r>
              <a:rPr lang="ru-RU" sz="2000" i="1" dirty="0"/>
              <a:t>– количество компаний в выборке</a:t>
            </a:r>
          </a:p>
          <a:p>
            <a:pPr marL="0" indent="0">
              <a:buNone/>
            </a:pPr>
            <a:r>
              <a:rPr lang="ru-RU" sz="2000" i="1" dirty="0"/>
              <a:t>Среднее значение индекса рассчитано как отношение разности позитивных и негативных сигналов к произведению количества показателей на число компаний</a:t>
            </a:r>
          </a:p>
          <a:p>
            <a:pPr marL="0" indent="0">
              <a:buNone/>
            </a:pPr>
            <a:r>
              <a:rPr lang="ru-RU" sz="2000" b="1" dirty="0"/>
              <a:t>Динамика результатов в группе топ-20 индекса «Ответственность и открытость»</a:t>
            </a:r>
          </a:p>
          <a:p>
            <a:pPr marL="0" indent="0">
              <a:buNone/>
            </a:pPr>
            <a:r>
              <a:rPr lang="ru-RU" sz="2000" i="1" dirty="0"/>
              <a:t> </a:t>
            </a:r>
          </a:p>
        </p:txBody>
      </p:sp>
      <p:sp>
        <p:nvSpPr>
          <p:cNvPr id="4" name="Номер слайда 3"/>
          <p:cNvSpPr>
            <a:spLocks noGrp="1"/>
          </p:cNvSpPr>
          <p:nvPr>
            <p:ph type="sldNum" sz="quarter" idx="12"/>
          </p:nvPr>
        </p:nvSpPr>
        <p:spPr/>
        <p:txBody>
          <a:bodyPr/>
          <a:lstStyle/>
          <a:p>
            <a:fld id="{F1C43530-66CE-454E-B226-01E417F2C027}" type="slidenum">
              <a:rPr lang="ru-RU" smtClean="0"/>
              <a:t>16</a:t>
            </a:fld>
            <a:endParaRPr lang="ru-RU"/>
          </a:p>
        </p:txBody>
      </p:sp>
      <p:graphicFrame>
        <p:nvGraphicFramePr>
          <p:cNvPr id="7" name="Схема 6"/>
          <p:cNvGraphicFramePr>
            <a:graphicFrameLocks/>
          </p:cNvGraphicFramePr>
          <p:nvPr>
            <p:extLst>
              <p:ext uri="{D42A27DB-BD31-4B8C-83A1-F6EECF244321}">
                <p14:modId xmlns:p14="http://schemas.microsoft.com/office/powerpoint/2010/main" val="3543223967"/>
              </p:ext>
            </p:extLst>
          </p:nvPr>
        </p:nvGraphicFramePr>
        <p:xfrm>
          <a:off x="685800" y="1099806"/>
          <a:ext cx="54864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a:stretch>
            <a:fillRect/>
          </a:stretch>
        </p:blipFill>
        <p:spPr>
          <a:xfrm>
            <a:off x="6274867" y="4176362"/>
            <a:ext cx="4976266" cy="2545113"/>
          </a:xfrm>
          <a:prstGeom prst="rect">
            <a:avLst/>
          </a:prstGeom>
        </p:spPr>
      </p:pic>
    </p:spTree>
    <p:extLst>
      <p:ext uri="{BB962C8B-B14F-4D97-AF65-F5344CB8AC3E}">
        <p14:creationId xmlns:p14="http://schemas.microsoft.com/office/powerpoint/2010/main" val="134159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3889"/>
            <a:ext cx="10515600" cy="1325563"/>
          </a:xfrm>
        </p:spPr>
        <p:txBody>
          <a:bodyPr/>
          <a:lstStyle/>
          <a:p>
            <a:r>
              <a:rPr lang="ru-RU" dirty="0"/>
              <a:t>Распределение «сигналов»</a:t>
            </a:r>
          </a:p>
        </p:txBody>
      </p:sp>
      <p:sp>
        <p:nvSpPr>
          <p:cNvPr id="4" name="Номер слайда 3"/>
          <p:cNvSpPr>
            <a:spLocks noGrp="1"/>
          </p:cNvSpPr>
          <p:nvPr>
            <p:ph type="sldNum" sz="quarter" idx="12"/>
          </p:nvPr>
        </p:nvSpPr>
        <p:spPr/>
        <p:txBody>
          <a:bodyPr/>
          <a:lstStyle/>
          <a:p>
            <a:fld id="{F1C43530-66CE-454E-B226-01E417F2C027}" type="slidenum">
              <a:rPr lang="ru-RU" smtClean="0"/>
              <a:t>17</a:t>
            </a:fld>
            <a:endParaRPr lang="ru-RU"/>
          </a:p>
        </p:txBody>
      </p:sp>
      <p:graphicFrame>
        <p:nvGraphicFramePr>
          <p:cNvPr id="5" name="Диаграмма 4"/>
          <p:cNvGraphicFramePr>
            <a:graphicFrameLocks noGrp="1"/>
          </p:cNvGraphicFramePr>
          <p:nvPr>
            <p:extLst>
              <p:ext uri="{D42A27DB-BD31-4B8C-83A1-F6EECF244321}">
                <p14:modId xmlns:p14="http://schemas.microsoft.com/office/powerpoint/2010/main" val="3381698429"/>
              </p:ext>
            </p:extLst>
          </p:nvPr>
        </p:nvGraphicFramePr>
        <p:xfrm>
          <a:off x="580571" y="397262"/>
          <a:ext cx="11437257" cy="6063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4205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690688"/>
          </a:xfrm>
        </p:spPr>
        <p:txBody>
          <a:bodyPr/>
          <a:lstStyle/>
          <a:p>
            <a:r>
              <a:rPr lang="ru-RU" dirty="0"/>
              <a:t>Распределение сигналов: </a:t>
            </a:r>
            <a:br>
              <a:rPr lang="ru-RU" dirty="0"/>
            </a:br>
            <a:r>
              <a:rPr lang="ru-RU" dirty="0"/>
              <a:t>сравнение 2014-2015 гг.</a:t>
            </a:r>
          </a:p>
        </p:txBody>
      </p:sp>
      <p:sp>
        <p:nvSpPr>
          <p:cNvPr id="4" name="Номер слайда 3"/>
          <p:cNvSpPr>
            <a:spLocks noGrp="1"/>
          </p:cNvSpPr>
          <p:nvPr>
            <p:ph type="sldNum" sz="quarter" idx="12"/>
          </p:nvPr>
        </p:nvSpPr>
        <p:spPr/>
        <p:txBody>
          <a:bodyPr/>
          <a:lstStyle/>
          <a:p>
            <a:fld id="{F1C43530-66CE-454E-B226-01E417F2C027}" type="slidenum">
              <a:rPr lang="ru-RU" smtClean="0"/>
              <a:t>18</a:t>
            </a:fld>
            <a:endParaRPr lang="ru-RU"/>
          </a:p>
        </p:txBody>
      </p:sp>
      <p:graphicFrame>
        <p:nvGraphicFramePr>
          <p:cNvPr id="6" name="Диаграмма 5"/>
          <p:cNvGraphicFramePr>
            <a:graphicFrameLocks/>
          </p:cNvGraphicFramePr>
          <p:nvPr>
            <p:extLst>
              <p:ext uri="{D42A27DB-BD31-4B8C-83A1-F6EECF244321}">
                <p14:modId xmlns:p14="http://schemas.microsoft.com/office/powerpoint/2010/main" val="994545159"/>
              </p:ext>
            </p:extLst>
          </p:nvPr>
        </p:nvGraphicFramePr>
        <p:xfrm>
          <a:off x="1023581" y="1132764"/>
          <a:ext cx="10126639" cy="57252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3967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1"/>
            <a:ext cx="10857931" cy="1690688"/>
          </a:xfrm>
        </p:spPr>
        <p:txBody>
          <a:bodyPr/>
          <a:lstStyle/>
          <a:p>
            <a:r>
              <a:rPr lang="ru-RU" dirty="0"/>
              <a:t>«Перспектива»: индекс целенаправленности</a:t>
            </a:r>
          </a:p>
        </p:txBody>
      </p:sp>
      <p:sp>
        <p:nvSpPr>
          <p:cNvPr id="4" name="Номер слайда 3"/>
          <p:cNvSpPr>
            <a:spLocks noGrp="1"/>
          </p:cNvSpPr>
          <p:nvPr>
            <p:ph type="sldNum" sz="quarter" idx="12"/>
          </p:nvPr>
        </p:nvSpPr>
        <p:spPr/>
        <p:txBody>
          <a:bodyPr/>
          <a:lstStyle/>
          <a:p>
            <a:fld id="{F1C43530-66CE-454E-B226-01E417F2C027}" type="slidenum">
              <a:rPr lang="ru-RU" smtClean="0"/>
              <a:t>19</a:t>
            </a:fld>
            <a:endParaRPr lang="ru-RU"/>
          </a:p>
        </p:txBody>
      </p:sp>
      <p:sp>
        <p:nvSpPr>
          <p:cNvPr id="5" name="Rectangle 2"/>
          <p:cNvSpPr>
            <a:spLocks noChangeArrowheads="1"/>
          </p:cNvSpPr>
          <p:nvPr/>
        </p:nvSpPr>
        <p:spPr bwMode="auto">
          <a:xfrm>
            <a:off x="-179976" y="1431722"/>
            <a:ext cx="74751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Наличие и ясность целей оценивалось по следующей шкале</a:t>
            </a:r>
            <a:r>
              <a:rPr kumimoji="0" lang="ru-RU" altLang="ru-RU" sz="2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endParaRPr kumimoji="0" lang="ru-RU" altLang="ru-RU" sz="2000" b="0" i="0" u="none" strike="noStrike" cap="none" normalizeH="0" baseline="0" dirty="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endParaRPr>
          </a:p>
        </p:txBody>
      </p:sp>
      <p:graphicFrame>
        <p:nvGraphicFramePr>
          <p:cNvPr id="6" name="Схема 5"/>
          <p:cNvGraphicFramePr>
            <a:graphicFrameLocks/>
          </p:cNvGraphicFramePr>
          <p:nvPr>
            <p:extLst>
              <p:ext uri="{D42A27DB-BD31-4B8C-83A1-F6EECF244321}">
                <p14:modId xmlns:p14="http://schemas.microsoft.com/office/powerpoint/2010/main" val="2978856510"/>
              </p:ext>
            </p:extLst>
          </p:nvPr>
        </p:nvGraphicFramePr>
        <p:xfrm>
          <a:off x="838199" y="1848626"/>
          <a:ext cx="5438775" cy="2682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ChangeArrowheads="1"/>
          </p:cNvSpPr>
          <p:nvPr/>
        </p:nvSpPr>
        <p:spPr bwMode="auto">
          <a:xfrm>
            <a:off x="7295147" y="1011174"/>
            <a:ext cx="4400983"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lvl="0" indent="450850" eaLnBrk="0" fontAlgn="base" hangingPunct="0">
              <a:spcBef>
                <a:spcPct val="0"/>
              </a:spcBef>
              <a:spcAft>
                <a:spcPct val="0"/>
              </a:spcAft>
            </a:pPr>
            <a:r>
              <a:rPr lang="ru-RU" sz="2800" dirty="0">
                <a:latin typeface="Times New Roman" panose="02020603050405020304" pitchFamily="18" charset="0"/>
                <a:cs typeface="Times New Roman" panose="02020603050405020304" pitchFamily="18" charset="0"/>
              </a:rPr>
              <a:t>            </a:t>
            </a:r>
          </a:p>
          <a:p>
            <a:pPr lvl="0" indent="450850" eaLnBrk="0" fontAlgn="base" hangingPunct="0">
              <a:spcBef>
                <a:spcPct val="0"/>
              </a:spcBef>
              <a:spcAft>
                <a:spcPct val="0"/>
              </a:spcAft>
            </a:pP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a:t>
            </a:r>
            <a:r>
              <a:rPr lang="ru-RU" sz="2000" i="1" dirty="0"/>
              <a:t>р</a:t>
            </a:r>
            <a:r>
              <a:rPr lang="en-US" sz="800" i="1" dirty="0"/>
              <a:t>2015</a:t>
            </a:r>
            <a:r>
              <a:rPr lang="ru-RU" sz="2000" dirty="0"/>
              <a:t> </a:t>
            </a:r>
            <a:r>
              <a:rPr lang="en-US" sz="2000" dirty="0"/>
              <a:t>=</a:t>
            </a:r>
            <a:r>
              <a:rPr lang="ru-RU" sz="2000" dirty="0"/>
              <a:t> 0,21</a:t>
            </a:r>
            <a:endParaRPr lang="ru-RU" altLang="ru-RU" sz="2000" dirty="0">
              <a:ea typeface="Times New Roman" panose="02020603050405020304" pitchFamily="18" charset="0"/>
              <a:cs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20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Индекс рассчитывался как отношение реальной суммы баллов по всей выборке к максимально возможному количеству баллов:</a:t>
            </a:r>
            <a:endParaRPr kumimoji="0" lang="ru-RU" altLang="ru-RU" sz="20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lvl="0" indent="450850" eaLnBrk="0" fontAlgn="base" hangingPunct="0">
              <a:spcBef>
                <a:spcPct val="0"/>
              </a:spcBef>
              <a:spcAft>
                <a:spcPct val="0"/>
              </a:spcAft>
            </a:pPr>
            <a:r>
              <a:rPr kumimoji="0" lang="ru-RU" altLang="ru-RU" sz="20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lang="en-US" sz="2000" dirty="0">
                <a:latin typeface="Times New Roman" panose="02020603050405020304" pitchFamily="18" charset="0"/>
                <a:cs typeface="Times New Roman" panose="02020603050405020304" pitchFamily="18" charset="0"/>
              </a:rPr>
              <a:t>I </a:t>
            </a:r>
            <a:r>
              <a:rPr kumimoji="0" lang="en-US" altLang="ru-RU" sz="20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a:t>
            </a:r>
            <a:r>
              <a:rPr kumimoji="0" lang="ru-RU" altLang="ru-RU" sz="20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=/2</a:t>
            </a:r>
            <a:r>
              <a:rPr kumimoji="0" lang="en-US" altLang="ru-RU" sz="20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N</a:t>
            </a:r>
            <a:r>
              <a:rPr kumimoji="0" lang="ru-RU" altLang="ru-RU" sz="20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где </a:t>
            </a:r>
            <a:r>
              <a:rPr kumimoji="0" lang="en-US" altLang="ru-RU" sz="20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Q</a:t>
            </a:r>
            <a:r>
              <a:rPr kumimoji="0" lang="ru-RU" altLang="ru-RU" sz="20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 подсчитанная сумма баллов по всей выборке, </a:t>
            </a:r>
            <a:r>
              <a:rPr kumimoji="0" lang="en-US" altLang="ru-RU" sz="20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N </a:t>
            </a:r>
            <a:r>
              <a:rPr kumimoji="0" lang="ru-RU" altLang="ru-RU" sz="20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число компаний в выборке.</a:t>
            </a:r>
            <a:r>
              <a:rPr kumimoji="0" lang="ru-RU" altLang="ru-RU" sz="2000" b="0" i="1" u="none" strike="noStrike" cap="none" normalizeH="0" baseline="0" dirty="0">
                <a:ln>
                  <a:noFill/>
                </a:ln>
                <a:solidFill>
                  <a:schemeClr val="tx1"/>
                </a:solidFill>
                <a:effectLst/>
              </a:rPr>
              <a:t> 2 – максимальный балл по</a:t>
            </a:r>
            <a:r>
              <a:rPr kumimoji="0" lang="ru-RU" altLang="ru-RU" sz="2000" b="0" i="1" u="none" strike="noStrike" cap="none" normalizeH="0" dirty="0">
                <a:ln>
                  <a:noFill/>
                </a:ln>
                <a:solidFill>
                  <a:schemeClr val="tx1"/>
                </a:solidFill>
                <a:effectLst/>
              </a:rPr>
              <a:t> направлению</a:t>
            </a:r>
            <a:endParaRPr kumimoji="0" lang="en-US" altLang="ru-RU" sz="2000" b="0" i="1" u="none" strike="noStrike" cap="none" normalizeH="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lang="ru-RU" altLang="ru-RU" sz="2000" i="1" dirty="0"/>
              <a:t>Контекстный, вспомогательный индекс</a:t>
            </a:r>
            <a:endParaRPr kumimoji="0" lang="ru-RU" altLang="ru-RU" sz="2000" b="0" i="1" u="none" strike="noStrike" cap="none" normalizeH="0" baseline="0" dirty="0">
              <a:ln>
                <a:noFill/>
              </a:ln>
              <a:solidFill>
                <a:schemeClr val="tx1"/>
              </a:solidFill>
              <a:effectLst/>
            </a:endParaRPr>
          </a:p>
        </p:txBody>
      </p:sp>
      <p:sp>
        <p:nvSpPr>
          <p:cNvPr id="10" name="Объект 2"/>
          <p:cNvSpPr>
            <a:spLocks noGrp="1"/>
          </p:cNvSpPr>
          <p:nvPr>
            <p:ph idx="1"/>
          </p:nvPr>
        </p:nvSpPr>
        <p:spPr>
          <a:xfrm>
            <a:off x="869895" y="4430648"/>
            <a:ext cx="5235054" cy="3245058"/>
          </a:xfrm>
        </p:spPr>
        <p:txBody>
          <a:bodyPr>
            <a:normAutofit/>
          </a:bodyPr>
          <a:lstStyle/>
          <a:p>
            <a:pPr marL="0" indent="0">
              <a:buNone/>
            </a:pPr>
            <a:r>
              <a:rPr lang="ru-RU" sz="2400" dirty="0"/>
              <a:t>Динамика результатов в группе топ-20 индекса «Ответственность и открытость»</a:t>
            </a:r>
          </a:p>
          <a:p>
            <a:pPr marL="0" indent="0">
              <a:buNone/>
            </a:pPr>
            <a:endParaRPr lang="ru-RU" sz="2400" dirty="0"/>
          </a:p>
          <a:p>
            <a:pPr marL="0" indent="0">
              <a:buNone/>
            </a:pPr>
            <a:endParaRPr lang="ru-RU" sz="2400" dirty="0"/>
          </a:p>
        </p:txBody>
      </p:sp>
      <p:cxnSp>
        <p:nvCxnSpPr>
          <p:cNvPr id="11" name="Прямая со стрелкой 10"/>
          <p:cNvCxnSpPr/>
          <p:nvPr/>
        </p:nvCxnSpPr>
        <p:spPr>
          <a:xfrm flipV="1">
            <a:off x="2412346" y="5070431"/>
            <a:ext cx="3724299" cy="9674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85974" y="6207881"/>
            <a:ext cx="652743" cy="369332"/>
          </a:xfrm>
          <a:prstGeom prst="rect">
            <a:avLst/>
          </a:prstGeom>
          <a:noFill/>
        </p:spPr>
        <p:txBody>
          <a:bodyPr wrap="none" rtlCol="0">
            <a:spAutoFit/>
          </a:bodyPr>
          <a:lstStyle/>
          <a:p>
            <a:r>
              <a:rPr lang="ru-RU" b="1" dirty="0">
                <a:solidFill>
                  <a:schemeClr val="accent5"/>
                </a:solidFill>
              </a:rPr>
              <a:t>2014</a:t>
            </a:r>
          </a:p>
        </p:txBody>
      </p:sp>
      <p:sp>
        <p:nvSpPr>
          <p:cNvPr id="13" name="TextBox 12"/>
          <p:cNvSpPr txBox="1"/>
          <p:nvPr/>
        </p:nvSpPr>
        <p:spPr>
          <a:xfrm>
            <a:off x="5864590" y="6171684"/>
            <a:ext cx="652743" cy="369332"/>
          </a:xfrm>
          <a:prstGeom prst="rect">
            <a:avLst/>
          </a:prstGeom>
          <a:noFill/>
        </p:spPr>
        <p:txBody>
          <a:bodyPr wrap="none" rtlCol="0">
            <a:spAutoFit/>
          </a:bodyPr>
          <a:lstStyle/>
          <a:p>
            <a:r>
              <a:rPr lang="ru-RU" b="1" dirty="0">
                <a:solidFill>
                  <a:schemeClr val="accent5"/>
                </a:solidFill>
              </a:rPr>
              <a:t>2015</a:t>
            </a:r>
          </a:p>
        </p:txBody>
      </p:sp>
      <p:sp>
        <p:nvSpPr>
          <p:cNvPr id="14" name="TextBox 13"/>
          <p:cNvSpPr txBox="1"/>
          <p:nvPr/>
        </p:nvSpPr>
        <p:spPr>
          <a:xfrm>
            <a:off x="1652639" y="5683845"/>
            <a:ext cx="595035" cy="369332"/>
          </a:xfrm>
          <a:prstGeom prst="rect">
            <a:avLst/>
          </a:prstGeom>
          <a:noFill/>
        </p:spPr>
        <p:txBody>
          <a:bodyPr wrap="none" rtlCol="0">
            <a:spAutoFit/>
          </a:bodyPr>
          <a:lstStyle/>
          <a:p>
            <a:r>
              <a:rPr lang="ru-RU" b="1" dirty="0"/>
              <a:t>0,17</a:t>
            </a:r>
          </a:p>
        </p:txBody>
      </p:sp>
      <p:sp>
        <p:nvSpPr>
          <p:cNvPr id="15" name="TextBox 14"/>
          <p:cNvSpPr txBox="1"/>
          <p:nvPr/>
        </p:nvSpPr>
        <p:spPr>
          <a:xfrm>
            <a:off x="5775733" y="5184803"/>
            <a:ext cx="595035" cy="369332"/>
          </a:xfrm>
          <a:prstGeom prst="rect">
            <a:avLst/>
          </a:prstGeom>
          <a:noFill/>
        </p:spPr>
        <p:txBody>
          <a:bodyPr wrap="none" rtlCol="0">
            <a:spAutoFit/>
          </a:bodyPr>
          <a:lstStyle/>
          <a:p>
            <a:r>
              <a:rPr lang="ru-RU" b="1" dirty="0"/>
              <a:t>0,33</a:t>
            </a:r>
          </a:p>
        </p:txBody>
      </p:sp>
    </p:spTree>
    <p:extLst>
      <p:ext uri="{BB962C8B-B14F-4D97-AF65-F5344CB8AC3E}">
        <p14:creationId xmlns:p14="http://schemas.microsoft.com/office/powerpoint/2010/main" val="96756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598"/>
            <a:ext cx="10515600" cy="1325563"/>
          </a:xfrm>
        </p:spPr>
        <p:txBody>
          <a:bodyPr/>
          <a:lstStyle/>
          <a:p>
            <a:r>
              <a:rPr lang="ru-RU" dirty="0"/>
              <a:t>О проекте</a:t>
            </a:r>
          </a:p>
        </p:txBody>
      </p:sp>
      <p:sp>
        <p:nvSpPr>
          <p:cNvPr id="3" name="Объект 2"/>
          <p:cNvSpPr>
            <a:spLocks noGrp="1"/>
          </p:cNvSpPr>
          <p:nvPr>
            <p:ph idx="1"/>
          </p:nvPr>
        </p:nvSpPr>
        <p:spPr>
          <a:xfrm>
            <a:off x="838200" y="1009651"/>
            <a:ext cx="10515600" cy="5848350"/>
          </a:xfrm>
        </p:spPr>
        <p:txBody>
          <a:bodyPr>
            <a:normAutofit fontScale="92500" lnSpcReduction="20000"/>
          </a:bodyPr>
          <a:lstStyle/>
          <a:p>
            <a:pPr marL="0" indent="0">
              <a:buNone/>
            </a:pPr>
            <a:r>
              <a:rPr lang="ru-RU" dirty="0"/>
              <a:t>Начат в 2014 году на базе разработок РСПП</a:t>
            </a:r>
          </a:p>
          <a:p>
            <a:pPr lvl="1"/>
            <a:r>
              <a:rPr lang="ru-RU" dirty="0"/>
              <a:t>методика самооценки компаний в соответствии со стандартом </a:t>
            </a:r>
            <a:r>
              <a:rPr lang="en-US" dirty="0"/>
              <a:t>ISO 26 000</a:t>
            </a:r>
          </a:p>
          <a:p>
            <a:pPr lvl="1"/>
            <a:r>
              <a:rPr lang="ru-RU" dirty="0"/>
              <a:t>методика общественного заверения нефинансовой отчетности</a:t>
            </a:r>
          </a:p>
          <a:p>
            <a:r>
              <a:rPr lang="ru-RU" dirty="0"/>
              <a:t>Первый выпуск двух взаимосвязанных индексов – «Ответственность и открытость» и «Вектор устойчивого развития» - публикация в 2015 г. </a:t>
            </a:r>
            <a:r>
              <a:rPr lang="ru-RU" i="1" dirty="0"/>
              <a:t>Подробнее: </a:t>
            </a:r>
          </a:p>
          <a:p>
            <a:pPr lvl="1">
              <a:buFont typeface="Courier New" panose="02070309020205020404" pitchFamily="49" charset="0"/>
              <a:buChar char="o"/>
            </a:pPr>
            <a:r>
              <a:rPr lang="ru-RU" b="1" i="1" dirty="0">
                <a:hlinkClick r:id="rId2"/>
              </a:rPr>
              <a:t>«Комплекс индексов корпоративной социальной ответственности и нефинансовой отчетности», РСПП, 2015</a:t>
            </a:r>
            <a:endParaRPr lang="ru-RU" dirty="0"/>
          </a:p>
          <a:p>
            <a:pPr lvl="1">
              <a:buFont typeface="Courier New" panose="02070309020205020404" pitchFamily="49" charset="0"/>
              <a:buChar char="o"/>
            </a:pPr>
            <a:r>
              <a:rPr lang="ru-RU" b="1" i="1" dirty="0">
                <a:hlinkClick r:id="rId3"/>
              </a:rPr>
              <a:t>Аналитический обзор корпоративных нефинансовых отчётов 2012-2014 года выпуска «Ответственная деловая практика в зеркале отчётности»</a:t>
            </a:r>
            <a:r>
              <a:rPr lang="ru-RU" i="1" dirty="0">
                <a:hlinkClick r:id="rId3"/>
              </a:rPr>
              <a:t>, </a:t>
            </a:r>
            <a:r>
              <a:rPr lang="ru-RU" b="1" i="1" dirty="0">
                <a:hlinkClick r:id="rId3"/>
              </a:rPr>
              <a:t>РСПП, 2015</a:t>
            </a:r>
            <a:endParaRPr lang="ru-RU" dirty="0"/>
          </a:p>
          <a:p>
            <a:r>
              <a:rPr lang="ru-RU" dirty="0"/>
              <a:t>Материал для анализа – 100 крупнейших российских компаний по рейтингу </a:t>
            </a:r>
            <a:r>
              <a:rPr lang="en-US" dirty="0"/>
              <a:t>RAEX 600</a:t>
            </a:r>
            <a:r>
              <a:rPr lang="ru-RU" dirty="0"/>
              <a:t>.</a:t>
            </a:r>
          </a:p>
          <a:p>
            <a:r>
              <a:rPr lang="ru-RU" dirty="0"/>
              <a:t>Прикладные исследования и тестирование методики выполнены в2014-2015гг. на базе именной профессуры ПАО «Северсталь» в ЕУСПб при поддержке компании «</a:t>
            </a:r>
            <a:r>
              <a:rPr lang="ru-RU" dirty="0" err="1"/>
              <a:t>Металлоинвест</a:t>
            </a:r>
            <a:r>
              <a:rPr lang="ru-RU" dirty="0"/>
              <a:t>». </a:t>
            </a:r>
          </a:p>
          <a:p>
            <a:r>
              <a:rPr lang="ru-RU" dirty="0"/>
              <a:t>Второй цикл проекта помогли реализовать компании «</a:t>
            </a:r>
            <a:r>
              <a:rPr lang="ru-RU" dirty="0" err="1"/>
              <a:t>Металлоинвест</a:t>
            </a:r>
            <a:r>
              <a:rPr lang="ru-RU" dirty="0"/>
              <a:t>», «СУЭК», «Северсталь»  </a:t>
            </a:r>
          </a:p>
          <a:p>
            <a:endParaRPr lang="en-US" dirty="0"/>
          </a:p>
          <a:p>
            <a:pPr marL="457200" lvl="1" indent="0">
              <a:buNone/>
            </a:pPr>
            <a:endParaRPr lang="ru-RU" dirty="0"/>
          </a:p>
        </p:txBody>
      </p:sp>
      <p:sp>
        <p:nvSpPr>
          <p:cNvPr id="4" name="Номер слайда 3"/>
          <p:cNvSpPr>
            <a:spLocks noGrp="1"/>
          </p:cNvSpPr>
          <p:nvPr>
            <p:ph type="sldNum" sz="quarter" idx="12"/>
          </p:nvPr>
        </p:nvSpPr>
        <p:spPr/>
        <p:txBody>
          <a:bodyPr/>
          <a:lstStyle/>
          <a:p>
            <a:fld id="{F1C43530-66CE-454E-B226-01E417F2C027}" type="slidenum">
              <a:rPr lang="ru-RU" smtClean="0"/>
              <a:t>2</a:t>
            </a:fld>
            <a:endParaRPr lang="ru-RU"/>
          </a:p>
        </p:txBody>
      </p:sp>
    </p:spTree>
    <p:extLst>
      <p:ext uri="{BB962C8B-B14F-4D97-AF65-F5344CB8AC3E}">
        <p14:creationId xmlns:p14="http://schemas.microsoft.com/office/powerpoint/2010/main" val="74761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365125"/>
            <a:ext cx="10947400" cy="1325563"/>
          </a:xfrm>
        </p:spPr>
        <p:txBody>
          <a:bodyPr/>
          <a:lstStyle/>
          <a:p>
            <a:r>
              <a:rPr lang="ru-RU" dirty="0"/>
              <a:t>Координаты лидерства</a:t>
            </a:r>
            <a:br>
              <a:rPr lang="ru-RU" dirty="0"/>
            </a:br>
            <a:endParaRPr lang="ru-RU" dirty="0"/>
          </a:p>
        </p:txBody>
      </p:sp>
      <p:pic>
        <p:nvPicPr>
          <p:cNvPr id="10" name="Объект 9"/>
          <p:cNvPicPr>
            <a:picLocks noGrp="1" noChangeAspect="1"/>
          </p:cNvPicPr>
          <p:nvPr>
            <p:ph sz="half" idx="2"/>
          </p:nvPr>
        </p:nvPicPr>
        <p:blipFill>
          <a:blip r:embed="rId2"/>
          <a:stretch>
            <a:fillRect/>
          </a:stretch>
        </p:blipFill>
        <p:spPr>
          <a:xfrm>
            <a:off x="6019800" y="957943"/>
            <a:ext cx="6070600" cy="5823550"/>
          </a:xfrm>
          <a:prstGeom prst="rect">
            <a:avLst/>
          </a:prstGeom>
        </p:spPr>
      </p:pic>
      <p:sp>
        <p:nvSpPr>
          <p:cNvPr id="3" name="Номер слайда 2"/>
          <p:cNvSpPr>
            <a:spLocks noGrp="1"/>
          </p:cNvSpPr>
          <p:nvPr>
            <p:ph type="sldNum" sz="quarter" idx="12"/>
          </p:nvPr>
        </p:nvSpPr>
        <p:spPr/>
        <p:txBody>
          <a:bodyPr/>
          <a:lstStyle/>
          <a:p>
            <a:fld id="{F1C43530-66CE-454E-B226-01E417F2C027}" type="slidenum">
              <a:rPr lang="ru-RU" smtClean="0"/>
              <a:t>20</a:t>
            </a:fld>
            <a:endParaRPr lang="ru-RU"/>
          </a:p>
        </p:txBody>
      </p:sp>
      <p:graphicFrame>
        <p:nvGraphicFramePr>
          <p:cNvPr id="13" name="Объект 11"/>
          <p:cNvGraphicFramePr>
            <a:graphicFrameLocks noGrp="1"/>
          </p:cNvGraphicFramePr>
          <p:nvPr>
            <p:ph sz="half" idx="1"/>
            <p:extLst>
              <p:ext uri="{D42A27DB-BD31-4B8C-83A1-F6EECF244321}">
                <p14:modId xmlns:p14="http://schemas.microsoft.com/office/powerpoint/2010/main" val="1805102575"/>
              </p:ext>
            </p:extLst>
          </p:nvPr>
        </p:nvGraphicFramePr>
        <p:xfrm>
          <a:off x="0" y="1814286"/>
          <a:ext cx="6019800" cy="4760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287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04775"/>
            <a:ext cx="10515600" cy="1325563"/>
          </a:xfrm>
        </p:spPr>
        <p:txBody>
          <a:bodyPr/>
          <a:lstStyle/>
          <a:p>
            <a:r>
              <a:rPr lang="ru-RU" dirty="0"/>
              <a:t>Итоги и перспективы</a:t>
            </a:r>
          </a:p>
        </p:txBody>
      </p:sp>
      <p:sp>
        <p:nvSpPr>
          <p:cNvPr id="12" name="Текст 11"/>
          <p:cNvSpPr>
            <a:spLocks noGrp="1"/>
          </p:cNvSpPr>
          <p:nvPr>
            <p:ph type="body" idx="1"/>
          </p:nvPr>
        </p:nvSpPr>
        <p:spPr>
          <a:xfrm>
            <a:off x="914400" y="1237684"/>
            <a:ext cx="5157787" cy="823912"/>
          </a:xfrm>
        </p:spPr>
        <p:txBody>
          <a:bodyPr>
            <a:normAutofit fontScale="92500" lnSpcReduction="20000"/>
          </a:bodyPr>
          <a:lstStyle/>
          <a:p>
            <a:r>
              <a:rPr lang="ru-RU" dirty="0"/>
              <a:t>Индекс «Вектор устойчивого развития»:  «квадрат» лидеров (в алфавитном порядке)</a:t>
            </a:r>
          </a:p>
        </p:txBody>
      </p:sp>
      <p:sp>
        <p:nvSpPr>
          <p:cNvPr id="13" name="Объект 12"/>
          <p:cNvSpPr>
            <a:spLocks noGrp="1"/>
          </p:cNvSpPr>
          <p:nvPr>
            <p:ph sz="half" idx="2"/>
          </p:nvPr>
        </p:nvSpPr>
        <p:spPr/>
        <p:txBody>
          <a:bodyPr>
            <a:normAutofit lnSpcReduction="10000"/>
          </a:bodyPr>
          <a:lstStyle/>
          <a:p>
            <a:pPr marL="0" indent="0">
              <a:buNone/>
            </a:pPr>
            <a:r>
              <a:rPr lang="ru-RU" dirty="0" err="1"/>
              <a:t>Алроса</a:t>
            </a:r>
            <a:r>
              <a:rPr lang="ru-RU" dirty="0"/>
              <a:t>, Аэрофлот, </a:t>
            </a:r>
            <a:r>
              <a:rPr lang="ru-RU" dirty="0" err="1"/>
              <a:t>Башнефть</a:t>
            </a:r>
            <a:r>
              <a:rPr lang="ru-RU" dirty="0"/>
              <a:t>, </a:t>
            </a:r>
            <a:r>
              <a:rPr lang="ru-RU" dirty="0" smtClean="0"/>
              <a:t>Газпром</a:t>
            </a:r>
            <a:r>
              <a:rPr lang="ru-RU" dirty="0"/>
              <a:t>, </a:t>
            </a:r>
            <a:r>
              <a:rPr lang="ru-RU" dirty="0" err="1"/>
              <a:t>Еврохим</a:t>
            </a:r>
            <a:r>
              <a:rPr lang="ru-RU" dirty="0"/>
              <a:t>, </a:t>
            </a:r>
            <a:r>
              <a:rPr lang="ru-RU" dirty="0" err="1"/>
              <a:t>ИнтерРАО</a:t>
            </a:r>
            <a:r>
              <a:rPr lang="ru-RU" dirty="0"/>
              <a:t>, Лукойл, </a:t>
            </a:r>
            <a:r>
              <a:rPr lang="ru-RU" dirty="0" err="1"/>
              <a:t>Металлоинвест</a:t>
            </a:r>
            <a:r>
              <a:rPr lang="ru-RU" dirty="0"/>
              <a:t>, Нижнекамскнефтехим, НЛМК, Норильский никель, ОМК, Ростелеком, Концерн Росэнергоатом, РУСАЛ, Сбербанк,  Северсталь, АФК Система, СУЭК, ТВЭЛ, РЖД, </a:t>
            </a:r>
            <a:r>
              <a:rPr lang="ru-RU" dirty="0" err="1"/>
              <a:t>Уралкалий</a:t>
            </a:r>
            <a:r>
              <a:rPr lang="ru-RU" dirty="0"/>
              <a:t> </a:t>
            </a:r>
          </a:p>
        </p:txBody>
      </p:sp>
      <p:sp>
        <p:nvSpPr>
          <p:cNvPr id="14" name="Текст 13"/>
          <p:cNvSpPr>
            <a:spLocks noGrp="1"/>
          </p:cNvSpPr>
          <p:nvPr>
            <p:ph type="body" sz="quarter" idx="3"/>
          </p:nvPr>
        </p:nvSpPr>
        <p:spPr>
          <a:xfrm>
            <a:off x="6451771" y="1185069"/>
            <a:ext cx="5183188" cy="823912"/>
          </a:xfrm>
        </p:spPr>
        <p:txBody>
          <a:bodyPr/>
          <a:lstStyle/>
          <a:p>
            <a:pPr algn="ctr"/>
            <a:r>
              <a:rPr lang="en-US" dirty="0"/>
              <a:t>Reality check </a:t>
            </a:r>
            <a:endParaRPr lang="ru-RU" dirty="0"/>
          </a:p>
        </p:txBody>
      </p:sp>
      <p:sp>
        <p:nvSpPr>
          <p:cNvPr id="15" name="Объект 14"/>
          <p:cNvSpPr>
            <a:spLocks noGrp="1"/>
          </p:cNvSpPr>
          <p:nvPr>
            <p:ph sz="quarter" idx="4"/>
          </p:nvPr>
        </p:nvSpPr>
        <p:spPr>
          <a:xfrm>
            <a:off x="6246812" y="2130765"/>
            <a:ext cx="5183188" cy="3684588"/>
          </a:xfrm>
        </p:spPr>
        <p:txBody>
          <a:bodyPr/>
          <a:lstStyle/>
          <a:p>
            <a:pPr marL="0" indent="0" algn="ctr">
              <a:buNone/>
            </a:pPr>
            <a:r>
              <a:rPr lang="ru-RU" dirty="0"/>
              <a:t>Измеримые</a:t>
            </a:r>
            <a:r>
              <a:rPr lang="en-US" dirty="0"/>
              <a:t> </a:t>
            </a:r>
            <a:r>
              <a:rPr lang="ru-RU" dirty="0"/>
              <a:t> целевые ориентиры</a:t>
            </a:r>
          </a:p>
          <a:p>
            <a:endParaRPr lang="ru-RU" dirty="0"/>
          </a:p>
        </p:txBody>
      </p:sp>
      <p:sp>
        <p:nvSpPr>
          <p:cNvPr id="3" name="Номер слайда 2"/>
          <p:cNvSpPr>
            <a:spLocks noGrp="1"/>
          </p:cNvSpPr>
          <p:nvPr>
            <p:ph type="sldNum" sz="quarter" idx="12"/>
          </p:nvPr>
        </p:nvSpPr>
        <p:spPr/>
        <p:txBody>
          <a:bodyPr/>
          <a:lstStyle/>
          <a:p>
            <a:fld id="{F1C43530-66CE-454E-B226-01E417F2C027}" type="slidenum">
              <a:rPr lang="ru-RU" smtClean="0"/>
              <a:t>21</a:t>
            </a:fld>
            <a:endParaRPr lang="ru-RU"/>
          </a:p>
        </p:txBody>
      </p:sp>
      <p:pic>
        <p:nvPicPr>
          <p:cNvPr id="16" name="Рисунок 15"/>
          <p:cNvPicPr>
            <a:picLocks noChangeAspect="1"/>
          </p:cNvPicPr>
          <p:nvPr/>
        </p:nvPicPr>
        <p:blipFill>
          <a:blip r:embed="rId2"/>
          <a:stretch>
            <a:fillRect/>
          </a:stretch>
        </p:blipFill>
        <p:spPr>
          <a:xfrm>
            <a:off x="8196716" y="3319462"/>
            <a:ext cx="1693298" cy="2870201"/>
          </a:xfrm>
          <a:prstGeom prst="rect">
            <a:avLst/>
          </a:prstGeom>
        </p:spPr>
      </p:pic>
    </p:spTree>
    <p:extLst>
      <p:ext uri="{BB962C8B-B14F-4D97-AF65-F5344CB8AC3E}">
        <p14:creationId xmlns:p14="http://schemas.microsoft.com/office/powerpoint/2010/main" val="3795813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1181522" cy="699742"/>
          </a:xfrm>
        </p:spPr>
        <p:txBody>
          <a:bodyPr/>
          <a:lstStyle/>
          <a:p>
            <a:pPr algn="r"/>
            <a:r>
              <a:rPr lang="ru-RU" dirty="0"/>
              <a:t>Приложение 1</a:t>
            </a:r>
          </a:p>
        </p:txBody>
      </p:sp>
      <p:sp>
        <p:nvSpPr>
          <p:cNvPr id="3" name="Объект 2"/>
          <p:cNvSpPr>
            <a:spLocks noGrp="1"/>
          </p:cNvSpPr>
          <p:nvPr>
            <p:ph idx="1"/>
          </p:nvPr>
        </p:nvSpPr>
        <p:spPr>
          <a:xfrm>
            <a:off x="838200" y="692081"/>
            <a:ext cx="10515600" cy="6165919"/>
          </a:xfrm>
        </p:spPr>
        <p:txBody>
          <a:bodyPr>
            <a:normAutofit fontScale="55000" lnSpcReduction="20000"/>
          </a:bodyPr>
          <a:lstStyle/>
          <a:p>
            <a:pPr marL="0" indent="0">
              <a:buNone/>
            </a:pPr>
            <a:r>
              <a:rPr lang="ru-RU" b="1" cap="all" dirty="0"/>
              <a:t>Показатели  проекта «Ответственность и открытость»</a:t>
            </a:r>
            <a:endParaRPr lang="ru-RU" cap="all" dirty="0"/>
          </a:p>
          <a:p>
            <a:pPr marL="0" indent="0">
              <a:buNone/>
            </a:pPr>
            <a:r>
              <a:rPr lang="ru-RU" dirty="0"/>
              <a:t>Производительность труда.  Капитальные вложения. Уплаченные налоги. Доля продукции с высокой добавленной стоимостью</a:t>
            </a:r>
            <a:r>
              <a:rPr lang="en-US" dirty="0"/>
              <a:t>/</a:t>
            </a:r>
            <a:r>
              <a:rPr lang="ru-RU" dirty="0"/>
              <a:t>высокими экологическими характеристиками.  Качество продукции</a:t>
            </a:r>
          </a:p>
          <a:p>
            <a:pPr marL="0" indent="0">
              <a:buNone/>
            </a:pPr>
            <a:r>
              <a:rPr lang="ru-RU" dirty="0"/>
              <a:t>Численность  характеристики персонала. Коэффициент частоты травматизма с потерей рабочего времени (LTIFR). Количество несчастных случаев со смертельным исходом. Другие количественные показатели в сфере охраны труда и здоровья. Уровень профессиональных заболеваний. Расходы на персонал. Средняя заработная плата. Вознаграждение руководства.. Количество бенефициаров социальных программ для персонала. Коэффициент текучести кадров. Количество часов обучения на одного работающего в год</a:t>
            </a:r>
            <a:r>
              <a:rPr lang="en-US" dirty="0"/>
              <a:t>/</a:t>
            </a:r>
            <a:r>
              <a:rPr lang="ru-RU" dirty="0"/>
              <a:t> Количество работников, прошедших обучение</a:t>
            </a:r>
            <a:r>
              <a:rPr lang="en-US" dirty="0"/>
              <a:t>.</a:t>
            </a:r>
            <a:r>
              <a:rPr lang="ru-RU" dirty="0"/>
              <a:t> Доля работников, охваченных коллективными договорами.</a:t>
            </a:r>
          </a:p>
          <a:p>
            <a:pPr marL="0" indent="0">
              <a:buNone/>
            </a:pPr>
            <a:r>
              <a:rPr lang="ru-RU" dirty="0"/>
              <a:t>Выбросы в атмосферу валовые.  Выбросы в атмосферу удельные.  Полные прямые и косвенные выбросы парниковых газов валовые. Полные прямые и косвенные выбросы парниковых газов удельные. Потребление ТЭР. Энергоемкость производства единицы продукции. Количество сэкономленной энергии. Общее количество забираемой воды за год   Удельное водопотребление Общий объем сбросов сточных вод  Удельные сбросы. Общее количество отходов 1-4 классов опасности Другие показатели обращения с отходами.</a:t>
            </a:r>
          </a:p>
          <a:p>
            <a:pPr marL="0" indent="0">
              <a:buNone/>
            </a:pPr>
            <a:r>
              <a:rPr lang="ru-RU" dirty="0"/>
              <a:t>Инвестиции в социальные программы, направленные на развитие местных сообществ. Расходы на благотворительность. Количество бенефициаров внешних социальных программ.</a:t>
            </a:r>
          </a:p>
          <a:p>
            <a:pPr marL="0" indent="0">
              <a:buNone/>
            </a:pPr>
            <a:r>
              <a:rPr lang="ru-RU" dirty="0"/>
              <a:t>Состав Совета директоров (в том числе сведения, позволяющие оценить независимость и компетентность Совета директоров) Вовлеченность высшего руководства Компании в управление вопросами КСО и устойчивого развития. Вопросы КСО и УР на повестке дня заседаний Совета директоров, Комитетов Совета директоров, Правления Компании Противодействие коррупции: политика, механизмы, мероприятия, результаты. Корпоративная политика по КСО (УР): содержание, конкретизация в форме корпоративных политик по направлениям, прежде всего по охране труда, окружающей среды, отношениям с персоналом /кадровой политике, участию в развитии местных сообществ. Мотивация  менеджмента и персонала к внедрению принципа КСО в деятельность организации, в том числе связь вознаграждения с результатами в сфере КСО и УР. Включение КПЭ в сфере КСО и УР в систему стратегических КПЭ компании. Структура управления деятельностью  в сфере КСО и УР Система управления ключевыми рисками, связанными с социальными и экологическими аспектами деятельности организации. Наличие этического кодекса, его основные принципы, механизмы внедрения. Направления и форматы взаимодействия с государством и обществом, характеристики основных проектов. </a:t>
            </a:r>
          </a:p>
          <a:p>
            <a:pPr marL="0" indent="0">
              <a:buNone/>
            </a:pPr>
            <a:r>
              <a:rPr lang="ru-RU" b="1" cap="all" dirty="0"/>
              <a:t>Показатели проекта «Вектор устойчивого развития»</a:t>
            </a:r>
          </a:p>
          <a:p>
            <a:pPr marL="0" indent="0">
              <a:buNone/>
            </a:pPr>
            <a:r>
              <a:rPr lang="ru-RU" dirty="0"/>
              <a:t>Производительность труда. Охрана труда и здоровья работников. Оплата труда и социальная поддержка персонала. Обучение и повышение квалификации персонала. Текучесть кадров. Социальные инвестиции. Выбросы в атмосферу. Использование водных источников. Использование энергии.  Обращение с отходами. </a:t>
            </a:r>
          </a:p>
          <a:p>
            <a:pPr marL="0" indent="0">
              <a:buNone/>
            </a:pPr>
            <a:endParaRPr lang="ru-RU" dirty="0"/>
          </a:p>
          <a:p>
            <a:pPr marL="0" indent="0">
              <a:buNone/>
            </a:pPr>
            <a:endParaRPr lang="ru-RU" dirty="0"/>
          </a:p>
        </p:txBody>
      </p:sp>
      <p:sp>
        <p:nvSpPr>
          <p:cNvPr id="4" name="Номер слайда 3"/>
          <p:cNvSpPr>
            <a:spLocks noGrp="1"/>
          </p:cNvSpPr>
          <p:nvPr>
            <p:ph type="sldNum" sz="quarter" idx="12"/>
          </p:nvPr>
        </p:nvSpPr>
        <p:spPr/>
        <p:txBody>
          <a:bodyPr/>
          <a:lstStyle/>
          <a:p>
            <a:fld id="{F1C43530-66CE-454E-B226-01E417F2C027}" type="slidenum">
              <a:rPr lang="ru-RU" smtClean="0"/>
              <a:t>22</a:t>
            </a:fld>
            <a:endParaRPr lang="ru-RU"/>
          </a:p>
        </p:txBody>
      </p:sp>
    </p:spTree>
    <p:extLst>
      <p:ext uri="{BB962C8B-B14F-4D97-AF65-F5344CB8AC3E}">
        <p14:creationId xmlns:p14="http://schemas.microsoft.com/office/powerpoint/2010/main" val="1196722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290286"/>
            <a:ext cx="10515600" cy="1325563"/>
          </a:xfrm>
        </p:spPr>
        <p:txBody>
          <a:bodyPr/>
          <a:lstStyle/>
          <a:p>
            <a:pPr algn="r"/>
            <a:r>
              <a:rPr lang="ru-RU" dirty="0"/>
              <a:t>Приложение 2</a:t>
            </a:r>
          </a:p>
        </p:txBody>
      </p:sp>
      <p:sp>
        <p:nvSpPr>
          <p:cNvPr id="3" name="Номер слайда 2"/>
          <p:cNvSpPr>
            <a:spLocks noGrp="1"/>
          </p:cNvSpPr>
          <p:nvPr>
            <p:ph type="sldNum" sz="quarter" idx="12"/>
          </p:nvPr>
        </p:nvSpPr>
        <p:spPr/>
        <p:txBody>
          <a:bodyPr/>
          <a:lstStyle/>
          <a:p>
            <a:fld id="{F1C43530-66CE-454E-B226-01E417F2C027}" type="slidenum">
              <a:rPr lang="ru-RU" smtClean="0"/>
              <a:t>23</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2639258030"/>
              </p:ext>
            </p:extLst>
          </p:nvPr>
        </p:nvGraphicFramePr>
        <p:xfrm>
          <a:off x="228749" y="1767754"/>
          <a:ext cx="2350783" cy="3954780"/>
        </p:xfrm>
        <a:graphic>
          <a:graphicData uri="http://schemas.openxmlformats.org/drawingml/2006/table">
            <a:tbl>
              <a:tblPr>
                <a:tableStyleId>{5C22544A-7EE6-4342-B048-85BDC9FD1C3A}</a:tableStyleId>
              </a:tblPr>
              <a:tblGrid>
                <a:gridCol w="2350783">
                  <a:extLst>
                    <a:ext uri="{9D8B030D-6E8A-4147-A177-3AD203B41FA5}">
                      <a16:colId xmlns="" xmlns:a16="http://schemas.microsoft.com/office/drawing/2014/main" val="2227896949"/>
                    </a:ext>
                  </a:extLst>
                </a:gridCol>
              </a:tblGrid>
              <a:tr h="190500">
                <a:tc>
                  <a:txBody>
                    <a:bodyPr/>
                    <a:lstStyle/>
                    <a:p>
                      <a:pPr algn="l" fontAlgn="t"/>
                      <a:r>
                        <a:rPr lang="ru-RU" sz="1100" u="none" strike="noStrike" dirty="0">
                          <a:effectLst/>
                        </a:rPr>
                        <a:t>"Газпром"</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275492382"/>
                  </a:ext>
                </a:extLst>
              </a:tr>
              <a:tr h="190500">
                <a:tc>
                  <a:txBody>
                    <a:bodyPr/>
                    <a:lstStyle/>
                    <a:p>
                      <a:pPr algn="l" fontAlgn="t"/>
                      <a:r>
                        <a:rPr lang="ru-RU" sz="1100" u="none" strike="noStrike">
                          <a:effectLst/>
                        </a:rPr>
                        <a:t>"Лукойл", нефтяная компания</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211545747"/>
                  </a:ext>
                </a:extLst>
              </a:tr>
              <a:tr h="190500">
                <a:tc>
                  <a:txBody>
                    <a:bodyPr/>
                    <a:lstStyle/>
                    <a:p>
                      <a:pPr algn="l" fontAlgn="t"/>
                      <a:r>
                        <a:rPr lang="ru-RU" sz="1100" u="none" strike="noStrike">
                          <a:effectLst/>
                        </a:rPr>
                        <a:t>"Роснефть", нефтяная компания</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454685489"/>
                  </a:ext>
                </a:extLst>
              </a:tr>
              <a:tr h="190500">
                <a:tc>
                  <a:txBody>
                    <a:bodyPr/>
                    <a:lstStyle/>
                    <a:p>
                      <a:pPr algn="l" fontAlgn="t"/>
                      <a:r>
                        <a:rPr lang="ru-RU" sz="1100" u="none" strike="noStrike">
                          <a:effectLst/>
                        </a:rPr>
                        <a:t>"Сбербанк России"</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841114691"/>
                  </a:ext>
                </a:extLst>
              </a:tr>
              <a:tr h="190500">
                <a:tc>
                  <a:txBody>
                    <a:bodyPr/>
                    <a:lstStyle/>
                    <a:p>
                      <a:pPr algn="l" fontAlgn="t"/>
                      <a:r>
                        <a:rPr lang="ru-RU" sz="1100" u="none" strike="noStrike">
                          <a:effectLst/>
                        </a:rPr>
                        <a:t>РЖД</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624760594"/>
                  </a:ext>
                </a:extLst>
              </a:tr>
              <a:tr h="190500">
                <a:tc>
                  <a:txBody>
                    <a:bodyPr/>
                    <a:lstStyle/>
                    <a:p>
                      <a:pPr algn="l" fontAlgn="t"/>
                      <a:r>
                        <a:rPr lang="ru-RU" sz="1100" u="none" strike="noStrike" dirty="0">
                          <a:effectLst/>
                        </a:rPr>
                        <a:t>"</a:t>
                      </a:r>
                      <a:r>
                        <a:rPr lang="ru-RU" sz="1100" u="none" strike="noStrike" dirty="0" err="1">
                          <a:effectLst/>
                        </a:rPr>
                        <a:t>Ростех</a:t>
                      </a:r>
                      <a:r>
                        <a:rPr lang="ru-RU" sz="1100" u="none" strike="noStrike" dirty="0">
                          <a:effectLst/>
                        </a:rPr>
                        <a:t>", </a:t>
                      </a:r>
                      <a:r>
                        <a:rPr lang="ru-RU" sz="1100" u="none" strike="noStrike">
                          <a:effectLst/>
                        </a:rPr>
                        <a:t>госкорпорация</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220317690"/>
                  </a:ext>
                </a:extLst>
              </a:tr>
              <a:tr h="190500">
                <a:tc>
                  <a:txBody>
                    <a:bodyPr/>
                    <a:lstStyle/>
                    <a:p>
                      <a:pPr algn="l" fontAlgn="t"/>
                      <a:r>
                        <a:rPr lang="ru-RU" sz="1100" u="none" strike="noStrike" dirty="0">
                          <a:effectLst/>
                        </a:rPr>
                        <a:t>ВТБ</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808934675"/>
                  </a:ext>
                </a:extLst>
              </a:tr>
              <a:tr h="190500">
                <a:tc>
                  <a:txBody>
                    <a:bodyPr/>
                    <a:lstStyle/>
                    <a:p>
                      <a:pPr algn="l" fontAlgn="t"/>
                      <a:r>
                        <a:rPr lang="ru-RU" sz="1100" u="none" strike="noStrike">
                          <a:effectLst/>
                        </a:rPr>
                        <a:t>"Сургутнефтегаз"</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534342134"/>
                  </a:ext>
                </a:extLst>
              </a:tr>
              <a:tr h="190500">
                <a:tc>
                  <a:txBody>
                    <a:bodyPr/>
                    <a:lstStyle/>
                    <a:p>
                      <a:pPr algn="l" fontAlgn="t"/>
                      <a:r>
                        <a:rPr lang="ru-RU" sz="1100" u="none" strike="noStrike">
                          <a:effectLst/>
                        </a:rPr>
                        <a:t>"Транснефть", АК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838421754"/>
                  </a:ext>
                </a:extLst>
              </a:tr>
              <a:tr h="190500">
                <a:tc>
                  <a:txBody>
                    <a:bodyPr/>
                    <a:lstStyle/>
                    <a:p>
                      <a:pPr algn="l" fontAlgn="t"/>
                      <a:r>
                        <a:rPr lang="ru-RU" sz="1100" u="none" strike="noStrike">
                          <a:effectLst/>
                        </a:rPr>
                        <a:t>"Магнит", розничная сеть</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934114481"/>
                  </a:ext>
                </a:extLst>
              </a:tr>
              <a:tr h="190500">
                <a:tc>
                  <a:txBody>
                    <a:bodyPr/>
                    <a:lstStyle/>
                    <a:p>
                      <a:pPr algn="l" fontAlgn="t"/>
                      <a:r>
                        <a:rPr lang="ru-RU" sz="1100" u="none" strike="noStrike">
                          <a:effectLst/>
                        </a:rPr>
                        <a:t>"Российские сети"</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523183125"/>
                  </a:ext>
                </a:extLst>
              </a:tr>
              <a:tr h="190500">
                <a:tc>
                  <a:txBody>
                    <a:bodyPr/>
                    <a:lstStyle/>
                    <a:p>
                      <a:pPr algn="l" fontAlgn="t"/>
                      <a:r>
                        <a:rPr lang="ru-RU" sz="1100" u="none" strike="noStrike">
                          <a:effectLst/>
                        </a:rPr>
                        <a:t>"Интер РАО"</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324989277"/>
                  </a:ext>
                </a:extLst>
              </a:tr>
              <a:tr h="190500">
                <a:tc>
                  <a:txBody>
                    <a:bodyPr/>
                    <a:lstStyle/>
                    <a:p>
                      <a:pPr algn="l" fontAlgn="t"/>
                      <a:r>
                        <a:rPr lang="ru-RU" sz="1100" u="none" strike="noStrike">
                          <a:effectLst/>
                        </a:rPr>
                        <a:t>"Система", АФК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553191116"/>
                  </a:ext>
                </a:extLst>
              </a:tr>
              <a:tr h="190500">
                <a:tc>
                  <a:txBody>
                    <a:bodyPr/>
                    <a:lstStyle/>
                    <a:p>
                      <a:pPr algn="l" fontAlgn="t"/>
                      <a:r>
                        <a:rPr lang="en-US" sz="1100" u="none" strike="noStrike">
                          <a:effectLst/>
                        </a:rPr>
                        <a:t>X5 Retail Group</a:t>
                      </a:r>
                      <a:endParaRPr lang="en-US"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685966974"/>
                  </a:ext>
                </a:extLst>
              </a:tr>
              <a:tr h="190500">
                <a:tc>
                  <a:txBody>
                    <a:bodyPr/>
                    <a:lstStyle/>
                    <a:p>
                      <a:pPr algn="l" fontAlgn="t"/>
                      <a:r>
                        <a:rPr lang="ru-RU" sz="1100" u="none" strike="noStrike">
                          <a:effectLst/>
                        </a:rPr>
                        <a:t>ЕВРАЗ</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410857700"/>
                  </a:ext>
                </a:extLst>
              </a:tr>
              <a:tr h="190500">
                <a:tc>
                  <a:txBody>
                    <a:bodyPr/>
                    <a:lstStyle/>
                    <a:p>
                      <a:pPr algn="l" fontAlgn="t"/>
                      <a:r>
                        <a:rPr lang="ru-RU" sz="1100" u="none" strike="noStrike">
                          <a:effectLst/>
                        </a:rPr>
                        <a:t>"Мегаполис", торговая компания</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068965280"/>
                  </a:ext>
                </a:extLst>
              </a:tr>
              <a:tr h="190500">
                <a:tc>
                  <a:txBody>
                    <a:bodyPr/>
                    <a:lstStyle/>
                    <a:p>
                      <a:pPr algn="l" fontAlgn="t"/>
                      <a:r>
                        <a:rPr lang="ru-RU" sz="1100" u="none" strike="noStrike">
                          <a:effectLst/>
                        </a:rPr>
                        <a:t>"Татнефть", группа компаний</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986221241"/>
                  </a:ext>
                </a:extLst>
              </a:tr>
              <a:tr h="190500">
                <a:tc>
                  <a:txBody>
                    <a:bodyPr/>
                    <a:lstStyle/>
                    <a:p>
                      <a:pPr algn="l" fontAlgn="t"/>
                      <a:r>
                        <a:rPr lang="ru-RU" sz="1100" u="none" strike="noStrike">
                          <a:effectLst/>
                        </a:rPr>
                        <a:t>"Норильский никель", горно-металлургический комбинат</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68568017"/>
                  </a:ext>
                </a:extLst>
              </a:tr>
              <a:tr h="190500">
                <a:tc>
                  <a:txBody>
                    <a:bodyPr/>
                    <a:lstStyle/>
                    <a:p>
                      <a:pPr algn="l" fontAlgn="t"/>
                      <a:r>
                        <a:rPr lang="ru-RU" sz="1100" u="none" strike="noStrike">
                          <a:effectLst/>
                        </a:rPr>
                        <a:t>"Башнефть",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797244095"/>
                  </a:ext>
                </a:extLst>
              </a:tr>
              <a:tr h="190500">
                <a:tc>
                  <a:txBody>
                    <a:bodyPr/>
                    <a:lstStyle/>
                    <a:p>
                      <a:pPr algn="l" fontAlgn="t"/>
                      <a:r>
                        <a:rPr lang="ru-RU" sz="1100" u="none" strike="noStrike" dirty="0">
                          <a:effectLst/>
                        </a:rPr>
                        <a:t>НЛМК, группа</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266924818"/>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4109563427"/>
              </p:ext>
            </p:extLst>
          </p:nvPr>
        </p:nvGraphicFramePr>
        <p:xfrm>
          <a:off x="2727020" y="1542125"/>
          <a:ext cx="2119086" cy="4655720"/>
        </p:xfrm>
        <a:graphic>
          <a:graphicData uri="http://schemas.openxmlformats.org/drawingml/2006/table">
            <a:tbl>
              <a:tblPr>
                <a:tableStyleId>{5C22544A-7EE6-4342-B048-85BDC9FD1C3A}</a:tableStyleId>
              </a:tblPr>
              <a:tblGrid>
                <a:gridCol w="2119086">
                  <a:extLst>
                    <a:ext uri="{9D8B030D-6E8A-4147-A177-3AD203B41FA5}">
                      <a16:colId xmlns="" xmlns:a16="http://schemas.microsoft.com/office/drawing/2014/main" val="2708522688"/>
                    </a:ext>
                  </a:extLst>
                </a:gridCol>
              </a:tblGrid>
              <a:tr h="188860">
                <a:tc>
                  <a:txBody>
                    <a:bodyPr/>
                    <a:lstStyle/>
                    <a:p>
                      <a:pPr algn="l" fontAlgn="t"/>
                      <a:r>
                        <a:rPr lang="ru-RU" sz="1100" u="none" strike="noStrike">
                          <a:effectLst/>
                        </a:rPr>
                        <a:t>"Русал", объединенная компания</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036121462"/>
                  </a:ext>
                </a:extLst>
              </a:tr>
              <a:tr h="188860">
                <a:tc>
                  <a:txBody>
                    <a:bodyPr/>
                    <a:lstStyle/>
                    <a:p>
                      <a:pPr algn="l" fontAlgn="t"/>
                      <a:r>
                        <a:rPr lang="ru-RU" sz="1100" u="none" strike="noStrike">
                          <a:effectLst/>
                        </a:rPr>
                        <a:t>Сибур</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4173707313"/>
                  </a:ext>
                </a:extLst>
              </a:tr>
              <a:tr h="188860">
                <a:tc>
                  <a:txBody>
                    <a:bodyPr/>
                    <a:lstStyle/>
                    <a:p>
                      <a:pPr algn="l" fontAlgn="t"/>
                      <a:r>
                        <a:rPr lang="ru-RU" sz="1100" u="none" strike="noStrike">
                          <a:effectLst/>
                        </a:rPr>
                        <a:t>НОВАТЭК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207794822"/>
                  </a:ext>
                </a:extLst>
              </a:tr>
              <a:tr h="188860">
                <a:tc>
                  <a:txBody>
                    <a:bodyPr/>
                    <a:lstStyle/>
                    <a:p>
                      <a:pPr algn="l" fontAlgn="t"/>
                      <a:r>
                        <a:rPr lang="ru-RU" sz="1100" u="none" strike="noStrike">
                          <a:effectLst/>
                        </a:rPr>
                        <a:t>"ВымпелКом"</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786871041"/>
                  </a:ext>
                </a:extLst>
              </a:tr>
              <a:tr h="188860">
                <a:tc>
                  <a:txBody>
                    <a:bodyPr/>
                    <a:lstStyle/>
                    <a:p>
                      <a:pPr algn="l" fontAlgn="t"/>
                      <a:r>
                        <a:rPr lang="ru-RU" sz="1100" u="none" strike="noStrike">
                          <a:effectLst/>
                        </a:rPr>
                        <a:t>"РусГидро"</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4067545795"/>
                  </a:ext>
                </a:extLst>
              </a:tr>
              <a:tr h="0">
                <a:tc>
                  <a:txBody>
                    <a:bodyPr/>
                    <a:lstStyle/>
                    <a:p>
                      <a:pPr algn="l" fontAlgn="t"/>
                      <a:r>
                        <a:rPr lang="ru-RU" sz="1100" u="none" strike="noStrike">
                          <a:effectLst/>
                        </a:rPr>
                        <a:t>"Северсталь"</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449028898"/>
                  </a:ext>
                </a:extLst>
              </a:tr>
              <a:tr h="188860">
                <a:tc>
                  <a:txBody>
                    <a:bodyPr/>
                    <a:lstStyle/>
                    <a:p>
                      <a:pPr algn="l" fontAlgn="t"/>
                      <a:r>
                        <a:rPr lang="ru-RU" sz="1100" u="none" strike="noStrike">
                          <a:effectLst/>
                        </a:rPr>
                        <a:t>"Аэрофлот - российские авиалинии"</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4014086309"/>
                  </a:ext>
                </a:extLst>
              </a:tr>
              <a:tr h="188860">
                <a:tc>
                  <a:txBody>
                    <a:bodyPr/>
                    <a:lstStyle/>
                    <a:p>
                      <a:pPr algn="l" fontAlgn="t"/>
                      <a:r>
                        <a:rPr lang="ru-RU" sz="1100" u="none" strike="noStrike" dirty="0">
                          <a:effectLst/>
                        </a:rPr>
                        <a:t>"МегаФон"</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021647442"/>
                  </a:ext>
                </a:extLst>
              </a:tr>
              <a:tr h="188860">
                <a:tc>
                  <a:txBody>
                    <a:bodyPr/>
                    <a:lstStyle/>
                    <a:p>
                      <a:pPr algn="l" fontAlgn="t"/>
                      <a:r>
                        <a:rPr lang="ru-RU" sz="1100" u="none" strike="noStrike">
                          <a:effectLst/>
                        </a:rPr>
                        <a:t>"Ашан"</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519608126"/>
                  </a:ext>
                </a:extLst>
              </a:tr>
              <a:tr h="188860">
                <a:tc>
                  <a:txBody>
                    <a:bodyPr/>
                    <a:lstStyle/>
                    <a:p>
                      <a:pPr algn="l" fontAlgn="t"/>
                      <a:r>
                        <a:rPr lang="ru-RU" sz="1100" u="none" strike="noStrike" dirty="0">
                          <a:effectLst/>
                        </a:rPr>
                        <a:t>"Ростелеком"</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99802017"/>
                  </a:ext>
                </a:extLst>
              </a:tr>
              <a:tr h="332394">
                <a:tc>
                  <a:txBody>
                    <a:bodyPr/>
                    <a:lstStyle/>
                    <a:p>
                      <a:pPr algn="l" fontAlgn="t"/>
                      <a:r>
                        <a:rPr lang="ru-RU" sz="1100" u="none" strike="noStrike">
                          <a:effectLst/>
                        </a:rPr>
                        <a:t>"Магнитогорский металлургический комбинат" (ММК)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725120976"/>
                  </a:ext>
                </a:extLst>
              </a:tr>
              <a:tr h="332394">
                <a:tc>
                  <a:txBody>
                    <a:bodyPr/>
                    <a:lstStyle/>
                    <a:p>
                      <a:pPr algn="l" fontAlgn="t"/>
                      <a:r>
                        <a:rPr lang="ru-RU" sz="1100" u="none" strike="noStrike">
                          <a:effectLst/>
                        </a:rPr>
                        <a:t>"Объединенная авиастроительная корпорация"</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384278880"/>
                  </a:ext>
                </a:extLst>
              </a:tr>
              <a:tr h="188860">
                <a:tc>
                  <a:txBody>
                    <a:bodyPr/>
                    <a:lstStyle/>
                    <a:p>
                      <a:pPr algn="l" fontAlgn="t"/>
                      <a:r>
                        <a:rPr lang="ru-RU" sz="1100" u="none" strike="noStrike">
                          <a:effectLst/>
                        </a:rPr>
                        <a:t>"Газпромбанк",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459591646"/>
                  </a:ext>
                </a:extLst>
              </a:tr>
              <a:tr h="188860">
                <a:tc>
                  <a:txBody>
                    <a:bodyPr/>
                    <a:lstStyle/>
                    <a:p>
                      <a:pPr algn="l" fontAlgn="t"/>
                      <a:r>
                        <a:rPr lang="ru-RU" sz="1100" u="none" strike="noStrike">
                          <a:effectLst/>
                        </a:rPr>
                        <a:t>"Концерн Росэнергоатом"</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515012055"/>
                  </a:ext>
                </a:extLst>
              </a:tr>
              <a:tr h="188860">
                <a:tc>
                  <a:txBody>
                    <a:bodyPr/>
                    <a:lstStyle/>
                    <a:p>
                      <a:pPr algn="l" fontAlgn="t"/>
                      <a:r>
                        <a:rPr lang="ru-RU" sz="1100" u="none" strike="noStrike">
                          <a:effectLst/>
                        </a:rPr>
                        <a:t>"Тойота Мотор"</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765201005"/>
                  </a:ext>
                </a:extLst>
              </a:tr>
              <a:tr h="188860">
                <a:tc>
                  <a:txBody>
                    <a:bodyPr/>
                    <a:lstStyle/>
                    <a:p>
                      <a:pPr algn="l" fontAlgn="t"/>
                      <a:r>
                        <a:rPr lang="ru-RU" sz="1100" u="none" strike="noStrike">
                          <a:effectLst/>
                        </a:rPr>
                        <a:t>"Мечел"</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433263221"/>
                  </a:ext>
                </a:extLst>
              </a:tr>
              <a:tr h="332394">
                <a:tc>
                  <a:txBody>
                    <a:bodyPr/>
                    <a:lstStyle/>
                    <a:p>
                      <a:pPr algn="l" fontAlgn="t"/>
                      <a:r>
                        <a:rPr lang="ru-RU" sz="1100" u="none" strike="noStrike">
                          <a:effectLst/>
                        </a:rPr>
                        <a:t>"Металлоинвест", холдинговая компания</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484050419"/>
                  </a:ext>
                </a:extLst>
              </a:tr>
              <a:tr h="188860">
                <a:tc>
                  <a:txBody>
                    <a:bodyPr/>
                    <a:lstStyle/>
                    <a:p>
                      <a:pPr algn="l" fontAlgn="t"/>
                      <a:r>
                        <a:rPr lang="ru-RU" sz="1100" u="none" strike="noStrike">
                          <a:effectLst/>
                        </a:rPr>
                        <a:t>"Метро Кэш Энд Керри"</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141230848"/>
                  </a:ext>
                </a:extLst>
              </a:tr>
              <a:tr h="188860">
                <a:tc>
                  <a:txBody>
                    <a:bodyPr/>
                    <a:lstStyle/>
                    <a:p>
                      <a:pPr algn="l" fontAlgn="t"/>
                      <a:r>
                        <a:rPr lang="ru-RU" sz="1100" u="none" strike="noStrike">
                          <a:effectLst/>
                        </a:rPr>
                        <a:t>"Фольксваген Груп Рус"</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971755568"/>
                  </a:ext>
                </a:extLst>
              </a:tr>
              <a:tr h="332394">
                <a:tc>
                  <a:txBody>
                    <a:bodyPr/>
                    <a:lstStyle/>
                    <a:p>
                      <a:pPr algn="l" fontAlgn="t"/>
                      <a:r>
                        <a:rPr lang="ru-RU" sz="1100" u="none" strike="noStrike" dirty="0">
                          <a:effectLst/>
                        </a:rPr>
                        <a:t>"Трубная металлургическая компания" (ТМК)</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788144955"/>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247480764"/>
              </p:ext>
            </p:extLst>
          </p:nvPr>
        </p:nvGraphicFramePr>
        <p:xfrm>
          <a:off x="4846106" y="1541705"/>
          <a:ext cx="2204811" cy="3966470"/>
        </p:xfrm>
        <a:graphic>
          <a:graphicData uri="http://schemas.openxmlformats.org/drawingml/2006/table">
            <a:tbl>
              <a:tblPr>
                <a:tableStyleId>{5C22544A-7EE6-4342-B048-85BDC9FD1C3A}</a:tableStyleId>
              </a:tblPr>
              <a:tblGrid>
                <a:gridCol w="2204811">
                  <a:extLst>
                    <a:ext uri="{9D8B030D-6E8A-4147-A177-3AD203B41FA5}">
                      <a16:colId xmlns="" xmlns:a16="http://schemas.microsoft.com/office/drawing/2014/main" val="3265463793"/>
                    </a:ext>
                  </a:extLst>
                </a:gridCol>
              </a:tblGrid>
              <a:tr h="203199">
                <a:tc>
                  <a:txBody>
                    <a:bodyPr/>
                    <a:lstStyle/>
                    <a:p>
                      <a:pPr algn="l" fontAlgn="t"/>
                      <a:r>
                        <a:rPr lang="ru-RU" sz="1100" u="none" strike="noStrike" dirty="0">
                          <a:effectLst/>
                        </a:rPr>
                        <a:t>"Алмаз-Антей", концерн ПВО</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334423574"/>
                  </a:ext>
                </a:extLst>
              </a:tr>
              <a:tr h="130629">
                <a:tc>
                  <a:txBody>
                    <a:bodyPr/>
                    <a:lstStyle/>
                    <a:p>
                      <a:pPr algn="l" fontAlgn="t"/>
                      <a:r>
                        <a:rPr lang="ru-RU" sz="1100" u="none" strike="noStrike">
                          <a:effectLst/>
                        </a:rPr>
                        <a:t>"Алроса", АК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585775649"/>
                  </a:ext>
                </a:extLst>
              </a:tr>
              <a:tr h="147603">
                <a:tc>
                  <a:txBody>
                    <a:bodyPr/>
                    <a:lstStyle/>
                    <a:p>
                      <a:pPr algn="l" fontAlgn="t"/>
                      <a:r>
                        <a:rPr lang="ru-RU" sz="1100" u="none" strike="noStrike">
                          <a:effectLst/>
                        </a:rPr>
                        <a:t>"Альфа-банк",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922476531"/>
                  </a:ext>
                </a:extLst>
              </a:tr>
              <a:tr h="147603">
                <a:tc>
                  <a:txBody>
                    <a:bodyPr/>
                    <a:lstStyle/>
                    <a:p>
                      <a:pPr algn="l" fontAlgn="t"/>
                      <a:r>
                        <a:rPr lang="ru-RU" sz="1100" u="none" strike="noStrike">
                          <a:effectLst/>
                        </a:rPr>
                        <a:t>"Славнефть",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249146031"/>
                  </a:ext>
                </a:extLst>
              </a:tr>
              <a:tr h="147603">
                <a:tc>
                  <a:txBody>
                    <a:bodyPr/>
                    <a:lstStyle/>
                    <a:p>
                      <a:pPr algn="l" fontAlgn="t"/>
                      <a:r>
                        <a:rPr lang="ru-RU" sz="1100" u="none" strike="noStrike">
                          <a:effectLst/>
                        </a:rPr>
                        <a:t>"ЕвроХим",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929575667"/>
                  </a:ext>
                </a:extLst>
              </a:tr>
              <a:tr h="294960">
                <a:tc>
                  <a:txBody>
                    <a:bodyPr/>
                    <a:lstStyle/>
                    <a:p>
                      <a:pPr algn="l" fontAlgn="t"/>
                      <a:r>
                        <a:rPr lang="ru-RU" sz="1100" u="none" strike="noStrike">
                          <a:effectLst/>
                        </a:rPr>
                        <a:t>"Сибирская угольная энергетическая компания" (СУЭК)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333215798"/>
                  </a:ext>
                </a:extLst>
              </a:tr>
              <a:tr h="188685">
                <a:tc>
                  <a:txBody>
                    <a:bodyPr/>
                    <a:lstStyle/>
                    <a:p>
                      <a:pPr algn="l" fontAlgn="t"/>
                      <a:r>
                        <a:rPr lang="ru-RU" sz="1100" u="none" strike="noStrike">
                          <a:effectLst/>
                        </a:rPr>
                        <a:t>"Филип Моррис Сэйлз энд Маркетинг"</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972424077"/>
                  </a:ext>
                </a:extLst>
              </a:tr>
              <a:tr h="147603">
                <a:tc>
                  <a:txBody>
                    <a:bodyPr/>
                    <a:lstStyle/>
                    <a:p>
                      <a:pPr algn="l" fontAlgn="t"/>
                      <a:r>
                        <a:rPr lang="ru-RU" sz="1100" u="none" strike="noStrike">
                          <a:effectLst/>
                        </a:rPr>
                        <a:t>"Лента"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043432652"/>
                  </a:ext>
                </a:extLst>
              </a:tr>
              <a:tr h="147603">
                <a:tc>
                  <a:txBody>
                    <a:bodyPr/>
                    <a:lstStyle/>
                    <a:p>
                      <a:pPr algn="l" fontAlgn="t"/>
                      <a:r>
                        <a:rPr lang="ru-RU" sz="1100" u="none" strike="noStrike">
                          <a:effectLst/>
                        </a:rPr>
                        <a:t>"АвтоВАЗ",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431506071"/>
                  </a:ext>
                </a:extLst>
              </a:tr>
              <a:tr h="147603">
                <a:tc>
                  <a:txBody>
                    <a:bodyPr/>
                    <a:lstStyle/>
                    <a:p>
                      <a:pPr algn="l" fontAlgn="t"/>
                      <a:r>
                        <a:rPr lang="en-US" sz="1100" u="none" strike="noStrike">
                          <a:effectLst/>
                        </a:rPr>
                        <a:t>Merlion</a:t>
                      </a:r>
                      <a:endParaRPr lang="en-US"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617411887"/>
                  </a:ext>
                </a:extLst>
              </a:tr>
              <a:tr h="147603">
                <a:tc>
                  <a:txBody>
                    <a:bodyPr/>
                    <a:lstStyle/>
                    <a:p>
                      <a:pPr algn="l" fontAlgn="t"/>
                      <a:r>
                        <a:rPr lang="ru-RU" sz="1100" u="none" strike="noStrike">
                          <a:effectLst/>
                        </a:rPr>
                        <a:t>"Стройгазмонтаж"</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728690711"/>
                  </a:ext>
                </a:extLst>
              </a:tr>
              <a:tr h="164331">
                <a:tc>
                  <a:txBody>
                    <a:bodyPr/>
                    <a:lstStyle/>
                    <a:p>
                      <a:pPr algn="l" fontAlgn="t"/>
                      <a:r>
                        <a:rPr lang="ru-RU" sz="1100" u="none" strike="noStrike">
                          <a:effectLst/>
                        </a:rPr>
                        <a:t>"Компания "М.видео"</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38524102"/>
                  </a:ext>
                </a:extLst>
              </a:tr>
              <a:tr h="333829">
                <a:tc>
                  <a:txBody>
                    <a:bodyPr/>
                    <a:lstStyle/>
                    <a:p>
                      <a:pPr algn="l" fontAlgn="t"/>
                      <a:r>
                        <a:rPr lang="ru-RU" sz="1100" u="none" strike="noStrike">
                          <a:effectLst/>
                        </a:rPr>
                        <a:t>"Российский Сельскохозяйственный банк",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355543392"/>
                  </a:ext>
                </a:extLst>
              </a:tr>
              <a:tr h="203200">
                <a:tc>
                  <a:txBody>
                    <a:bodyPr/>
                    <a:lstStyle/>
                    <a:p>
                      <a:pPr algn="l" fontAlgn="t"/>
                      <a:r>
                        <a:rPr lang="en-US" sz="1100" u="none" strike="noStrike">
                          <a:effectLst/>
                        </a:rPr>
                        <a:t>"PepsiCo </a:t>
                      </a:r>
                      <a:r>
                        <a:rPr lang="ru-RU" sz="1100" u="none" strike="noStrike">
                          <a:effectLst/>
                        </a:rPr>
                        <a:t>Россия", группа компаний</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4068477089"/>
                  </a:ext>
                </a:extLst>
              </a:tr>
              <a:tr h="147603">
                <a:tc>
                  <a:txBody>
                    <a:bodyPr/>
                    <a:lstStyle/>
                    <a:p>
                      <a:pPr algn="l" fontAlgn="t"/>
                      <a:r>
                        <a:rPr lang="ru-RU" sz="1100" u="none" strike="noStrike">
                          <a:effectLst/>
                        </a:rPr>
                        <a:t>"Катрен"</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506286200"/>
                  </a:ext>
                </a:extLst>
              </a:tr>
              <a:tr h="186225">
                <a:tc>
                  <a:txBody>
                    <a:bodyPr/>
                    <a:lstStyle/>
                    <a:p>
                      <a:pPr algn="l" fontAlgn="t"/>
                      <a:r>
                        <a:rPr lang="ru-RU" sz="1100" u="none" strike="noStrike">
                          <a:effectLst/>
                        </a:rPr>
                        <a:t>"ФК Открытие", банковская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836214354"/>
                  </a:ext>
                </a:extLst>
              </a:tr>
              <a:tr h="188686">
                <a:tc>
                  <a:txBody>
                    <a:bodyPr/>
                    <a:lstStyle/>
                    <a:p>
                      <a:pPr algn="l" fontAlgn="t"/>
                      <a:r>
                        <a:rPr lang="ru-RU" sz="1100" u="none" strike="noStrike">
                          <a:effectLst/>
                        </a:rPr>
                        <a:t>"Протек", группа компаний</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154153564"/>
                  </a:ext>
                </a:extLst>
              </a:tr>
              <a:tr h="159657">
                <a:tc>
                  <a:txBody>
                    <a:bodyPr/>
                    <a:lstStyle/>
                    <a:p>
                      <a:pPr algn="l" fontAlgn="t"/>
                      <a:r>
                        <a:rPr lang="ru-RU" sz="1100" u="none" strike="noStrike">
                          <a:effectLst/>
                        </a:rPr>
                        <a:t>"Ниссан Мэнуфэкчуринг Рус"</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46818801"/>
                  </a:ext>
                </a:extLst>
              </a:tr>
              <a:tr h="147603">
                <a:tc>
                  <a:txBody>
                    <a:bodyPr/>
                    <a:lstStyle/>
                    <a:p>
                      <a:pPr algn="l" fontAlgn="t"/>
                      <a:r>
                        <a:rPr lang="ru-RU" sz="1100" u="none" strike="noStrike">
                          <a:effectLst/>
                        </a:rPr>
                        <a:t>"О'Кей",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730051418"/>
                  </a:ext>
                </a:extLst>
              </a:tr>
              <a:tr h="147603">
                <a:tc>
                  <a:txBody>
                    <a:bodyPr/>
                    <a:lstStyle/>
                    <a:p>
                      <a:pPr algn="l" fontAlgn="t"/>
                      <a:r>
                        <a:rPr lang="ru-RU" sz="1100" u="none" strike="noStrike" dirty="0">
                          <a:effectLst/>
                        </a:rPr>
                        <a:t>"</a:t>
                      </a:r>
                      <a:r>
                        <a:rPr lang="ru-RU" sz="1100" u="none" strike="noStrike" dirty="0" err="1">
                          <a:effectLst/>
                        </a:rPr>
                        <a:t>Мостотрест</a:t>
                      </a:r>
                      <a:r>
                        <a:rPr lang="ru-RU" sz="1100" u="none" strike="noStrike" dirty="0">
                          <a:effectLst/>
                        </a:rPr>
                        <a:t>"</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878201427"/>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2646610072"/>
              </p:ext>
            </p:extLst>
          </p:nvPr>
        </p:nvGraphicFramePr>
        <p:xfrm>
          <a:off x="7198405" y="1508462"/>
          <a:ext cx="2174116" cy="4577063"/>
        </p:xfrm>
        <a:graphic>
          <a:graphicData uri="http://schemas.openxmlformats.org/drawingml/2006/table">
            <a:tbl>
              <a:tblPr>
                <a:tableStyleId>{5C22544A-7EE6-4342-B048-85BDC9FD1C3A}</a:tableStyleId>
              </a:tblPr>
              <a:tblGrid>
                <a:gridCol w="2174116">
                  <a:extLst>
                    <a:ext uri="{9D8B030D-6E8A-4147-A177-3AD203B41FA5}">
                      <a16:colId xmlns="" xmlns:a16="http://schemas.microsoft.com/office/drawing/2014/main" val="2913637369"/>
                    </a:ext>
                  </a:extLst>
                </a:gridCol>
              </a:tblGrid>
              <a:tr h="155627">
                <a:tc>
                  <a:txBody>
                    <a:bodyPr/>
                    <a:lstStyle/>
                    <a:p>
                      <a:pPr algn="l" fontAlgn="t"/>
                      <a:r>
                        <a:rPr lang="ru-RU" sz="1100" u="none" strike="noStrike">
                          <a:effectLst/>
                        </a:rPr>
                        <a:t>"Почта России"</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088708385"/>
                  </a:ext>
                </a:extLst>
              </a:tr>
              <a:tr h="155627">
                <a:tc>
                  <a:txBody>
                    <a:bodyPr/>
                    <a:lstStyle/>
                    <a:p>
                      <a:pPr algn="l" fontAlgn="t"/>
                      <a:r>
                        <a:rPr lang="ru-RU" sz="1100" u="none" strike="noStrike">
                          <a:effectLst/>
                        </a:rPr>
                        <a:t>"Трансмашхолдинг"</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836934438"/>
                  </a:ext>
                </a:extLst>
              </a:tr>
              <a:tr h="273904">
                <a:tc>
                  <a:txBody>
                    <a:bodyPr/>
                    <a:lstStyle/>
                    <a:p>
                      <a:pPr algn="l" fontAlgn="t"/>
                      <a:r>
                        <a:rPr lang="ru-RU" sz="1100" u="none" strike="noStrike" dirty="0">
                          <a:effectLst/>
                        </a:rPr>
                        <a:t>"Росгосстрах", группа компаний</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4191600594"/>
                  </a:ext>
                </a:extLst>
              </a:tr>
              <a:tr h="155627">
                <a:tc>
                  <a:txBody>
                    <a:bodyPr/>
                    <a:lstStyle/>
                    <a:p>
                      <a:pPr algn="l" fontAlgn="t"/>
                      <a:r>
                        <a:rPr lang="ru-RU" sz="1100" u="none" strike="noStrike">
                          <a:effectLst/>
                        </a:rPr>
                        <a:t>ТВЭЛ</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064048008"/>
                  </a:ext>
                </a:extLst>
              </a:tr>
              <a:tr h="273904">
                <a:tc>
                  <a:txBody>
                    <a:bodyPr/>
                    <a:lstStyle/>
                    <a:p>
                      <a:pPr algn="l" fontAlgn="t"/>
                      <a:r>
                        <a:rPr lang="ru-RU" sz="1100" u="none" strike="noStrike">
                          <a:effectLst/>
                        </a:rPr>
                        <a:t>"Нижнекамскнефтехим",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816995194"/>
                  </a:ext>
                </a:extLst>
              </a:tr>
              <a:tr h="155627">
                <a:tc>
                  <a:txBody>
                    <a:bodyPr/>
                    <a:lstStyle/>
                    <a:p>
                      <a:pPr algn="l" fontAlgn="t"/>
                      <a:r>
                        <a:rPr lang="ru-RU" sz="1100" u="none" strike="noStrike">
                          <a:effectLst/>
                        </a:rPr>
                        <a:t>"Уралкалий",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873694774"/>
                  </a:ext>
                </a:extLst>
              </a:tr>
              <a:tr h="273904">
                <a:tc>
                  <a:txBody>
                    <a:bodyPr/>
                    <a:lstStyle/>
                    <a:p>
                      <a:pPr algn="l" fontAlgn="t"/>
                      <a:r>
                        <a:rPr lang="ru-RU" sz="1100" u="none" strike="noStrike">
                          <a:effectLst/>
                        </a:rPr>
                        <a:t>"Альянс", нефтяная компания</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315218862"/>
                  </a:ext>
                </a:extLst>
              </a:tr>
              <a:tr h="175823">
                <a:tc>
                  <a:txBody>
                    <a:bodyPr/>
                    <a:lstStyle/>
                    <a:p>
                      <a:pPr algn="l" fontAlgn="t"/>
                      <a:r>
                        <a:rPr lang="ru-RU" sz="1100" u="none" strike="noStrike">
                          <a:effectLst/>
                        </a:rPr>
                        <a:t>"Русэнергосбыт"</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047431074"/>
                  </a:ext>
                </a:extLst>
              </a:tr>
              <a:tr h="155627">
                <a:tc>
                  <a:txBody>
                    <a:bodyPr/>
                    <a:lstStyle/>
                    <a:p>
                      <a:pPr algn="l" fontAlgn="t"/>
                      <a:r>
                        <a:rPr lang="ru-RU" sz="1100" u="none" strike="noStrike">
                          <a:effectLst/>
                        </a:rPr>
                        <a:t>ТАИФ-НК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673264998"/>
                  </a:ext>
                </a:extLst>
              </a:tr>
              <a:tr h="155627">
                <a:tc>
                  <a:txBody>
                    <a:bodyPr/>
                    <a:lstStyle/>
                    <a:p>
                      <a:pPr algn="l" fontAlgn="t"/>
                      <a:r>
                        <a:rPr lang="ru-RU" sz="1100" u="none" strike="noStrike">
                          <a:effectLst/>
                        </a:rPr>
                        <a:t>"ФортеИнвест"</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738942298"/>
                  </a:ext>
                </a:extLst>
              </a:tr>
              <a:tr h="410856">
                <a:tc>
                  <a:txBody>
                    <a:bodyPr/>
                    <a:lstStyle/>
                    <a:p>
                      <a:pPr algn="l" fontAlgn="t"/>
                      <a:r>
                        <a:rPr lang="ru-RU" sz="1100" u="none" strike="noStrike">
                          <a:effectLst/>
                        </a:rPr>
                        <a:t>"Проктер энд Гэмбл дистрибьюторская компания"</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921785596"/>
                  </a:ext>
                </a:extLst>
              </a:tr>
              <a:tr h="410856">
                <a:tc>
                  <a:txBody>
                    <a:bodyPr/>
                    <a:lstStyle/>
                    <a:p>
                      <a:pPr algn="l" fontAlgn="t"/>
                      <a:r>
                        <a:rPr lang="ru-RU" sz="1100" u="none" strike="noStrike">
                          <a:effectLst/>
                        </a:rPr>
                        <a:t>"Объединенная металлургическая компания" (ОМК)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568452527"/>
                  </a:ext>
                </a:extLst>
              </a:tr>
              <a:tr h="410856">
                <a:tc>
                  <a:txBody>
                    <a:bodyPr/>
                    <a:lstStyle/>
                    <a:p>
                      <a:pPr algn="l" fontAlgn="t"/>
                      <a:r>
                        <a:rPr lang="ru-RU" sz="1100" u="none" strike="noStrike">
                          <a:effectLst/>
                        </a:rPr>
                        <a:t>"Челябинский трубопрокатный завод" (ЧТПЗ)</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692426969"/>
                  </a:ext>
                </a:extLst>
              </a:tr>
              <a:tr h="273904">
                <a:tc>
                  <a:txBody>
                    <a:bodyPr/>
                    <a:lstStyle/>
                    <a:p>
                      <a:pPr algn="l" fontAlgn="t"/>
                      <a:r>
                        <a:rPr lang="ru-RU" sz="1100" u="none" strike="noStrike">
                          <a:effectLst/>
                        </a:rPr>
                        <a:t>"Уралвагонзавод" имени Ф.Э. Дзержинского, НПК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781313036"/>
                  </a:ext>
                </a:extLst>
              </a:tr>
              <a:tr h="155627">
                <a:tc>
                  <a:txBody>
                    <a:bodyPr/>
                    <a:lstStyle/>
                    <a:p>
                      <a:pPr algn="l" fontAlgn="t"/>
                      <a:r>
                        <a:rPr lang="ru-RU" sz="1100" u="none" strike="noStrike">
                          <a:effectLst/>
                        </a:rPr>
                        <a:t>"Киа Моторс Рус"</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175898888"/>
                  </a:ext>
                </a:extLst>
              </a:tr>
              <a:tr h="155627">
                <a:tc>
                  <a:txBody>
                    <a:bodyPr/>
                    <a:lstStyle/>
                    <a:p>
                      <a:pPr algn="l" fontAlgn="t"/>
                      <a:r>
                        <a:rPr lang="ru-RU" sz="1100" u="none" strike="noStrike">
                          <a:effectLst/>
                        </a:rPr>
                        <a:t>"Хендэ Мотор СНГ"</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876562478"/>
                  </a:ext>
                </a:extLst>
              </a:tr>
              <a:tr h="155627">
                <a:tc>
                  <a:txBody>
                    <a:bodyPr/>
                    <a:lstStyle/>
                    <a:p>
                      <a:pPr algn="l" fontAlgn="t"/>
                      <a:r>
                        <a:rPr lang="ru-RU" sz="1100" u="none" strike="noStrike">
                          <a:effectLst/>
                        </a:rPr>
                        <a:t>"Антипинский НПЗ"</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401248910"/>
                  </a:ext>
                </a:extLst>
              </a:tr>
              <a:tr h="155627">
                <a:tc>
                  <a:txBody>
                    <a:bodyPr/>
                    <a:lstStyle/>
                    <a:p>
                      <a:pPr algn="l" fontAlgn="t"/>
                      <a:r>
                        <a:rPr lang="ru-RU" sz="1100" u="none" strike="noStrike">
                          <a:effectLst/>
                        </a:rPr>
                        <a:t>"Леруа Мерлен Восток"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232811506"/>
                  </a:ext>
                </a:extLst>
              </a:tr>
              <a:tr h="155627">
                <a:tc>
                  <a:txBody>
                    <a:bodyPr/>
                    <a:lstStyle/>
                    <a:p>
                      <a:pPr algn="l" fontAlgn="t"/>
                      <a:r>
                        <a:rPr lang="ru-RU" sz="1100" u="none" strike="noStrike">
                          <a:effectLst/>
                        </a:rPr>
                        <a:t>"ФосАгро",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617046363"/>
                  </a:ext>
                </a:extLst>
              </a:tr>
              <a:tr h="155627">
                <a:tc>
                  <a:txBody>
                    <a:bodyPr/>
                    <a:lstStyle/>
                    <a:p>
                      <a:pPr algn="l" fontAlgn="t"/>
                      <a:r>
                        <a:rPr lang="ru-RU" sz="1100" u="none" strike="noStrike" dirty="0">
                          <a:effectLst/>
                        </a:rPr>
                        <a:t>"УГМК-Холдинг"</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891816945"/>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3089616420"/>
              </p:ext>
            </p:extLst>
          </p:nvPr>
        </p:nvGraphicFramePr>
        <p:xfrm>
          <a:off x="9403216" y="1508462"/>
          <a:ext cx="1981279" cy="4518641"/>
        </p:xfrm>
        <a:graphic>
          <a:graphicData uri="http://schemas.openxmlformats.org/drawingml/2006/table">
            <a:tbl>
              <a:tblPr>
                <a:tableStyleId>{5C22544A-7EE6-4342-B048-85BDC9FD1C3A}</a:tableStyleId>
              </a:tblPr>
              <a:tblGrid>
                <a:gridCol w="1981279">
                  <a:extLst>
                    <a:ext uri="{9D8B030D-6E8A-4147-A177-3AD203B41FA5}">
                      <a16:colId xmlns="" xmlns:a16="http://schemas.microsoft.com/office/drawing/2014/main" val="883714304"/>
                    </a:ext>
                  </a:extLst>
                </a:gridCol>
              </a:tblGrid>
              <a:tr h="657934">
                <a:tc>
                  <a:txBody>
                    <a:bodyPr/>
                    <a:lstStyle/>
                    <a:p>
                      <a:pPr algn="l" fontAlgn="t"/>
                      <a:r>
                        <a:rPr lang="ru-RU" sz="1100" u="none" strike="noStrike" dirty="0">
                          <a:effectLst/>
                        </a:rPr>
                        <a:t>"Волжская территориальная генерирующая компания" (группа "Т Плюс", ранее "КЭС Холдинг")</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440886132"/>
                  </a:ext>
                </a:extLst>
              </a:tr>
              <a:tr h="328967">
                <a:tc>
                  <a:txBody>
                    <a:bodyPr/>
                    <a:lstStyle/>
                    <a:p>
                      <a:pPr algn="l" fontAlgn="t"/>
                      <a:r>
                        <a:rPr lang="ru-RU" sz="1100" u="none" strike="noStrike">
                          <a:effectLst/>
                        </a:rPr>
                        <a:t>"Национальная компьютерная корпорация" (НКК)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434776432"/>
                  </a:ext>
                </a:extLst>
              </a:tr>
              <a:tr h="186913">
                <a:tc>
                  <a:txBody>
                    <a:bodyPr/>
                    <a:lstStyle/>
                    <a:p>
                      <a:pPr algn="l" fontAlgn="t"/>
                      <a:r>
                        <a:rPr lang="ru-RU" sz="1100" u="none" strike="noStrike">
                          <a:effectLst/>
                        </a:rPr>
                        <a:t>"Трансаэро", АК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4190715387"/>
                  </a:ext>
                </a:extLst>
              </a:tr>
              <a:tr h="186913">
                <a:tc>
                  <a:txBody>
                    <a:bodyPr/>
                    <a:lstStyle/>
                    <a:p>
                      <a:pPr algn="l" fontAlgn="t"/>
                      <a:r>
                        <a:rPr lang="ru-RU" sz="1100" u="none" strike="noStrike">
                          <a:effectLst/>
                        </a:rPr>
                        <a:t>"Эльдорадо"</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441652538"/>
                  </a:ext>
                </a:extLst>
              </a:tr>
              <a:tr h="186913">
                <a:tc>
                  <a:txBody>
                    <a:bodyPr/>
                    <a:lstStyle/>
                    <a:p>
                      <a:pPr algn="l" fontAlgn="t"/>
                      <a:r>
                        <a:rPr lang="ru-RU" sz="1100" u="none" strike="noStrike">
                          <a:effectLst/>
                        </a:rPr>
                        <a:t>"Связной", группа компаний</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896549844"/>
                  </a:ext>
                </a:extLst>
              </a:tr>
              <a:tr h="186913">
                <a:tc>
                  <a:txBody>
                    <a:bodyPr/>
                    <a:lstStyle/>
                    <a:p>
                      <a:pPr algn="l" fontAlgn="t"/>
                      <a:r>
                        <a:rPr lang="ru-RU" sz="1100" u="none" strike="noStrike">
                          <a:effectLst/>
                        </a:rPr>
                        <a:t>"Рено Россия"</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448862707"/>
                  </a:ext>
                </a:extLst>
              </a:tr>
              <a:tr h="186913">
                <a:tc>
                  <a:txBody>
                    <a:bodyPr/>
                    <a:lstStyle/>
                    <a:p>
                      <a:pPr algn="l" fontAlgn="t"/>
                      <a:r>
                        <a:rPr lang="ru-RU" sz="1100" u="none" strike="noStrike">
                          <a:effectLst/>
                        </a:rPr>
                        <a:t>"Стройгазконсалтинг"</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120226532"/>
                  </a:ext>
                </a:extLst>
              </a:tr>
              <a:tr h="186913">
                <a:tc>
                  <a:txBody>
                    <a:bodyPr/>
                    <a:lstStyle/>
                    <a:p>
                      <a:pPr algn="l" fontAlgn="t"/>
                      <a:r>
                        <a:rPr lang="ru-RU" sz="1100" u="none" strike="noStrike">
                          <a:effectLst/>
                        </a:rPr>
                        <a:t>"Иркутскэнерго"</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136729988"/>
                  </a:ext>
                </a:extLst>
              </a:tr>
              <a:tr h="186913">
                <a:tc>
                  <a:txBody>
                    <a:bodyPr/>
                    <a:lstStyle/>
                    <a:p>
                      <a:pPr algn="l" fontAlgn="t"/>
                      <a:r>
                        <a:rPr lang="ru-RU" sz="1100" u="none" strike="noStrike">
                          <a:effectLst/>
                        </a:rPr>
                        <a:t>СОГАЗ, группа</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189142136"/>
                  </a:ext>
                </a:extLst>
              </a:tr>
              <a:tr h="186913">
                <a:tc>
                  <a:txBody>
                    <a:bodyPr/>
                    <a:lstStyle/>
                    <a:p>
                      <a:pPr algn="l" fontAlgn="t"/>
                      <a:r>
                        <a:rPr lang="ru-RU" sz="1100" u="none" strike="noStrike">
                          <a:effectLst/>
                        </a:rPr>
                        <a:t>"Содружество", группа компаний</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559459027"/>
                  </a:ext>
                </a:extLst>
              </a:tr>
              <a:tr h="186913">
                <a:tc>
                  <a:txBody>
                    <a:bodyPr/>
                    <a:lstStyle/>
                    <a:p>
                      <a:pPr algn="l" fontAlgn="t"/>
                      <a:r>
                        <a:rPr lang="ru-RU" sz="1100" u="none" strike="noStrike">
                          <a:effectLst/>
                        </a:rPr>
                        <a:t>РОСБАНК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494846296"/>
                  </a:ext>
                </a:extLst>
              </a:tr>
              <a:tr h="186913">
                <a:tc>
                  <a:txBody>
                    <a:bodyPr/>
                    <a:lstStyle/>
                    <a:p>
                      <a:pPr algn="l" fontAlgn="t"/>
                      <a:r>
                        <a:rPr lang="ru-RU" sz="1100" u="none" strike="noStrike">
                          <a:effectLst/>
                        </a:rPr>
                        <a:t>"ЮниКредит Банк"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999111061"/>
                  </a:ext>
                </a:extLst>
              </a:tr>
              <a:tr h="186913">
                <a:tc>
                  <a:txBody>
                    <a:bodyPr/>
                    <a:lstStyle/>
                    <a:p>
                      <a:pPr algn="l" fontAlgn="t"/>
                      <a:r>
                        <a:rPr lang="ru-RU" sz="1100" u="none" strike="noStrike">
                          <a:effectLst/>
                        </a:rPr>
                        <a:t>"Стройтрансгаз" (ЗАО)</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644304103"/>
                  </a:ext>
                </a:extLst>
              </a:tr>
              <a:tr h="186913">
                <a:tc>
                  <a:txBody>
                    <a:bodyPr/>
                    <a:lstStyle/>
                    <a:p>
                      <a:pPr algn="l" fontAlgn="t"/>
                      <a:r>
                        <a:rPr lang="ru-RU" sz="1100" u="none" strike="noStrike">
                          <a:effectLst/>
                        </a:rPr>
                        <a:t>"СИА Интернейшнл Лтд."</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432482932"/>
                  </a:ext>
                </a:extLst>
              </a:tr>
              <a:tr h="186913">
                <a:tc>
                  <a:txBody>
                    <a:bodyPr/>
                    <a:lstStyle/>
                    <a:p>
                      <a:pPr algn="l" fontAlgn="t"/>
                      <a:r>
                        <a:rPr lang="ru-RU" sz="1100" u="none" strike="noStrike">
                          <a:effectLst/>
                        </a:rPr>
                        <a:t>"ЛГ Электроникс Рус"</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343060312"/>
                  </a:ext>
                </a:extLst>
              </a:tr>
              <a:tr h="186913">
                <a:tc>
                  <a:txBody>
                    <a:bodyPr/>
                    <a:lstStyle/>
                    <a:p>
                      <a:pPr algn="l" fontAlgn="t"/>
                      <a:r>
                        <a:rPr lang="ru-RU" sz="1100" u="none" strike="noStrike">
                          <a:effectLst/>
                        </a:rPr>
                        <a:t>"Промсвязьбанк"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305394361"/>
                  </a:ext>
                </a:extLst>
              </a:tr>
              <a:tr h="186913">
                <a:tc>
                  <a:txBody>
                    <a:bodyPr/>
                    <a:lstStyle/>
                    <a:p>
                      <a:pPr algn="l" fontAlgn="t"/>
                      <a:r>
                        <a:rPr lang="ru-RU" sz="1100" u="none" strike="noStrike">
                          <a:effectLst/>
                        </a:rPr>
                        <a:t>"Нестле Россия"</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709110680"/>
                  </a:ext>
                </a:extLst>
              </a:tr>
              <a:tr h="186913">
                <a:tc>
                  <a:txBody>
                    <a:bodyPr/>
                    <a:lstStyle/>
                    <a:p>
                      <a:pPr algn="l" fontAlgn="t"/>
                      <a:r>
                        <a:rPr lang="ru-RU" sz="1100" u="none" strike="noStrike">
                          <a:effectLst/>
                        </a:rPr>
                        <a:t>"Эппл Рус"</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1014486439"/>
                  </a:ext>
                </a:extLst>
              </a:tr>
              <a:tr h="186913">
                <a:tc>
                  <a:txBody>
                    <a:bodyPr/>
                    <a:lstStyle/>
                    <a:p>
                      <a:pPr algn="l" fontAlgn="t"/>
                      <a:r>
                        <a:rPr lang="ru-RU" sz="1100" u="none" strike="noStrike">
                          <a:effectLst/>
                        </a:rPr>
                        <a:t>"Хоум Кредит энд Финанс Банк"</a:t>
                      </a:r>
                      <a:endParaRPr lang="ru-RU"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2576137079"/>
                  </a:ext>
                </a:extLst>
              </a:tr>
              <a:tr h="186913">
                <a:tc>
                  <a:txBody>
                    <a:bodyPr/>
                    <a:lstStyle/>
                    <a:p>
                      <a:pPr algn="l" fontAlgn="t"/>
                      <a:r>
                        <a:rPr lang="ru-RU" sz="1100" u="none" strike="noStrike" dirty="0">
                          <a:effectLst/>
                        </a:rPr>
                        <a:t>"</a:t>
                      </a:r>
                      <a:r>
                        <a:rPr lang="ru-RU" sz="1100" u="none" strike="noStrike" dirty="0" err="1">
                          <a:effectLst/>
                        </a:rPr>
                        <a:t>Нефтиса</a:t>
                      </a:r>
                      <a:r>
                        <a:rPr lang="ru-RU" sz="1100" u="none" strike="noStrike" dirty="0">
                          <a:effectLst/>
                        </a:rPr>
                        <a:t>", нефтяная компания</a:t>
                      </a:r>
                      <a:endParaRPr lang="ru-RU"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 xmlns:a16="http://schemas.microsoft.com/office/drawing/2014/main" val="3424328765"/>
                  </a:ext>
                </a:extLst>
              </a:tr>
            </a:tbl>
          </a:graphicData>
        </a:graphic>
      </p:graphicFrame>
      <p:sp>
        <p:nvSpPr>
          <p:cNvPr id="11" name="TextBox 10"/>
          <p:cNvSpPr txBox="1"/>
          <p:nvPr/>
        </p:nvSpPr>
        <p:spPr>
          <a:xfrm>
            <a:off x="566057" y="870857"/>
            <a:ext cx="9060301" cy="646331"/>
          </a:xfrm>
          <a:prstGeom prst="rect">
            <a:avLst/>
          </a:prstGeom>
          <a:noFill/>
        </p:spPr>
        <p:txBody>
          <a:bodyPr wrap="none" rtlCol="0">
            <a:spAutoFit/>
          </a:bodyPr>
          <a:lstStyle/>
          <a:p>
            <a:r>
              <a:rPr lang="ru-RU" cap="all" dirty="0"/>
              <a:t>Перечень компаний, составивших исходную выборку для построения индекса</a:t>
            </a:r>
          </a:p>
          <a:p>
            <a:r>
              <a:rPr lang="ru-RU" cap="all" dirty="0"/>
              <a:t> «Ответственность и открытость»</a:t>
            </a:r>
          </a:p>
        </p:txBody>
      </p:sp>
    </p:spTree>
    <p:extLst>
      <p:ext uri="{BB962C8B-B14F-4D97-AF65-F5344CB8AC3E}">
        <p14:creationId xmlns:p14="http://schemas.microsoft.com/office/powerpoint/2010/main" val="1173776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Цели проекта</a:t>
            </a:r>
            <a:br>
              <a:rPr lang="ru-RU" dirty="0"/>
            </a:br>
            <a:endParaRPr lang="ru-RU" dirty="0"/>
          </a:p>
        </p:txBody>
      </p:sp>
      <p:sp>
        <p:nvSpPr>
          <p:cNvPr id="5" name="Объект 4"/>
          <p:cNvSpPr>
            <a:spLocks noGrp="1"/>
          </p:cNvSpPr>
          <p:nvPr>
            <p:ph idx="1"/>
          </p:nvPr>
        </p:nvSpPr>
        <p:spPr>
          <a:xfrm>
            <a:off x="463827" y="1196753"/>
            <a:ext cx="11158330" cy="4929411"/>
          </a:xfrm>
        </p:spPr>
        <p:txBody>
          <a:bodyPr>
            <a:normAutofit/>
          </a:bodyPr>
          <a:lstStyle/>
          <a:p>
            <a:pPr marL="0" indent="0">
              <a:buNone/>
            </a:pPr>
            <a:r>
              <a:rPr lang="ru-RU" dirty="0"/>
              <a:t>Создание комплекса инструментов независимой оценки социальной ответственности компаний, который послужит</a:t>
            </a:r>
          </a:p>
          <a:p>
            <a:pPr lvl="1"/>
            <a:r>
              <a:rPr lang="ru-RU" dirty="0"/>
              <a:t>продвижению  системного представления о КСО как общей платформы для справедливого признания социального вклада бизнеса </a:t>
            </a:r>
          </a:p>
          <a:p>
            <a:pPr lvl="1"/>
            <a:r>
              <a:rPr lang="ru-RU" dirty="0"/>
              <a:t>переводу разговора о социальной ответственности бизнеса на язык конкретных, сравнимых и верифицируемых показателей</a:t>
            </a:r>
          </a:p>
          <a:p>
            <a:pPr lvl="1"/>
            <a:r>
              <a:rPr lang="ru-RU" dirty="0"/>
              <a:t>повышению корпоративной прозрачности и качества управления в сфере КСО</a:t>
            </a:r>
          </a:p>
          <a:p>
            <a:pPr lvl="1"/>
            <a:r>
              <a:rPr lang="ru-RU" dirty="0"/>
              <a:t>укреплению бренда и репутации российских компаний.</a:t>
            </a:r>
          </a:p>
        </p:txBody>
      </p:sp>
      <p:sp>
        <p:nvSpPr>
          <p:cNvPr id="3" name="Номер слайда 2"/>
          <p:cNvSpPr>
            <a:spLocks noGrp="1"/>
          </p:cNvSpPr>
          <p:nvPr>
            <p:ph type="sldNum" sz="quarter" idx="12"/>
          </p:nvPr>
        </p:nvSpPr>
        <p:spPr/>
        <p:txBody>
          <a:bodyPr/>
          <a:lstStyle/>
          <a:p>
            <a:fld id="{16A1B18B-E787-41C9-91FF-348328562F7F}" type="slidenum">
              <a:rPr lang="ru-RU" smtClean="0"/>
              <a:t>3</a:t>
            </a:fld>
            <a:endParaRPr lang="ru-RU"/>
          </a:p>
        </p:txBody>
      </p:sp>
      <p:sp>
        <p:nvSpPr>
          <p:cNvPr id="6" name="Прямоугольник 5"/>
          <p:cNvSpPr/>
          <p:nvPr/>
        </p:nvSpPr>
        <p:spPr>
          <a:xfrm>
            <a:off x="3631061" y="4340126"/>
            <a:ext cx="8136904"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ru-RU" sz="2000" b="1" dirty="0">
                <a:solidFill>
                  <a:schemeClr val="accent5"/>
                </a:solidFill>
              </a:rPr>
              <a:t>Проект базируется на понимании корпоративной социальной ответственности как ответственности организации за воздействие ее решений и деятельности на общество и окружающую среду, включая экономические, экологические и социальные аспекты этого воздействия</a:t>
            </a:r>
            <a:r>
              <a:rPr lang="ru-RU" dirty="0">
                <a:solidFill>
                  <a:schemeClr val="accent5"/>
                </a:solidFill>
              </a:rPr>
              <a:t>. </a:t>
            </a:r>
          </a:p>
        </p:txBody>
      </p:sp>
    </p:spTree>
    <p:extLst>
      <p:ext uri="{BB962C8B-B14F-4D97-AF65-F5344CB8AC3E}">
        <p14:creationId xmlns:p14="http://schemas.microsoft.com/office/powerpoint/2010/main" val="41558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339" y="0"/>
            <a:ext cx="9605797" cy="1169368"/>
          </a:xfrm>
        </p:spPr>
        <p:txBody>
          <a:bodyPr>
            <a:normAutofit fontScale="90000"/>
          </a:bodyPr>
          <a:lstStyle/>
          <a:p>
            <a:pPr>
              <a:lnSpc>
                <a:spcPct val="80000"/>
              </a:lnSpc>
            </a:pPr>
            <a:r>
              <a:rPr lang="ru-RU" dirty="0"/>
              <a:t/>
            </a:r>
            <a:br>
              <a:rPr lang="ru-RU" dirty="0"/>
            </a:br>
            <a:r>
              <a:rPr lang="ru-RU" dirty="0"/>
              <a:t/>
            </a:r>
            <a:br>
              <a:rPr lang="ru-RU" dirty="0"/>
            </a:br>
            <a:r>
              <a:rPr lang="ru-RU" dirty="0"/>
              <a:t>Приоритетная задача проекта: оценка </a:t>
            </a:r>
            <a:r>
              <a:rPr lang="ru-RU" b="1" dirty="0"/>
              <a:t>реальной ситуации </a:t>
            </a:r>
            <a:r>
              <a:rPr lang="ru-RU" dirty="0"/>
              <a:t>в сфере корпоративной социальной ответственности и отчетности</a:t>
            </a:r>
          </a:p>
        </p:txBody>
      </p:sp>
      <p:sp>
        <p:nvSpPr>
          <p:cNvPr id="7" name="Текст 6"/>
          <p:cNvSpPr>
            <a:spLocks noGrp="1"/>
          </p:cNvSpPr>
          <p:nvPr>
            <p:ph type="body" idx="1"/>
          </p:nvPr>
        </p:nvSpPr>
        <p:spPr>
          <a:xfrm>
            <a:off x="408343" y="2009271"/>
            <a:ext cx="4706995" cy="639762"/>
          </a:xfrm>
        </p:spPr>
        <p:txBody>
          <a:bodyPr>
            <a:normAutofit fontScale="92500" lnSpcReduction="10000"/>
          </a:bodyPr>
          <a:lstStyle/>
          <a:p>
            <a:r>
              <a:rPr lang="ru-RU" dirty="0"/>
              <a:t>1. Индекс «Ответственность и открытость» </a:t>
            </a:r>
          </a:p>
        </p:txBody>
      </p:sp>
      <p:sp>
        <p:nvSpPr>
          <p:cNvPr id="6" name="Объект 5"/>
          <p:cNvSpPr>
            <a:spLocks noGrp="1"/>
          </p:cNvSpPr>
          <p:nvPr>
            <p:ph sz="half" idx="2"/>
          </p:nvPr>
        </p:nvSpPr>
        <p:spPr>
          <a:xfrm>
            <a:off x="191258" y="2649033"/>
            <a:ext cx="5043351" cy="3080604"/>
          </a:xfrm>
        </p:spPr>
        <p:txBody>
          <a:bodyPr>
            <a:normAutofit/>
          </a:bodyPr>
          <a:lstStyle/>
          <a:p>
            <a:r>
              <a:rPr lang="ru-RU" sz="2200" dirty="0"/>
              <a:t>Насколько прозрачна «польза» крупных компаний для общества?</a:t>
            </a:r>
          </a:p>
          <a:p>
            <a:r>
              <a:rPr lang="ru-RU" sz="2200" dirty="0"/>
              <a:t>Насколько серьезно подходят компании к представлению информации о КСО? Насколько высоки частота и уровень ее раскрытия?</a:t>
            </a:r>
            <a:endParaRPr lang="en-US" sz="2200" dirty="0"/>
          </a:p>
        </p:txBody>
      </p:sp>
      <p:sp>
        <p:nvSpPr>
          <p:cNvPr id="8" name="Текст 7"/>
          <p:cNvSpPr>
            <a:spLocks noGrp="1"/>
          </p:cNvSpPr>
          <p:nvPr>
            <p:ph type="body" sz="quarter" idx="3"/>
          </p:nvPr>
        </p:nvSpPr>
        <p:spPr>
          <a:xfrm>
            <a:off x="5870713" y="1476650"/>
            <a:ext cx="7171319" cy="814170"/>
          </a:xfrm>
        </p:spPr>
        <p:txBody>
          <a:bodyPr>
            <a:normAutofit/>
          </a:bodyPr>
          <a:lstStyle/>
          <a:p>
            <a:r>
              <a:rPr lang="ru-RU" dirty="0"/>
              <a:t>2. Индекс «Вектор устойчивого развития» </a:t>
            </a:r>
          </a:p>
        </p:txBody>
      </p:sp>
      <p:sp>
        <p:nvSpPr>
          <p:cNvPr id="9" name="Объект 8"/>
          <p:cNvSpPr>
            <a:spLocks noGrp="1"/>
          </p:cNvSpPr>
          <p:nvPr>
            <p:ph sz="quarter" idx="4"/>
          </p:nvPr>
        </p:nvSpPr>
        <p:spPr>
          <a:xfrm>
            <a:off x="5870713" y="2329152"/>
            <a:ext cx="5483087" cy="3312831"/>
          </a:xfrm>
        </p:spPr>
        <p:txBody>
          <a:bodyPr>
            <a:normAutofit lnSpcReduction="10000"/>
          </a:bodyPr>
          <a:lstStyle/>
          <a:p>
            <a:r>
              <a:rPr lang="ru-RU" sz="2200" b="1" dirty="0"/>
              <a:t>Индекс направленности развития: </a:t>
            </a:r>
            <a:r>
              <a:rPr lang="ru-RU" sz="2200" dirty="0"/>
              <a:t>Реальность за показателями КСО - движение в каком направлении отражают показатели  публичной отчетности? Предлагается ли сегодня на этом  «рынке» больше социальных благ?  Снижается ли экологическая «цена» производства?</a:t>
            </a:r>
          </a:p>
          <a:p>
            <a:r>
              <a:rPr lang="ru-RU" sz="2200" dirty="0"/>
              <a:t> </a:t>
            </a:r>
            <a:r>
              <a:rPr lang="ru-RU" sz="2200" b="1" dirty="0"/>
              <a:t>Контекстный индекс «Перспектива»: </a:t>
            </a:r>
            <a:r>
              <a:rPr lang="ru-RU" sz="2200" dirty="0"/>
              <a:t>насколько устойчивы результаты? чего можно ожидать в будущем?</a:t>
            </a:r>
          </a:p>
          <a:p>
            <a:endParaRPr lang="ru-RU" sz="2200" dirty="0"/>
          </a:p>
          <a:p>
            <a:pPr marL="0" indent="0">
              <a:buNone/>
            </a:pPr>
            <a:endParaRPr lang="ru-RU" sz="2000" dirty="0"/>
          </a:p>
        </p:txBody>
      </p:sp>
      <p:sp>
        <p:nvSpPr>
          <p:cNvPr id="4" name="Номер слайда 3"/>
          <p:cNvSpPr>
            <a:spLocks noGrp="1"/>
          </p:cNvSpPr>
          <p:nvPr>
            <p:ph type="sldNum" sz="quarter" idx="12"/>
          </p:nvPr>
        </p:nvSpPr>
        <p:spPr/>
        <p:txBody>
          <a:bodyPr/>
          <a:lstStyle/>
          <a:p>
            <a:fld id="{16A1B18B-E787-41C9-91FF-348328562F7F}" type="slidenum">
              <a:rPr lang="ru-RU" smtClean="0"/>
              <a:t>4</a:t>
            </a:fld>
            <a:endParaRPr lang="ru-RU"/>
          </a:p>
        </p:txBody>
      </p:sp>
      <p:sp>
        <p:nvSpPr>
          <p:cNvPr id="3" name="TextBox 2"/>
          <p:cNvSpPr txBox="1"/>
          <p:nvPr/>
        </p:nvSpPr>
        <p:spPr>
          <a:xfrm>
            <a:off x="2239616" y="5337447"/>
            <a:ext cx="4174435" cy="1323439"/>
          </a:xfrm>
          <a:prstGeom prst="rect">
            <a:avLst/>
          </a:prstGeom>
          <a:noFill/>
        </p:spPr>
        <p:txBody>
          <a:bodyPr wrap="square" rtlCol="0">
            <a:spAutoFit/>
          </a:bodyPr>
          <a:lstStyle/>
          <a:p>
            <a:r>
              <a:rPr lang="ru-RU" sz="2000" b="1" dirty="0">
                <a:solidFill>
                  <a:schemeClr val="accent5"/>
                </a:solidFill>
              </a:rPr>
              <a:t>Индексы не предназначены для ранжирования компаний. </a:t>
            </a:r>
          </a:p>
          <a:p>
            <a:r>
              <a:rPr lang="ru-RU" sz="2000" b="1" dirty="0">
                <a:solidFill>
                  <a:schemeClr val="accent5"/>
                </a:solidFill>
              </a:rPr>
              <a:t>Их задача – общая оценка ситуации и динамики ее развития</a:t>
            </a:r>
          </a:p>
        </p:txBody>
      </p:sp>
    </p:spTree>
    <p:extLst>
      <p:ext uri="{BB962C8B-B14F-4D97-AF65-F5344CB8AC3E}">
        <p14:creationId xmlns:p14="http://schemas.microsoft.com/office/powerpoint/2010/main" val="127526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8333"/>
            <a:ext cx="10515600" cy="1412392"/>
          </a:xfrm>
        </p:spPr>
        <p:txBody>
          <a:bodyPr/>
          <a:lstStyle/>
          <a:p>
            <a:r>
              <a:rPr lang="ru-RU" dirty="0"/>
              <a:t>Развитие проекта в 2015-2016 гг.</a:t>
            </a:r>
          </a:p>
        </p:txBody>
      </p:sp>
      <p:sp>
        <p:nvSpPr>
          <p:cNvPr id="3" name="Объект 2"/>
          <p:cNvSpPr>
            <a:spLocks noGrp="1"/>
          </p:cNvSpPr>
          <p:nvPr>
            <p:ph idx="1"/>
          </p:nvPr>
        </p:nvSpPr>
        <p:spPr>
          <a:xfrm>
            <a:off x="225287" y="1060174"/>
            <a:ext cx="11489635" cy="5661301"/>
          </a:xfrm>
        </p:spPr>
        <p:txBody>
          <a:bodyPr>
            <a:normAutofit fontScale="92500" lnSpcReduction="10000"/>
          </a:bodyPr>
          <a:lstStyle/>
          <a:p>
            <a:pPr marL="457200" indent="-457200">
              <a:lnSpc>
                <a:spcPct val="120000"/>
              </a:lnSpc>
            </a:pPr>
            <a:r>
              <a:rPr lang="ru-RU" b="1" dirty="0"/>
              <a:t>Экспертное взаимодействие</a:t>
            </a:r>
            <a:r>
              <a:rPr lang="ru-RU" dirty="0"/>
              <a:t>: </a:t>
            </a:r>
            <a:r>
              <a:rPr lang="ru-RU" sz="2200" dirty="0"/>
              <a:t>уточнения и новые возможности. Особая благодарность: компаниям-членам Комитета по корпоративной социальной ответственности и демографической политике, Совета по нефинансовой отчетности РСПП, специалистам </a:t>
            </a:r>
            <a:r>
              <a:rPr lang="en-US" sz="2200" dirty="0"/>
              <a:t>PWC</a:t>
            </a:r>
            <a:r>
              <a:rPr lang="ru-RU" sz="2200" dirty="0"/>
              <a:t>, НЭРА, </a:t>
            </a:r>
            <a:r>
              <a:rPr lang="en-US" sz="2200" dirty="0"/>
              <a:t>WWF</a:t>
            </a:r>
            <a:r>
              <a:rPr lang="ru-RU" sz="2200" dirty="0"/>
              <a:t>, Ассоциации корпоративных директоров, НРА.</a:t>
            </a:r>
            <a:r>
              <a:rPr lang="en-US" sz="2200" dirty="0"/>
              <a:t> </a:t>
            </a:r>
            <a:endParaRPr lang="ru-RU" sz="2200" dirty="0"/>
          </a:p>
          <a:p>
            <a:pPr marL="457200" indent="-457200"/>
            <a:r>
              <a:rPr lang="ru-RU" sz="2600" b="1" dirty="0"/>
              <a:t>Задачи и задачки: проблема баланса</a:t>
            </a:r>
          </a:p>
          <a:p>
            <a:pPr marL="457200" indent="-457200"/>
            <a:endParaRPr lang="ru-RU" dirty="0"/>
          </a:p>
          <a:p>
            <a:pPr marL="457200" indent="-457200"/>
            <a:endParaRPr lang="ru-RU" dirty="0"/>
          </a:p>
          <a:p>
            <a:pPr marL="457200" indent="-457200"/>
            <a:endParaRPr lang="ru-RU" dirty="0"/>
          </a:p>
          <a:p>
            <a:pPr marL="0" indent="0">
              <a:buNone/>
            </a:pPr>
            <a:endParaRPr lang="ru-RU" dirty="0"/>
          </a:p>
          <a:p>
            <a:pPr marL="457200" indent="-457200"/>
            <a:endParaRPr lang="ru-RU" sz="800" dirty="0"/>
          </a:p>
          <a:p>
            <a:pPr marL="457200" indent="-457200"/>
            <a:endParaRPr lang="en-US" dirty="0"/>
          </a:p>
          <a:p>
            <a:pPr marL="457200" indent="-457200"/>
            <a:r>
              <a:rPr lang="ru-RU" sz="2600" b="1" dirty="0"/>
              <a:t>Перспективы</a:t>
            </a:r>
          </a:p>
          <a:p>
            <a:pPr lvl="1">
              <a:buFont typeface="Courier New" panose="02070309020205020404" pitchFamily="49" charset="0"/>
              <a:buChar char="o"/>
            </a:pPr>
            <a:r>
              <a:rPr lang="ru-RU" dirty="0"/>
              <a:t>Разработка отраслевых индексов</a:t>
            </a:r>
          </a:p>
          <a:p>
            <a:pPr lvl="1">
              <a:buFont typeface="Courier New" panose="02070309020205020404" pitchFamily="49" charset="0"/>
              <a:buChar char="o"/>
            </a:pPr>
            <a:r>
              <a:rPr lang="ru-RU" dirty="0"/>
              <a:t>Разработка индекса </a:t>
            </a:r>
            <a:r>
              <a:rPr lang="en-US" dirty="0"/>
              <a:t>ESG</a:t>
            </a:r>
            <a:endParaRPr lang="ru-RU" dirty="0"/>
          </a:p>
          <a:p>
            <a:pPr marL="0" indent="0">
              <a:buNone/>
            </a:pPr>
            <a:endParaRPr lang="ru-RU" dirty="0"/>
          </a:p>
        </p:txBody>
      </p:sp>
      <p:sp>
        <p:nvSpPr>
          <p:cNvPr id="4" name="Номер слайда 3"/>
          <p:cNvSpPr>
            <a:spLocks noGrp="1"/>
          </p:cNvSpPr>
          <p:nvPr>
            <p:ph type="sldNum" sz="quarter" idx="12"/>
          </p:nvPr>
        </p:nvSpPr>
        <p:spPr/>
        <p:txBody>
          <a:bodyPr/>
          <a:lstStyle/>
          <a:p>
            <a:fld id="{F1C43530-66CE-454E-B226-01E417F2C027}" type="slidenum">
              <a:rPr lang="ru-RU" smtClean="0"/>
              <a:t>5</a:t>
            </a:fld>
            <a:endParaRPr lang="ru-RU"/>
          </a:p>
        </p:txBody>
      </p:sp>
      <p:grpSp>
        <p:nvGrpSpPr>
          <p:cNvPr id="14" name="Группа 13"/>
          <p:cNvGrpSpPr/>
          <p:nvPr/>
        </p:nvGrpSpPr>
        <p:grpSpPr>
          <a:xfrm>
            <a:off x="675861" y="3235657"/>
            <a:ext cx="11516139" cy="2727381"/>
            <a:chOff x="1989919" y="3452385"/>
            <a:chExt cx="9532027" cy="2727381"/>
          </a:xfrm>
        </p:grpSpPr>
        <p:sp>
          <p:nvSpPr>
            <p:cNvPr id="9" name="Объект 2"/>
            <p:cNvSpPr txBox="1">
              <a:spLocks/>
            </p:cNvSpPr>
            <p:nvPr/>
          </p:nvSpPr>
          <p:spPr>
            <a:xfrm>
              <a:off x="1989919" y="3452385"/>
              <a:ext cx="3118705" cy="2420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ru-RU" sz="2000" dirty="0"/>
                <a:t>Регулярный мониторинг,               сравнение результатов по            периодам</a:t>
              </a:r>
            </a:p>
            <a:p>
              <a:pPr>
                <a:buFont typeface="Courier New" panose="02070309020205020404" pitchFamily="49" charset="0"/>
                <a:buChar char="o"/>
              </a:pPr>
              <a:r>
                <a:rPr lang="ru-RU" sz="2000" dirty="0"/>
                <a:t>Актуальность оценки</a:t>
              </a:r>
            </a:p>
            <a:p>
              <a:pPr>
                <a:buFont typeface="Courier New" panose="02070309020205020404" pitchFamily="49" charset="0"/>
                <a:buChar char="o"/>
              </a:pPr>
              <a:r>
                <a:rPr lang="ru-RU" sz="2000" dirty="0"/>
                <a:t>Отражение отраслевых ситуаций</a:t>
              </a:r>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p:txBody>
        </p:sp>
        <p:sp>
          <p:nvSpPr>
            <p:cNvPr id="10" name="Объект 3"/>
            <p:cNvSpPr txBox="1">
              <a:spLocks/>
            </p:cNvSpPr>
            <p:nvPr/>
          </p:nvSpPr>
          <p:spPr>
            <a:xfrm>
              <a:off x="8477256" y="3452385"/>
              <a:ext cx="3044690" cy="27273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ru-RU" sz="2000" dirty="0"/>
                <a:t>Развитие и уточнение             методики</a:t>
              </a:r>
            </a:p>
            <a:p>
              <a:pPr>
                <a:buFont typeface="Courier New" panose="02070309020205020404" pitchFamily="49" charset="0"/>
                <a:buChar char="o"/>
              </a:pPr>
              <a:r>
                <a:rPr lang="ru-RU" sz="2000" dirty="0"/>
                <a:t>Учет реального графика          выпуска корпоративной нефинансовой отчетности</a:t>
              </a:r>
            </a:p>
            <a:p>
              <a:pPr>
                <a:buFont typeface="Courier New" panose="02070309020205020404" pitchFamily="49" charset="0"/>
                <a:buChar char="o"/>
              </a:pPr>
              <a:r>
                <a:rPr lang="ru-RU" sz="2000" dirty="0"/>
                <a:t>Ограничения выборки</a:t>
              </a:r>
            </a:p>
            <a:p>
              <a:pPr>
                <a:buFont typeface="Courier New" panose="02070309020205020404" pitchFamily="49" charset="0"/>
                <a:buChar char="o"/>
              </a:pPr>
              <a:endParaRPr lang="ru-RU" sz="2000" dirty="0"/>
            </a:p>
            <a:p>
              <a:endParaRPr lang="ru-RU" dirty="0"/>
            </a:p>
          </p:txBody>
        </p:sp>
      </p:grpSp>
      <p:pic>
        <p:nvPicPr>
          <p:cNvPr id="16" name="Рисунок 15"/>
          <p:cNvPicPr>
            <a:picLocks noChangeAspect="1"/>
          </p:cNvPicPr>
          <p:nvPr/>
        </p:nvPicPr>
        <p:blipFill>
          <a:blip r:embed="rId2"/>
          <a:stretch>
            <a:fillRect/>
          </a:stretch>
        </p:blipFill>
        <p:spPr>
          <a:xfrm>
            <a:off x="4443731" y="3061252"/>
            <a:ext cx="3854683" cy="2594860"/>
          </a:xfrm>
          <a:prstGeom prst="rect">
            <a:avLst/>
          </a:prstGeom>
        </p:spPr>
      </p:pic>
    </p:spTree>
    <p:extLst>
      <p:ext uri="{BB962C8B-B14F-4D97-AF65-F5344CB8AC3E}">
        <p14:creationId xmlns:p14="http://schemas.microsoft.com/office/powerpoint/2010/main" val="178873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5922" y="46679"/>
            <a:ext cx="10515600" cy="1325563"/>
          </a:xfrm>
        </p:spPr>
        <p:txBody>
          <a:bodyPr/>
          <a:lstStyle/>
          <a:p>
            <a:r>
              <a:rPr lang="ru-RU" dirty="0"/>
              <a:t>Материал и этапы</a:t>
            </a:r>
          </a:p>
        </p:txBody>
      </p:sp>
      <p:graphicFrame>
        <p:nvGraphicFramePr>
          <p:cNvPr id="9" name="Объект 8"/>
          <p:cNvGraphicFramePr>
            <a:graphicFrameLocks noGrp="1"/>
          </p:cNvGraphicFramePr>
          <p:nvPr>
            <p:ph sz="half" idx="1"/>
            <p:extLst>
              <p:ext uri="{D42A27DB-BD31-4B8C-83A1-F6EECF244321}">
                <p14:modId xmlns:p14="http://schemas.microsoft.com/office/powerpoint/2010/main" val="2955537937"/>
              </p:ext>
            </p:extLst>
          </p:nvPr>
        </p:nvGraphicFramePr>
        <p:xfrm>
          <a:off x="197288" y="1348351"/>
          <a:ext cx="5951169" cy="4869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Объект 11"/>
          <p:cNvGraphicFramePr>
            <a:graphicFrameLocks noGrp="1"/>
          </p:cNvGraphicFramePr>
          <p:nvPr>
            <p:ph sz="half" idx="2"/>
            <p:extLst>
              <p:ext uri="{D42A27DB-BD31-4B8C-83A1-F6EECF244321}">
                <p14:modId xmlns:p14="http://schemas.microsoft.com/office/powerpoint/2010/main" val="1064537599"/>
              </p:ext>
            </p:extLst>
          </p:nvPr>
        </p:nvGraphicFramePr>
        <p:xfrm>
          <a:off x="5913092" y="1348692"/>
          <a:ext cx="6361044" cy="49752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Номер слайда 2"/>
          <p:cNvSpPr>
            <a:spLocks noGrp="1"/>
          </p:cNvSpPr>
          <p:nvPr>
            <p:ph type="sldNum" sz="quarter" idx="12"/>
          </p:nvPr>
        </p:nvSpPr>
        <p:spPr/>
        <p:txBody>
          <a:bodyPr/>
          <a:lstStyle/>
          <a:p>
            <a:fld id="{F1C43530-66CE-454E-B226-01E417F2C027}" type="slidenum">
              <a:rPr lang="ru-RU" smtClean="0"/>
              <a:t>6</a:t>
            </a:fld>
            <a:endParaRPr lang="ru-RU"/>
          </a:p>
        </p:txBody>
      </p:sp>
      <p:sp>
        <p:nvSpPr>
          <p:cNvPr id="10" name="TextBox 9"/>
          <p:cNvSpPr txBox="1"/>
          <p:nvPr/>
        </p:nvSpPr>
        <p:spPr>
          <a:xfrm>
            <a:off x="197288" y="919587"/>
            <a:ext cx="1963423" cy="1754326"/>
          </a:xfrm>
          <a:prstGeom prst="rect">
            <a:avLst/>
          </a:prstGeom>
          <a:noFill/>
        </p:spPr>
        <p:txBody>
          <a:bodyPr wrap="none" rtlCol="0">
            <a:spAutoFit/>
          </a:bodyPr>
          <a:lstStyle/>
          <a:p>
            <a:r>
              <a:rPr lang="ru-RU" b="1" dirty="0"/>
              <a:t>Этап 1.</a:t>
            </a:r>
          </a:p>
          <a:p>
            <a:r>
              <a:rPr lang="ru-RU" b="1" dirty="0"/>
              <a:t>Индекс</a:t>
            </a:r>
          </a:p>
          <a:p>
            <a:r>
              <a:rPr lang="ru-RU" b="1" dirty="0"/>
              <a:t>«Ответственность</a:t>
            </a:r>
          </a:p>
          <a:p>
            <a:r>
              <a:rPr lang="ru-RU" b="1" dirty="0"/>
              <a:t>и открытость»: </a:t>
            </a:r>
          </a:p>
          <a:p>
            <a:r>
              <a:rPr lang="ru-RU" b="1" dirty="0"/>
              <a:t>43 показателя</a:t>
            </a:r>
          </a:p>
          <a:p>
            <a:r>
              <a:rPr lang="ru-RU" dirty="0"/>
              <a:t> </a:t>
            </a:r>
          </a:p>
        </p:txBody>
      </p:sp>
      <p:sp>
        <p:nvSpPr>
          <p:cNvPr id="11" name="Прямоугольник 10"/>
          <p:cNvSpPr/>
          <p:nvPr/>
        </p:nvSpPr>
        <p:spPr>
          <a:xfrm>
            <a:off x="6096000" y="797498"/>
            <a:ext cx="6096000" cy="646331"/>
          </a:xfrm>
          <a:prstGeom prst="rect">
            <a:avLst/>
          </a:prstGeom>
        </p:spPr>
        <p:txBody>
          <a:bodyPr>
            <a:spAutoFit/>
          </a:bodyPr>
          <a:lstStyle/>
          <a:p>
            <a:r>
              <a:rPr lang="ru-RU" b="1" dirty="0"/>
              <a:t>Этап2. Индекс «Вектор устойчивого развития»: динамика результатов по 10 базовым показателям за 3 года</a:t>
            </a:r>
          </a:p>
        </p:txBody>
      </p:sp>
      <p:sp>
        <p:nvSpPr>
          <p:cNvPr id="4" name="Стрелка вправо 3"/>
          <p:cNvSpPr/>
          <p:nvPr/>
        </p:nvSpPr>
        <p:spPr>
          <a:xfrm>
            <a:off x="4209143" y="5007428"/>
            <a:ext cx="1939314" cy="484632"/>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923722" y="6148013"/>
            <a:ext cx="5991256" cy="984885"/>
          </a:xfrm>
          <a:prstGeom prst="rect">
            <a:avLst/>
          </a:prstGeom>
          <a:noFill/>
        </p:spPr>
        <p:txBody>
          <a:bodyPr wrap="none" rtlCol="0">
            <a:spAutoFit/>
          </a:bodyPr>
          <a:lstStyle/>
          <a:p>
            <a:r>
              <a:rPr lang="ru-RU" sz="2000" b="1" dirty="0"/>
              <a:t>Какие реальные результаты и тенденции отражены</a:t>
            </a:r>
          </a:p>
          <a:p>
            <a:r>
              <a:rPr lang="ru-RU" sz="2000" b="1" dirty="0"/>
              <a:t> в этой информации?</a:t>
            </a:r>
          </a:p>
          <a:p>
            <a:endParaRPr lang="ru-RU" dirty="0"/>
          </a:p>
        </p:txBody>
      </p:sp>
    </p:spTree>
    <p:extLst>
      <p:ext uri="{BB962C8B-B14F-4D97-AF65-F5344CB8AC3E}">
        <p14:creationId xmlns:p14="http://schemas.microsoft.com/office/powerpoint/2010/main" val="117758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9301"/>
            <a:ext cx="10515600" cy="1325563"/>
          </a:xfrm>
        </p:spPr>
        <p:txBody>
          <a:bodyPr>
            <a:normAutofit/>
          </a:bodyPr>
          <a:lstStyle/>
          <a:p>
            <a:r>
              <a:rPr lang="ru-RU" dirty="0"/>
              <a:t>Основные результаты</a:t>
            </a:r>
          </a:p>
        </p:txBody>
      </p:sp>
      <p:sp>
        <p:nvSpPr>
          <p:cNvPr id="3" name="Объект 2"/>
          <p:cNvSpPr>
            <a:spLocks noGrp="1"/>
          </p:cNvSpPr>
          <p:nvPr>
            <p:ph sz="half" idx="1"/>
          </p:nvPr>
        </p:nvSpPr>
        <p:spPr>
          <a:xfrm>
            <a:off x="838200" y="1204686"/>
            <a:ext cx="5181600" cy="5008859"/>
          </a:xfrm>
        </p:spPr>
        <p:txBody>
          <a:bodyPr>
            <a:normAutofit fontScale="92500"/>
          </a:bodyPr>
          <a:lstStyle/>
          <a:p>
            <a:r>
              <a:rPr lang="ru-RU" sz="2400" dirty="0"/>
              <a:t>Качество раскрытия информации стало выше</a:t>
            </a:r>
          </a:p>
          <a:p>
            <a:r>
              <a:rPr lang="ru-RU" sz="2400" dirty="0"/>
              <a:t>Распределение информации стало более равномерным</a:t>
            </a:r>
          </a:p>
          <a:p>
            <a:r>
              <a:rPr lang="ru-RU" sz="2400" dirty="0"/>
              <a:t>Крупные российские компании продолжают активно работать в сфере КСО и устойчивого развития и часто добиваются положительной динамики результативности</a:t>
            </a:r>
          </a:p>
          <a:p>
            <a:r>
              <a:rPr lang="ru-RU" sz="2400" dirty="0"/>
              <a:t>Более очевидными становятся задачи следующего уровня: последовательность в раскрытии данных по различным направлениям КСО, качественный комментарий, освещение контекста.</a:t>
            </a:r>
            <a:endParaRPr lang="en-US" sz="2400" dirty="0"/>
          </a:p>
          <a:p>
            <a:pPr marL="0" indent="0">
              <a:buNone/>
            </a:pPr>
            <a:endParaRPr lang="ru-RU" dirty="0"/>
          </a:p>
          <a:p>
            <a:pPr marL="0" indent="0">
              <a:buNone/>
            </a:pPr>
            <a:endParaRPr lang="ru-RU" dirty="0"/>
          </a:p>
        </p:txBody>
      </p:sp>
      <p:pic>
        <p:nvPicPr>
          <p:cNvPr id="9" name="Объект 8"/>
          <p:cNvPicPr>
            <a:picLocks noGrp="1" noChangeAspect="1"/>
          </p:cNvPicPr>
          <p:nvPr>
            <p:ph sz="half" idx="2"/>
          </p:nvPr>
        </p:nvPicPr>
        <p:blipFill>
          <a:blip r:embed="rId2"/>
          <a:stretch>
            <a:fillRect/>
          </a:stretch>
        </p:blipFill>
        <p:spPr>
          <a:xfrm>
            <a:off x="6317216" y="1869110"/>
            <a:ext cx="5181600" cy="3517183"/>
          </a:xfrm>
          <a:prstGeom prst="rect">
            <a:avLst/>
          </a:prstGeom>
        </p:spPr>
      </p:pic>
      <p:sp>
        <p:nvSpPr>
          <p:cNvPr id="4" name="Номер слайда 3"/>
          <p:cNvSpPr>
            <a:spLocks noGrp="1"/>
          </p:cNvSpPr>
          <p:nvPr>
            <p:ph type="sldNum" sz="quarter" idx="12"/>
          </p:nvPr>
        </p:nvSpPr>
        <p:spPr/>
        <p:txBody>
          <a:bodyPr/>
          <a:lstStyle/>
          <a:p>
            <a:fld id="{F1C43530-66CE-454E-B226-01E417F2C027}" type="slidenum">
              <a:rPr lang="ru-RU" smtClean="0"/>
              <a:t>7</a:t>
            </a:fld>
            <a:endParaRPr lang="ru-RU"/>
          </a:p>
        </p:txBody>
      </p:sp>
    </p:spTree>
    <p:extLst>
      <p:ext uri="{BB962C8B-B14F-4D97-AF65-F5344CB8AC3E}">
        <p14:creationId xmlns:p14="http://schemas.microsoft.com/office/powerpoint/2010/main" val="164684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3475" y="409575"/>
            <a:ext cx="9867899" cy="466725"/>
          </a:xfrm>
        </p:spPr>
        <p:txBody>
          <a:bodyPr>
            <a:normAutofit fontScale="90000"/>
          </a:bodyPr>
          <a:lstStyle/>
          <a:p>
            <a:pPr algn="ctr"/>
            <a:r>
              <a:rPr lang="en-US" b="1" dirty="0"/>
              <a:t>NB!</a:t>
            </a:r>
            <a:endParaRPr lang="ru-RU" b="1" dirty="0"/>
          </a:p>
        </p:txBody>
      </p:sp>
      <p:sp>
        <p:nvSpPr>
          <p:cNvPr id="3" name="Объект 2"/>
          <p:cNvSpPr>
            <a:spLocks noGrp="1"/>
          </p:cNvSpPr>
          <p:nvPr>
            <p:ph idx="1"/>
          </p:nvPr>
        </p:nvSpPr>
        <p:spPr>
          <a:xfrm>
            <a:off x="666750" y="1054100"/>
            <a:ext cx="10601324" cy="5124450"/>
          </a:xfrm>
        </p:spPr>
        <p:txBody>
          <a:bodyPr>
            <a:normAutofit/>
          </a:bodyPr>
          <a:lstStyle/>
          <a:p>
            <a:pPr marL="0" indent="0" algn="just">
              <a:buNone/>
            </a:pPr>
            <a:r>
              <a:rPr lang="ru-RU" sz="2400" b="1" dirty="0">
                <a:solidFill>
                  <a:schemeClr val="tx2"/>
                </a:solidFill>
              </a:rPr>
              <a:t>Объем и качество информации крупнейших российских компаний по вопросам социальной ответственности и устойчивого развития не только не снижаются, но в целом даже возрастают</a:t>
            </a:r>
            <a:r>
              <a:rPr lang="ru-RU" sz="2400" dirty="0"/>
              <a:t>, несмотря на сложную экономическую ситуацию. </a:t>
            </a:r>
          </a:p>
          <a:p>
            <a:pPr marL="0" indent="0">
              <a:buNone/>
            </a:pPr>
            <a:r>
              <a:rPr lang="ru-RU" sz="2400" dirty="0"/>
              <a:t>	Компании-лидеры сохраняют стратегическое видение своего развития, 	их горизонт планирования – более длительный, чем сегодня 	демонстрирует государство, ограничиваясь планами на один год. </a:t>
            </a:r>
          </a:p>
          <a:p>
            <a:pPr marL="0" indent="0">
              <a:buNone/>
            </a:pPr>
            <a:r>
              <a:rPr lang="ru-RU" sz="2400" dirty="0"/>
              <a:t>      Важно, чтобы</a:t>
            </a:r>
          </a:p>
          <a:p>
            <a:pPr marL="0" indent="0">
              <a:buNone/>
            </a:pPr>
            <a:r>
              <a:rPr lang="ru-RU" sz="2400" dirty="0"/>
              <a:t>	расширялся круг компаний, развивающих публичную отчетность как 	элемент своей стратегии; </a:t>
            </a:r>
          </a:p>
          <a:p>
            <a:pPr marL="0" indent="0">
              <a:buNone/>
            </a:pPr>
            <a:r>
              <a:rPr lang="ru-RU" sz="2400" dirty="0"/>
              <a:t>	 государство своими решениями способствовало укреплению того 	потенциала устойчивости, который сохраняет пока российский бизнес. </a:t>
            </a:r>
          </a:p>
          <a:p>
            <a:pPr marL="0" indent="0">
              <a:buNone/>
            </a:pPr>
            <a:endParaRPr lang="ru-RU" dirty="0"/>
          </a:p>
        </p:txBody>
      </p:sp>
      <p:sp>
        <p:nvSpPr>
          <p:cNvPr id="4" name="Номер слайда 3"/>
          <p:cNvSpPr>
            <a:spLocks noGrp="1"/>
          </p:cNvSpPr>
          <p:nvPr>
            <p:ph type="sldNum" sz="quarter" idx="12"/>
          </p:nvPr>
        </p:nvSpPr>
        <p:spPr/>
        <p:txBody>
          <a:bodyPr/>
          <a:lstStyle/>
          <a:p>
            <a:fld id="{F1C43530-66CE-454E-B226-01E417F2C027}" type="slidenum">
              <a:rPr lang="ru-RU" smtClean="0"/>
              <a:t>8</a:t>
            </a:fld>
            <a:endParaRPr lang="ru-RU"/>
          </a:p>
        </p:txBody>
      </p:sp>
      <p:sp>
        <p:nvSpPr>
          <p:cNvPr id="5" name="Стрелка вправо 4"/>
          <p:cNvSpPr/>
          <p:nvPr/>
        </p:nvSpPr>
        <p:spPr>
          <a:xfrm>
            <a:off x="809625" y="4267198"/>
            <a:ext cx="647700" cy="247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809625" y="4960937"/>
            <a:ext cx="647700"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177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4054"/>
            <a:ext cx="10515600" cy="1325563"/>
          </a:xfrm>
        </p:spPr>
        <p:txBody>
          <a:bodyPr>
            <a:normAutofit/>
          </a:bodyPr>
          <a:lstStyle/>
          <a:p>
            <a:r>
              <a:rPr lang="ru-RU" dirty="0"/>
              <a:t>Лидеры индексов РСПП</a:t>
            </a:r>
          </a:p>
        </p:txBody>
      </p:sp>
      <p:sp>
        <p:nvSpPr>
          <p:cNvPr id="6" name="Текст 5"/>
          <p:cNvSpPr>
            <a:spLocks noGrp="1"/>
          </p:cNvSpPr>
          <p:nvPr>
            <p:ph sz="half" idx="1"/>
          </p:nvPr>
        </p:nvSpPr>
        <p:spPr>
          <a:xfrm>
            <a:off x="478302" y="1519311"/>
            <a:ext cx="5541498" cy="4657652"/>
          </a:xfrm>
        </p:spPr>
        <p:txBody>
          <a:bodyPr>
            <a:normAutofit/>
          </a:bodyPr>
          <a:lstStyle/>
          <a:p>
            <a:pPr marL="0" indent="0">
              <a:buNone/>
            </a:pPr>
            <a:r>
              <a:rPr lang="ru-RU" b="1" dirty="0">
                <a:solidFill>
                  <a:schemeClr val="accent5">
                    <a:lumMod val="75000"/>
                  </a:schemeClr>
                </a:solidFill>
              </a:rPr>
              <a:t>«Ответственность и открытость»</a:t>
            </a:r>
          </a:p>
          <a:p>
            <a:pPr marL="0" indent="0">
              <a:buNone/>
            </a:pPr>
            <a:r>
              <a:rPr lang="ru-RU" sz="2400" cap="all" dirty="0" err="1">
                <a:latin typeface="Calibri" panose="020F0502020204030204" pitchFamily="34" charset="0"/>
                <a:ea typeface="Calibri" panose="020F0502020204030204" pitchFamily="34" charset="0"/>
                <a:cs typeface="Times New Roman" panose="02020603050405020304" pitchFamily="18" charset="0"/>
              </a:rPr>
              <a:t>Алроса</a:t>
            </a:r>
            <a:r>
              <a:rPr lang="ru-RU" sz="2400" cap="all" dirty="0">
                <a:latin typeface="Calibri" panose="020F0502020204030204" pitchFamily="34" charset="0"/>
                <a:ea typeface="Calibri" panose="020F0502020204030204" pitchFamily="34" charset="0"/>
                <a:cs typeface="Times New Roman" panose="02020603050405020304" pitchFamily="18" charset="0"/>
              </a:rPr>
              <a:t>, </a:t>
            </a:r>
            <a:r>
              <a:rPr lang="ru-RU" sz="2400" cap="all" dirty="0" err="1">
                <a:latin typeface="Calibri" panose="020F0502020204030204" pitchFamily="34" charset="0"/>
                <a:ea typeface="Calibri" panose="020F0502020204030204" pitchFamily="34" charset="0"/>
                <a:cs typeface="Times New Roman" panose="02020603050405020304" pitchFamily="18" charset="0"/>
              </a:rPr>
              <a:t>Башнефть</a:t>
            </a:r>
            <a:r>
              <a:rPr lang="ru-RU" sz="2400" cap="all" dirty="0">
                <a:latin typeface="Calibri" panose="020F0502020204030204" pitchFamily="34" charset="0"/>
                <a:ea typeface="Calibri" panose="020F0502020204030204" pitchFamily="34" charset="0"/>
                <a:cs typeface="Times New Roman" panose="02020603050405020304" pitchFamily="18" charset="0"/>
              </a:rPr>
              <a:t>, ВТБ, Газпром, </a:t>
            </a:r>
            <a:r>
              <a:rPr lang="ru-RU" sz="2400" cap="all" dirty="0" err="1">
                <a:latin typeface="Calibri" panose="020F0502020204030204" pitchFamily="34" charset="0"/>
                <a:ea typeface="Calibri" panose="020F0502020204030204" pitchFamily="34" charset="0"/>
                <a:cs typeface="Times New Roman" panose="02020603050405020304" pitchFamily="18" charset="0"/>
              </a:rPr>
              <a:t>Еврохим</a:t>
            </a:r>
            <a:r>
              <a:rPr lang="ru-RU" sz="2400" cap="all" dirty="0">
                <a:latin typeface="Calibri" panose="020F0502020204030204" pitchFamily="34" charset="0"/>
                <a:ea typeface="Calibri" panose="020F0502020204030204" pitchFamily="34" charset="0"/>
                <a:cs typeface="Times New Roman" panose="02020603050405020304" pitchFamily="18" charset="0"/>
              </a:rPr>
              <a:t>, </a:t>
            </a:r>
            <a:r>
              <a:rPr lang="ru-RU" sz="2400" cap="all" dirty="0" err="1">
                <a:latin typeface="Calibri" panose="020F0502020204030204" pitchFamily="34" charset="0"/>
                <a:ea typeface="Calibri" panose="020F0502020204030204" pitchFamily="34" charset="0"/>
                <a:cs typeface="Times New Roman" panose="02020603050405020304" pitchFamily="18" charset="0"/>
              </a:rPr>
              <a:t>ИнтерРАО</a:t>
            </a:r>
            <a:r>
              <a:rPr lang="ru-RU" sz="2400" cap="all" dirty="0">
                <a:latin typeface="Calibri" panose="020F0502020204030204" pitchFamily="34" charset="0"/>
                <a:ea typeface="Calibri" panose="020F0502020204030204" pitchFamily="34" charset="0"/>
                <a:cs typeface="Times New Roman" panose="02020603050405020304" pitchFamily="18" charset="0"/>
              </a:rPr>
              <a:t>, Лукойл, </a:t>
            </a:r>
            <a:r>
              <a:rPr lang="ru-RU" sz="2400" cap="all" dirty="0" err="1">
                <a:latin typeface="Calibri" panose="020F0502020204030204" pitchFamily="34" charset="0"/>
                <a:ea typeface="Calibri" panose="020F0502020204030204" pitchFamily="34" charset="0"/>
                <a:cs typeface="Times New Roman" panose="02020603050405020304" pitchFamily="18" charset="0"/>
              </a:rPr>
              <a:t>Металлоинвест</a:t>
            </a:r>
            <a:r>
              <a:rPr lang="ru-RU" sz="2400" cap="all" dirty="0">
                <a:latin typeface="Calibri" panose="020F0502020204030204" pitchFamily="34" charset="0"/>
                <a:ea typeface="Calibri" panose="020F0502020204030204" pitchFamily="34" charset="0"/>
                <a:cs typeface="Times New Roman" panose="02020603050405020304" pitchFamily="18" charset="0"/>
              </a:rPr>
              <a:t>, Нижнекамскнефтехим, НЛМК, Норильский никель,  Роснефть, Росэнергоатом, </a:t>
            </a:r>
            <a:r>
              <a:rPr lang="ru-RU" sz="2400" cap="all" dirty="0" err="1">
                <a:latin typeface="Calibri" panose="020F0502020204030204" pitchFamily="34" charset="0"/>
                <a:ea typeface="Calibri" panose="020F0502020204030204" pitchFamily="34" charset="0"/>
                <a:cs typeface="Times New Roman" panose="02020603050405020304" pitchFamily="18" charset="0"/>
              </a:rPr>
              <a:t>Русал</a:t>
            </a:r>
            <a:r>
              <a:rPr lang="ru-RU" sz="2400" cap="all" dirty="0">
                <a:latin typeface="Calibri" panose="020F0502020204030204" pitchFamily="34" charset="0"/>
                <a:ea typeface="Calibri" panose="020F0502020204030204" pitchFamily="34" charset="0"/>
                <a:cs typeface="Times New Roman" panose="02020603050405020304" pitchFamily="18" charset="0"/>
              </a:rPr>
              <a:t> Северсталь, СУЭК, Татнефть, ТВЭЛ, </a:t>
            </a:r>
            <a:r>
              <a:rPr lang="ru-RU" sz="2400" cap="all" dirty="0" err="1">
                <a:latin typeface="Calibri" panose="020F0502020204030204" pitchFamily="34" charset="0"/>
                <a:ea typeface="Calibri" panose="020F0502020204030204" pitchFamily="34" charset="0"/>
                <a:cs typeface="Times New Roman" panose="02020603050405020304" pitchFamily="18" charset="0"/>
              </a:rPr>
              <a:t>Уралкалий</a:t>
            </a:r>
            <a:r>
              <a:rPr lang="ru-RU" sz="2400" cap="all" dirty="0">
                <a:latin typeface="Calibri" panose="020F0502020204030204" pitchFamily="34" charset="0"/>
                <a:ea typeface="Calibri" panose="020F0502020204030204" pitchFamily="34" charset="0"/>
                <a:cs typeface="Times New Roman" panose="02020603050405020304" pitchFamily="18" charset="0"/>
              </a:rPr>
              <a:t>, </a:t>
            </a:r>
            <a:r>
              <a:rPr lang="ru-RU" sz="2400" cap="all" dirty="0" err="1">
                <a:latin typeface="Calibri" panose="020F0502020204030204" pitchFamily="34" charset="0"/>
                <a:ea typeface="Calibri" panose="020F0502020204030204" pitchFamily="34" charset="0"/>
                <a:cs typeface="Times New Roman" panose="02020603050405020304" pitchFamily="18" charset="0"/>
              </a:rPr>
              <a:t>Фосагро</a:t>
            </a:r>
            <a:endParaRPr lang="ru-RU" sz="2400" cap="all"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u-RU" sz="2400" cap="all"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ru-RU" cap="all"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ru-RU"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в алфавитном порядке)</a:t>
            </a:r>
          </a:p>
          <a:p>
            <a:pPr marL="0" indent="0">
              <a:buNone/>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
        <p:nvSpPr>
          <p:cNvPr id="10" name="Объект 9"/>
          <p:cNvSpPr>
            <a:spLocks noGrp="1"/>
          </p:cNvSpPr>
          <p:nvPr>
            <p:ph sz="half" idx="2"/>
          </p:nvPr>
        </p:nvSpPr>
        <p:spPr>
          <a:xfrm>
            <a:off x="6172199" y="1519311"/>
            <a:ext cx="5560255" cy="4657652"/>
          </a:xfrm>
        </p:spPr>
        <p:txBody>
          <a:bodyPr>
            <a:normAutofit/>
          </a:bodyPr>
          <a:lstStyle/>
          <a:p>
            <a:pPr marL="0" indent="0">
              <a:buNone/>
            </a:pPr>
            <a:r>
              <a:rPr lang="ru-RU" b="1" dirty="0">
                <a:solidFill>
                  <a:schemeClr val="accent5">
                    <a:lumMod val="75000"/>
                  </a:schemeClr>
                </a:solidFill>
              </a:rPr>
              <a:t>«Вектор устойчивого развития»</a:t>
            </a:r>
          </a:p>
          <a:p>
            <a:pPr marL="0" indent="0">
              <a:buNone/>
            </a:pPr>
            <a:r>
              <a:rPr lang="ru-RU" sz="2400" cap="all" dirty="0" err="1"/>
              <a:t>Алроса</a:t>
            </a:r>
            <a:r>
              <a:rPr lang="ru-RU" sz="2400" cap="all" dirty="0"/>
              <a:t>, Аэрофлот, </a:t>
            </a:r>
            <a:r>
              <a:rPr lang="ru-RU" sz="2400" cap="all" dirty="0" err="1"/>
              <a:t>Башнефть</a:t>
            </a:r>
            <a:r>
              <a:rPr lang="ru-RU" sz="2400" cap="all" dirty="0"/>
              <a:t>, </a:t>
            </a:r>
            <a:r>
              <a:rPr lang="ru-RU" sz="2400" cap="all" dirty="0" smtClean="0"/>
              <a:t>Газпром</a:t>
            </a:r>
            <a:r>
              <a:rPr lang="ru-RU" sz="2400" cap="all" dirty="0"/>
              <a:t>, </a:t>
            </a:r>
            <a:r>
              <a:rPr lang="ru-RU" sz="2400" cap="all" dirty="0" err="1"/>
              <a:t>Еврохим</a:t>
            </a:r>
            <a:r>
              <a:rPr lang="ru-RU" sz="2400" cap="all" dirty="0"/>
              <a:t>, </a:t>
            </a:r>
            <a:r>
              <a:rPr lang="ru-RU" sz="2400" cap="all" dirty="0" err="1"/>
              <a:t>ИнтерРАО</a:t>
            </a:r>
            <a:r>
              <a:rPr lang="ru-RU" sz="2400" cap="all" dirty="0"/>
              <a:t>, Лукойл, </a:t>
            </a:r>
            <a:r>
              <a:rPr lang="ru-RU" sz="2400" cap="all" dirty="0" err="1"/>
              <a:t>Металлоинвест</a:t>
            </a:r>
            <a:r>
              <a:rPr lang="ru-RU" sz="2400" cap="all" dirty="0"/>
              <a:t>, Нижнекамскнефтехим, НЛМК, Норильский никель, ОМК, Ростелеком, Концерн Росэнергоатом, РУСАЛ, Сбербанк,  Северсталь, АФК Система, СУЭК, ТВЭЛ, РЖД, </a:t>
            </a:r>
            <a:r>
              <a:rPr lang="ru-RU" sz="2400" cap="all" dirty="0" err="1"/>
              <a:t>Уралкалий</a:t>
            </a:r>
            <a:r>
              <a:rPr lang="ru-RU" sz="2400" cap="all" dirty="0"/>
              <a:t> </a:t>
            </a:r>
          </a:p>
          <a:p>
            <a:pPr marL="0" indent="0">
              <a:buNone/>
            </a:pPr>
            <a:r>
              <a:rPr lang="ru-RU" cap="all"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ru-RU"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в алфавитном порядке)</a:t>
            </a:r>
            <a:endParaRPr lang="ru-RU" dirty="0">
              <a:solidFill>
                <a:schemeClr val="accent5">
                  <a:lumMod val="75000"/>
                </a:schemeClr>
              </a:solidFill>
            </a:endParaRPr>
          </a:p>
          <a:p>
            <a:pPr marL="0" indent="0">
              <a:buNone/>
            </a:pPr>
            <a:endParaRPr lang="ru-RU" b="1" dirty="0">
              <a:solidFill>
                <a:schemeClr val="accent5">
                  <a:lumMod val="75000"/>
                </a:schemeClr>
              </a:solidFill>
            </a:endParaRPr>
          </a:p>
        </p:txBody>
      </p:sp>
      <p:sp>
        <p:nvSpPr>
          <p:cNvPr id="5" name="Номер слайда 4"/>
          <p:cNvSpPr>
            <a:spLocks noGrp="1"/>
          </p:cNvSpPr>
          <p:nvPr>
            <p:ph type="sldNum" sz="quarter" idx="12"/>
          </p:nvPr>
        </p:nvSpPr>
        <p:spPr/>
        <p:txBody>
          <a:bodyPr/>
          <a:lstStyle/>
          <a:p>
            <a:fld id="{F1C43530-66CE-454E-B226-01E417F2C027}" type="slidenum">
              <a:rPr lang="ru-RU" smtClean="0"/>
              <a:t>9</a:t>
            </a:fld>
            <a:endParaRPr lang="ru-RU"/>
          </a:p>
        </p:txBody>
      </p:sp>
    </p:spTree>
    <p:extLst>
      <p:ext uri="{BB962C8B-B14F-4D97-AF65-F5344CB8AC3E}">
        <p14:creationId xmlns:p14="http://schemas.microsoft.com/office/powerpoint/2010/main" val="29781161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TotalTime>
  <Words>2190</Words>
  <Application>Microsoft Office PowerPoint</Application>
  <PresentationFormat>Произвольный</PresentationFormat>
  <Paragraphs>325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Второй выпуск индексов Корпоративной социальной ответственности и отчетности РСПП: основные результаты</vt:lpstr>
      <vt:lpstr>О проекте</vt:lpstr>
      <vt:lpstr>Цели проекта </vt:lpstr>
      <vt:lpstr>  Приоритетная задача проекта: оценка реальной ситуации в сфере корпоративной социальной ответственности и отчетности</vt:lpstr>
      <vt:lpstr>Развитие проекта в 2015-2016 гг.</vt:lpstr>
      <vt:lpstr>Материал и этапы</vt:lpstr>
      <vt:lpstr>Основные результаты</vt:lpstr>
      <vt:lpstr>NB!</vt:lpstr>
      <vt:lpstr>Лидеры индексов РСПП</vt:lpstr>
      <vt:lpstr>Ответственность и открытость: тематическое распределение показателей</vt:lpstr>
      <vt:lpstr>Индекс «Ответственность и открытость»</vt:lpstr>
      <vt:lpstr>Уровни раскрытия информации</vt:lpstr>
      <vt:lpstr>Тематический индекс</vt:lpstr>
      <vt:lpstr>Отраслевой срез</vt:lpstr>
      <vt:lpstr>Лидеры индекса «Ответственность и открытость»</vt:lpstr>
      <vt:lpstr>Вектор устойчивого развития</vt:lpstr>
      <vt:lpstr>Распределение «сигналов»</vt:lpstr>
      <vt:lpstr>Распределение сигналов:  сравнение 2014-2015 гг.</vt:lpstr>
      <vt:lpstr>«Перспектива»: индекс целенаправленности</vt:lpstr>
      <vt:lpstr>Координаты лидерства </vt:lpstr>
      <vt:lpstr>Итоги и перспективы</vt:lpstr>
      <vt:lpstr>Приложение 1</vt:lpstr>
      <vt:lpstr>Приложение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Второй выпуск</dc:title>
  <dc:creator>Наталья Хонякова</dc:creator>
  <cp:lastModifiedBy>Копылова Галина Альфредовна</cp:lastModifiedBy>
  <cp:revision>154</cp:revision>
  <cp:lastPrinted>2016-05-24T13:02:25Z</cp:lastPrinted>
  <dcterms:created xsi:type="dcterms:W3CDTF">2016-05-19T14:10:18Z</dcterms:created>
  <dcterms:modified xsi:type="dcterms:W3CDTF">2016-05-25T15:00:46Z</dcterms:modified>
</cp:coreProperties>
</file>