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A4E"/>
    <a:srgbClr val="396D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75CA-BBEE-4F58-AFF0-A6FC941B2ABA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966DD-A6B0-418A-AC35-09C3B8C2F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966DD-A6B0-418A-AC35-09C3B8C2F4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0B37C1-7A0D-4EB2-B8C9-1319163C5F66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BCF0-919C-407A-82C7-537E6D2C5722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BC10-7B90-4876-B740-97609750AD4A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9852-7647-4C61-9DB4-5ABC3D490194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549F-8421-4F17-B3DC-6FD5A83A5ECE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B5C8-453D-42D8-A5A2-7BBE00862D2A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2DF06A-DF6B-4337-945A-B96A4F222C7A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FAB99B-5D2D-4A0E-9860-8C4C561B5FA0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669-0659-48DE-B801-843A6D1489F0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9EB7-05A5-4DFB-8B1C-FF33BE68F75F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1361-55EF-49E2-BA00-6476B84FAB4B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AF9CC1-3FE4-4BFA-BBCA-EDA1246CCAF7}" type="datetime1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F2E16D-B5C5-40CA-8738-58F691E92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628801"/>
            <a:ext cx="8458200" cy="224311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Предложения по совершенствованию корпоративного законодательства в сфере </a:t>
            </a:r>
            <a:r>
              <a:rPr lang="ru-RU" sz="3600" b="1" dirty="0" err="1" smtClean="0"/>
              <a:t>ВК</a:t>
            </a:r>
            <a:r>
              <a:rPr lang="ru-RU" sz="3600" b="1" dirty="0" smtClean="0"/>
              <a:t> и </a:t>
            </a:r>
            <a:r>
              <a:rPr lang="ru-RU" sz="3600" b="1" dirty="0" err="1" smtClean="0"/>
              <a:t>ВА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Заседание Комиссии </a:t>
            </a:r>
            <a:r>
              <a:rPr lang="ru-RU" dirty="0" err="1" smtClean="0"/>
              <a:t>РСПП</a:t>
            </a:r>
            <a:r>
              <a:rPr lang="ru-RU" dirty="0" smtClean="0"/>
              <a:t> по аудиторской деятельности</a:t>
            </a:r>
          </a:p>
          <a:p>
            <a:r>
              <a:rPr lang="ru-RU" dirty="0" smtClean="0"/>
              <a:t>20 апреля 2016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Регулирование вопросов </a:t>
            </a:r>
            <a:r>
              <a:rPr lang="ru-RU" dirty="0" err="1" smtClean="0"/>
              <a:t>ВК</a:t>
            </a:r>
            <a:r>
              <a:rPr lang="ru-RU" dirty="0" smtClean="0"/>
              <a:t> и </a:t>
            </a:r>
            <a:r>
              <a:rPr lang="ru-RU" dirty="0" err="1" smtClean="0"/>
              <a:t>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Специальное законодательство</a:t>
            </a:r>
          </a:p>
          <a:p>
            <a:r>
              <a:rPr lang="ru-RU" sz="2400" dirty="0" smtClean="0"/>
              <a:t>Корпоративное законодательство (Федеральный закон «Об акционерных обществах»)</a:t>
            </a:r>
            <a:endParaRPr lang="en-US" sz="2400" dirty="0" smtClean="0"/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Совет директоров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Ревизионная комиссия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Внешний аудитор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Информационные письма Министерства финансов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Кодекс </a:t>
            </a:r>
            <a:r>
              <a:rPr lang="ru-RU" sz="2400" dirty="0"/>
              <a:t>корпоративного управления </a:t>
            </a:r>
            <a:r>
              <a:rPr lang="ru-RU" sz="2400" dirty="0" smtClean="0"/>
              <a:t>(рекомендательный характер)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Методические рекомендации </a:t>
            </a:r>
            <a:r>
              <a:rPr lang="ru-RU" sz="2400" dirty="0" err="1" smtClean="0"/>
              <a:t>Росимущества</a:t>
            </a:r>
            <a:endParaRPr lang="ru-RU" sz="2400" dirty="0" smtClean="0"/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Регулирование вопросов </a:t>
            </a:r>
            <a:r>
              <a:rPr lang="ru-RU" dirty="0" err="1" smtClean="0"/>
              <a:t>ВК</a:t>
            </a:r>
            <a:r>
              <a:rPr lang="ru-RU" dirty="0" smtClean="0"/>
              <a:t> и </a:t>
            </a:r>
            <a:r>
              <a:rPr lang="ru-RU" dirty="0" err="1" smtClean="0"/>
              <a:t>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Не хватает целостности и последовательности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Не всегда учитываются реалии и лучшие практики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В корпоративном законодательстве не содержится норм:</a:t>
            </a:r>
          </a:p>
          <a:p>
            <a:pPr lvl="1">
              <a:spcBef>
                <a:spcPts val="18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закрепляющих ответственность совета директоров и исполнительного руководства общества за наличие в обществе эффективной системы внутреннего контроля</a:t>
            </a:r>
          </a:p>
          <a:p>
            <a:pPr lvl="1">
              <a:spcBef>
                <a:spcPts val="180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определяющих понятие внутреннего аудита и регулирующих вопросы его функционирования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43000"/>
            <a:ext cx="8820472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Предлагаемые изменения в Закон об АО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В обществе должна быть создана эффективная система внутреннего контроля </a:t>
            </a:r>
            <a:r>
              <a:rPr lang="ru-RU" sz="2400" dirty="0" smtClean="0"/>
              <a:t>и управления рисками (</a:t>
            </a:r>
            <a:r>
              <a:rPr lang="ru-RU" sz="2400" dirty="0" err="1" smtClean="0"/>
              <a:t>СВКиУР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Ответственность за </a:t>
            </a:r>
            <a:r>
              <a:rPr lang="ru-RU" sz="2400" dirty="0" err="1" smtClean="0"/>
              <a:t>СВКиУР</a:t>
            </a:r>
            <a:r>
              <a:rPr lang="ru-RU" sz="2400" dirty="0" smtClean="0"/>
              <a:t> </a:t>
            </a:r>
            <a:r>
              <a:rPr lang="ru-RU" sz="2400" dirty="0" smtClean="0"/>
              <a:t>несут совет директоров и исполнительное руководство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Наличие ревизионной комиссии является опциональным (если предусмотрено уставом общества)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Если ревизионная комиссия не создана, то обязательно создание подразделения </a:t>
            </a:r>
            <a:r>
              <a:rPr lang="ru-RU" sz="2400" dirty="0" err="1" smtClean="0"/>
              <a:t>ВА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Должна быть обеспечена независимость подразделения </a:t>
            </a:r>
            <a:r>
              <a:rPr lang="ru-RU" sz="2400" dirty="0" err="1" smtClean="0"/>
              <a:t>ВА</a:t>
            </a:r>
            <a:r>
              <a:rPr lang="ru-RU" sz="2400" dirty="0" smtClean="0"/>
              <a:t> от исполнительного руководства</a:t>
            </a:r>
          </a:p>
          <a:p>
            <a:pPr>
              <a:spcBef>
                <a:spcPts val="600"/>
              </a:spcBef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Рекомендовать </a:t>
            </a:r>
            <a:r>
              <a:rPr lang="ru-RU" sz="2400" dirty="0" err="1" smtClean="0"/>
              <a:t>РСПП</a:t>
            </a:r>
            <a:r>
              <a:rPr lang="ru-RU" sz="2400" dirty="0" smtClean="0"/>
              <a:t> обратиться в Правительство Российской Федерации с предложением инициировать внесение изменений в Главу </a:t>
            </a:r>
            <a:r>
              <a:rPr lang="ru-RU" sz="2400" dirty="0" err="1" smtClean="0"/>
              <a:t>XII</a:t>
            </a:r>
            <a:r>
              <a:rPr lang="ru-RU" sz="2400" dirty="0" smtClean="0"/>
              <a:t> «Контроль за финансово-хозяйственной деятельностью общества» Федерального закона «Об акционерных обществах»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E16D-B5C5-40CA-8738-58F691E92DC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204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Предложения по совершенствованию корпоративного законодательства в сфере ВК и ВА </vt:lpstr>
      <vt:lpstr>Регулирование вопросов ВК и ВА</vt:lpstr>
      <vt:lpstr>Регулирование вопросов ВК и ВА</vt:lpstr>
      <vt:lpstr>Предлагаемые изменения в Закон об АО</vt:lpstr>
      <vt:lpstr>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совершенствованию корпоративного законодательства в сфере ВК и ВА </dc:title>
  <dc:creator>Sonin</dc:creator>
  <cp:lastModifiedBy>Sonin</cp:lastModifiedBy>
  <cp:revision>2</cp:revision>
  <dcterms:created xsi:type="dcterms:W3CDTF">2016-04-16T18:34:40Z</dcterms:created>
  <dcterms:modified xsi:type="dcterms:W3CDTF">2016-04-18T09:09:09Z</dcterms:modified>
</cp:coreProperties>
</file>