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65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3873" autoAdjust="0"/>
  </p:normalViewPr>
  <p:slideViewPr>
    <p:cSldViewPr snapToGrid="0">
      <p:cViewPr>
        <p:scale>
          <a:sx n="100" d="100"/>
          <a:sy n="100" d="100"/>
        </p:scale>
        <p:origin x="-1668" y="-3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89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498" y="-5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F0179-3DCA-411B-87BE-ADBC0AEEBAB5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0BD83-7F83-4D12-B871-D9E0DF7FA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47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A0BD83-7F83-4D12-B871-D9E0DF7FA53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74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F63A66-FD7B-4466-BD13-1354ADB60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6AFE582-F472-4EF7-9C0D-0F8BFF6F7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9EBBFEF-E80C-451F-ACCC-58B005023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B20D-48BA-4C07-8F48-40AF1511A06A}" type="datetime1">
              <a:rPr lang="ru-RU" smtClean="0"/>
              <a:t>17.12.2019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D5D0E4-63B7-4B5A-A17E-6D917924B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0CBD21A-C3FA-4566-9549-606506725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38-FA7F-4410-BD38-70905F6869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56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C42E1A-1571-45AC-B862-49DB1B176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1A6032D-032A-4E79-95B2-F72EA9DD0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27E08DF-1B57-49E8-BBA2-5F9189E0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59EC-145F-443F-A7A4-628079716F80}" type="datetime1">
              <a:rPr lang="ru-RU" smtClean="0"/>
              <a:t>17.12.2019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CA3E324-3BAC-485B-9922-FDAD081D2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F019F76-978E-42A3-BF1F-AC6F03B6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38-FA7F-4410-BD38-70905F6869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8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9EB8399-328D-4D8F-8C65-4D1DAE8F46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5A708FF-33DA-4DE4-8DD3-AB807897C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7BBE630-D595-437C-8EC6-4859860DD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5C93-07C2-4F66-A321-A1FBD6A4577C}" type="datetime1">
              <a:rPr lang="ru-RU" smtClean="0"/>
              <a:t>17.12.2019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E5F3DFC-017B-418A-BB6D-D2F9D92C5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D1D7E66-62C0-4E57-BEE4-9FCDDF0A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38-FA7F-4410-BD38-70905F6869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33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784678-4DF9-4305-BDA8-597EB1F9C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cap="all" baseline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17681CB-7028-4D82-A88D-EEFD6A18C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7F04A77-FD0E-450A-91B1-3A2C15C96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C421-9736-43F7-8498-E1C3A8376EE7}" type="datetime1">
              <a:rPr lang="ru-RU" smtClean="0"/>
              <a:t>17.12.2019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62A9270-10F4-4AC4-96A5-617611378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151E75C-1169-4B51-AA15-F6BE6B06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38-FA7F-4410-BD38-70905F6869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72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DA30D2-95C2-4C3A-B52B-576B2913A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7CEF3C7-B732-4178-8037-844114D28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8592E0-5687-42A8-8044-FE1ACEDF2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8BF1-4297-4160-99A7-61C8C040002B}" type="datetime1">
              <a:rPr lang="ru-RU" smtClean="0"/>
              <a:t>17.12.2019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7C01836-A3AA-474D-B5DC-806776F48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F0A1082-204E-4992-B984-0C43E372C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38-FA7F-4410-BD38-70905F6869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29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D77F7B-5CAC-4017-AB7D-C14C769B6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cap="all" baseline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59896F-78D1-4B3E-8C0A-B26613EF6E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07AAE0A-6733-43A7-8947-F134B3D23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13985F6-C6F8-49AD-A6F6-E7F8615AC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9153-38D7-4FB3-B3D5-D9A05529F59F}" type="datetime1">
              <a:rPr lang="ru-RU" smtClean="0"/>
              <a:t>17.12.2019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C94353B-1C80-4CDD-B71F-7EAB49456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A56A6DB-2A61-4E58-AE5F-ADB702B6E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38-FA7F-4410-BD38-70905F6869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81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C619E9-241C-4F90-A09A-8D7414407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FC4AD8E-CDFE-46BA-8420-5A1BA410B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B113D5B-2D45-4570-9F81-AA8F351DF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9BEEDF1-2F14-40D6-B84D-D87A9C1867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26E643E-2B6F-431C-8F48-1A8C57909F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41E350C-7EF7-4658-8EE5-C14E9FC23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C944-B678-4106-BE12-C06CEE7BEE7C}" type="datetime1">
              <a:rPr lang="ru-RU" smtClean="0"/>
              <a:t>17.12.2019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B9B7D31-12D3-49E0-B4CC-1AF1D2A03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1B2C717-9A51-4836-B183-BB8E6A92E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38-FA7F-4410-BD38-70905F6869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49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83D567-ACD5-44C6-B5F7-150FAF4D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cap="all" baseline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BC7791B-3631-45E1-9508-0E65DB1C7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E7910-D0A6-40B2-9E5C-ACA770A17CF7}" type="datetime1">
              <a:rPr lang="ru-RU" smtClean="0"/>
              <a:t>17.12.2019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2C4C819-CF43-4F16-9BF4-FC946E02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37E00C9-898D-42F2-A90C-727ED295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38-FA7F-4410-BD38-70905F6869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82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7CBCFFE-6CCC-4F22-AFD3-33BA1466B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1F89-5E61-4321-96C1-A22DC62A347C}" type="datetime1">
              <a:rPr lang="ru-RU" smtClean="0"/>
              <a:t>17.12.2019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DFE2AD5-E377-4A74-A5F7-56A215DD6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0DADA97-85EB-4909-87AC-12AD8C22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38-FA7F-4410-BD38-70905F6869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13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507EF2-4414-4AE3-A350-E5074099A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2040434-0DF5-48B0-8236-F508E8461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0770E92-98F7-487F-9403-0A6E55A0A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EA64B40-1835-41A6-8AC8-99189A255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FC03-B777-4F21-AD72-A883B2FE1C1C}" type="datetime1">
              <a:rPr lang="ru-RU" smtClean="0"/>
              <a:t>17.12.2019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758697C-6A32-45B6-9DF5-EAEDE37B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756B417-93AB-4D53-AC09-0B86D839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38-FA7F-4410-BD38-70905F6869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32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F450E5-118A-425F-B01E-EDFFE0309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ACDA8C0-22A2-4EB4-8346-F121AB025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A3BFC20-A4BC-4146-8CF3-249C4BFB3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F72EDE5-037D-433F-B056-736C13A19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9C8F-A499-4C69-BAFF-A5BCCB6B8E63}" type="datetime1">
              <a:rPr lang="ru-RU" smtClean="0"/>
              <a:t>17.12.2019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0ABDDDC-0CC1-480B-9F56-D39F81FAB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90AA7E8-2B59-4898-9521-522014067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38-FA7F-4410-BD38-70905F6869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81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7D9A70-1FB4-4B8C-8867-5D228E3F9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FE878C0-8CEF-4E1C-A873-461B2FF29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A9E1F4-B424-407F-A267-3305F5F89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EBACE-356A-41A3-A28A-69D8B0E01D39}" type="datetime1">
              <a:rPr lang="ru-RU" smtClean="0"/>
              <a:t>17.12.2019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D5F4FE-A355-447B-AA55-CE657A415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BD0C3C-1A8E-48CF-A637-8512FDC68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8A838-FA7F-4410-BD38-70905F6869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97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D3D93FA-E03A-48C9-B1F4-66D9EA1F4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A838-FA7F-4410-BD38-70905F6869B8}" type="slidenum">
              <a:rPr lang="ru-RU" smtClean="0"/>
              <a:t>1</a:t>
            </a:fld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E5AA9FBB-9C51-47FB-8460-221236A3F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559685"/>
              </p:ext>
            </p:extLst>
          </p:nvPr>
        </p:nvGraphicFramePr>
        <p:xfrm>
          <a:off x="708837" y="1261941"/>
          <a:ext cx="11146525" cy="248238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84739">
                  <a:extLst>
                    <a:ext uri="{9D8B030D-6E8A-4147-A177-3AD203B41FA5}">
                      <a16:colId xmlns:a16="http://schemas.microsoft.com/office/drawing/2014/main" xmlns="" val="3504187708"/>
                    </a:ext>
                  </a:extLst>
                </a:gridCol>
                <a:gridCol w="8661786">
                  <a:extLst>
                    <a:ext uri="{9D8B030D-6E8A-4147-A177-3AD203B41FA5}">
                      <a16:colId xmlns:a16="http://schemas.microsoft.com/office/drawing/2014/main" xmlns="" val="1868641356"/>
                    </a:ext>
                  </a:extLst>
                </a:gridCol>
              </a:tblGrid>
              <a:tr h="335259"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b="0" cap="all" baseline="0" dirty="0" smtClean="0">
                          <a:solidFill>
                            <a:schemeClr val="bg1"/>
                          </a:solidFill>
                        </a:rPr>
                        <a:t>Компании – лидеры индекса </a:t>
                      </a:r>
                      <a:r>
                        <a:rPr lang="ru-RU" sz="1600" b="0" cap="all" baseline="0" dirty="0">
                          <a:solidFill>
                            <a:schemeClr val="bg1"/>
                          </a:solidFill>
                        </a:rPr>
                        <a:t>«Ответственность и открытость»–2019 </a:t>
                      </a:r>
                      <a:endParaRPr lang="ru-RU" sz="1600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225963"/>
                  </a:ext>
                </a:extLst>
              </a:tr>
              <a:tr h="878633">
                <a:tc>
                  <a:txBody>
                    <a:bodyPr/>
                    <a:lstStyle/>
                    <a:p>
                      <a:r>
                        <a:rPr lang="ru-RU" sz="1800" b="1" dirty="0"/>
                        <a:t>Группа А: </a:t>
                      </a:r>
                      <a:r>
                        <a:rPr lang="ru-RU" sz="1800" dirty="0"/>
                        <a:t>значения индивидуального индекса 0,75 и выше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«АЛРОСА», «Газпром», «</a:t>
                      </a:r>
                      <a:r>
                        <a:rPr lang="ru-RU" sz="18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Интер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РАО», «ЛУКОЙЛ», «</a:t>
                      </a:r>
                      <a:r>
                        <a:rPr lang="ru-RU" sz="18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Металлоинвест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», «НЛМК», «Норильский никель», «Роснефть», «Ростелеком», «Северсталь»,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СИБУР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АФК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«Система»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            </a:t>
                      </a:r>
                      <a:r>
                        <a:rPr lang="ru-RU" sz="1800" b="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b="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12 </a:t>
                      </a:r>
                      <a:r>
                        <a:rPr lang="ru-RU" sz="1800" b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компаний)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8577968"/>
                  </a:ext>
                </a:extLst>
              </a:tr>
              <a:tr h="1232708">
                <a:tc>
                  <a:txBody>
                    <a:bodyPr/>
                    <a:lstStyle/>
                    <a:p>
                      <a:r>
                        <a:rPr lang="ru-RU" sz="1800" b="1" dirty="0"/>
                        <a:t>Группа В: </a:t>
                      </a:r>
                      <a:r>
                        <a:rPr lang="ru-RU" sz="1800" dirty="0"/>
                        <a:t>значения индивидуального индекса - 0,55 – 0,74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«Аэрофлот»,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«ЕВРАЗ»,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ЕвроХим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«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КАМАЗ», </a:t>
                      </a: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ММК, МТС,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«НОВАТЭК»,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ОМК,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«Полюс», РЖД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Росатом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«Российские сети», «РУСАЛ», «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РусГидро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«Сахалин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Энерджи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«Сбербанк»,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СУЭК,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«Татнефть», 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ТМК,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Транснефть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», «ФосАгро», «ФСК ЕЭС» 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strike="noStrike" noProof="0" dirty="0" smtClean="0">
                          <a:effectLst/>
                        </a:rPr>
                        <a:t>(</a:t>
                      </a:r>
                      <a:r>
                        <a:rPr lang="ru-RU" sz="1800" b="0" u="none" strike="noStrike" noProof="0" dirty="0">
                          <a:effectLst/>
                        </a:rPr>
                        <a:t>22 компании)</a:t>
                      </a:r>
                      <a:endParaRPr lang="ru-RU" sz="18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32166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xmlns="" id="{E5AA9FBB-9C51-47FB-8460-221236A3F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777555"/>
              </p:ext>
            </p:extLst>
          </p:nvPr>
        </p:nvGraphicFramePr>
        <p:xfrm>
          <a:off x="659988" y="4332240"/>
          <a:ext cx="11183911" cy="182054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183911">
                  <a:extLst>
                    <a:ext uri="{9D8B030D-6E8A-4147-A177-3AD203B41FA5}">
                      <a16:colId xmlns:a16="http://schemas.microsoft.com/office/drawing/2014/main" xmlns="" val="3504187708"/>
                    </a:ext>
                  </a:extLst>
                </a:gridCol>
              </a:tblGrid>
              <a:tr h="307999">
                <a:tc>
                  <a:txBody>
                    <a:bodyPr/>
                    <a:lstStyle/>
                    <a:p>
                      <a:r>
                        <a:rPr lang="ru-RU" sz="1800" b="0" cap="all" baseline="0" dirty="0" smtClean="0"/>
                        <a:t> </a:t>
                      </a:r>
                      <a:r>
                        <a:rPr lang="ru-RU" sz="1600" b="0" cap="all" baseline="0" dirty="0" smtClean="0">
                          <a:solidFill>
                            <a:schemeClr val="bg1"/>
                          </a:solidFill>
                        </a:rPr>
                        <a:t>Компании – лидеры индекса «Вектор устойчивого развития»–2019 </a:t>
                      </a:r>
                      <a:endParaRPr lang="ru-RU" sz="1600" b="0" i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225963"/>
                  </a:ext>
                </a:extLst>
              </a:tr>
              <a:tr h="1454785"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 smtClean="0"/>
                        <a:t> «АЛРОСА», «Газпром», «ЕВРАЗ», «</a:t>
                      </a:r>
                      <a:r>
                        <a:rPr lang="ru-RU" sz="1800" b="0" dirty="0" err="1" smtClean="0"/>
                        <a:t>ЕвроХим</a:t>
                      </a:r>
                      <a:r>
                        <a:rPr lang="ru-RU" sz="1800" b="0" dirty="0" smtClean="0"/>
                        <a:t>», «</a:t>
                      </a:r>
                      <a:r>
                        <a:rPr lang="ru-RU" sz="1800" b="0" dirty="0" err="1" smtClean="0"/>
                        <a:t>Интер</a:t>
                      </a:r>
                      <a:r>
                        <a:rPr lang="ru-RU" sz="1800" b="0" dirty="0" smtClean="0"/>
                        <a:t> РАО», «ЛУКОЙЛ», «</a:t>
                      </a:r>
                      <a:r>
                        <a:rPr lang="ru-RU" sz="1800" b="0" dirty="0" err="1" smtClean="0"/>
                        <a:t>Металлоинвест</a:t>
                      </a:r>
                      <a:r>
                        <a:rPr lang="ru-RU" sz="1800" b="0" dirty="0" smtClean="0"/>
                        <a:t>», ММК, МТС, «НЛМК», «НОВАТЭК», «Норильский никель», ОМК, «Полюс», РЖД, «</a:t>
                      </a:r>
                      <a:r>
                        <a:rPr lang="ru-RU" sz="1800" b="0" dirty="0" err="1" smtClean="0"/>
                        <a:t>Росатом</a:t>
                      </a:r>
                      <a:r>
                        <a:rPr lang="ru-RU" sz="1800" b="0" dirty="0" smtClean="0"/>
                        <a:t>», «Роснефть», «Российские сети», «Ростелеком», «РУСАЛ», «Сахалин </a:t>
                      </a:r>
                      <a:r>
                        <a:rPr lang="ru-RU" sz="1800" b="0" dirty="0" err="1" smtClean="0"/>
                        <a:t>Энерджи</a:t>
                      </a:r>
                      <a:r>
                        <a:rPr lang="ru-RU" sz="1800" b="0" dirty="0" smtClean="0"/>
                        <a:t>», «Сбербанк», «Северсталь», СИБУР, АФК «Система», СУЭК, «Татнефть», ТМК, «ФосАгро», «ФСК </a:t>
                      </a:r>
                      <a:r>
                        <a:rPr lang="ru-RU" sz="1800" b="0" dirty="0" smtClean="0"/>
                        <a:t>ЕЭС»</a:t>
                      </a:r>
                      <a:r>
                        <a:rPr lang="ru-RU" sz="1800" b="0" baseline="0" dirty="0" smtClean="0"/>
                        <a:t>                                                                                                           </a:t>
                      </a:r>
                      <a:r>
                        <a:rPr lang="ru-RU" sz="1800" b="0" dirty="0" smtClean="0"/>
                        <a:t>(30 компаний)</a:t>
                      </a:r>
                      <a:endParaRPr lang="ru-RU" sz="1800" b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32166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08837" y="106326"/>
            <a:ext cx="11086214" cy="2835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КОМПАНИИ – ЛИДЕРЫ ИНДЕКСОВ РСПП ПО УСТОЙЧИВОМУ РАЗВИТИЮ - 2019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8837" y="831932"/>
            <a:ext cx="11086214" cy="2835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cap="all" dirty="0" smtClean="0">
                <a:solidFill>
                  <a:schemeClr val="tx2"/>
                </a:solidFill>
              </a:rPr>
              <a:t>индекс </a:t>
            </a:r>
            <a:r>
              <a:rPr lang="ru-RU" sz="2000" cap="all" dirty="0">
                <a:solidFill>
                  <a:schemeClr val="tx2"/>
                </a:solidFill>
              </a:rPr>
              <a:t>«Ответственность и открытость»–2019 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8837" y="3918600"/>
            <a:ext cx="11086214" cy="2835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cap="all" dirty="0" smtClean="0">
                <a:solidFill>
                  <a:schemeClr val="tx2"/>
                </a:solidFill>
              </a:rPr>
              <a:t>Индекс «Вектор </a:t>
            </a:r>
            <a:r>
              <a:rPr lang="ru-RU" sz="2000" cap="all" dirty="0">
                <a:solidFill>
                  <a:schemeClr val="tx2"/>
                </a:solidFill>
              </a:rPr>
              <a:t>устойчивого развития»–2019 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78653" y="321620"/>
            <a:ext cx="3952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solidFill>
                  <a:schemeClr val="tx2"/>
                </a:solidFill>
              </a:rPr>
              <a:t>Компании перечислены в алфавитном порядке</a:t>
            </a:r>
            <a:endParaRPr lang="ru-RU" sz="1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1194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7080</TotalTime>
  <Words>274</Words>
  <Application>Microsoft Office PowerPoint</Application>
  <PresentationFormat>Произвольный</PresentationFormat>
  <Paragraphs>14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Индекс 2017</dc:title>
  <dc:creator>Наталья Хонякова</dc:creator>
  <cp:lastModifiedBy>Пуртова Дарья Рустамовна</cp:lastModifiedBy>
  <cp:revision>529</cp:revision>
  <cp:lastPrinted>2019-12-17T10:06:11Z</cp:lastPrinted>
  <dcterms:created xsi:type="dcterms:W3CDTF">2017-12-04T14:08:28Z</dcterms:created>
  <dcterms:modified xsi:type="dcterms:W3CDTF">2019-12-17T10:14:53Z</dcterms:modified>
</cp:coreProperties>
</file>