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71" r:id="rId5"/>
    <p:sldId id="273" r:id="rId6"/>
    <p:sldId id="275" r:id="rId7"/>
    <p:sldId id="277" r:id="rId8"/>
    <p:sldId id="278" r:id="rId9"/>
    <p:sldId id="280" r:id="rId10"/>
    <p:sldId id="281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8A15-350B-4A4A-9648-319068CB44B7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0C0A-CAB8-43A2-B815-05E6ED99F4F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772400" cy="1714512"/>
          </a:xfrm>
        </p:spPr>
        <p:txBody>
          <a:bodyPr>
            <a:noAutofit/>
          </a:bodyPr>
          <a:lstStyle/>
          <a:p>
            <a:pPr algn="l"/>
            <a:r>
              <a:rPr lang="ru-RU" dirty="0" smtClean="0"/>
              <a:t>ПРЕДЛОЖЕНИЯ «АССОЦИАЦИИ ИНЖЕНЕРНЫЕ ИЗЫКАНИЯ В СТРОИТЕЛЬСТВЕ» </a:t>
            </a:r>
            <a:r>
              <a:rPr lang="ru-RU" dirty="0" smtClean="0"/>
              <a:t>(</a:t>
            </a:r>
            <a:r>
              <a:rPr lang="ru-RU" dirty="0" smtClean="0"/>
              <a:t>АИИС) </a:t>
            </a:r>
            <a:r>
              <a:rPr lang="ru-RU" dirty="0" smtClean="0"/>
              <a:t>ПО </a:t>
            </a:r>
            <a:r>
              <a:rPr lang="ru-RU" dirty="0" smtClean="0"/>
              <a:t>РЕФОРМИРОВАНИЮ СИСТЕМЫ «САМОРЕГУЛИРОВАНИЯ» В СТРОИТЕЛЬСТВЕ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96753"/>
            <a:ext cx="7270576" cy="24036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Autofit/>
          </a:bodyPr>
          <a:lstStyle/>
          <a:p>
            <a:pPr algn="l"/>
            <a:r>
              <a:rPr lang="ru-RU" dirty="0" smtClean="0"/>
              <a:t>РЕШЕНИЕ  ПРОБЛЕМЫ ОТСУТСТВИЯ ЕДИНОГО ПОРЯДКА ВЕДЕНИЯ </a:t>
            </a:r>
            <a:r>
              <a:rPr lang="ru-RU" b="1" dirty="0" smtClean="0"/>
              <a:t>ФОНДОВ</a:t>
            </a:r>
            <a:r>
              <a:rPr lang="ru-RU" dirty="0" smtClean="0"/>
              <a:t> МАТЕРИАЛОВ ИНЖЕНЕРНЫХ ИЗЫСКАНИЙ И ДОСТУПА К НИМ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52"/>
            <a:ext cx="7772400" cy="62127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000" dirty="0" smtClean="0"/>
              <a:t>ПЕРЕСМОТР НОРМАТИВНОЙ БАЗЫ ОТРАСЛИ ПРИ УЧАСТИИ ПРОФЕССИОНАЛЬНОГО СООБЩЕСТВА ИЗЫСКАТЕЛЕЙ</a:t>
            </a:r>
          </a:p>
          <a:p>
            <a:endParaRPr lang="ru-RU" dirty="0" smtClean="0"/>
          </a:p>
          <a:p>
            <a:r>
              <a:rPr lang="ru-RU" sz="2800" dirty="0" smtClean="0"/>
              <a:t>Усовершенствование существующих нормативных документов, в том числе с учетом международных стандартов.</a:t>
            </a:r>
          </a:p>
          <a:p>
            <a:r>
              <a:rPr lang="ru-RU" sz="2800" dirty="0" smtClean="0"/>
              <a:t>Развитие нормативной базы инженерно-геологических изысканий на основе создания региональных нормативов.</a:t>
            </a:r>
          </a:p>
          <a:p>
            <a:r>
              <a:rPr lang="ru-RU" sz="2800" dirty="0" smtClean="0"/>
              <a:t>Необходимость усовершенствования нормативной базы инженерно-экологических, инженерно-геодезических, инженерно-гидрометеорологических изысканий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-357214"/>
            <a:ext cx="6000792" cy="5429264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7000" dirty="0" smtClean="0"/>
          </a:p>
          <a:p>
            <a:pPr algn="ctr"/>
            <a:endParaRPr lang="ru-RU" sz="7000" dirty="0" smtClean="0"/>
          </a:p>
          <a:p>
            <a:pPr algn="ctr"/>
            <a:endParaRPr lang="ru-RU" sz="7000" dirty="0" smtClean="0"/>
          </a:p>
          <a:p>
            <a:pPr algn="ctr"/>
            <a:endParaRPr lang="ru-RU" sz="7000" dirty="0" smtClean="0"/>
          </a:p>
          <a:p>
            <a:pPr algn="ctr"/>
            <a:endParaRPr lang="ru-RU" sz="11200" dirty="0" smtClean="0"/>
          </a:p>
          <a:p>
            <a:pPr algn="ctr"/>
            <a:r>
              <a:rPr lang="ru-RU" sz="11200" dirty="0" smtClean="0"/>
              <a:t>НЕОБХОДИМОСТЬ ИЗМЕНЕНИЯ В СИСТЕМЕ САМОРЕГУЛИРОВАНИЯ </a:t>
            </a:r>
          </a:p>
          <a:p>
            <a:pPr algn="ctr"/>
            <a:endParaRPr lang="ru-RU" sz="6400" dirty="0" smtClean="0"/>
          </a:p>
          <a:p>
            <a:pPr marL="457200" indent="-457200" algn="l">
              <a:buAutoNum type="arabicPeriod"/>
            </a:pPr>
            <a:r>
              <a:rPr lang="ru-RU" sz="7200" dirty="0" smtClean="0"/>
              <a:t>Введенная система саморегулирования не     обеспечивает и не в состоянии обеспечить качество выполняемых работ и защиту интересов потребителей.</a:t>
            </a:r>
          </a:p>
          <a:p>
            <a:pPr marL="457200" indent="-457200" algn="l">
              <a:buAutoNum type="arabicPeriod"/>
            </a:pPr>
            <a:endParaRPr lang="ru-RU" sz="7200" dirty="0" smtClean="0"/>
          </a:p>
          <a:p>
            <a:pPr marL="457200" indent="-457200" algn="l">
              <a:buAutoNum type="arabicPeriod" startAt="2"/>
            </a:pPr>
            <a:r>
              <a:rPr lang="ru-RU" sz="7200" dirty="0" smtClean="0"/>
              <a:t>Ошибочное построение системы «саморегулирования»в строительстве как регулирование предпринимательской, а не профессиональной деятельности</a:t>
            </a:r>
          </a:p>
          <a:p>
            <a:pPr marL="457200" indent="-457200" algn="l">
              <a:buAutoNum type="arabicPeriod" startAt="2"/>
            </a:pPr>
            <a:endParaRPr lang="ru-RU" sz="7200" dirty="0" smtClean="0"/>
          </a:p>
          <a:p>
            <a:pPr marL="457200" indent="-457200" algn="l">
              <a:buAutoNum type="arabicPeriod" startAt="3"/>
            </a:pPr>
            <a:r>
              <a:rPr lang="ru-RU" sz="7200" dirty="0" smtClean="0"/>
              <a:t>Коммерциализация существующей системы «саморегулирования» в строительстве – допуски </a:t>
            </a:r>
            <a:r>
              <a:rPr lang="ru-RU" sz="7200" dirty="0" smtClean="0"/>
              <a:t>компаниям </a:t>
            </a:r>
            <a:r>
              <a:rPr lang="ru-RU" sz="7200" dirty="0" smtClean="0"/>
              <a:t>продаются также, как ранее продавались лицензии и компании с лицензиями ФЛЦ, но при этом значительно увеличилась </a:t>
            </a:r>
            <a:r>
              <a:rPr lang="ru-RU" sz="7200" dirty="0" smtClean="0"/>
              <a:t>административная нагрузка</a:t>
            </a:r>
            <a:endParaRPr lang="ru-RU" sz="7200" dirty="0" smtClean="0"/>
          </a:p>
          <a:p>
            <a:pPr marL="457200" indent="-457200">
              <a:buAutoNum type="arabicPeriod" startAt="3"/>
            </a:pPr>
            <a:endParaRPr lang="ru-RU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НЕОБХОДИМО ПЕРЕХОДИТЬ </a:t>
            </a:r>
            <a:r>
              <a:rPr lang="ru-RU" dirty="0" smtClean="0"/>
              <a:t>ОТ РЕГУЛИРОВАНИЯ ПРЕДПРИНИМАТЕЛЬСКОЙ К РЕГУЛИРОВАНИЮ ПРОФЕССИОНАЛЬНОЙ ДЕЯТЕЛЬНОСТИ, </a:t>
            </a:r>
            <a:r>
              <a:rPr lang="ru-RU" dirty="0" smtClean="0"/>
              <a:t>СОЗДАНИЮ </a:t>
            </a:r>
            <a:r>
              <a:rPr lang="ru-RU" dirty="0" smtClean="0"/>
              <a:t>ЕДИНОГО РЕЕСТРА СПЕЦИАЛИСТОВ С ВЫДАЧЕЙ СООТВЕТСВУЮЩЕГО СЕРТИФИКАТА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НЕОБХОДИМО РАССМОТРЕТЬ ЦЕЛЕСООБРАЗНОСТЬ </a:t>
            </a:r>
            <a:r>
              <a:rPr lang="ru-RU" dirty="0" smtClean="0"/>
              <a:t>УВЕЛИЧЕНИЯ МИНИМАЛЬНОГО КОЛИЧЕСТВА ЧЛЕНОВ, ПОЗВОЛЯЮЩЕГО ПОЛУЧИТЬ СТАТУС САМОРЕГУЛИРУЕМОЙ ОРГАНИЗАЦИИ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5855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sz="1800" dirty="0" smtClean="0"/>
              <a:t>НЕОБХОДИМО ЗАКОНОДАТЕЛЬНО УТВЕРДИТЬ </a:t>
            </a:r>
            <a:r>
              <a:rPr lang="ru-RU" sz="1800" dirty="0" smtClean="0"/>
              <a:t>ПРОЦЕДУРНЫЕ ВОПРОСЫ, ИМЕЮЩИЕ БОЛЬШОЕ ЗНАЧЕНИЕ ДЛЯ РЕАЛЬНОГО РАЗВИТИЯ САМОРЕГУЛИРОВАНИЯ В ОТРАСЛИ</a:t>
            </a:r>
            <a:r>
              <a:rPr lang="ru-RU" sz="2800" dirty="0" smtClean="0"/>
              <a:t>:</a:t>
            </a:r>
          </a:p>
          <a:p>
            <a:r>
              <a:rPr lang="ru-RU" sz="1800" dirty="0" smtClean="0"/>
              <a:t>допускать к участию в коллегиальных органах управления СРО и НОИЗ только лиц, имеющих профильное образование и опыт работы;</a:t>
            </a:r>
          </a:p>
          <a:p>
            <a:r>
              <a:rPr lang="ru-RU" sz="1800" dirty="0" smtClean="0"/>
              <a:t> запретить участие в коллегиальных органах  управления СРО и НОИЗ сотрудников исполнительных органов СРО;</a:t>
            </a:r>
          </a:p>
          <a:p>
            <a:r>
              <a:rPr lang="ru-RU" sz="1800" dirty="0" smtClean="0"/>
              <a:t>увеличить минимальное количество членов органов коллегиального управления в СРО до 7;</a:t>
            </a:r>
          </a:p>
          <a:p>
            <a:r>
              <a:rPr lang="ru-RU" sz="1800" dirty="0" smtClean="0"/>
              <a:t>выдавать доверенности для участия в общих собраниях СРО и съездах национального объединения только лицам с профильным образованием и опытом работы;</a:t>
            </a:r>
          </a:p>
          <a:p>
            <a:r>
              <a:rPr lang="ru-RU" sz="1800" dirty="0" smtClean="0"/>
              <a:t>запретить участие по доверенности в заседаниях коллегиального органа управления СРО или в совете национального объединения;</a:t>
            </a:r>
          </a:p>
          <a:p>
            <a:r>
              <a:rPr lang="ru-RU" sz="1800" dirty="0" smtClean="0"/>
              <a:t>отменить аттестации как обязательную часть повышения квалификации изыскателей;</a:t>
            </a:r>
          </a:p>
          <a:p>
            <a:r>
              <a:rPr lang="ru-RU" sz="1800" dirty="0" smtClean="0"/>
              <a:t>разрешить заочное проведение съездов.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7772400" cy="44267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ОТКАЗАТЬСЯ ОТ ТРЕБОВАНИЯ ОБЯЗАТЕЛЬНОГО ЧЛЕНСТВА СРО </a:t>
            </a:r>
            <a:r>
              <a:rPr lang="ru-RU" dirty="0" smtClean="0"/>
              <a:t>В НАЦИОНАЛЬНОМ ОБЪЕДИНЕНИИ ИЛИ ДОПУСТИТЬ СУЩЕСТВОВАНИЙ 2-3 ОБЪЕДИНЕНИЙ ОДНОГО ВИДА </a:t>
            </a:r>
            <a:r>
              <a:rPr lang="ru-RU" dirty="0" smtClean="0"/>
              <a:t>СО </a:t>
            </a:r>
            <a:r>
              <a:rPr lang="ru-RU" dirty="0" smtClean="0"/>
              <a:t>СТАТУСОМ НАЦИОНАЛЬНОГО ОБЪЕДИНЕНИЯ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846640" cy="3428999"/>
          </a:xfrm>
        </p:spPr>
        <p:txBody>
          <a:bodyPr>
            <a:normAutofit/>
          </a:bodyPr>
          <a:lstStyle/>
          <a:p>
            <a:r>
              <a:rPr lang="ru-RU" dirty="0"/>
              <a:t>ПРОБЛЕМА ЦЕНООБРАЗОВАНИЯ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КОНТРОЛЯ КАЧЕСТВА ВЫПОЛНЯЕМЫХ ИНЖЕНЕРНЫХ ИЗЫСКАНИЙ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7772400" cy="46434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Усовершенствование образовательных стандартов по специальностям подготовки изыскателей совместно с </a:t>
            </a:r>
            <a:r>
              <a:rPr lang="ru-RU" dirty="0" err="1" smtClean="0"/>
              <a:t>Минрегионом</a:t>
            </a:r>
            <a:r>
              <a:rPr lang="ru-RU" dirty="0" smtClean="0"/>
              <a:t>, </a:t>
            </a:r>
            <a:r>
              <a:rPr lang="ru-RU" dirty="0" err="1" smtClean="0"/>
              <a:t>Минобрнауки</a:t>
            </a:r>
            <a:r>
              <a:rPr lang="ru-RU" dirty="0" smtClean="0"/>
              <a:t> и учебно-методическими объединениями (УМО)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117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Предложения…</vt:lpstr>
      <vt:lpstr>Предложения…</vt:lpstr>
      <vt:lpstr>Предложения…</vt:lpstr>
      <vt:lpstr>Предложения…</vt:lpstr>
      <vt:lpstr>ПРОБЛЕМА ЦЕНООБРАЗОВАНИЯ </vt:lpstr>
      <vt:lpstr>ОРГАНИЗАЦИЯ КОНТРОЛЯ КАЧЕСТВА ВЫПОЛНЯЕМЫХ ИНЖЕНЕРНЫХ ИЗЫСКАНИЙ </vt:lpstr>
      <vt:lpstr>Презентация PowerPoint</vt:lpstr>
      <vt:lpstr>Презентация PowerPoint</vt:lpstr>
      <vt:lpstr>Презентация PowerPoint</vt:lpstr>
    </vt:vector>
  </TitlesOfParts>
  <Company>ПНИИИС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Голубева</dc:creator>
  <cp:lastModifiedBy>123</cp:lastModifiedBy>
  <cp:revision>23</cp:revision>
  <dcterms:created xsi:type="dcterms:W3CDTF">2011-03-03T15:41:19Z</dcterms:created>
  <dcterms:modified xsi:type="dcterms:W3CDTF">2011-03-04T05:41:57Z</dcterms:modified>
</cp:coreProperties>
</file>