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79" r:id="rId2"/>
    <p:sldId id="283" r:id="rId3"/>
    <p:sldId id="284" r:id="rId4"/>
    <p:sldId id="285" r:id="rId5"/>
    <p:sldId id="286" r:id="rId6"/>
    <p:sldId id="287" r:id="rId7"/>
    <p:sldId id="282" r:id="rId8"/>
    <p:sldId id="281" r:id="rId9"/>
    <p:sldId id="278" r:id="rId10"/>
    <p:sldId id="288" r:id="rId11"/>
    <p:sldId id="289" r:id="rId12"/>
    <p:sldId id="290" r:id="rId13"/>
    <p:sldId id="291" r:id="rId14"/>
    <p:sldId id="292" r:id="rId15"/>
    <p:sldId id="293" r:id="rId16"/>
    <p:sldId id="273" r:id="rId17"/>
    <p:sldId id="258" r:id="rId18"/>
    <p:sldId id="277" r:id="rId19"/>
    <p:sldId id="276" r:id="rId20"/>
    <p:sldId id="259" r:id="rId21"/>
    <p:sldId id="280" r:id="rId22"/>
  </p:sldIdLst>
  <p:sldSz cx="9144000" cy="6858000" type="screen4x3"/>
  <p:notesSz cx="6794500" cy="9925050"/>
  <p:custDataLst>
    <p:tags r:id="rId24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9999FF"/>
    <a:srgbClr val="00FFFF"/>
    <a:srgbClr val="C0504D"/>
    <a:srgbClr val="C6D9F1"/>
    <a:srgbClr val="0000FF"/>
    <a:srgbClr val="E2DD00"/>
    <a:srgbClr val="FCF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33" autoAdjust="0"/>
    <p:restoredTop sz="94660"/>
  </p:normalViewPr>
  <p:slideViewPr>
    <p:cSldViewPr>
      <p:cViewPr>
        <p:scale>
          <a:sx n="100" d="100"/>
          <a:sy n="100" d="100"/>
        </p:scale>
        <p:origin x="-1110" y="-7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810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41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915988" y="744538"/>
            <a:ext cx="4962525" cy="37211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5600" cy="446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6575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4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8100" y="9426575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smtClean="0"/>
            </a:lvl1pPr>
          </a:lstStyle>
          <a:p>
            <a:pPr>
              <a:defRPr/>
            </a:pPr>
            <a:fld id="{B34925C7-4DF3-4581-8695-6C794D889A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98F988-4006-447F-AA5D-376E10F80F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E247EE-C069-46BB-86FA-EA2A23FCFC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DD596D-57F3-4790-B697-5387D902D5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832326-5270-4945-8B10-52D712341C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DD00EE-A179-40F9-85F6-576746D82A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A01F4A-A249-40F6-AEF7-B40BB5CD9B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0E8078-5E1E-42F1-9BBD-8ACDD6239B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5BD338-DE8D-44AA-A401-E7BB98C204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2B4F7E-FAD8-495F-A330-3DAD6142F8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C13576-3BC0-42F0-BFDD-034693CE10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6B7646-1D16-4596-BF82-77FF35F8DB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smtClean="0"/>
            </a:lvl1pPr>
          </a:lstStyle>
          <a:p>
            <a:pPr>
              <a:defRPr/>
            </a:pPr>
            <a:fld id="{A7380A16-378A-4712-9B6D-A58778B9F6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2.jpeg"/><Relationship Id="rId7" Type="http://schemas.openxmlformats.org/officeDocument/2006/relationships/image" Target="../media/image4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hyperlink" Target="../../../User/My%20Documents/&#1042;&#1080;&#1076;&#1077;&#1086;/Fregat_assembly.avi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3.png"/><Relationship Id="rId7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hyperlink" Target="file:///\\Art\work%20(d)\Presentations\NIC\Samolety.avi" TargetMode="External"/><Relationship Id="rId5" Type="http://schemas.openxmlformats.org/officeDocument/2006/relationships/image" Target="../media/image4.jpeg"/><Relationship Id="rId4" Type="http://schemas.openxmlformats.org/officeDocument/2006/relationships/hyperlink" Target="file:///\\Art\work%20(d)\Presentations\NIC\Rocket.avi" TargetMode="External"/><Relationship Id="rId9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hyperlink" Target="file:///\\Ishin\Moon\Movies\Luna9.avi" TargetMode="External"/><Relationship Id="rId7" Type="http://schemas.openxmlformats.org/officeDocument/2006/relationships/hyperlink" Target="file:///\\Ishin\ishin%20s\&#1042;&#1080;&#1076;&#1077;&#1086;\Lunochod1.avi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hyperlink" Target="file:///\\Ishin\Moon\Movies\LUNAGR.AVI" TargetMode="External"/><Relationship Id="rId4" Type="http://schemas.openxmlformats.org/officeDocument/2006/relationships/image" Target="../media/image8.jpe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file:///\\Ishin\ishin%20s\&#1042;&#1080;&#1076;&#1077;&#1086;\Mars71.avi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hyperlink" Target="file:///\\Ishin\&#1042;&#1080;&#1076;&#1077;&#1086;\Venus%20exploration.avi" TargetMode="External"/><Relationship Id="rId7" Type="http://schemas.openxmlformats.org/officeDocument/2006/relationships/image" Target="../media/image17.w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hyperlink" Target="file:///\\Ishin\&#1042;&#1080;&#1076;&#1077;&#1086;\Vega.avi" TargetMode="External"/><Relationship Id="rId5" Type="http://schemas.openxmlformats.org/officeDocument/2006/relationships/image" Target="../media/image16.wmf"/><Relationship Id="rId4" Type="http://schemas.openxmlformats.org/officeDocument/2006/relationships/image" Target="../media/image15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9.jpeg"/><Relationship Id="rId7" Type="http://schemas.openxmlformats.org/officeDocument/2006/relationships/hyperlink" Target="../../../&#1040;&#1083;&#1077;&#1082;&#1089;&#1077;&#1081;/&#1042;&#1080;&#1076;&#1077;&#1086;/Prognoz_assembly.avi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hyperlink" Target="../../../&#1040;&#1083;&#1077;&#1082;&#1089;&#1077;&#1081;/&#1042;&#1080;&#1076;&#1077;&#1086;/Granat.avi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&#1052;&#1086;&#1080;%20&#1076;&#1086;&#1082;&#1091;&#1084;&#1077;&#1085;&#1090;&#1099;/&#1052;&#1086;&#1080;%20&#1088;&#1080;&#1089;&#1091;&#1085;&#1082;&#1080;/Presentations/&#1042;&#1080;&#1076;&#1077;&#1086;/Small%20airplanes_animation.avi" TargetMode="External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Relationship Id="rId9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ChangeArrowheads="1"/>
          </p:cNvSpPr>
          <p:nvPr/>
        </p:nvSpPr>
        <p:spPr bwMode="auto">
          <a:xfrm>
            <a:off x="0" y="5216525"/>
            <a:ext cx="9144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endParaRPr lang="ru-RU" b="0"/>
          </a:p>
        </p:txBody>
      </p:sp>
      <p:pic>
        <p:nvPicPr>
          <p:cNvPr id="2051" name="Picture 15" descr="Облож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6513" y="-26988"/>
            <a:ext cx="9180513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Rectangle 16"/>
          <p:cNvSpPr>
            <a:spLocks noChangeArrowheads="1"/>
          </p:cNvSpPr>
          <p:nvPr/>
        </p:nvSpPr>
        <p:spPr bwMode="auto">
          <a:xfrm>
            <a:off x="1692275" y="115888"/>
            <a:ext cx="5472113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i="1">
                <a:solidFill>
                  <a:srgbClr val="FCF600"/>
                </a:solidFill>
              </a:rPr>
              <a:t>ФЕДЕРАЛЬНОЕ КОСМИЧЕСКОЕ АГЕНТСТВО</a:t>
            </a:r>
          </a:p>
          <a:p>
            <a:pPr algn="ctr"/>
            <a:endParaRPr lang="ru-RU" sz="1400" i="1">
              <a:solidFill>
                <a:srgbClr val="FCF600"/>
              </a:solidFill>
            </a:endParaRPr>
          </a:p>
          <a:p>
            <a:pPr algn="ctr"/>
            <a:r>
              <a:rPr lang="ru-RU" sz="1400" i="1">
                <a:solidFill>
                  <a:srgbClr val="FCF600"/>
                </a:solidFill>
              </a:rPr>
              <a:t>ФГУП «НАУЧНО-ПРОИЗВОДСТВЕННОЕ ОБЪЕДИНЕНИЕ </a:t>
            </a:r>
          </a:p>
          <a:p>
            <a:pPr algn="ctr"/>
            <a:r>
              <a:rPr lang="ru-RU" sz="1400" i="1">
                <a:solidFill>
                  <a:srgbClr val="FCF600"/>
                </a:solidFill>
              </a:rPr>
              <a:t>им. С.А. ЛАВОЧКИНА»</a:t>
            </a:r>
          </a:p>
        </p:txBody>
      </p:sp>
      <p:sp>
        <p:nvSpPr>
          <p:cNvPr id="2053" name="Rectangle 17"/>
          <p:cNvSpPr>
            <a:spLocks noChangeArrowheads="1"/>
          </p:cNvSpPr>
          <p:nvPr/>
        </p:nvSpPr>
        <p:spPr bwMode="auto">
          <a:xfrm>
            <a:off x="250825" y="6340475"/>
            <a:ext cx="8675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0" i="1">
                <a:solidFill>
                  <a:schemeClr val="bg1"/>
                </a:solidFill>
              </a:rPr>
              <a:t>Калужский инновационный космический центр НПО им. С.А. Лавочкина</a:t>
            </a:r>
          </a:p>
          <a:p>
            <a:pPr algn="ctr"/>
            <a:r>
              <a:rPr lang="ru-RU" sz="1200" b="0" i="1">
                <a:solidFill>
                  <a:schemeClr val="bg1"/>
                </a:solidFill>
              </a:rPr>
              <a:t>2010 год.</a:t>
            </a: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14" descr="Стр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Rectangle 16"/>
          <p:cNvSpPr>
            <a:spLocks noChangeArrowheads="1"/>
          </p:cNvSpPr>
          <p:nvPr/>
        </p:nvSpPr>
        <p:spPr bwMode="auto">
          <a:xfrm>
            <a:off x="250825" y="6340475"/>
            <a:ext cx="8675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0" i="1">
                <a:solidFill>
                  <a:schemeClr val="bg1"/>
                </a:solidFill>
              </a:rPr>
              <a:t>Калужский инновационный космический центр НПО им. С.А. Лавочкина</a:t>
            </a:r>
          </a:p>
          <a:p>
            <a:pPr algn="ctr"/>
            <a:r>
              <a:rPr lang="ru-RU" sz="1200" b="0" i="1">
                <a:solidFill>
                  <a:schemeClr val="bg1"/>
                </a:solidFill>
              </a:rPr>
              <a:t>2010 год.</a:t>
            </a:r>
          </a:p>
        </p:txBody>
      </p:sp>
      <p:sp>
        <p:nvSpPr>
          <p:cNvPr id="29701" name="Rectangle 17"/>
          <p:cNvSpPr>
            <a:spLocks noChangeArrowheads="1"/>
          </p:cNvSpPr>
          <p:nvPr/>
        </p:nvSpPr>
        <p:spPr bwMode="auto">
          <a:xfrm>
            <a:off x="1692275" y="115888"/>
            <a:ext cx="5472113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i="1">
                <a:solidFill>
                  <a:srgbClr val="FCF600"/>
                </a:solidFill>
              </a:rPr>
              <a:t>ФЕДЕРАЛЬНОЕ КОСМИЧЕСКОЕ АГЕНТСТВО</a:t>
            </a:r>
          </a:p>
          <a:p>
            <a:pPr algn="ctr"/>
            <a:endParaRPr lang="ru-RU" sz="1400" i="1">
              <a:solidFill>
                <a:srgbClr val="FCF600"/>
              </a:solidFill>
            </a:endParaRPr>
          </a:p>
          <a:p>
            <a:pPr algn="ctr"/>
            <a:r>
              <a:rPr lang="ru-RU" sz="1400" i="1">
                <a:solidFill>
                  <a:srgbClr val="FCF600"/>
                </a:solidFill>
              </a:rPr>
              <a:t>ФГУП «НАУЧНО-ПРОИЗВОДСТВЕННОЕ ОБЪЕДИНЕНИЕ </a:t>
            </a:r>
          </a:p>
          <a:p>
            <a:pPr algn="ctr"/>
            <a:r>
              <a:rPr lang="ru-RU" sz="1400" i="1">
                <a:solidFill>
                  <a:srgbClr val="FCF600"/>
                </a:solidFill>
              </a:rPr>
              <a:t>им. С.А. ЛАВОЧКИНА»</a:t>
            </a: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042988" y="2420938"/>
            <a:ext cx="7072312" cy="168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80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БЛИЖАЙШИЕ   ПУСКОВЫЕ   ТЕМЫ</a:t>
            </a:r>
            <a:br>
              <a:rPr lang="ru-RU" sz="280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80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280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80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НПО им. С.А. Лавочкина</a:t>
            </a:r>
            <a:br>
              <a:rPr lang="ru-RU" sz="280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sz="2800" i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14" descr="Стр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Rectangle 16"/>
          <p:cNvSpPr>
            <a:spLocks noChangeArrowheads="1"/>
          </p:cNvSpPr>
          <p:nvPr/>
        </p:nvSpPr>
        <p:spPr bwMode="auto">
          <a:xfrm>
            <a:off x="250825" y="6340475"/>
            <a:ext cx="8675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0" i="1">
                <a:solidFill>
                  <a:schemeClr val="bg1"/>
                </a:solidFill>
              </a:rPr>
              <a:t>Калужский инновационный космический центр НПО им. С.А. Лавочкина</a:t>
            </a:r>
          </a:p>
          <a:p>
            <a:pPr algn="ctr"/>
            <a:r>
              <a:rPr lang="ru-RU" sz="1200" b="0" i="1">
                <a:solidFill>
                  <a:schemeClr val="bg1"/>
                </a:solidFill>
              </a:rPr>
              <a:t>2010 год.</a:t>
            </a:r>
          </a:p>
        </p:txBody>
      </p:sp>
      <p:sp>
        <p:nvSpPr>
          <p:cNvPr id="30724" name="Rectangle 17"/>
          <p:cNvSpPr>
            <a:spLocks noChangeArrowheads="1"/>
          </p:cNvSpPr>
          <p:nvPr/>
        </p:nvSpPr>
        <p:spPr bwMode="auto">
          <a:xfrm>
            <a:off x="1692275" y="115888"/>
            <a:ext cx="5472113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i="1">
                <a:solidFill>
                  <a:srgbClr val="FCF600"/>
                </a:solidFill>
              </a:rPr>
              <a:t>ФЕДЕРАЛЬНОЕ КОСМИЧЕСКОЕ АГЕНТСТВО</a:t>
            </a:r>
          </a:p>
          <a:p>
            <a:pPr algn="ctr"/>
            <a:endParaRPr lang="ru-RU" sz="1400" i="1">
              <a:solidFill>
                <a:srgbClr val="FCF600"/>
              </a:solidFill>
            </a:endParaRPr>
          </a:p>
          <a:p>
            <a:pPr algn="ctr"/>
            <a:r>
              <a:rPr lang="ru-RU" sz="1400" i="1">
                <a:solidFill>
                  <a:srgbClr val="FCF600"/>
                </a:solidFill>
              </a:rPr>
              <a:t>ФГУП «НАУЧНО-ПРОИЗВОДСТВЕННОЕ ОБЪЕДИНЕНИЕ </a:t>
            </a:r>
          </a:p>
          <a:p>
            <a:pPr algn="ctr"/>
            <a:r>
              <a:rPr lang="ru-RU" sz="1400" i="1">
                <a:solidFill>
                  <a:srgbClr val="FCF600"/>
                </a:solidFill>
              </a:rPr>
              <a:t>им. С.А. ЛАВОЧКИНА»</a:t>
            </a:r>
          </a:p>
        </p:txBody>
      </p:sp>
      <p:graphicFrame>
        <p:nvGraphicFramePr>
          <p:cNvPr id="30737" name="Group 17"/>
          <p:cNvGraphicFramePr>
            <a:graphicFrameLocks noGrp="1"/>
          </p:cNvGraphicFramePr>
          <p:nvPr/>
        </p:nvGraphicFramePr>
        <p:xfrm>
          <a:off x="4140200" y="3284538"/>
          <a:ext cx="4114800" cy="2894012"/>
        </p:xfrm>
        <a:graphic>
          <a:graphicData uri="http://schemas.openxmlformats.org/drawingml/2006/table">
            <a:tbl>
              <a:tblPr/>
              <a:tblGrid>
                <a:gridCol w="4114800"/>
              </a:tblGrid>
              <a:tr h="21748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3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ОСНОВНЫЕ ХАРАКТЕРИСТИКИ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: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3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Цели миссии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…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…………….наблюдение за атмосферой с ГСО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3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Основная ПН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……………….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мульти-спектральный сканер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MSU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GS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3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Дополнительная ПН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………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гелио-геофизический датчик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3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Разрешение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:</a:t>
                      </a:r>
                      <a:b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видимое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…………………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…….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 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км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/>
                      </a:r>
                      <a:b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ИК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………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…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……………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…..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…4 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км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3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САС………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…………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.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…..10 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лет</a:t>
                      </a:r>
                    </a:p>
                  </a:txBody>
                  <a:tcPr marL="90000" marR="90000" marT="126000" marB="12600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7658" name="Rectangle 12"/>
          <p:cNvSpPr>
            <a:spLocks noChangeArrowheads="1"/>
          </p:cNvSpPr>
          <p:nvPr/>
        </p:nvSpPr>
        <p:spPr bwMode="auto">
          <a:xfrm>
            <a:off x="3419475" y="1412875"/>
            <a:ext cx="4695825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Bef>
                <a:spcPct val="20000"/>
              </a:spcBef>
            </a:pPr>
            <a:r>
              <a:rPr lang="ru-RU" sz="1300" b="0">
                <a:solidFill>
                  <a:schemeClr val="bg1"/>
                </a:solidFill>
              </a:rPr>
              <a:t>Р</a:t>
            </a:r>
            <a:r>
              <a:rPr lang="ru-RU" sz="1300" b="0">
                <a:solidFill>
                  <a:schemeClr val="bg1"/>
                </a:solidFill>
                <a:latin typeface="Verdana" pitchFamily="34" charset="0"/>
              </a:rPr>
              <a:t>азрабатыва</a:t>
            </a:r>
            <a:r>
              <a:rPr lang="ru-RU" sz="1300" b="0">
                <a:solidFill>
                  <a:schemeClr val="bg1"/>
                </a:solidFill>
              </a:rPr>
              <a:t>е</a:t>
            </a:r>
            <a:r>
              <a:rPr lang="ru-RU" sz="1300" b="0">
                <a:solidFill>
                  <a:schemeClr val="bg1"/>
                </a:solidFill>
                <a:latin typeface="Verdana" pitchFamily="34" charset="0"/>
              </a:rPr>
              <a:t>тся в рамках контракта с Федеральным Космическим Агентством и Росгидрометом. </a:t>
            </a:r>
            <a:r>
              <a:rPr lang="ru-RU" sz="1300" b="0">
                <a:solidFill>
                  <a:schemeClr val="bg1"/>
                </a:solidFill>
              </a:rPr>
              <a:t>С</a:t>
            </a:r>
            <a:r>
              <a:rPr lang="ru-RU" sz="1300" b="0">
                <a:solidFill>
                  <a:schemeClr val="bg1"/>
                </a:solidFill>
                <a:latin typeface="Verdana" pitchFamily="34" charset="0"/>
              </a:rPr>
              <a:t>путник предполагается использовать для локального и глобального мониторинга климата, наблюдений за ионосферой и магнитосферой, экологического мониторинга, акваторий морей и океанов и т.д</a:t>
            </a:r>
            <a:r>
              <a:rPr lang="ru-RU" sz="1400" b="0">
                <a:solidFill>
                  <a:schemeClr val="bg1"/>
                </a:solidFill>
                <a:latin typeface="Verdana" pitchFamily="34" charset="0"/>
              </a:rPr>
              <a:t>. </a:t>
            </a:r>
            <a:r>
              <a:rPr lang="en-US" sz="1400" b="0">
                <a:solidFill>
                  <a:schemeClr val="bg1"/>
                </a:solidFill>
                <a:latin typeface="Verdana" pitchFamily="34" charset="0"/>
              </a:rPr>
              <a:t> </a:t>
            </a:r>
            <a:endParaRPr lang="ru-RU" sz="1400" b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27660" name="Заголовок 1"/>
          <p:cNvSpPr>
            <a:spLocks/>
          </p:cNvSpPr>
          <p:nvPr/>
        </p:nvSpPr>
        <p:spPr bwMode="auto">
          <a:xfrm>
            <a:off x="3216275" y="1155700"/>
            <a:ext cx="5014913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160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ЭЛЕКТРО-Л</a:t>
            </a:r>
          </a:p>
        </p:txBody>
      </p:sp>
      <p:pic>
        <p:nvPicPr>
          <p:cNvPr id="30734" name="Picture 2" descr="C:\Мои документы\НПОЛ\подборка август 2009\DSCN6985.JPG"/>
          <p:cNvPicPr>
            <a:picLocks noChangeAspect="1" noChangeArrowheads="1"/>
          </p:cNvPicPr>
          <p:nvPr/>
        </p:nvPicPr>
        <p:blipFill>
          <a:blip r:embed="rId3"/>
          <a:srcRect l="10423" r="8279" b="14017"/>
          <a:stretch>
            <a:fillRect/>
          </a:stretch>
        </p:blipFill>
        <p:spPr bwMode="auto">
          <a:xfrm>
            <a:off x="250825" y="1268413"/>
            <a:ext cx="2274888" cy="320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5" name="Picture 11" descr="electr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71550" y="4076700"/>
            <a:ext cx="2703513" cy="20288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14" descr="Стр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Rectangle 16"/>
          <p:cNvSpPr>
            <a:spLocks noChangeArrowheads="1"/>
          </p:cNvSpPr>
          <p:nvPr/>
        </p:nvSpPr>
        <p:spPr bwMode="auto">
          <a:xfrm>
            <a:off x="250825" y="6340475"/>
            <a:ext cx="8675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0" i="1">
                <a:solidFill>
                  <a:schemeClr val="bg1"/>
                </a:solidFill>
              </a:rPr>
              <a:t>Калужский инновационный космический центр НПО им. С.А. Лавочкина</a:t>
            </a:r>
          </a:p>
          <a:p>
            <a:pPr algn="ctr"/>
            <a:r>
              <a:rPr lang="ru-RU" sz="1200" b="0" i="1">
                <a:solidFill>
                  <a:schemeClr val="bg1"/>
                </a:solidFill>
              </a:rPr>
              <a:t>2010 год.</a:t>
            </a:r>
          </a:p>
        </p:txBody>
      </p:sp>
      <p:sp>
        <p:nvSpPr>
          <p:cNvPr id="31748" name="Rectangle 17"/>
          <p:cNvSpPr>
            <a:spLocks noChangeArrowheads="1"/>
          </p:cNvSpPr>
          <p:nvPr/>
        </p:nvSpPr>
        <p:spPr bwMode="auto">
          <a:xfrm>
            <a:off x="1692275" y="115888"/>
            <a:ext cx="5472113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i="1">
                <a:solidFill>
                  <a:srgbClr val="FCF600"/>
                </a:solidFill>
              </a:rPr>
              <a:t>ФЕДЕРАЛЬНОЕ КОСМИЧЕСКОЕ АГЕНТСТВО</a:t>
            </a:r>
          </a:p>
          <a:p>
            <a:pPr algn="ctr"/>
            <a:endParaRPr lang="ru-RU" sz="1400" i="1">
              <a:solidFill>
                <a:srgbClr val="FCF600"/>
              </a:solidFill>
            </a:endParaRPr>
          </a:p>
          <a:p>
            <a:pPr algn="ctr"/>
            <a:r>
              <a:rPr lang="ru-RU" sz="1400" i="1">
                <a:solidFill>
                  <a:srgbClr val="FCF600"/>
                </a:solidFill>
              </a:rPr>
              <a:t>ФГУП «НАУЧНО-ПРОИЗВОДСТВЕННОЕ ОБЪЕДИНЕНИЕ </a:t>
            </a:r>
          </a:p>
          <a:p>
            <a:pPr algn="ctr"/>
            <a:r>
              <a:rPr lang="ru-RU" sz="1400" i="1">
                <a:solidFill>
                  <a:srgbClr val="FCF600"/>
                </a:solidFill>
              </a:rPr>
              <a:t>им. С.А. ЛАВОЧКИНА»</a:t>
            </a:r>
          </a:p>
        </p:txBody>
      </p:sp>
      <p:sp>
        <p:nvSpPr>
          <p:cNvPr id="67590" name="Rectangle 8"/>
          <p:cNvSpPr>
            <a:spLocks noChangeArrowheads="1"/>
          </p:cNvSpPr>
          <p:nvPr/>
        </p:nvSpPr>
        <p:spPr bwMode="auto">
          <a:xfrm>
            <a:off x="0" y="1412875"/>
            <a:ext cx="47879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ФОБОС-ГРУНТ</a:t>
            </a:r>
          </a:p>
        </p:txBody>
      </p:sp>
      <p:sp>
        <p:nvSpPr>
          <p:cNvPr id="31751" name="Text Box 3"/>
          <p:cNvSpPr txBox="1">
            <a:spLocks noChangeArrowheads="1"/>
          </p:cNvSpPr>
          <p:nvPr/>
        </p:nvSpPr>
        <p:spPr bwMode="auto">
          <a:xfrm>
            <a:off x="4572000" y="1341438"/>
            <a:ext cx="3965575" cy="204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pPr marL="269875" indent="-269875" algn="just">
              <a:lnSpc>
                <a:spcPct val="105000"/>
              </a:lnSpc>
              <a:spcAft>
                <a:spcPct val="25000"/>
              </a:spcAft>
            </a:pPr>
            <a:r>
              <a: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Основные цели: </a:t>
            </a:r>
          </a:p>
          <a:p>
            <a:pPr marL="269875" indent="-269875" algn="just">
              <a:lnSpc>
                <a:spcPct val="105000"/>
              </a:lnSpc>
              <a:spcAft>
                <a:spcPct val="25000"/>
              </a:spcAft>
              <a:buFont typeface="Arial Narrow" pitchFamily="34" charset="0"/>
              <a:buChar char="―"/>
            </a:pPr>
            <a:r>
              <a:rPr lang="ru-RU" sz="14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Забор и доставка на Землю образцов грунта со спутника Марса- Фобоса</a:t>
            </a:r>
          </a:p>
          <a:p>
            <a:pPr marL="269875" indent="-269875" algn="just">
              <a:lnSpc>
                <a:spcPct val="105000"/>
              </a:lnSpc>
              <a:spcAft>
                <a:spcPct val="25000"/>
              </a:spcAft>
              <a:buFont typeface="Arial Narrow" pitchFamily="34" charset="0"/>
              <a:buChar char="―"/>
            </a:pPr>
            <a:r>
              <a:rPr lang="ru-RU" sz="14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Проведение комплекса научных исследований Фобоса и Марса дистанционными и контактными методами</a:t>
            </a:r>
          </a:p>
          <a:p>
            <a:pPr marL="269875" indent="-269875" algn="just">
              <a:lnSpc>
                <a:spcPct val="105000"/>
              </a:lnSpc>
              <a:spcAft>
                <a:spcPct val="25000"/>
              </a:spcAft>
              <a:buFont typeface="Arial Narrow" pitchFamily="34" charset="0"/>
              <a:buChar char="―"/>
            </a:pPr>
            <a:r>
              <a:rPr lang="ru-RU" sz="14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Проведение совместных исследований с китайским микроспутником</a:t>
            </a:r>
          </a:p>
        </p:txBody>
      </p:sp>
      <p:pic>
        <p:nvPicPr>
          <p:cNvPr id="31752" name="Picture 415" descr="Fobos_Grun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288" y="2133600"/>
            <a:ext cx="3833812" cy="358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1783" name="Group 39"/>
          <p:cNvGraphicFramePr>
            <a:graphicFrameLocks noGrp="1"/>
          </p:cNvGraphicFramePr>
          <p:nvPr/>
        </p:nvGraphicFramePr>
        <p:xfrm>
          <a:off x="4500563" y="3644900"/>
          <a:ext cx="4132262" cy="2317750"/>
        </p:xfrm>
        <a:graphic>
          <a:graphicData uri="http://schemas.openxmlformats.org/drawingml/2006/table">
            <a:tbl>
              <a:tblPr/>
              <a:tblGrid>
                <a:gridCol w="2663825"/>
                <a:gridCol w="1468437"/>
              </a:tblGrid>
              <a:tr h="209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Ракета-носитель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"Зенит-2"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Прилет к Марсу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Сентябрь 2012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Время межпланетного перелета Земля – Марс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 – 11 месяцев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Старт с Фобоса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Февраль –март 2013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Время межпланетного перелета Марс – Земля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 – 11 месяцев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Дата подлета к Земле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Август 2014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Общее время миссии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~ 33-34 месяцев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Масса научной аппаратуры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50 кг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Масса образцов грунта Фобоса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0.2 кг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14" descr="Стр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Rectangle 16"/>
          <p:cNvSpPr>
            <a:spLocks noChangeArrowheads="1"/>
          </p:cNvSpPr>
          <p:nvPr/>
        </p:nvSpPr>
        <p:spPr bwMode="auto">
          <a:xfrm>
            <a:off x="250825" y="6340475"/>
            <a:ext cx="8675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0" i="1">
                <a:solidFill>
                  <a:schemeClr val="bg1"/>
                </a:solidFill>
              </a:rPr>
              <a:t>Калужский инновационный космический центр НПО им. С.А. Лавочкина</a:t>
            </a:r>
          </a:p>
          <a:p>
            <a:pPr algn="ctr"/>
            <a:r>
              <a:rPr lang="ru-RU" sz="1200" b="0" i="1">
                <a:solidFill>
                  <a:schemeClr val="bg1"/>
                </a:solidFill>
              </a:rPr>
              <a:t>2010 год.</a:t>
            </a:r>
          </a:p>
        </p:txBody>
      </p:sp>
      <p:sp>
        <p:nvSpPr>
          <p:cNvPr id="32772" name="Rectangle 17"/>
          <p:cNvSpPr>
            <a:spLocks noChangeArrowheads="1"/>
          </p:cNvSpPr>
          <p:nvPr/>
        </p:nvSpPr>
        <p:spPr bwMode="auto">
          <a:xfrm>
            <a:off x="1692275" y="115888"/>
            <a:ext cx="5472113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i="1">
                <a:solidFill>
                  <a:srgbClr val="FCF600"/>
                </a:solidFill>
              </a:rPr>
              <a:t>ФЕДЕРАЛЬНОЕ КОСМИЧЕСКОЕ АГЕНТСТВО</a:t>
            </a:r>
          </a:p>
          <a:p>
            <a:pPr algn="ctr"/>
            <a:endParaRPr lang="ru-RU" sz="1400" i="1">
              <a:solidFill>
                <a:srgbClr val="FCF600"/>
              </a:solidFill>
            </a:endParaRPr>
          </a:p>
          <a:p>
            <a:pPr algn="ctr"/>
            <a:r>
              <a:rPr lang="ru-RU" sz="1400" i="1">
                <a:solidFill>
                  <a:srgbClr val="FCF600"/>
                </a:solidFill>
              </a:rPr>
              <a:t>ФГУП «НАУЧНО-ПРОИЗВОДСТВЕННОЕ ОБЪЕДИНЕНИЕ </a:t>
            </a:r>
          </a:p>
          <a:p>
            <a:pPr algn="ctr"/>
            <a:r>
              <a:rPr lang="ru-RU" sz="1400" i="1">
                <a:solidFill>
                  <a:srgbClr val="FCF600"/>
                </a:solidFill>
              </a:rPr>
              <a:t>им. С.А. ЛАВОЧКИНА»</a:t>
            </a:r>
          </a:p>
        </p:txBody>
      </p:sp>
      <p:pic>
        <p:nvPicPr>
          <p:cNvPr id="32774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1471406">
            <a:off x="2339975" y="1844675"/>
            <a:ext cx="1785938" cy="243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9887" name="Group 15"/>
          <p:cNvGraphicFramePr>
            <a:graphicFrameLocks noGrp="1"/>
          </p:cNvGraphicFramePr>
          <p:nvPr/>
        </p:nvGraphicFramePr>
        <p:xfrm>
          <a:off x="4572000" y="3141663"/>
          <a:ext cx="3635375" cy="2952750"/>
        </p:xfrm>
        <a:graphic>
          <a:graphicData uri="http://schemas.openxmlformats.org/drawingml/2006/table">
            <a:tbl>
              <a:tblPr/>
              <a:tblGrid>
                <a:gridCol w="3635375"/>
              </a:tblGrid>
              <a:tr h="29527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3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ОСНОВНЫЕ ХАРАКТЕРИСТИКИ: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РН………………………………...Зенит/РБ Фрегат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Масса КА на орбите……………3,295 кг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Диаметр антенны………………10 м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Фокусное расстояние………….4.3 м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Орбита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…………………………340,000 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км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(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апогей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                         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500 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км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(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перигей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126000" marB="12600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2779" name="Text Box 12"/>
          <p:cNvSpPr txBox="1">
            <a:spLocks noChangeArrowheads="1"/>
          </p:cNvSpPr>
          <p:nvPr/>
        </p:nvSpPr>
        <p:spPr bwMode="auto">
          <a:xfrm>
            <a:off x="4427538" y="1700213"/>
            <a:ext cx="4186237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400" b="0">
                <a:solidFill>
                  <a:schemeClr val="bg1"/>
                </a:solidFill>
                <a:latin typeface="Verdana" pitchFamily="34" charset="0"/>
              </a:rPr>
              <a:t>«Радио-Астрон» - один из самых амбициозных проектов современной космической науки. Основная цель этой миссии – изучение структуры и динамики космических источников радиоизлучения. </a:t>
            </a:r>
          </a:p>
        </p:txBody>
      </p:sp>
      <p:pic>
        <p:nvPicPr>
          <p:cNvPr id="32782" name="Picture 14" descr="Pic00011"/>
          <p:cNvPicPr>
            <a:picLocks noChangeAspect="1" noChangeArrowheads="1"/>
          </p:cNvPicPr>
          <p:nvPr/>
        </p:nvPicPr>
        <p:blipFill>
          <a:blip r:embed="rId4"/>
          <a:srcRect t="9700" b="13907"/>
          <a:stretch>
            <a:fillRect/>
          </a:stretch>
        </p:blipFill>
        <p:spPr bwMode="auto">
          <a:xfrm>
            <a:off x="142875" y="1412875"/>
            <a:ext cx="1908175" cy="182245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32783" name="Заголовок 1"/>
          <p:cNvSpPr>
            <a:spLocks/>
          </p:cNvSpPr>
          <p:nvPr/>
        </p:nvSpPr>
        <p:spPr bwMode="auto">
          <a:xfrm>
            <a:off x="0" y="1268413"/>
            <a:ext cx="914400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1600">
                <a:solidFill>
                  <a:srgbClr val="CC3300"/>
                </a:solidFill>
                <a:latin typeface="Verdana" pitchFamily="34" charset="0"/>
              </a:rPr>
              <a:t>СПЕКТР-Р</a:t>
            </a:r>
          </a:p>
        </p:txBody>
      </p:sp>
      <p:pic>
        <p:nvPicPr>
          <p:cNvPr id="32784" name="Picture 2" descr="C:\Мои документы\НПОЛ\подборка август 2009\DSCN699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3850" y="3716338"/>
            <a:ext cx="2859088" cy="214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14" descr="Стр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Rectangle 16"/>
          <p:cNvSpPr>
            <a:spLocks noChangeArrowheads="1"/>
          </p:cNvSpPr>
          <p:nvPr/>
        </p:nvSpPr>
        <p:spPr bwMode="auto">
          <a:xfrm>
            <a:off x="250825" y="6340475"/>
            <a:ext cx="8675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0" i="1">
                <a:solidFill>
                  <a:schemeClr val="bg1"/>
                </a:solidFill>
              </a:rPr>
              <a:t>Калужский инновационный космический центр НПО им. С.А. Лавочкина</a:t>
            </a:r>
          </a:p>
          <a:p>
            <a:pPr algn="ctr"/>
            <a:r>
              <a:rPr lang="ru-RU" sz="1200" b="0" i="1">
                <a:solidFill>
                  <a:schemeClr val="bg1"/>
                </a:solidFill>
              </a:rPr>
              <a:t>2010 год.</a:t>
            </a:r>
          </a:p>
        </p:txBody>
      </p:sp>
      <p:sp>
        <p:nvSpPr>
          <p:cNvPr id="33796" name="Rectangle 17"/>
          <p:cNvSpPr>
            <a:spLocks noChangeArrowheads="1"/>
          </p:cNvSpPr>
          <p:nvPr/>
        </p:nvSpPr>
        <p:spPr bwMode="auto">
          <a:xfrm>
            <a:off x="1692275" y="115888"/>
            <a:ext cx="5472113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i="1">
                <a:solidFill>
                  <a:srgbClr val="FCF600"/>
                </a:solidFill>
              </a:rPr>
              <a:t>ФЕДЕРАЛЬНОЕ КОСМИЧЕСКОЕ АГЕНТСТВО</a:t>
            </a:r>
          </a:p>
          <a:p>
            <a:pPr algn="ctr"/>
            <a:endParaRPr lang="ru-RU" sz="1400" i="1">
              <a:solidFill>
                <a:srgbClr val="FCF600"/>
              </a:solidFill>
            </a:endParaRPr>
          </a:p>
          <a:p>
            <a:pPr algn="ctr"/>
            <a:r>
              <a:rPr lang="ru-RU" sz="1400" i="1">
                <a:solidFill>
                  <a:srgbClr val="FCF600"/>
                </a:solidFill>
              </a:rPr>
              <a:t>ФГУП «НАУЧНО-ПРОИЗВОДСТВЕННОЕ ОБЪЕДИНЕНИЕ </a:t>
            </a:r>
          </a:p>
          <a:p>
            <a:pPr algn="ctr"/>
            <a:r>
              <a:rPr lang="ru-RU" sz="1400" i="1">
                <a:solidFill>
                  <a:srgbClr val="FCF600"/>
                </a:solidFill>
              </a:rPr>
              <a:t>им. С.А. ЛАВОЧКИНА»</a:t>
            </a:r>
          </a:p>
        </p:txBody>
      </p:sp>
      <p:sp>
        <p:nvSpPr>
          <p:cNvPr id="67590" name="Rectangle 8"/>
          <p:cNvSpPr>
            <a:spLocks noChangeArrowheads="1"/>
          </p:cNvSpPr>
          <p:nvPr/>
        </p:nvSpPr>
        <p:spPr bwMode="auto">
          <a:xfrm>
            <a:off x="0" y="1268413"/>
            <a:ext cx="91440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МКА-ФКИ ПН1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2484438" y="1989138"/>
            <a:ext cx="6234112" cy="370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81000" algn="just" eaLnBrk="0" hangingPunct="0">
              <a:defRPr/>
            </a:pPr>
            <a:r>
              <a:rPr lang="ru-RU" sz="1400" b="0" dirty="0">
                <a:solidFill>
                  <a:schemeClr val="accent2"/>
                </a:solidFill>
                <a:latin typeface="Arial" pitchFamily="34" charset="0"/>
              </a:rPr>
              <a:t>Космический аппарат предназначен  для изучения физических явлений и процессов в системе «</a:t>
            </a:r>
            <a:r>
              <a:rPr lang="ru-RU" sz="1400" b="0" dirty="0" err="1">
                <a:solidFill>
                  <a:schemeClr val="accent2"/>
                </a:solidFill>
                <a:latin typeface="Arial" pitchFamily="34" charset="0"/>
              </a:rPr>
              <a:t>атмосфера-земная</a:t>
            </a:r>
            <a:r>
              <a:rPr lang="ru-RU" sz="1400" b="0" dirty="0">
                <a:solidFill>
                  <a:schemeClr val="accent2"/>
                </a:solidFill>
                <a:latin typeface="Arial" pitchFamily="34" charset="0"/>
              </a:rPr>
              <a:t> поверхность» с помощью радиометра </a:t>
            </a:r>
            <a:r>
              <a:rPr lang="en-US" sz="1400" b="0" dirty="0">
                <a:solidFill>
                  <a:schemeClr val="accent2"/>
                </a:solidFill>
                <a:latin typeface="Arial" pitchFamily="34" charset="0"/>
              </a:rPr>
              <a:t>L</a:t>
            </a:r>
            <a:r>
              <a:rPr lang="ru-RU" sz="1400" b="0" dirty="0">
                <a:solidFill>
                  <a:schemeClr val="accent2"/>
                </a:solidFill>
                <a:latin typeface="Arial" pitchFamily="34" charset="0"/>
              </a:rPr>
              <a:t>-диапазона</a:t>
            </a:r>
          </a:p>
          <a:p>
            <a:pPr marL="381000" algn="ctr" eaLnBrk="0" hangingPunct="0">
              <a:defRPr/>
            </a:pPr>
            <a:endParaRPr lang="ru-RU" sz="1400" b="0" dirty="0">
              <a:solidFill>
                <a:schemeClr val="accent2"/>
              </a:solidFill>
              <a:latin typeface="Arial" pitchFamily="34" charset="0"/>
            </a:endParaRPr>
          </a:p>
          <a:p>
            <a:pPr marL="381000" eaLnBrk="0" hangingPunct="0">
              <a:defRPr/>
            </a:pPr>
            <a:r>
              <a:rPr lang="ru-RU" sz="1400" dirty="0">
                <a:solidFill>
                  <a:schemeClr val="accent2"/>
                </a:solidFill>
                <a:latin typeface="Arial" pitchFamily="34" charset="0"/>
              </a:rPr>
              <a:t>Научные задачи:</a:t>
            </a:r>
          </a:p>
          <a:p>
            <a:pPr marL="628650" indent="-269875" eaLnBrk="0" hangingPunct="0">
              <a:buFont typeface="Arial" pitchFamily="34" charset="0"/>
              <a:buChar char="•"/>
              <a:defRPr/>
            </a:pPr>
            <a:r>
              <a:rPr lang="ru-RU" sz="1400" b="0" dirty="0">
                <a:solidFill>
                  <a:schemeClr val="accent2"/>
                </a:solidFill>
                <a:latin typeface="Arial" pitchFamily="34" charset="0"/>
              </a:rPr>
              <a:t>исследование температурно-влажностного состояния лесоболотных систем;</a:t>
            </a:r>
          </a:p>
          <a:p>
            <a:pPr marL="628650" indent="-269875" eaLnBrk="0" hangingPunct="0">
              <a:buFont typeface="Arial" pitchFamily="34" charset="0"/>
              <a:buChar char="•"/>
              <a:defRPr/>
            </a:pPr>
            <a:r>
              <a:rPr lang="ru-RU" sz="1400" b="0" dirty="0">
                <a:solidFill>
                  <a:schemeClr val="accent2"/>
                </a:solidFill>
                <a:latin typeface="Arial" pitchFamily="34" charset="0"/>
              </a:rPr>
              <a:t>изучение биометрических характеристик растительности;</a:t>
            </a:r>
          </a:p>
          <a:p>
            <a:pPr marL="628650" indent="-269875" eaLnBrk="0" hangingPunct="0">
              <a:buFont typeface="Arial" pitchFamily="34" charset="0"/>
              <a:buChar char="•"/>
              <a:defRPr/>
            </a:pPr>
            <a:r>
              <a:rPr lang="ru-RU" sz="1400" b="0" dirty="0">
                <a:solidFill>
                  <a:schemeClr val="accent2"/>
                </a:solidFill>
                <a:latin typeface="Arial" pitchFamily="34" charset="0"/>
              </a:rPr>
              <a:t>изучение солености водных акваторий;</a:t>
            </a:r>
          </a:p>
          <a:p>
            <a:pPr marL="628650" indent="-269875" eaLnBrk="0" hangingPunct="0">
              <a:buFont typeface="Arial" pitchFamily="34" charset="0"/>
              <a:buChar char="•"/>
              <a:defRPr/>
            </a:pPr>
            <a:r>
              <a:rPr lang="ru-RU" sz="1400" b="0" dirty="0">
                <a:solidFill>
                  <a:schemeClr val="accent2"/>
                </a:solidFill>
                <a:latin typeface="Arial" pitchFamily="34" charset="0"/>
              </a:rPr>
              <a:t>исследование гляциальных и мерзлотных зон;</a:t>
            </a:r>
          </a:p>
          <a:p>
            <a:pPr marL="628650" indent="-269875" eaLnBrk="0" hangingPunct="0">
              <a:buFont typeface="Arial" pitchFamily="34" charset="0"/>
              <a:buChar char="•"/>
              <a:defRPr/>
            </a:pPr>
            <a:r>
              <a:rPr lang="ru-RU" sz="1400" b="0" dirty="0">
                <a:solidFill>
                  <a:schemeClr val="accent2"/>
                </a:solidFill>
                <a:latin typeface="Arial" pitchFamily="34" charset="0"/>
              </a:rPr>
              <a:t>изучение </a:t>
            </a:r>
            <a:r>
              <a:rPr lang="ru-RU" sz="1400" b="0" dirty="0" err="1">
                <a:solidFill>
                  <a:schemeClr val="accent2"/>
                </a:solidFill>
                <a:latin typeface="Arial" pitchFamily="34" charset="0"/>
              </a:rPr>
              <a:t>энергообмена</a:t>
            </a:r>
            <a:r>
              <a:rPr lang="ru-RU" sz="1400" b="0" dirty="0">
                <a:solidFill>
                  <a:schemeClr val="accent2"/>
                </a:solidFill>
                <a:latin typeface="Arial" pitchFamily="34" charset="0"/>
              </a:rPr>
              <a:t> системы океан-суша-атмосфера;</a:t>
            </a:r>
          </a:p>
          <a:p>
            <a:pPr marL="628650" indent="-269875" eaLnBrk="0" hangingPunct="0">
              <a:buFont typeface="Arial" pitchFamily="34" charset="0"/>
              <a:buChar char="•"/>
              <a:defRPr/>
            </a:pPr>
            <a:r>
              <a:rPr lang="ru-RU" sz="1400" b="0" dirty="0">
                <a:solidFill>
                  <a:schemeClr val="accent2"/>
                </a:solidFill>
                <a:latin typeface="Arial" pitchFamily="34" charset="0"/>
              </a:rPr>
              <a:t>исследование геотермальной деятельности;</a:t>
            </a:r>
          </a:p>
          <a:p>
            <a:pPr marL="628650" indent="-269875" eaLnBrk="0" hangingPunct="0">
              <a:buFont typeface="Arial" pitchFamily="34" charset="0"/>
              <a:buChar char="•"/>
              <a:defRPr/>
            </a:pPr>
            <a:r>
              <a:rPr lang="ru-RU" sz="1400" b="0" dirty="0">
                <a:solidFill>
                  <a:schemeClr val="accent2"/>
                </a:solidFill>
                <a:latin typeface="Arial" pitchFamily="34" charset="0"/>
              </a:rPr>
              <a:t>картирование влажности почв;</a:t>
            </a:r>
          </a:p>
          <a:p>
            <a:pPr marL="381000" algn="just" eaLnBrk="0" hangingPunct="0">
              <a:buFontTx/>
              <a:buChar char="•"/>
              <a:defRPr/>
            </a:pPr>
            <a:endParaRPr lang="ru-RU" sz="1400" b="0" dirty="0">
              <a:solidFill>
                <a:schemeClr val="accent2"/>
              </a:solidFill>
              <a:latin typeface="Arial" pitchFamily="34" charset="0"/>
            </a:endParaRPr>
          </a:p>
          <a:p>
            <a:pPr marL="381000" algn="just" eaLnBrk="0" hangingPunct="0">
              <a:defRPr/>
            </a:pPr>
            <a:r>
              <a:rPr lang="ru-RU" sz="1400" b="0" dirty="0">
                <a:solidFill>
                  <a:schemeClr val="accent2"/>
                </a:solidFill>
                <a:latin typeface="Arial" pitchFamily="34" charset="0"/>
              </a:rPr>
              <a:t>Результаты, полученные при проведении эксперимента будут использованы для задач прогноза изменений окружающей среды и климата.</a:t>
            </a:r>
          </a:p>
        </p:txBody>
      </p:sp>
      <p:pic>
        <p:nvPicPr>
          <p:cNvPr id="33800" name="Picture 11" descr="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1989138"/>
            <a:ext cx="2474913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14" descr="Стр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Rectangle 16"/>
          <p:cNvSpPr>
            <a:spLocks noChangeArrowheads="1"/>
          </p:cNvSpPr>
          <p:nvPr/>
        </p:nvSpPr>
        <p:spPr bwMode="auto">
          <a:xfrm>
            <a:off x="250825" y="6340475"/>
            <a:ext cx="8675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0" i="1">
                <a:solidFill>
                  <a:schemeClr val="bg1"/>
                </a:solidFill>
              </a:rPr>
              <a:t>Калужский инновационный космический центр НПО им. С.А. Лавочкина</a:t>
            </a:r>
          </a:p>
          <a:p>
            <a:pPr algn="ctr"/>
            <a:r>
              <a:rPr lang="ru-RU" sz="1200" b="0" i="1">
                <a:solidFill>
                  <a:schemeClr val="bg1"/>
                </a:solidFill>
              </a:rPr>
              <a:t>2010 год.</a:t>
            </a:r>
          </a:p>
        </p:txBody>
      </p:sp>
      <p:sp>
        <p:nvSpPr>
          <p:cNvPr id="34820" name="Rectangle 17"/>
          <p:cNvSpPr>
            <a:spLocks noChangeArrowheads="1"/>
          </p:cNvSpPr>
          <p:nvPr/>
        </p:nvSpPr>
        <p:spPr bwMode="auto">
          <a:xfrm>
            <a:off x="1692275" y="115888"/>
            <a:ext cx="5472113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i="1">
                <a:solidFill>
                  <a:srgbClr val="FCF600"/>
                </a:solidFill>
              </a:rPr>
              <a:t>ФЕДЕРАЛЬНОЕ КОСМИЧЕСКОЕ АГЕНТСТВО</a:t>
            </a:r>
          </a:p>
          <a:p>
            <a:pPr algn="ctr"/>
            <a:endParaRPr lang="ru-RU" sz="1400" i="1">
              <a:solidFill>
                <a:srgbClr val="FCF600"/>
              </a:solidFill>
            </a:endParaRPr>
          </a:p>
          <a:p>
            <a:pPr algn="ctr"/>
            <a:r>
              <a:rPr lang="ru-RU" sz="1400" i="1">
                <a:solidFill>
                  <a:srgbClr val="FCF600"/>
                </a:solidFill>
              </a:rPr>
              <a:t>ФГУП «НАУЧНО-ПРОИЗВОДСТВЕННОЕ ОБЪЕДИНЕНИЕ </a:t>
            </a:r>
          </a:p>
          <a:p>
            <a:pPr algn="ctr"/>
            <a:r>
              <a:rPr lang="ru-RU" sz="1400" i="1">
                <a:solidFill>
                  <a:srgbClr val="FCF600"/>
                </a:solidFill>
              </a:rPr>
              <a:t>им. С.А. ЛАВОЧКИНА»</a:t>
            </a:r>
          </a:p>
        </p:txBody>
      </p:sp>
      <p:sp>
        <p:nvSpPr>
          <p:cNvPr id="34822" name="Text Box 4"/>
          <p:cNvSpPr txBox="1">
            <a:spLocks noChangeArrowheads="1"/>
          </p:cNvSpPr>
          <p:nvPr/>
        </p:nvSpPr>
        <p:spPr bwMode="auto">
          <a:xfrm>
            <a:off x="5292725" y="2852738"/>
            <a:ext cx="3178175" cy="3122612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tabLst>
                <a:tab pos="1884363" algn="l"/>
              </a:tabLst>
            </a:pPr>
            <a:r>
              <a:rPr lang="ru-RU" sz="1200"/>
              <a:t>ХАРАКТЕРИСТИКИ </a:t>
            </a:r>
            <a:r>
              <a:rPr lang="en-US" sz="1200"/>
              <a:t>“</a:t>
            </a:r>
            <a:r>
              <a:rPr lang="ru-RU" sz="1200"/>
              <a:t>ФРЕГАТА</a:t>
            </a:r>
            <a:r>
              <a:rPr lang="en-US" sz="1200"/>
              <a:t>”:</a:t>
            </a:r>
          </a:p>
          <a:p>
            <a:pPr>
              <a:lnSpc>
                <a:spcPct val="150000"/>
              </a:lnSpc>
              <a:tabLst>
                <a:tab pos="1884363" algn="l"/>
              </a:tabLst>
            </a:pPr>
            <a:r>
              <a:rPr lang="ru-RU" sz="1200" b="0"/>
              <a:t>Высота</a:t>
            </a:r>
            <a:r>
              <a:rPr lang="en-US" sz="1200" b="0"/>
              <a:t> (</a:t>
            </a:r>
            <a:r>
              <a:rPr lang="ru-RU" sz="1200" b="0"/>
              <a:t>м</a:t>
            </a:r>
            <a:r>
              <a:rPr lang="en-US" sz="1200" b="0"/>
              <a:t>)……………….	1.5</a:t>
            </a:r>
          </a:p>
          <a:p>
            <a:pPr>
              <a:lnSpc>
                <a:spcPct val="150000"/>
              </a:lnSpc>
              <a:tabLst>
                <a:tab pos="1884363" algn="l"/>
              </a:tabLst>
            </a:pPr>
            <a:r>
              <a:rPr lang="ru-RU" sz="1200" b="0"/>
              <a:t>Диаметр</a:t>
            </a:r>
            <a:r>
              <a:rPr lang="en-US" sz="1200" b="0"/>
              <a:t> (</a:t>
            </a:r>
            <a:r>
              <a:rPr lang="ru-RU" sz="1200" b="0"/>
              <a:t>м</a:t>
            </a:r>
            <a:r>
              <a:rPr lang="en-US" sz="1200" b="0"/>
              <a:t>)………………	3.35</a:t>
            </a:r>
          </a:p>
          <a:p>
            <a:pPr>
              <a:lnSpc>
                <a:spcPct val="150000"/>
              </a:lnSpc>
              <a:tabLst>
                <a:tab pos="1884363" algn="l"/>
              </a:tabLst>
            </a:pPr>
            <a:r>
              <a:rPr lang="ru-RU" sz="1200" b="0"/>
              <a:t>Топливо</a:t>
            </a:r>
            <a:r>
              <a:rPr lang="en-US" sz="1200" b="0"/>
              <a:t> …………………	UDMH/N</a:t>
            </a:r>
            <a:r>
              <a:rPr lang="en-US" sz="1200" b="0" baseline="-25000"/>
              <a:t>2</a:t>
            </a:r>
            <a:r>
              <a:rPr lang="en-US" sz="1200" b="0"/>
              <a:t>O</a:t>
            </a:r>
            <a:r>
              <a:rPr lang="en-US" sz="1200" b="0" baseline="-25000"/>
              <a:t>4</a:t>
            </a:r>
          </a:p>
          <a:p>
            <a:pPr>
              <a:lnSpc>
                <a:spcPct val="150000"/>
              </a:lnSpc>
              <a:tabLst>
                <a:tab pos="1884363" algn="l"/>
              </a:tabLst>
            </a:pPr>
            <a:r>
              <a:rPr lang="ru-RU" sz="1200" b="0"/>
              <a:t>Тяга осн.  двигателя</a:t>
            </a:r>
            <a:r>
              <a:rPr lang="en-US" sz="1200" b="0"/>
              <a:t> (</a:t>
            </a:r>
            <a:r>
              <a:rPr lang="ru-RU" sz="1200" b="0"/>
              <a:t>кН</a:t>
            </a:r>
            <a:r>
              <a:rPr lang="en-US" sz="1200" b="0"/>
              <a:t>)</a:t>
            </a:r>
            <a:r>
              <a:rPr lang="ru-RU" sz="1200" b="0"/>
              <a:t>..</a:t>
            </a:r>
            <a:r>
              <a:rPr lang="en-US" sz="1200" b="0"/>
              <a:t>19.6</a:t>
            </a:r>
          </a:p>
          <a:p>
            <a:pPr>
              <a:lnSpc>
                <a:spcPct val="150000"/>
              </a:lnSpc>
              <a:tabLst>
                <a:tab pos="1884363" algn="l"/>
              </a:tabLst>
            </a:pPr>
            <a:r>
              <a:rPr lang="ru-RU" sz="1200" b="0"/>
              <a:t>Кол-во включений……..</a:t>
            </a:r>
            <a:r>
              <a:rPr lang="en-US" sz="1200" b="0"/>
              <a:t>...	</a:t>
            </a:r>
            <a:r>
              <a:rPr lang="ru-RU" sz="1200" b="0"/>
              <a:t>до</a:t>
            </a:r>
            <a:r>
              <a:rPr lang="en-US" sz="1200" b="0"/>
              <a:t> </a:t>
            </a:r>
            <a:r>
              <a:rPr lang="ru-RU" sz="1200" b="0"/>
              <a:t>2</a:t>
            </a:r>
            <a:r>
              <a:rPr lang="en-US" sz="1200" b="0"/>
              <a:t>0</a:t>
            </a:r>
          </a:p>
          <a:p>
            <a:pPr>
              <a:lnSpc>
                <a:spcPct val="150000"/>
              </a:lnSpc>
              <a:tabLst>
                <a:tab pos="1884363" algn="l"/>
              </a:tabLst>
            </a:pPr>
            <a:r>
              <a:rPr lang="ru-RU" sz="1200" b="0"/>
              <a:t>Время существования</a:t>
            </a:r>
            <a:r>
              <a:rPr lang="en-US" sz="1200" b="0"/>
              <a:t>…	</a:t>
            </a:r>
            <a:r>
              <a:rPr lang="ru-RU" sz="1200" b="0"/>
              <a:t>до</a:t>
            </a:r>
            <a:r>
              <a:rPr lang="en-US" sz="1200" b="0"/>
              <a:t> 48</a:t>
            </a:r>
            <a:r>
              <a:rPr lang="ru-RU" sz="1200" b="0"/>
              <a:t> часов</a:t>
            </a:r>
            <a:endParaRPr lang="en-US" sz="1200" b="0"/>
          </a:p>
          <a:p>
            <a:pPr>
              <a:lnSpc>
                <a:spcPct val="150000"/>
              </a:lnSpc>
              <a:tabLst>
                <a:tab pos="1884363" algn="l"/>
              </a:tabLst>
            </a:pPr>
            <a:r>
              <a:rPr lang="ru-RU" sz="1200" b="0"/>
              <a:t>Ракеты-носители</a:t>
            </a:r>
            <a:r>
              <a:rPr lang="en-US" sz="1200" b="0"/>
              <a:t>………</a:t>
            </a:r>
            <a:r>
              <a:rPr lang="ru-RU" sz="1200" b="0"/>
              <a:t>..</a:t>
            </a:r>
            <a:r>
              <a:rPr lang="en-US" sz="1200" b="0"/>
              <a:t>..</a:t>
            </a:r>
            <a:r>
              <a:rPr lang="ru-RU" sz="1200" b="0"/>
              <a:t>Союз</a:t>
            </a:r>
            <a:endParaRPr lang="en-US" sz="1200" b="0"/>
          </a:p>
          <a:p>
            <a:pPr>
              <a:lnSpc>
                <a:spcPct val="150000"/>
              </a:lnSpc>
              <a:tabLst>
                <a:tab pos="1884363" algn="l"/>
              </a:tabLst>
            </a:pPr>
            <a:r>
              <a:rPr lang="en-US" sz="1200" b="0"/>
              <a:t>	</a:t>
            </a:r>
            <a:r>
              <a:rPr lang="ru-RU" sz="1200" b="0"/>
              <a:t>Зенит</a:t>
            </a:r>
            <a:endParaRPr lang="en-US" sz="1200" b="0"/>
          </a:p>
          <a:p>
            <a:pPr>
              <a:lnSpc>
                <a:spcPct val="150000"/>
              </a:lnSpc>
              <a:tabLst>
                <a:tab pos="1884363" algn="l"/>
              </a:tabLst>
            </a:pPr>
            <a:r>
              <a:rPr lang="en-US" sz="1200" b="0"/>
              <a:t>	</a:t>
            </a:r>
            <a:r>
              <a:rPr lang="ru-RU" sz="1200" b="0"/>
              <a:t>Ангара</a:t>
            </a:r>
            <a:endParaRPr lang="en-US" sz="1200" b="0"/>
          </a:p>
          <a:p>
            <a:pPr>
              <a:lnSpc>
                <a:spcPct val="150000"/>
              </a:lnSpc>
              <a:tabLst>
                <a:tab pos="1884363" algn="l"/>
              </a:tabLst>
            </a:pPr>
            <a:r>
              <a:rPr lang="en-US" sz="1200" b="0"/>
              <a:t>	</a:t>
            </a:r>
            <a:r>
              <a:rPr lang="ru-RU" sz="1200" b="0"/>
              <a:t>Ариан</a:t>
            </a:r>
            <a:r>
              <a:rPr lang="en-US" sz="1200" b="0"/>
              <a:t>-5</a:t>
            </a:r>
            <a:endParaRPr lang="ru-RU" sz="1200" b="0"/>
          </a:p>
        </p:txBody>
      </p:sp>
      <p:pic>
        <p:nvPicPr>
          <p:cNvPr id="34823" name="Picture 5"/>
          <p:cNvPicPr>
            <a:picLocks noChangeAspect="1" noChangeArrowheads="1"/>
          </p:cNvPicPr>
          <p:nvPr/>
        </p:nvPicPr>
        <p:blipFill>
          <a:blip r:embed="rId3"/>
          <a:srcRect l="6104" r="12032" b="4146"/>
          <a:stretch>
            <a:fillRect/>
          </a:stretch>
        </p:blipFill>
        <p:spPr bwMode="auto">
          <a:xfrm>
            <a:off x="1187450" y="1628775"/>
            <a:ext cx="3368675" cy="22066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34824" name="Picture 6" descr="fregat-n3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lum bright="24000" contrast="18000"/>
          </a:blip>
          <a:srcRect l="7576" t="7854" r="9802" b="8382"/>
          <a:stretch>
            <a:fillRect/>
          </a:stretch>
        </p:blipFill>
        <p:spPr bwMode="auto">
          <a:xfrm>
            <a:off x="250825" y="3644900"/>
            <a:ext cx="2432050" cy="16605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34825" name="Picture 7" descr="BASCUL~1"/>
          <p:cNvPicPr>
            <a:picLocks noChangeAspect="1" noChangeArrowheads="1"/>
          </p:cNvPicPr>
          <p:nvPr/>
        </p:nvPicPr>
        <p:blipFill>
          <a:blip r:embed="rId6"/>
          <a:srcRect l="4706" t="26884" r="2547" b="20773"/>
          <a:stretch>
            <a:fillRect/>
          </a:stretch>
        </p:blipFill>
        <p:spPr bwMode="auto">
          <a:xfrm>
            <a:off x="2339975" y="4365625"/>
            <a:ext cx="2538413" cy="165417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67590" name="Rectangle 8"/>
          <p:cNvSpPr>
            <a:spLocks noChangeArrowheads="1"/>
          </p:cNvSpPr>
          <p:nvPr/>
        </p:nvSpPr>
        <p:spPr bwMode="auto">
          <a:xfrm>
            <a:off x="0" y="1196975"/>
            <a:ext cx="91440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РАЗГОННЫЙ БЛОК «ФРЕГАТ» и «ФРЕГАТ-СБ2»</a:t>
            </a:r>
          </a:p>
        </p:txBody>
      </p:sp>
      <p:grpSp>
        <p:nvGrpSpPr>
          <p:cNvPr id="34827" name="Group 9"/>
          <p:cNvGrpSpPr>
            <a:grpSpLocks/>
          </p:cNvGrpSpPr>
          <p:nvPr/>
        </p:nvGrpSpPr>
        <p:grpSpPr bwMode="auto">
          <a:xfrm>
            <a:off x="5219700" y="1557338"/>
            <a:ext cx="3167063" cy="1254125"/>
            <a:chOff x="3334" y="618"/>
            <a:chExt cx="2222" cy="953"/>
          </a:xfrm>
        </p:grpSpPr>
        <p:sp>
          <p:nvSpPr>
            <p:cNvPr id="34828" name="Rectangle 10"/>
            <p:cNvSpPr>
              <a:spLocks noChangeArrowheads="1"/>
            </p:cNvSpPr>
            <p:nvPr/>
          </p:nvSpPr>
          <p:spPr bwMode="auto">
            <a:xfrm>
              <a:off x="3560" y="981"/>
              <a:ext cx="545" cy="18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1600" b="0">
                <a:latin typeface="Verdana" pitchFamily="34" charset="0"/>
              </a:endParaRPr>
            </a:p>
          </p:txBody>
        </p:sp>
        <p:sp>
          <p:nvSpPr>
            <p:cNvPr id="34829" name="Rectangle 11"/>
            <p:cNvSpPr>
              <a:spLocks noChangeArrowheads="1"/>
            </p:cNvSpPr>
            <p:nvPr/>
          </p:nvSpPr>
          <p:spPr bwMode="auto">
            <a:xfrm>
              <a:off x="4694" y="935"/>
              <a:ext cx="545" cy="18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1600" b="0">
                <a:latin typeface="Verdana" pitchFamily="34" charset="0"/>
              </a:endParaRPr>
            </a:p>
          </p:txBody>
        </p:sp>
        <p:sp>
          <p:nvSpPr>
            <p:cNvPr id="34830" name="Rectangle 12"/>
            <p:cNvSpPr>
              <a:spLocks noChangeArrowheads="1"/>
            </p:cNvSpPr>
            <p:nvPr/>
          </p:nvSpPr>
          <p:spPr bwMode="auto">
            <a:xfrm>
              <a:off x="4740" y="1253"/>
              <a:ext cx="545" cy="18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1600" b="0">
                <a:latin typeface="Verdana" pitchFamily="34" charset="0"/>
              </a:endParaRPr>
            </a:p>
          </p:txBody>
        </p:sp>
        <p:pic>
          <p:nvPicPr>
            <p:cNvPr id="34831" name="Picture 13" descr="Enh Fregat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334" y="663"/>
              <a:ext cx="1043" cy="7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832" name="Picture 14" descr="Sokol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30" y="618"/>
              <a:ext cx="1026" cy="9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4" descr="Стр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9" name="Rectangle 15"/>
          <p:cNvSpPr>
            <a:spLocks noChangeArrowheads="1"/>
          </p:cNvSpPr>
          <p:nvPr/>
        </p:nvSpPr>
        <p:spPr bwMode="auto">
          <a:xfrm>
            <a:off x="468313" y="1412875"/>
            <a:ext cx="8029575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30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Цели</a:t>
            </a:r>
            <a:r>
              <a:rPr lang="ru-RU" sz="30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предлагаемого</a:t>
            </a:r>
            <a:r>
              <a:rPr lang="en-US" sz="30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</a:t>
            </a:r>
            <a:r>
              <a:rPr lang="ru-RU" sz="30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проекта</a:t>
            </a:r>
            <a:r>
              <a:rPr lang="ru-RU" sz="30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:</a:t>
            </a:r>
            <a:endParaRPr lang="en-US" sz="300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  <a:p>
            <a:pPr algn="ctr"/>
            <a:endParaRPr lang="en-US" sz="300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  <a:p>
            <a:pPr algn="ctr"/>
            <a:endParaRPr lang="ru-RU" sz="80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  <a:p>
            <a:pPr>
              <a:buFontTx/>
              <a:buChar char="-"/>
            </a:pPr>
            <a:r>
              <a:rPr lang="ru-RU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Разработка и реализация новейших наукоемких технологий для создания </a:t>
            </a:r>
          </a:p>
          <a:p>
            <a:r>
              <a:rPr lang="ru-RU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малых космических аппаратов;</a:t>
            </a:r>
          </a:p>
          <a:p>
            <a:endParaRPr lang="en-US" i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  <a:p>
            <a:r>
              <a:rPr lang="ru-RU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-  Подготовка научных и инженерных кадров;</a:t>
            </a:r>
          </a:p>
          <a:p>
            <a:endParaRPr lang="en-US" i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  <a:p>
            <a:pPr>
              <a:buFontTx/>
              <a:buChar char="-"/>
            </a:pPr>
            <a:r>
              <a:rPr lang="ru-RU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Активное развитие у молодежи интереса к </a:t>
            </a:r>
            <a:endParaRPr lang="en-US" i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  <a:p>
            <a:pPr>
              <a:buFontTx/>
              <a:buChar char="-"/>
            </a:pPr>
            <a:r>
              <a:rPr lang="ru-RU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космической науке;</a:t>
            </a:r>
          </a:p>
          <a:p>
            <a:endParaRPr lang="en-US" i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  <a:p>
            <a:pPr>
              <a:buFontTx/>
              <a:buChar char="-"/>
            </a:pPr>
            <a:r>
              <a:rPr lang="ru-RU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Создание центра распространения научных </a:t>
            </a:r>
            <a:endParaRPr lang="en-US" i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  <a:p>
            <a:pPr>
              <a:buFontTx/>
              <a:buChar char="-"/>
            </a:pPr>
            <a:r>
              <a:rPr lang="ru-RU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знаний и основ космонавтики;</a:t>
            </a:r>
          </a:p>
        </p:txBody>
      </p:sp>
      <p:sp>
        <p:nvSpPr>
          <p:cNvPr id="11268" name="Rectangle 16"/>
          <p:cNvSpPr>
            <a:spLocks noChangeArrowheads="1"/>
          </p:cNvSpPr>
          <p:nvPr/>
        </p:nvSpPr>
        <p:spPr bwMode="auto">
          <a:xfrm>
            <a:off x="250825" y="6340475"/>
            <a:ext cx="8675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0" i="1">
                <a:solidFill>
                  <a:schemeClr val="bg1"/>
                </a:solidFill>
              </a:rPr>
              <a:t>Калужский инновационный космический центр НПО им. С.А. Лавочкина</a:t>
            </a:r>
          </a:p>
          <a:p>
            <a:pPr algn="ctr"/>
            <a:r>
              <a:rPr lang="ru-RU" sz="1200" b="0" i="1">
                <a:solidFill>
                  <a:schemeClr val="bg1"/>
                </a:solidFill>
              </a:rPr>
              <a:t>2010 год.</a:t>
            </a:r>
          </a:p>
        </p:txBody>
      </p:sp>
      <p:sp>
        <p:nvSpPr>
          <p:cNvPr id="11269" name="Rectangle 17"/>
          <p:cNvSpPr>
            <a:spLocks noChangeArrowheads="1"/>
          </p:cNvSpPr>
          <p:nvPr/>
        </p:nvSpPr>
        <p:spPr bwMode="auto">
          <a:xfrm>
            <a:off x="1692275" y="115888"/>
            <a:ext cx="5472113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i="1">
                <a:solidFill>
                  <a:srgbClr val="FCF600"/>
                </a:solidFill>
              </a:rPr>
              <a:t>ФЕДЕРАЛЬНОЕ КОСМИЧЕСКОЕ АГЕНТСТВО</a:t>
            </a:r>
          </a:p>
          <a:p>
            <a:pPr algn="ctr"/>
            <a:endParaRPr lang="ru-RU" sz="1400" i="1">
              <a:solidFill>
                <a:srgbClr val="FCF600"/>
              </a:solidFill>
            </a:endParaRPr>
          </a:p>
          <a:p>
            <a:pPr algn="ctr"/>
            <a:r>
              <a:rPr lang="ru-RU" sz="1400" i="1">
                <a:solidFill>
                  <a:srgbClr val="FCF600"/>
                </a:solidFill>
              </a:rPr>
              <a:t>ФГУП «НАУЧНО-ПРОИЗВОДСТВЕННОЕ ОБЪЕДИНЕНИЕ </a:t>
            </a:r>
          </a:p>
          <a:p>
            <a:pPr algn="ctr"/>
            <a:r>
              <a:rPr lang="ru-RU" sz="1400" i="1">
                <a:solidFill>
                  <a:srgbClr val="FCF600"/>
                </a:solidFill>
              </a:rPr>
              <a:t>им. С.А. ЛАВОЧКИНА»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9"/>
          <p:cNvSpPr>
            <a:spLocks noChangeArrowheads="1"/>
          </p:cNvSpPr>
          <p:nvPr/>
        </p:nvSpPr>
        <p:spPr bwMode="auto">
          <a:xfrm>
            <a:off x="107950" y="188913"/>
            <a:ext cx="89281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291" name="Line 11"/>
          <p:cNvSpPr>
            <a:spLocks noChangeShapeType="1"/>
          </p:cNvSpPr>
          <p:nvPr/>
        </p:nvSpPr>
        <p:spPr bwMode="auto">
          <a:xfrm>
            <a:off x="3419475" y="3429000"/>
            <a:ext cx="3024188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292" name="Line 15"/>
          <p:cNvSpPr>
            <a:spLocks noChangeShapeType="1"/>
          </p:cNvSpPr>
          <p:nvPr/>
        </p:nvSpPr>
        <p:spPr bwMode="auto">
          <a:xfrm>
            <a:off x="3276600" y="1700213"/>
            <a:ext cx="3024188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2293" name="Picture 17" descr="Стр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05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4" name="Rectangle 18"/>
          <p:cNvSpPr>
            <a:spLocks noChangeArrowheads="1"/>
          </p:cNvSpPr>
          <p:nvPr/>
        </p:nvSpPr>
        <p:spPr bwMode="auto">
          <a:xfrm>
            <a:off x="1547813" y="1412875"/>
            <a:ext cx="63373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>
                <a:solidFill>
                  <a:schemeClr val="bg1"/>
                </a:solidFill>
                <a:latin typeface="Verdana" pitchFamily="34" charset="0"/>
              </a:rPr>
              <a:t>Почему в Калуге?</a:t>
            </a:r>
          </a:p>
        </p:txBody>
      </p:sp>
      <p:sp>
        <p:nvSpPr>
          <p:cNvPr id="4119" name="Rectangle 2"/>
          <p:cNvSpPr>
            <a:spLocks noChangeArrowheads="1"/>
          </p:cNvSpPr>
          <p:nvPr/>
        </p:nvSpPr>
        <p:spPr bwMode="auto">
          <a:xfrm>
            <a:off x="179388" y="2276475"/>
            <a:ext cx="8964612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60000"/>
              </a:lnSpc>
              <a:buFontTx/>
              <a:buChar char="-"/>
              <a:defRPr/>
            </a:pPr>
            <a:r>
              <a:rPr lang="ru-RU" sz="200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Колыбель мировой космонавтики -</a:t>
            </a:r>
          </a:p>
          <a:p>
            <a:pPr algn="ctr">
              <a:lnSpc>
                <a:spcPct val="160000"/>
              </a:lnSpc>
              <a:defRPr/>
            </a:pPr>
            <a:r>
              <a:rPr lang="ru-RU" sz="200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город К.Э Циолковского;</a:t>
            </a:r>
          </a:p>
          <a:p>
            <a:pPr>
              <a:lnSpc>
                <a:spcPct val="160000"/>
              </a:lnSpc>
              <a:buFontTx/>
              <a:buChar char="-"/>
              <a:defRPr/>
            </a:pPr>
            <a:r>
              <a:rPr lang="ru-RU" sz="200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Наличие крупнейшего в стране музея </a:t>
            </a:r>
          </a:p>
          <a:p>
            <a:pPr algn="ctr">
              <a:lnSpc>
                <a:spcPct val="160000"/>
              </a:lnSpc>
              <a:defRPr/>
            </a:pPr>
            <a:r>
              <a:rPr lang="ru-RU" sz="200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космонавтики;</a:t>
            </a:r>
          </a:p>
          <a:p>
            <a:pPr>
              <a:lnSpc>
                <a:spcPct val="160000"/>
              </a:lnSpc>
              <a:defRPr/>
            </a:pPr>
            <a:r>
              <a:rPr lang="ru-RU" sz="200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- Наличие филиала НПО им. С.А. Лавочкина</a:t>
            </a:r>
          </a:p>
          <a:p>
            <a:pPr>
              <a:lnSpc>
                <a:spcPct val="160000"/>
              </a:lnSpc>
              <a:defRPr/>
            </a:pPr>
            <a:r>
              <a:rPr lang="ru-RU" sz="200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- Наличие филиала МГТУ им. Н.Э. Баумана</a:t>
            </a:r>
          </a:p>
        </p:txBody>
      </p:sp>
      <p:sp>
        <p:nvSpPr>
          <p:cNvPr id="12296" name="Rectangle 24"/>
          <p:cNvSpPr>
            <a:spLocks noChangeArrowheads="1"/>
          </p:cNvSpPr>
          <p:nvPr/>
        </p:nvSpPr>
        <p:spPr bwMode="auto">
          <a:xfrm>
            <a:off x="250825" y="6340475"/>
            <a:ext cx="8675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0" i="1">
                <a:solidFill>
                  <a:schemeClr val="bg1"/>
                </a:solidFill>
              </a:rPr>
              <a:t>Калужский инновационный космический центр НПО им. С.А. Лавочкина</a:t>
            </a:r>
          </a:p>
          <a:p>
            <a:pPr algn="ctr"/>
            <a:r>
              <a:rPr lang="ru-RU" sz="1200" b="0" i="1">
                <a:solidFill>
                  <a:schemeClr val="bg1"/>
                </a:solidFill>
              </a:rPr>
              <a:t>2010 год.</a:t>
            </a:r>
          </a:p>
        </p:txBody>
      </p:sp>
      <p:sp>
        <p:nvSpPr>
          <p:cNvPr id="12297" name="Rectangle 25"/>
          <p:cNvSpPr>
            <a:spLocks noChangeArrowheads="1"/>
          </p:cNvSpPr>
          <p:nvPr/>
        </p:nvSpPr>
        <p:spPr bwMode="auto">
          <a:xfrm>
            <a:off x="1692275" y="115888"/>
            <a:ext cx="5472113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i="1">
                <a:solidFill>
                  <a:srgbClr val="FCF600"/>
                </a:solidFill>
              </a:rPr>
              <a:t>ФЕДЕРАЛЬНОЕ КОСМИЧЕСКОЕ АГЕНТСТВО</a:t>
            </a:r>
          </a:p>
          <a:p>
            <a:pPr algn="ctr"/>
            <a:endParaRPr lang="ru-RU" sz="1400" i="1">
              <a:solidFill>
                <a:srgbClr val="FCF600"/>
              </a:solidFill>
            </a:endParaRPr>
          </a:p>
          <a:p>
            <a:pPr algn="ctr"/>
            <a:r>
              <a:rPr lang="ru-RU" sz="1400" i="1">
                <a:solidFill>
                  <a:srgbClr val="FCF600"/>
                </a:solidFill>
              </a:rPr>
              <a:t>ФГУП «НАУЧНО-ПРОИЗВОДСТВЕННОЕ ОБЪЕДИНЕНИЕ </a:t>
            </a:r>
          </a:p>
          <a:p>
            <a:pPr algn="ctr"/>
            <a:r>
              <a:rPr lang="ru-RU" sz="1400" i="1">
                <a:solidFill>
                  <a:srgbClr val="FCF600"/>
                </a:solidFill>
              </a:rPr>
              <a:t>им. С.А. ЛАВОЧКИНА»</a:t>
            </a: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Шабло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3132138" y="2997200"/>
            <a:ext cx="3024187" cy="666750"/>
          </a:xfrm>
          <a:prstGeom prst="rect">
            <a:avLst/>
          </a:prstGeom>
          <a:solidFill>
            <a:srgbClr val="C6D9F1"/>
          </a:solidFill>
          <a:ln w="25400">
            <a:solidFill>
              <a:srgbClr val="C0504D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0" i="1">
                <a:latin typeface="Calibri" pitchFamily="34" charset="0"/>
              </a:rPr>
              <a:t>Филиал ФГУП НПО им С.А. Лавочкина (г. Калуга)</a:t>
            </a: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250825" y="3789363"/>
            <a:ext cx="3168650" cy="1409700"/>
          </a:xfrm>
          <a:prstGeom prst="rect">
            <a:avLst/>
          </a:prstGeom>
          <a:solidFill>
            <a:srgbClr val="C6D9F1"/>
          </a:solidFill>
          <a:ln w="25400">
            <a:solidFill>
              <a:srgbClr val="C0504D"/>
            </a:solidFill>
            <a:miter lim="800000"/>
            <a:headEnd/>
            <a:tailEnd/>
          </a:ln>
          <a:effectLst/>
        </p:spPr>
        <p:txBody>
          <a:bodyPr anchor="ctr" anchorCtr="1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r>
              <a:rPr lang="ru-RU" sz="1300" i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ОНПП «Технология»</a:t>
            </a:r>
          </a:p>
          <a:p>
            <a:pPr algn="ctr">
              <a:spcBef>
                <a:spcPct val="50000"/>
              </a:spcBef>
              <a:buFontTx/>
              <a:buChar char="•"/>
              <a:defRPr/>
            </a:pPr>
            <a:r>
              <a:rPr lang="ru-RU" sz="1300" i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НИИ «Космическое материаловедение им. Шубникова» РАН</a:t>
            </a:r>
          </a:p>
          <a:p>
            <a:pPr>
              <a:spcBef>
                <a:spcPct val="50000"/>
              </a:spcBef>
              <a:buFontTx/>
              <a:buChar char="•"/>
              <a:defRPr/>
            </a:pPr>
            <a:r>
              <a:rPr lang="ru-RU" sz="1300" i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Филиал ИКИ (г.Таруса)</a:t>
            </a:r>
          </a:p>
          <a:p>
            <a:pPr>
              <a:spcBef>
                <a:spcPct val="50000"/>
              </a:spcBef>
              <a:buFontTx/>
              <a:buChar char="•"/>
              <a:defRPr/>
            </a:pPr>
            <a:r>
              <a:rPr lang="ru-RU" sz="1300" i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КНИИТМУ</a:t>
            </a: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6011863" y="4076700"/>
            <a:ext cx="2665412" cy="862013"/>
          </a:xfrm>
          <a:prstGeom prst="rect">
            <a:avLst/>
          </a:prstGeom>
          <a:solidFill>
            <a:srgbClr val="C6D9F1"/>
          </a:solidFill>
          <a:ln w="25400">
            <a:solidFill>
              <a:srgbClr val="C0504D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1400" i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РАКЦ (Калужское отделение)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1400" i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Академия космонавтики им К.Э Циолковского</a:t>
            </a: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323850" y="5300663"/>
            <a:ext cx="8496300" cy="392112"/>
          </a:xfrm>
          <a:prstGeom prst="rect">
            <a:avLst/>
          </a:prstGeom>
          <a:solidFill>
            <a:srgbClr val="C6D9F1"/>
          </a:solidFill>
          <a:ln w="25400">
            <a:solidFill>
              <a:srgbClr val="C0504D"/>
            </a:solidFill>
            <a:miter lim="800000"/>
            <a:headEnd/>
            <a:tailEnd/>
          </a:ln>
          <a:effectLst/>
        </p:spPr>
        <p:txBody>
          <a:bodyPr anchor="ctr" anchorCtr="1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400" i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Аэрокосмическая                                           ориентация</a:t>
            </a:r>
            <a:r>
              <a:rPr lang="ru-RU" b="0"/>
              <a:t>                                </a:t>
            </a:r>
            <a:r>
              <a:rPr lang="ru-RU" sz="1400" i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молодежи</a:t>
            </a:r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323850" y="5732463"/>
            <a:ext cx="3095625" cy="542925"/>
          </a:xfrm>
          <a:prstGeom prst="rect">
            <a:avLst/>
          </a:prstGeom>
          <a:solidFill>
            <a:srgbClr val="C6D9F1"/>
          </a:solidFill>
          <a:ln w="25400">
            <a:solidFill>
              <a:srgbClr val="C0504D"/>
            </a:solidFill>
            <a:miter lim="800000"/>
            <a:headEnd/>
            <a:tailEnd/>
          </a:ln>
          <a:effectLst/>
        </p:spPr>
        <p:txBody>
          <a:bodyPr anchor="ctr" anchorCtr="1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1400" i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Учреждения дополнительного образования</a:t>
            </a:r>
          </a:p>
        </p:txBody>
      </p:sp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3851275" y="5732463"/>
            <a:ext cx="1873250" cy="542925"/>
          </a:xfrm>
          <a:prstGeom prst="rect">
            <a:avLst/>
          </a:prstGeom>
          <a:solidFill>
            <a:srgbClr val="C6D9F1"/>
          </a:solidFill>
          <a:ln w="25400">
            <a:solidFill>
              <a:srgbClr val="C0504D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1400" i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Школа юных космонавтов</a:t>
            </a:r>
          </a:p>
        </p:txBody>
      </p:sp>
      <p:sp>
        <p:nvSpPr>
          <p:cNvPr id="29706" name="Text Box 10"/>
          <p:cNvSpPr txBox="1">
            <a:spLocks noChangeArrowheads="1"/>
          </p:cNvSpPr>
          <p:nvPr/>
        </p:nvSpPr>
        <p:spPr bwMode="auto">
          <a:xfrm>
            <a:off x="7019925" y="5732463"/>
            <a:ext cx="1800225" cy="542925"/>
          </a:xfrm>
          <a:prstGeom prst="rect">
            <a:avLst/>
          </a:prstGeom>
          <a:solidFill>
            <a:srgbClr val="C6D9F1"/>
          </a:solidFill>
          <a:ln w="25400">
            <a:solidFill>
              <a:srgbClr val="C0504D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1400" i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Аэрокосмический лицей</a:t>
            </a:r>
          </a:p>
        </p:txBody>
      </p:sp>
      <p:sp>
        <p:nvSpPr>
          <p:cNvPr id="13322" name="AutoShape 11"/>
          <p:cNvSpPr>
            <a:spLocks noChangeArrowheads="1"/>
          </p:cNvSpPr>
          <p:nvPr/>
        </p:nvSpPr>
        <p:spPr bwMode="auto">
          <a:xfrm>
            <a:off x="4284663" y="5013325"/>
            <a:ext cx="792162" cy="2159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23" name="AutoShape 12"/>
          <p:cNvSpPr>
            <a:spLocks noChangeArrowheads="1"/>
          </p:cNvSpPr>
          <p:nvPr/>
        </p:nvSpPr>
        <p:spPr bwMode="auto">
          <a:xfrm>
            <a:off x="4284663" y="3716338"/>
            <a:ext cx="792162" cy="28892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24" name="AutoShape 13"/>
          <p:cNvSpPr>
            <a:spLocks noChangeArrowheads="1"/>
          </p:cNvSpPr>
          <p:nvPr/>
        </p:nvSpPr>
        <p:spPr bwMode="auto">
          <a:xfrm rot="-3700591">
            <a:off x="6852444" y="3020219"/>
            <a:ext cx="239712" cy="1200150"/>
          </a:xfrm>
          <a:prstGeom prst="upArrow">
            <a:avLst>
              <a:gd name="adj1" fmla="val 50000"/>
              <a:gd name="adj2" fmla="val 12516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25" name="AutoShape 14"/>
          <p:cNvSpPr>
            <a:spLocks noChangeArrowheads="1"/>
          </p:cNvSpPr>
          <p:nvPr/>
        </p:nvSpPr>
        <p:spPr bwMode="auto">
          <a:xfrm rot="4505636">
            <a:off x="2004219" y="2829719"/>
            <a:ext cx="239712" cy="1295400"/>
          </a:xfrm>
          <a:prstGeom prst="upArrow">
            <a:avLst>
              <a:gd name="adj1" fmla="val 50000"/>
              <a:gd name="adj2" fmla="val 1351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26" name="Rectangle 15"/>
          <p:cNvSpPr>
            <a:spLocks noChangeArrowheads="1"/>
          </p:cNvSpPr>
          <p:nvPr/>
        </p:nvSpPr>
        <p:spPr bwMode="auto">
          <a:xfrm>
            <a:off x="1692275" y="2492375"/>
            <a:ext cx="5786438" cy="330200"/>
          </a:xfrm>
          <a:prstGeom prst="rect">
            <a:avLst/>
          </a:prstGeom>
          <a:solidFill>
            <a:srgbClr val="C6D9F1"/>
          </a:solidFill>
          <a:ln w="25400">
            <a:solidFill>
              <a:srgbClr val="C0504D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sz="1400" b="0">
                <a:solidFill>
                  <a:srgbClr val="000000"/>
                </a:solidFill>
              </a:rPr>
              <a:t>Разработки по проектам федеральной космической программы РФ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771775" y="1341438"/>
            <a:ext cx="3671888" cy="9683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1400" b="0">
                <a:solidFill>
                  <a:schemeClr val="tx1"/>
                </a:solidFill>
                <a:latin typeface="Calibri" pitchFamily="34" charset="0"/>
              </a:rPr>
              <a:t>Создание банка инновационных системных и конструктивно-технологических решений для разработки микрокосмических аппаратов нового поколения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77050" y="1268413"/>
            <a:ext cx="2160588" cy="11811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1400" b="0">
                <a:solidFill>
                  <a:schemeClr val="tx1"/>
                </a:solidFill>
                <a:latin typeface="Calibri" pitchFamily="34" charset="0"/>
              </a:rPr>
              <a:t>Опыт современных системных и конструктивно-технологических решений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3850" y="1557338"/>
            <a:ext cx="2016125" cy="5429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1400" b="0">
                <a:solidFill>
                  <a:schemeClr val="tx1"/>
                </a:solidFill>
                <a:latin typeface="Calibri" pitchFamily="34" charset="0"/>
              </a:rPr>
              <a:t>Обзор передового зарубежного опыта</a:t>
            </a:r>
          </a:p>
        </p:txBody>
      </p:sp>
      <p:sp>
        <p:nvSpPr>
          <p:cNvPr id="13330" name="AutoShape 19"/>
          <p:cNvSpPr>
            <a:spLocks noChangeArrowheads="1"/>
          </p:cNvSpPr>
          <p:nvPr/>
        </p:nvSpPr>
        <p:spPr bwMode="auto">
          <a:xfrm>
            <a:off x="4500563" y="2852738"/>
            <a:ext cx="360362" cy="7302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31" name="AutoShape 20"/>
          <p:cNvSpPr>
            <a:spLocks noChangeArrowheads="1"/>
          </p:cNvSpPr>
          <p:nvPr/>
        </p:nvSpPr>
        <p:spPr bwMode="auto">
          <a:xfrm>
            <a:off x="4500563" y="2349500"/>
            <a:ext cx="360362" cy="7302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32" name="AutoShape 21"/>
          <p:cNvSpPr>
            <a:spLocks noChangeArrowheads="1"/>
          </p:cNvSpPr>
          <p:nvPr/>
        </p:nvSpPr>
        <p:spPr bwMode="auto">
          <a:xfrm rot="5400000">
            <a:off x="2412206" y="1772444"/>
            <a:ext cx="360363" cy="7302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33" name="AutoShape 22"/>
          <p:cNvSpPr>
            <a:spLocks noChangeArrowheads="1"/>
          </p:cNvSpPr>
          <p:nvPr/>
        </p:nvSpPr>
        <p:spPr bwMode="auto">
          <a:xfrm rot="-5400000">
            <a:off x="6515894" y="1772444"/>
            <a:ext cx="360363" cy="7302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34" name="Rectangle 24"/>
          <p:cNvSpPr>
            <a:spLocks noChangeArrowheads="1"/>
          </p:cNvSpPr>
          <p:nvPr/>
        </p:nvSpPr>
        <p:spPr bwMode="auto">
          <a:xfrm>
            <a:off x="250825" y="6340475"/>
            <a:ext cx="8675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0" i="1">
                <a:solidFill>
                  <a:schemeClr val="bg1"/>
                </a:solidFill>
              </a:rPr>
              <a:t>Калужский инновационный космический центр НПО им. С.А. Лавочкина</a:t>
            </a:r>
          </a:p>
          <a:p>
            <a:pPr algn="ctr"/>
            <a:r>
              <a:rPr lang="ru-RU" sz="1200" b="0" i="1">
                <a:solidFill>
                  <a:schemeClr val="bg1"/>
                </a:solidFill>
              </a:rPr>
              <a:t>2010 год.</a:t>
            </a:r>
          </a:p>
        </p:txBody>
      </p:sp>
      <p:sp>
        <p:nvSpPr>
          <p:cNvPr id="13335" name="Rectangle 25"/>
          <p:cNvSpPr>
            <a:spLocks noChangeArrowheads="1"/>
          </p:cNvSpPr>
          <p:nvPr/>
        </p:nvSpPr>
        <p:spPr bwMode="auto">
          <a:xfrm>
            <a:off x="3635375" y="4076700"/>
            <a:ext cx="2303463" cy="865188"/>
          </a:xfrm>
          <a:prstGeom prst="rect">
            <a:avLst/>
          </a:prstGeom>
          <a:solidFill>
            <a:srgbClr val="C6D9F1"/>
          </a:solidFill>
          <a:ln w="25400">
            <a:solidFill>
              <a:srgbClr val="C0504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3708400" y="4149725"/>
            <a:ext cx="2160588" cy="7397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1700" b="0" i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Филиал МГТУ  им. 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1700" b="0" i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Н.Э. Баумана</a:t>
            </a:r>
          </a:p>
        </p:txBody>
      </p:sp>
      <p:sp>
        <p:nvSpPr>
          <p:cNvPr id="13337" name="Rectangle 26"/>
          <p:cNvSpPr>
            <a:spLocks noChangeArrowheads="1"/>
          </p:cNvSpPr>
          <p:nvPr/>
        </p:nvSpPr>
        <p:spPr bwMode="auto">
          <a:xfrm>
            <a:off x="1692275" y="115888"/>
            <a:ext cx="5472113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i="1">
                <a:solidFill>
                  <a:srgbClr val="FCF600"/>
                </a:solidFill>
              </a:rPr>
              <a:t>ФЕДЕРАЛЬНОЕ КОСМИЧЕСКОЕ АГЕНТСТВО</a:t>
            </a:r>
          </a:p>
          <a:p>
            <a:pPr algn="ctr"/>
            <a:endParaRPr lang="ru-RU" sz="1400" i="1">
              <a:solidFill>
                <a:srgbClr val="FCF600"/>
              </a:solidFill>
            </a:endParaRPr>
          </a:p>
          <a:p>
            <a:pPr algn="ctr"/>
            <a:r>
              <a:rPr lang="ru-RU" sz="1400" i="1">
                <a:solidFill>
                  <a:srgbClr val="FCF600"/>
                </a:solidFill>
              </a:rPr>
              <a:t>ФГУП «НАУЧНО-ПРОИЗВОДСТВЕННОЕ ОБЪЕДИНЕНИЕ </a:t>
            </a:r>
          </a:p>
          <a:p>
            <a:pPr algn="ctr"/>
            <a:r>
              <a:rPr lang="ru-RU" sz="1400" i="1">
                <a:solidFill>
                  <a:srgbClr val="FCF600"/>
                </a:solidFill>
              </a:rPr>
              <a:t>им. С.А. ЛАВОЧКИНА»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 descr="Стр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Rectangle 4"/>
          <p:cNvSpPr>
            <a:spLocks noChangeArrowheads="1"/>
          </p:cNvSpPr>
          <p:nvPr/>
        </p:nvSpPr>
        <p:spPr bwMode="auto">
          <a:xfrm>
            <a:off x="250825" y="6340475"/>
            <a:ext cx="8675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0" i="1">
                <a:solidFill>
                  <a:schemeClr val="bg1"/>
                </a:solidFill>
              </a:rPr>
              <a:t>Калужский инновационный космический центр НПО им. С.А. Лавочкина</a:t>
            </a:r>
          </a:p>
          <a:p>
            <a:pPr algn="ctr"/>
            <a:r>
              <a:rPr lang="ru-RU" sz="1200" b="0" i="1">
                <a:solidFill>
                  <a:schemeClr val="bg1"/>
                </a:solidFill>
              </a:rPr>
              <a:t>2010 год.</a:t>
            </a: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-107950" y="1628775"/>
            <a:ext cx="2124075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120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ФГУК “ГОСУДАРСТВЕННЫЙ МУЗЕЙ ИСТОРИИ КОСМОНАВТИКИ им. К.Э. Циолковского”</a:t>
            </a:r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0" y="3284538"/>
            <a:ext cx="2543175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110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КАЛУЖСКИЙ ИННОВАЦИОННЫЙ КОСМИЧЕСКИЙ ЦЕНТР</a:t>
            </a:r>
          </a:p>
        </p:txBody>
      </p:sp>
      <p:sp>
        <p:nvSpPr>
          <p:cNvPr id="25607" name="Rectangle 7"/>
          <p:cNvSpPr>
            <a:spLocks noChangeArrowheads="1"/>
          </p:cNvSpPr>
          <p:nvPr/>
        </p:nvSpPr>
        <p:spPr bwMode="auto">
          <a:xfrm>
            <a:off x="7164388" y="3068638"/>
            <a:ext cx="2124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120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ПАРК им. К.Э. ЦИОЛКОВСКОГО</a:t>
            </a:r>
          </a:p>
        </p:txBody>
      </p:sp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1692275" y="115888"/>
            <a:ext cx="5472113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i="1">
                <a:solidFill>
                  <a:srgbClr val="FCF600"/>
                </a:solidFill>
              </a:rPr>
              <a:t>ФЕДЕРАЛЬНОЕ КОСМИЧЕСКОЕ АГЕНТСТВО</a:t>
            </a:r>
          </a:p>
          <a:p>
            <a:pPr algn="ctr"/>
            <a:endParaRPr lang="ru-RU" sz="1400" i="1">
              <a:solidFill>
                <a:srgbClr val="FCF600"/>
              </a:solidFill>
            </a:endParaRPr>
          </a:p>
          <a:p>
            <a:pPr algn="ctr"/>
            <a:r>
              <a:rPr lang="ru-RU" sz="1400" i="1">
                <a:solidFill>
                  <a:srgbClr val="FCF600"/>
                </a:solidFill>
              </a:rPr>
              <a:t>ФГУП «НАУЧНО-ПРОИЗВОДСТВЕННОЕ ОБЪЕДИНЕНИЕ </a:t>
            </a:r>
          </a:p>
          <a:p>
            <a:pPr algn="ctr"/>
            <a:r>
              <a:rPr lang="ru-RU" sz="1400" i="1">
                <a:solidFill>
                  <a:srgbClr val="FCF600"/>
                </a:solidFill>
              </a:rPr>
              <a:t>им. С.А. ЛАВОЧКИНА»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Стр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4"/>
          <p:cNvSpPr>
            <a:spLocks noChangeArrowheads="1"/>
          </p:cNvSpPr>
          <p:nvPr/>
        </p:nvSpPr>
        <p:spPr bwMode="auto">
          <a:xfrm>
            <a:off x="250825" y="6340475"/>
            <a:ext cx="8675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0" i="1">
                <a:solidFill>
                  <a:schemeClr val="bg1"/>
                </a:solidFill>
              </a:rPr>
              <a:t>Калужский инновационный космический центр НПО им. С.А. Лавочкина</a:t>
            </a:r>
          </a:p>
          <a:p>
            <a:pPr algn="ctr"/>
            <a:r>
              <a:rPr lang="ru-RU" sz="1200" b="0" i="1">
                <a:solidFill>
                  <a:schemeClr val="bg1"/>
                </a:solidFill>
              </a:rPr>
              <a:t>2010 год.</a:t>
            </a:r>
          </a:p>
        </p:txBody>
      </p:sp>
      <p:sp>
        <p:nvSpPr>
          <p:cNvPr id="4100" name="Rectangle 5"/>
          <p:cNvSpPr>
            <a:spLocks noChangeArrowheads="1"/>
          </p:cNvSpPr>
          <p:nvPr/>
        </p:nvSpPr>
        <p:spPr bwMode="auto">
          <a:xfrm>
            <a:off x="1692275" y="115888"/>
            <a:ext cx="5472113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i="1">
                <a:solidFill>
                  <a:srgbClr val="FCF600"/>
                </a:solidFill>
              </a:rPr>
              <a:t>ФЕДЕРАЛЬНОЕ КОСМИЧЕСКОЕ АГЕНТСТВО</a:t>
            </a:r>
          </a:p>
          <a:p>
            <a:pPr algn="ctr"/>
            <a:endParaRPr lang="ru-RU" sz="1400" i="1">
              <a:solidFill>
                <a:srgbClr val="FCF600"/>
              </a:solidFill>
            </a:endParaRPr>
          </a:p>
          <a:p>
            <a:pPr algn="ctr"/>
            <a:r>
              <a:rPr lang="ru-RU" sz="1400" i="1">
                <a:solidFill>
                  <a:srgbClr val="FCF600"/>
                </a:solidFill>
              </a:rPr>
              <a:t>ФГУП «НАУЧНО-ПРОИЗВОДСТВЕННОЕ ОБЪЕДИНЕНИЕ </a:t>
            </a:r>
          </a:p>
          <a:p>
            <a:pPr algn="ctr"/>
            <a:r>
              <a:rPr lang="ru-RU" sz="1400" i="1">
                <a:solidFill>
                  <a:srgbClr val="FCF600"/>
                </a:solidFill>
              </a:rPr>
              <a:t>им. С.А. ЛАВОЧКИНА»</a:t>
            </a:r>
          </a:p>
        </p:txBody>
      </p:sp>
      <p:grpSp>
        <p:nvGrpSpPr>
          <p:cNvPr id="4101" name="Group 17"/>
          <p:cNvGrpSpPr>
            <a:grpSpLocks noChangeAspect="1"/>
          </p:cNvGrpSpPr>
          <p:nvPr/>
        </p:nvGrpSpPr>
        <p:grpSpPr bwMode="auto">
          <a:xfrm>
            <a:off x="179388" y="1341438"/>
            <a:ext cx="3533775" cy="4848225"/>
            <a:chOff x="49" y="871"/>
            <a:chExt cx="800" cy="1098"/>
          </a:xfrm>
        </p:grpSpPr>
        <p:pic>
          <p:nvPicPr>
            <p:cNvPr id="4114" name="Picture 43"/>
            <p:cNvPicPr>
              <a:picLocks noChangeAspect="1" noChangeArrowheads="1"/>
            </p:cNvPicPr>
            <p:nvPr/>
          </p:nvPicPr>
          <p:blipFill>
            <a:blip r:embed="rId3"/>
            <a:srcRect t="9460"/>
            <a:stretch>
              <a:fillRect/>
            </a:stretch>
          </p:blipFill>
          <p:spPr bwMode="auto">
            <a:xfrm>
              <a:off x="49" y="871"/>
              <a:ext cx="800" cy="9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872" name="Text Box 44"/>
            <p:cNvSpPr txBox="1">
              <a:spLocks noChangeAspect="1" noChangeArrowheads="1"/>
            </p:cNvSpPr>
            <p:nvPr/>
          </p:nvSpPr>
          <p:spPr bwMode="auto">
            <a:xfrm>
              <a:off x="75" y="1836"/>
              <a:ext cx="757" cy="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>
                <a:lnSpc>
                  <a:spcPct val="80000"/>
                </a:lnSpc>
                <a:defRPr/>
              </a:pPr>
              <a:r>
                <a:rPr lang="ru-RU" sz="1600" i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rPr>
                <a:t>С А. Лавочкин – </a:t>
              </a:r>
              <a:br>
                <a:rPr lang="ru-RU" sz="1600" i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rPr>
              </a:br>
              <a:r>
                <a:rPr lang="ru-RU" sz="1600" b="0" i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rPr>
                <a:t>генеральный конструктор </a:t>
              </a:r>
              <a:br>
                <a:rPr lang="ru-RU" sz="1600" b="0" i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rPr>
              </a:br>
              <a:r>
                <a:rPr lang="ru-RU" sz="1600" b="0" i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rPr>
                <a:t>1939 по 1960 г.</a:t>
              </a:r>
            </a:p>
          </p:txBody>
        </p:sp>
      </p:grpSp>
      <p:grpSp>
        <p:nvGrpSpPr>
          <p:cNvPr id="4102" name="Group 19"/>
          <p:cNvGrpSpPr>
            <a:grpSpLocks noChangeAspect="1"/>
          </p:cNvGrpSpPr>
          <p:nvPr/>
        </p:nvGrpSpPr>
        <p:grpSpPr bwMode="auto">
          <a:xfrm>
            <a:off x="4140200" y="3716338"/>
            <a:ext cx="2519363" cy="1981200"/>
            <a:chOff x="2297" y="1112"/>
            <a:chExt cx="1008" cy="793"/>
          </a:xfrm>
        </p:grpSpPr>
        <p:pic>
          <p:nvPicPr>
            <p:cNvPr id="4112" name="Picture 49" descr="Z205">
              <a:hlinkClick r:id="rId4" action="ppaction://hlinkfile"/>
            </p:cNvPr>
            <p:cNvPicPr>
              <a:picLocks noChangeAspect="1" noChangeArrowheads="1"/>
            </p:cNvPicPr>
            <p:nvPr/>
          </p:nvPicPr>
          <p:blipFill>
            <a:blip r:embed="rId5"/>
            <a:srcRect l="9264" r="9561"/>
            <a:stretch>
              <a:fillRect/>
            </a:stretch>
          </p:blipFill>
          <p:spPr bwMode="auto">
            <a:xfrm>
              <a:off x="2297" y="1112"/>
              <a:ext cx="989" cy="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875" name="Text Box 50"/>
            <p:cNvSpPr txBox="1">
              <a:spLocks noChangeAspect="1" noChangeArrowheads="1"/>
            </p:cNvSpPr>
            <p:nvPr/>
          </p:nvSpPr>
          <p:spPr bwMode="auto">
            <a:xfrm>
              <a:off x="2306" y="1807"/>
              <a:ext cx="999" cy="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>
                <a:lnSpc>
                  <a:spcPct val="80000"/>
                </a:lnSpc>
                <a:defRPr/>
              </a:pPr>
              <a:r>
                <a:rPr lang="ru-RU" sz="1000" i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rPr>
                <a:t>Зенитно-ракетные</a:t>
              </a:r>
              <a:br>
                <a:rPr lang="ru-RU" sz="1000" i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rPr>
              </a:br>
              <a:r>
                <a:rPr lang="ru-RU" sz="1000" i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rPr>
                <a:t>комплексы</a:t>
              </a:r>
              <a:endParaRPr lang="ru-RU" sz="1000" b="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endParaRPr>
            </a:p>
          </p:txBody>
        </p:sp>
      </p:grpSp>
      <p:grpSp>
        <p:nvGrpSpPr>
          <p:cNvPr id="4103" name="Group 18"/>
          <p:cNvGrpSpPr>
            <a:grpSpLocks noChangeAspect="1"/>
          </p:cNvGrpSpPr>
          <p:nvPr/>
        </p:nvGrpSpPr>
        <p:grpSpPr bwMode="auto">
          <a:xfrm>
            <a:off x="4140200" y="1350963"/>
            <a:ext cx="2519363" cy="1717675"/>
            <a:chOff x="995" y="1112"/>
            <a:chExt cx="1251" cy="853"/>
          </a:xfrm>
        </p:grpSpPr>
        <p:pic>
          <p:nvPicPr>
            <p:cNvPr id="4110" name="Picture 34">
              <a:hlinkClick r:id="rId6" action="ppaction://hlinkfile"/>
            </p:cNvPr>
            <p:cNvPicPr>
              <a:picLocks noChangeAspect="1" noChangeArrowheads="1"/>
            </p:cNvPicPr>
            <p:nvPr/>
          </p:nvPicPr>
          <p:blipFill>
            <a:blip r:embed="rId7"/>
            <a:srcRect l="935" t="1721" r="1404" b="1720"/>
            <a:stretch>
              <a:fillRect/>
            </a:stretch>
          </p:blipFill>
          <p:spPr bwMode="auto">
            <a:xfrm>
              <a:off x="995" y="1112"/>
              <a:ext cx="1251" cy="6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878" name="Text Box 51"/>
            <p:cNvSpPr txBox="1">
              <a:spLocks noChangeAspect="1" noChangeArrowheads="1"/>
            </p:cNvSpPr>
            <p:nvPr/>
          </p:nvSpPr>
          <p:spPr bwMode="auto">
            <a:xfrm>
              <a:off x="1016" y="1814"/>
              <a:ext cx="1218" cy="1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>
                <a:defRPr/>
              </a:pPr>
              <a:r>
                <a:rPr lang="ru-RU" sz="1000" i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rPr>
                <a:t>Поршневые </a:t>
              </a:r>
              <a:br>
                <a:rPr lang="ru-RU" sz="1000" i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rPr>
              </a:br>
              <a:r>
                <a:rPr lang="ru-RU" sz="1000" i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rPr>
                <a:t>истребители</a:t>
              </a:r>
              <a:endParaRPr lang="ru-RU" sz="1000" b="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endParaRPr>
            </a:p>
          </p:txBody>
        </p:sp>
      </p:grpSp>
      <p:grpSp>
        <p:nvGrpSpPr>
          <p:cNvPr id="4104" name="Group 20"/>
          <p:cNvGrpSpPr>
            <a:grpSpLocks noChangeAspect="1"/>
          </p:cNvGrpSpPr>
          <p:nvPr/>
        </p:nvGrpSpPr>
        <p:grpSpPr bwMode="auto">
          <a:xfrm>
            <a:off x="6732588" y="1368425"/>
            <a:ext cx="2411412" cy="1628775"/>
            <a:chOff x="3350" y="1106"/>
            <a:chExt cx="1236" cy="834"/>
          </a:xfrm>
        </p:grpSpPr>
        <p:pic>
          <p:nvPicPr>
            <p:cNvPr id="4108" name="Picture 36" descr="L250-11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350" y="1106"/>
              <a:ext cx="1234" cy="6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881" name="Text Box 52"/>
            <p:cNvSpPr txBox="1">
              <a:spLocks noChangeAspect="1" noChangeArrowheads="1"/>
            </p:cNvSpPr>
            <p:nvPr/>
          </p:nvSpPr>
          <p:spPr bwMode="auto">
            <a:xfrm>
              <a:off x="3368" y="1784"/>
              <a:ext cx="1218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>
                <a:defRPr/>
              </a:pPr>
              <a:r>
                <a:rPr lang="ru-RU" sz="1000" i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rPr>
                <a:t>Реактивные </a:t>
              </a:r>
              <a:br>
                <a:rPr lang="ru-RU" sz="1000" i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rPr>
              </a:br>
              <a:r>
                <a:rPr lang="ru-RU" sz="1000" i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rPr>
                <a:t>истребители</a:t>
              </a:r>
              <a:endParaRPr lang="ru-RU" sz="1000" b="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endParaRPr>
            </a:p>
          </p:txBody>
        </p:sp>
      </p:grpSp>
      <p:grpSp>
        <p:nvGrpSpPr>
          <p:cNvPr id="4105" name="Group 21"/>
          <p:cNvGrpSpPr>
            <a:grpSpLocks noChangeAspect="1"/>
          </p:cNvGrpSpPr>
          <p:nvPr/>
        </p:nvGrpSpPr>
        <p:grpSpPr bwMode="auto">
          <a:xfrm>
            <a:off x="6732588" y="3716338"/>
            <a:ext cx="2411412" cy="1890712"/>
            <a:chOff x="4624" y="1100"/>
            <a:chExt cx="1031" cy="808"/>
          </a:xfrm>
        </p:grpSpPr>
        <p:pic>
          <p:nvPicPr>
            <p:cNvPr id="4106" name="Picture 48"/>
            <p:cNvPicPr>
              <a:picLocks noChangeAspect="1" noChangeArrowheads="1"/>
            </p:cNvPicPr>
            <p:nvPr/>
          </p:nvPicPr>
          <p:blipFill>
            <a:blip r:embed="rId9"/>
            <a:srcRect l="10693" t="861" r="4616" b="1720"/>
            <a:stretch>
              <a:fillRect/>
            </a:stretch>
          </p:blipFill>
          <p:spPr bwMode="auto">
            <a:xfrm>
              <a:off x="4636" y="1100"/>
              <a:ext cx="1019" cy="6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884" name="Text Box 53"/>
            <p:cNvSpPr txBox="1">
              <a:spLocks noChangeAspect="1" noChangeArrowheads="1"/>
            </p:cNvSpPr>
            <p:nvPr/>
          </p:nvSpPr>
          <p:spPr bwMode="auto">
            <a:xfrm>
              <a:off x="4624" y="1803"/>
              <a:ext cx="1011" cy="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>
                <a:lnSpc>
                  <a:spcPct val="80000"/>
                </a:lnSpc>
                <a:defRPr/>
              </a:pPr>
              <a:r>
                <a:rPr lang="ru-RU" sz="1000" i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rPr>
                <a:t>Межконтинентальная крылатая ракета</a:t>
              </a:r>
              <a:endParaRPr lang="ru-RU" sz="1000" b="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4"/>
          <p:cNvSpPr txBox="1">
            <a:spLocks noChangeArrowheads="1"/>
          </p:cNvSpPr>
          <p:nvPr/>
        </p:nvSpPr>
        <p:spPr bwMode="auto">
          <a:xfrm>
            <a:off x="984250" y="12700"/>
            <a:ext cx="79200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1400">
              <a:solidFill>
                <a:srgbClr val="3333FF"/>
              </a:solidFill>
              <a:latin typeface="Arial Black" pitchFamily="34" charset="0"/>
            </a:endParaRPr>
          </a:p>
        </p:txBody>
      </p:sp>
      <p:pic>
        <p:nvPicPr>
          <p:cNvPr id="15363" name="Picture 26" descr="Стр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Rectangle 27"/>
          <p:cNvSpPr>
            <a:spLocks noChangeArrowheads="1"/>
          </p:cNvSpPr>
          <p:nvPr/>
        </p:nvSpPr>
        <p:spPr bwMode="auto">
          <a:xfrm>
            <a:off x="250825" y="6340475"/>
            <a:ext cx="8675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0" i="1">
                <a:solidFill>
                  <a:schemeClr val="bg1"/>
                </a:solidFill>
              </a:rPr>
              <a:t>Калужский инновационный космический центр НПО им. С.А. Лавочкина</a:t>
            </a:r>
          </a:p>
          <a:p>
            <a:pPr algn="ctr"/>
            <a:r>
              <a:rPr lang="ru-RU" sz="1200" b="0" i="1">
                <a:solidFill>
                  <a:schemeClr val="bg1"/>
                </a:solidFill>
              </a:rPr>
              <a:t>2010 год.</a:t>
            </a:r>
          </a:p>
        </p:txBody>
      </p:sp>
      <p:sp>
        <p:nvSpPr>
          <p:cNvPr id="15365" name="Rectangle 28"/>
          <p:cNvSpPr>
            <a:spLocks noChangeArrowheads="1"/>
          </p:cNvSpPr>
          <p:nvPr/>
        </p:nvSpPr>
        <p:spPr bwMode="auto">
          <a:xfrm>
            <a:off x="0" y="1412875"/>
            <a:ext cx="5111750" cy="213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400" i="1">
                <a:solidFill>
                  <a:schemeClr val="bg1"/>
                </a:solidFill>
                <a:latin typeface="Verdana" pitchFamily="34" charset="0"/>
              </a:rPr>
              <a:t>НАУЧНО-ПОЗНАВАТЕЛЬНЫЙ ЦЕНТР</a:t>
            </a:r>
          </a:p>
          <a:p>
            <a:endParaRPr lang="en-US" sz="1200" i="1">
              <a:solidFill>
                <a:schemeClr val="bg1"/>
              </a:solidFill>
              <a:latin typeface="Verdana" pitchFamily="34" charset="0"/>
            </a:endParaRPr>
          </a:p>
          <a:p>
            <a:r>
              <a:rPr lang="ru-RU" sz="1200" i="1">
                <a:solidFill>
                  <a:schemeClr val="bg1"/>
                </a:solidFill>
                <a:latin typeface="Verdana" pitchFamily="34" charset="0"/>
              </a:rPr>
              <a:t>- Лаборатория летающих аэрокосмических моделей</a:t>
            </a:r>
            <a:r>
              <a:rPr lang="en-US" sz="1200" i="1">
                <a:solidFill>
                  <a:schemeClr val="bg1"/>
                </a:solidFill>
                <a:latin typeface="Verdana" pitchFamily="34" charset="0"/>
              </a:rPr>
              <a:t>;</a:t>
            </a:r>
            <a:endParaRPr lang="ru-RU" sz="1200" i="1">
              <a:solidFill>
                <a:schemeClr val="bg1"/>
              </a:solidFill>
              <a:latin typeface="Verdana" pitchFamily="34" charset="0"/>
            </a:endParaRPr>
          </a:p>
          <a:p>
            <a:r>
              <a:rPr lang="ru-RU" sz="1200" i="1">
                <a:solidFill>
                  <a:schemeClr val="bg1"/>
                </a:solidFill>
                <a:latin typeface="Verdana" pitchFamily="34" charset="0"/>
              </a:rPr>
              <a:t>- Лаборатория космической электросвязи;</a:t>
            </a:r>
          </a:p>
          <a:p>
            <a:r>
              <a:rPr lang="ru-RU" sz="1200" i="1">
                <a:solidFill>
                  <a:schemeClr val="bg1"/>
                </a:solidFill>
                <a:latin typeface="Verdana" pitchFamily="34" charset="0"/>
              </a:rPr>
              <a:t>- Лаборатория медико-биологических исследований;</a:t>
            </a:r>
          </a:p>
          <a:p>
            <a:r>
              <a:rPr lang="ru-RU" sz="1200" i="1">
                <a:solidFill>
                  <a:schemeClr val="bg1"/>
                </a:solidFill>
                <a:latin typeface="Verdana" pitchFamily="34" charset="0"/>
              </a:rPr>
              <a:t>- Лаборатория истории развития ракетокосмической техники и космонавтики;</a:t>
            </a:r>
          </a:p>
          <a:p>
            <a:pPr>
              <a:buFontTx/>
              <a:buChar char="-"/>
            </a:pPr>
            <a:r>
              <a:rPr lang="ru-RU" sz="1200" i="1">
                <a:solidFill>
                  <a:schemeClr val="bg1"/>
                </a:solidFill>
                <a:latin typeface="Verdana" pitchFamily="34" charset="0"/>
              </a:rPr>
              <a:t>Лаборатория изучения трудов </a:t>
            </a:r>
            <a:endParaRPr lang="en-US" sz="1200" i="1">
              <a:solidFill>
                <a:schemeClr val="bg1"/>
              </a:solidFill>
              <a:latin typeface="Verdana" pitchFamily="34" charset="0"/>
            </a:endParaRPr>
          </a:p>
          <a:p>
            <a:r>
              <a:rPr lang="ru-RU" sz="1200" i="1">
                <a:solidFill>
                  <a:schemeClr val="bg1"/>
                </a:solidFill>
                <a:latin typeface="Verdana" pitchFamily="34" charset="0"/>
              </a:rPr>
              <a:t>космистов К.Э. Циолковского и </a:t>
            </a:r>
            <a:endParaRPr lang="en-US" sz="1200" i="1">
              <a:solidFill>
                <a:schemeClr val="bg1"/>
              </a:solidFill>
              <a:latin typeface="Verdana" pitchFamily="34" charset="0"/>
            </a:endParaRPr>
          </a:p>
          <a:p>
            <a:r>
              <a:rPr lang="ru-RU" sz="1200" i="1">
                <a:solidFill>
                  <a:schemeClr val="bg1"/>
                </a:solidFill>
                <a:latin typeface="Verdana" pitchFamily="34" charset="0"/>
              </a:rPr>
              <a:t>А.Л. Чижевского;</a:t>
            </a:r>
          </a:p>
          <a:p>
            <a:r>
              <a:rPr lang="ru-RU" sz="1200" i="1">
                <a:solidFill>
                  <a:schemeClr val="bg1"/>
                </a:solidFill>
                <a:latin typeface="Verdana" pitchFamily="34" charset="0"/>
              </a:rPr>
              <a:t>- “Малый” ЦУП;</a:t>
            </a:r>
          </a:p>
        </p:txBody>
      </p:sp>
      <p:sp>
        <p:nvSpPr>
          <p:cNvPr id="15366" name="Rectangle 29"/>
          <p:cNvSpPr>
            <a:spLocks noChangeArrowheads="1"/>
          </p:cNvSpPr>
          <p:nvPr/>
        </p:nvSpPr>
        <p:spPr bwMode="auto">
          <a:xfrm>
            <a:off x="4284663" y="4724400"/>
            <a:ext cx="4572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i="1">
                <a:solidFill>
                  <a:schemeClr val="bg1"/>
                </a:solidFill>
              </a:rPr>
              <a:t>- Зал интерактивных тренажоров-аттракционов;</a:t>
            </a:r>
          </a:p>
          <a:p>
            <a:r>
              <a:rPr lang="ru-RU" sz="1200" i="1">
                <a:solidFill>
                  <a:schemeClr val="bg1"/>
                </a:solidFill>
              </a:rPr>
              <a:t>- Лаборатория робототехники;</a:t>
            </a:r>
          </a:p>
          <a:p>
            <a:r>
              <a:rPr lang="ru-RU" sz="1200" i="1">
                <a:solidFill>
                  <a:schemeClr val="bg1"/>
                </a:solidFill>
              </a:rPr>
              <a:t>- Лаборатория технического дизайна;</a:t>
            </a:r>
          </a:p>
          <a:p>
            <a:r>
              <a:rPr lang="ru-RU" sz="1200" i="1">
                <a:solidFill>
                  <a:schemeClr val="bg1"/>
                </a:solidFill>
              </a:rPr>
              <a:t>- Детский космический городок.</a:t>
            </a:r>
          </a:p>
        </p:txBody>
      </p:sp>
      <p:sp>
        <p:nvSpPr>
          <p:cNvPr id="15367" name="Rectangle 30"/>
          <p:cNvSpPr>
            <a:spLocks noChangeArrowheads="1"/>
          </p:cNvSpPr>
          <p:nvPr/>
        </p:nvSpPr>
        <p:spPr bwMode="auto">
          <a:xfrm>
            <a:off x="1692275" y="115888"/>
            <a:ext cx="5472113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i="1">
                <a:solidFill>
                  <a:srgbClr val="FCF600"/>
                </a:solidFill>
              </a:rPr>
              <a:t>ФЕДЕРАЛЬНОЕ КОСМИЧЕСКОЕ АГЕНТСТВО</a:t>
            </a:r>
          </a:p>
          <a:p>
            <a:pPr algn="ctr"/>
            <a:endParaRPr lang="ru-RU" sz="1400" i="1">
              <a:solidFill>
                <a:srgbClr val="FCF600"/>
              </a:solidFill>
            </a:endParaRPr>
          </a:p>
          <a:p>
            <a:pPr algn="ctr"/>
            <a:r>
              <a:rPr lang="ru-RU" sz="1400" i="1">
                <a:solidFill>
                  <a:srgbClr val="FCF600"/>
                </a:solidFill>
              </a:rPr>
              <a:t>ФГУП «НАУЧНО-ПРОИЗВОДСТВЕННОЕ ОБЪЕДИНЕНИЕ </a:t>
            </a:r>
          </a:p>
          <a:p>
            <a:pPr algn="ctr"/>
            <a:r>
              <a:rPr lang="ru-RU" sz="1400" i="1">
                <a:solidFill>
                  <a:srgbClr val="FCF600"/>
                </a:solidFill>
              </a:rPr>
              <a:t>им. С.А. ЛАВОЧКИНА»</a:t>
            </a: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107950" y="188913"/>
            <a:ext cx="89281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87" name="Line 3"/>
          <p:cNvSpPr>
            <a:spLocks noChangeShapeType="1"/>
          </p:cNvSpPr>
          <p:nvPr/>
        </p:nvSpPr>
        <p:spPr bwMode="auto">
          <a:xfrm>
            <a:off x="3419475" y="3429000"/>
            <a:ext cx="3024188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88" name="Line 4"/>
          <p:cNvSpPr>
            <a:spLocks noChangeShapeType="1"/>
          </p:cNvSpPr>
          <p:nvPr/>
        </p:nvSpPr>
        <p:spPr bwMode="auto">
          <a:xfrm>
            <a:off x="3276600" y="1700213"/>
            <a:ext cx="3024188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6389" name="Picture 5" descr="Стр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05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250825" y="1484313"/>
            <a:ext cx="86423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200" i="1">
                <a:solidFill>
                  <a:schemeClr val="bg1"/>
                </a:solidFill>
                <a:latin typeface="Verdana" pitchFamily="34" charset="0"/>
              </a:rPr>
              <a:t>Предложение НПО им. С.А. Лавочкина по проекту «Калужский инновационный космический центр».</a:t>
            </a:r>
          </a:p>
        </p:txBody>
      </p:sp>
      <p:sp>
        <p:nvSpPr>
          <p:cNvPr id="16391" name="Rectangle 2"/>
          <p:cNvSpPr>
            <a:spLocks noChangeArrowheads="1"/>
          </p:cNvSpPr>
          <p:nvPr/>
        </p:nvSpPr>
        <p:spPr bwMode="auto">
          <a:xfrm>
            <a:off x="179388" y="2708275"/>
            <a:ext cx="8964612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i="1">
                <a:solidFill>
                  <a:schemeClr val="bg1"/>
                </a:solidFill>
                <a:latin typeface="Verdana" pitchFamily="34" charset="0"/>
              </a:rPr>
              <a:t>2011 г. - Разработка проекта с привязкой к земле;</a:t>
            </a:r>
          </a:p>
          <a:p>
            <a:r>
              <a:rPr lang="ru-RU" i="1">
                <a:solidFill>
                  <a:schemeClr val="bg1"/>
                </a:solidFill>
                <a:latin typeface="Verdana" pitchFamily="34" charset="0"/>
              </a:rPr>
              <a:t>2013 г. - Проведение строительных работ;</a:t>
            </a:r>
          </a:p>
          <a:p>
            <a:r>
              <a:rPr lang="ru-RU" i="1">
                <a:solidFill>
                  <a:schemeClr val="bg1"/>
                </a:solidFill>
                <a:latin typeface="Verdana" pitchFamily="34" charset="0"/>
              </a:rPr>
              <a:t>2014 г. - Приобретение и ввод в строй оборудования;</a:t>
            </a:r>
          </a:p>
          <a:p>
            <a:r>
              <a:rPr lang="ru-RU" i="1">
                <a:solidFill>
                  <a:schemeClr val="bg1"/>
                </a:solidFill>
                <a:latin typeface="Verdana" pitchFamily="34" charset="0"/>
              </a:rPr>
              <a:t>2011 - 2014 г. - Подготовка кадров;</a:t>
            </a:r>
          </a:p>
          <a:p>
            <a:r>
              <a:rPr lang="ru-RU" i="1">
                <a:solidFill>
                  <a:schemeClr val="bg1"/>
                </a:solidFill>
                <a:latin typeface="Verdana" pitchFamily="34" charset="0"/>
              </a:rPr>
              <a:t>2011 - 2012 г. - Создание базы данных инновационных  системных и конструктивно- технологических решений;</a:t>
            </a:r>
          </a:p>
          <a:p>
            <a:r>
              <a:rPr lang="ru-RU" i="1">
                <a:solidFill>
                  <a:schemeClr val="bg1"/>
                </a:solidFill>
                <a:latin typeface="Verdana" pitchFamily="34" charset="0"/>
              </a:rPr>
              <a:t>2012 - 2014 г. - Разработка проекта микроспутника нового поколения “Сколково-1”;</a:t>
            </a:r>
          </a:p>
          <a:p>
            <a:r>
              <a:rPr lang="ru-RU" i="1">
                <a:solidFill>
                  <a:schemeClr val="bg1"/>
                </a:solidFill>
                <a:latin typeface="Verdana" pitchFamily="34" charset="0"/>
              </a:rPr>
              <a:t>2015 - 2016 г. - Изготовление и наземная  отработка микроспутника  “Сколково-1”;</a:t>
            </a:r>
          </a:p>
          <a:p>
            <a:pPr algn="ctr"/>
            <a:endParaRPr lang="ru-RU" i="1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250825" y="6340475"/>
            <a:ext cx="8675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0" i="1">
                <a:solidFill>
                  <a:schemeClr val="bg1"/>
                </a:solidFill>
              </a:rPr>
              <a:t>Калужский инновационный космический центр НПО им. С.А. Лавочкина</a:t>
            </a:r>
          </a:p>
          <a:p>
            <a:pPr algn="ctr"/>
            <a:r>
              <a:rPr lang="ru-RU" sz="1200" b="0" i="1">
                <a:solidFill>
                  <a:schemeClr val="bg1"/>
                </a:solidFill>
              </a:rPr>
              <a:t>2010 год.</a:t>
            </a:r>
          </a:p>
        </p:txBody>
      </p:sp>
      <p:sp>
        <p:nvSpPr>
          <p:cNvPr id="16393" name="Rectangle 9"/>
          <p:cNvSpPr>
            <a:spLocks noChangeArrowheads="1"/>
          </p:cNvSpPr>
          <p:nvPr/>
        </p:nvSpPr>
        <p:spPr bwMode="auto">
          <a:xfrm>
            <a:off x="1692275" y="115888"/>
            <a:ext cx="5472113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i="1">
                <a:solidFill>
                  <a:srgbClr val="FCF600"/>
                </a:solidFill>
              </a:rPr>
              <a:t>ФЕДЕРАЛЬНОЕ КОСМИЧЕСКОЕ АГЕНТСТВО</a:t>
            </a:r>
          </a:p>
          <a:p>
            <a:pPr algn="ctr"/>
            <a:endParaRPr lang="ru-RU" sz="1400" i="1">
              <a:solidFill>
                <a:srgbClr val="FCF600"/>
              </a:solidFill>
            </a:endParaRPr>
          </a:p>
          <a:p>
            <a:pPr algn="ctr"/>
            <a:r>
              <a:rPr lang="ru-RU" sz="1400" i="1">
                <a:solidFill>
                  <a:srgbClr val="FCF600"/>
                </a:solidFill>
              </a:rPr>
              <a:t>ФГУП «НАУЧНО-ПРОИЗВОДСТВЕННОЕ ОБЪЕДИНЕНИЕ </a:t>
            </a:r>
          </a:p>
          <a:p>
            <a:pPr algn="ctr"/>
            <a:r>
              <a:rPr lang="ru-RU" sz="1400" i="1">
                <a:solidFill>
                  <a:srgbClr val="FCF600"/>
                </a:solidFill>
              </a:rPr>
              <a:t>им. С.А. ЛАВОЧКИНА»</a:t>
            </a: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Стр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4"/>
          <p:cNvSpPr>
            <a:spLocks noChangeArrowheads="1"/>
          </p:cNvSpPr>
          <p:nvPr/>
        </p:nvSpPr>
        <p:spPr bwMode="auto">
          <a:xfrm>
            <a:off x="250825" y="6340475"/>
            <a:ext cx="8675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0" i="1">
                <a:solidFill>
                  <a:schemeClr val="bg1"/>
                </a:solidFill>
              </a:rPr>
              <a:t>Калужский инновационный космический центр НПО им. С.А. Лавочкина</a:t>
            </a:r>
          </a:p>
          <a:p>
            <a:pPr algn="ctr"/>
            <a:r>
              <a:rPr lang="ru-RU" sz="1200" b="0" i="1">
                <a:solidFill>
                  <a:schemeClr val="bg1"/>
                </a:solidFill>
              </a:rPr>
              <a:t>2010 год.</a:t>
            </a:r>
          </a:p>
        </p:txBody>
      </p:sp>
      <p:sp>
        <p:nvSpPr>
          <p:cNvPr id="5124" name="Rectangle 5"/>
          <p:cNvSpPr>
            <a:spLocks noChangeArrowheads="1"/>
          </p:cNvSpPr>
          <p:nvPr/>
        </p:nvSpPr>
        <p:spPr bwMode="auto">
          <a:xfrm>
            <a:off x="1692275" y="115888"/>
            <a:ext cx="5472113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i="1">
                <a:solidFill>
                  <a:srgbClr val="FCF600"/>
                </a:solidFill>
              </a:rPr>
              <a:t>ФЕДЕРАЛЬНОЕ КОСМИЧЕСКОЕ АГЕНТСТВО</a:t>
            </a:r>
          </a:p>
          <a:p>
            <a:pPr algn="ctr"/>
            <a:endParaRPr lang="ru-RU" sz="1400" i="1">
              <a:solidFill>
                <a:srgbClr val="FCF600"/>
              </a:solidFill>
            </a:endParaRPr>
          </a:p>
          <a:p>
            <a:pPr algn="ctr"/>
            <a:r>
              <a:rPr lang="ru-RU" sz="1400" i="1">
                <a:solidFill>
                  <a:srgbClr val="FCF600"/>
                </a:solidFill>
              </a:rPr>
              <a:t>ФГУП «НАУЧНО-ПРОИЗВОДСТВЕННОЕ ОБЪЕДИНЕНИЕ </a:t>
            </a:r>
          </a:p>
          <a:p>
            <a:pPr algn="ctr"/>
            <a:r>
              <a:rPr lang="ru-RU" sz="1400" i="1">
                <a:solidFill>
                  <a:srgbClr val="FCF600"/>
                </a:solidFill>
              </a:rPr>
              <a:t>им. С.А. ЛАВОЧКИНА»</a:t>
            </a:r>
          </a:p>
        </p:txBody>
      </p:sp>
      <p:pic>
        <p:nvPicPr>
          <p:cNvPr id="5125" name="Picture 3" descr="Lu13-1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 l="41521" t="7884" b="20697"/>
          <a:stretch>
            <a:fillRect/>
          </a:stretch>
        </p:blipFill>
        <p:spPr bwMode="auto">
          <a:xfrm>
            <a:off x="250825" y="3644900"/>
            <a:ext cx="2376488" cy="20701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5126" name="Picture 4" descr="Lu24-3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48038" y="3640138"/>
            <a:ext cx="2235200" cy="209708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5127" name="Picture 5" descr="history4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372225" y="3633788"/>
            <a:ext cx="2447925" cy="20923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5128" name="Text Box 7"/>
          <p:cNvSpPr txBox="1">
            <a:spLocks noChangeArrowheads="1"/>
          </p:cNvSpPr>
          <p:nvPr/>
        </p:nvSpPr>
        <p:spPr bwMode="auto">
          <a:xfrm>
            <a:off x="179388" y="5734050"/>
            <a:ext cx="24479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300" b="0" i="1">
                <a:solidFill>
                  <a:schemeClr val="bg1"/>
                </a:solidFill>
              </a:rPr>
              <a:t>Посадочные аппараты</a:t>
            </a:r>
            <a:r>
              <a:rPr lang="en-US" sz="1300" b="0" i="1">
                <a:solidFill>
                  <a:schemeClr val="bg1"/>
                </a:solidFill>
              </a:rPr>
              <a:t/>
            </a:r>
            <a:br>
              <a:rPr lang="en-US" sz="1300" b="0" i="1">
                <a:solidFill>
                  <a:schemeClr val="bg1"/>
                </a:solidFill>
              </a:rPr>
            </a:br>
            <a:r>
              <a:rPr lang="en-US" sz="1300" b="0" i="1">
                <a:solidFill>
                  <a:schemeClr val="bg1"/>
                </a:solidFill>
              </a:rPr>
              <a:t>(</a:t>
            </a:r>
            <a:r>
              <a:rPr lang="ru-RU" sz="1300" b="0" i="1">
                <a:solidFill>
                  <a:schemeClr val="bg1"/>
                </a:solidFill>
              </a:rPr>
              <a:t>«Луна</a:t>
            </a:r>
            <a:r>
              <a:rPr lang="en-US" sz="1300" b="0" i="1">
                <a:solidFill>
                  <a:schemeClr val="bg1"/>
                </a:solidFill>
              </a:rPr>
              <a:t>-9,</a:t>
            </a:r>
            <a:r>
              <a:rPr lang="ru-RU" sz="1300" b="0" i="1">
                <a:solidFill>
                  <a:schemeClr val="bg1"/>
                </a:solidFill>
              </a:rPr>
              <a:t> </a:t>
            </a:r>
            <a:r>
              <a:rPr lang="en-US" sz="1300" b="0" i="1">
                <a:solidFill>
                  <a:schemeClr val="bg1"/>
                </a:solidFill>
              </a:rPr>
              <a:t>13</a:t>
            </a:r>
            <a:r>
              <a:rPr lang="ru-RU" sz="1300" b="0" i="1">
                <a:solidFill>
                  <a:schemeClr val="bg1"/>
                </a:solidFill>
              </a:rPr>
              <a:t>»</a:t>
            </a:r>
            <a:r>
              <a:rPr lang="en-US" sz="1300" b="0" i="1">
                <a:solidFill>
                  <a:schemeClr val="bg1"/>
                </a:solidFill>
              </a:rPr>
              <a:t>)</a:t>
            </a:r>
            <a:endParaRPr lang="ru-RU" sz="1300" b="0" i="1">
              <a:solidFill>
                <a:schemeClr val="bg1"/>
              </a:solidFill>
            </a:endParaRPr>
          </a:p>
        </p:txBody>
      </p:sp>
      <p:sp>
        <p:nvSpPr>
          <p:cNvPr id="37898" name="Text Box 9"/>
          <p:cNvSpPr txBox="1">
            <a:spLocks noChangeArrowheads="1"/>
          </p:cNvSpPr>
          <p:nvPr/>
        </p:nvSpPr>
        <p:spPr bwMode="auto">
          <a:xfrm>
            <a:off x="3276600" y="5734050"/>
            <a:ext cx="2592388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5000"/>
              </a:lnSpc>
              <a:spcBef>
                <a:spcPct val="50000"/>
              </a:spcBef>
              <a:defRPr/>
            </a:pPr>
            <a:r>
              <a:rPr lang="ru-RU" sz="1000" b="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Посадочный аппарат для доставки образцов грунта</a:t>
            </a:r>
            <a:r>
              <a:rPr lang="en-US" sz="1000" b="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1000" b="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1000" b="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ru-RU" sz="1000" b="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«Луна</a:t>
            </a:r>
            <a:r>
              <a:rPr lang="en-US" sz="1000" b="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-15,</a:t>
            </a:r>
            <a:r>
              <a:rPr lang="ru-RU" sz="1000" b="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1000" b="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16,</a:t>
            </a:r>
            <a:r>
              <a:rPr lang="ru-RU" sz="1000" b="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1000" b="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18, </a:t>
            </a:r>
            <a:r>
              <a:rPr lang="en-US" sz="1000" b="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20,</a:t>
            </a:r>
            <a:r>
              <a:rPr lang="ru-RU" sz="1000" b="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</a:t>
            </a:r>
            <a:r>
              <a:rPr lang="en-US" sz="1000" b="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23,</a:t>
            </a:r>
            <a:r>
              <a:rPr lang="ru-RU" sz="1000" b="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</a:t>
            </a:r>
            <a:r>
              <a:rPr lang="en-US" sz="1000" b="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24</a:t>
            </a:r>
            <a:r>
              <a:rPr lang="ru-RU" sz="1000" b="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»</a:t>
            </a:r>
            <a:r>
              <a:rPr lang="en-US" sz="1000" b="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)</a:t>
            </a:r>
            <a:r>
              <a:rPr lang="en-US" sz="1300" b="0">
                <a:solidFill>
                  <a:srgbClr val="333399"/>
                </a:solidFill>
              </a:rPr>
              <a:t>                           </a:t>
            </a:r>
            <a:endParaRPr lang="ru-RU" sz="1300" b="0">
              <a:solidFill>
                <a:srgbClr val="333399"/>
              </a:solidFill>
            </a:endParaRPr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6516688" y="5734050"/>
            <a:ext cx="22320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5000"/>
              </a:lnSpc>
              <a:spcBef>
                <a:spcPct val="50000"/>
              </a:spcBef>
            </a:pPr>
            <a:r>
              <a:rPr lang="ru-RU" sz="1300" i="1">
                <a:solidFill>
                  <a:schemeClr val="bg1"/>
                </a:solidFill>
              </a:rPr>
              <a:t>«Луноход</a:t>
            </a:r>
            <a:r>
              <a:rPr lang="en-US" sz="1300" i="1">
                <a:solidFill>
                  <a:schemeClr val="bg1"/>
                </a:solidFill>
              </a:rPr>
              <a:t>-1,</a:t>
            </a:r>
            <a:r>
              <a:rPr lang="ru-RU" sz="1300" i="1">
                <a:solidFill>
                  <a:schemeClr val="bg1"/>
                </a:solidFill>
              </a:rPr>
              <a:t> </a:t>
            </a:r>
            <a:r>
              <a:rPr lang="en-US" sz="1300" i="1">
                <a:solidFill>
                  <a:schemeClr val="bg1"/>
                </a:solidFill>
              </a:rPr>
              <a:t>2</a:t>
            </a:r>
            <a:r>
              <a:rPr lang="ru-RU" sz="1300" i="1">
                <a:solidFill>
                  <a:schemeClr val="bg1"/>
                </a:solidFill>
              </a:rPr>
              <a:t>»</a:t>
            </a:r>
            <a:r>
              <a:rPr lang="en-US" sz="1300" i="1">
                <a:solidFill>
                  <a:schemeClr val="bg1"/>
                </a:solidFill>
              </a:rPr>
              <a:t>                                                      (</a:t>
            </a:r>
            <a:r>
              <a:rPr lang="ru-RU" sz="1300" i="1">
                <a:solidFill>
                  <a:schemeClr val="bg1"/>
                </a:solidFill>
              </a:rPr>
              <a:t>«Луна</a:t>
            </a:r>
            <a:r>
              <a:rPr lang="en-US" sz="1300" i="1">
                <a:solidFill>
                  <a:schemeClr val="bg1"/>
                </a:solidFill>
              </a:rPr>
              <a:t>-17,</a:t>
            </a:r>
            <a:r>
              <a:rPr lang="ru-RU" sz="1300" i="1">
                <a:solidFill>
                  <a:schemeClr val="bg1"/>
                </a:solidFill>
              </a:rPr>
              <a:t> </a:t>
            </a:r>
            <a:r>
              <a:rPr lang="en-US" sz="1300" i="1">
                <a:solidFill>
                  <a:schemeClr val="bg1"/>
                </a:solidFill>
              </a:rPr>
              <a:t>21</a:t>
            </a:r>
            <a:r>
              <a:rPr lang="ru-RU" sz="1300" i="1">
                <a:solidFill>
                  <a:schemeClr val="bg1"/>
                </a:solidFill>
              </a:rPr>
              <a:t>»</a:t>
            </a:r>
            <a:r>
              <a:rPr lang="en-US" sz="1300" i="1">
                <a:solidFill>
                  <a:schemeClr val="bg1"/>
                </a:solidFill>
              </a:rPr>
              <a:t>)</a:t>
            </a:r>
            <a:endParaRPr lang="ru-RU" sz="1600" i="1">
              <a:solidFill>
                <a:schemeClr val="bg1"/>
              </a:solidFill>
            </a:endParaRPr>
          </a:p>
        </p:txBody>
      </p:sp>
      <p:sp>
        <p:nvSpPr>
          <p:cNvPr id="37900" name="Text Box 11"/>
          <p:cNvSpPr txBox="1">
            <a:spLocks noChangeArrowheads="1"/>
          </p:cNvSpPr>
          <p:nvPr/>
        </p:nvSpPr>
        <p:spPr bwMode="auto">
          <a:xfrm>
            <a:off x="0" y="1700213"/>
            <a:ext cx="5867400" cy="193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ru-RU" sz="1600">
                <a:solidFill>
                  <a:schemeClr val="bg1"/>
                </a:solidFill>
              </a:rPr>
              <a:t>Осуществлено 27 запусков</a:t>
            </a:r>
            <a:r>
              <a:rPr lang="ru-RU" sz="1300" b="0">
                <a:solidFill>
                  <a:srgbClr val="003399"/>
                </a:solidFill>
              </a:rPr>
              <a:t>. </a:t>
            </a:r>
          </a:p>
          <a:p>
            <a:pPr>
              <a:spcBef>
                <a:spcPct val="50000"/>
              </a:spcBef>
              <a:defRPr/>
            </a:pPr>
            <a:r>
              <a:rPr lang="ru-RU" sz="1400" b="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ru-RU" sz="1400" b="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Впервые в мире:</a:t>
            </a:r>
          </a:p>
          <a:p>
            <a:pPr>
              <a:spcBef>
                <a:spcPct val="50000"/>
              </a:spcBef>
              <a:buFontTx/>
              <a:buChar char="-"/>
              <a:defRPr/>
            </a:pPr>
            <a:r>
              <a:rPr lang="ru-RU" sz="1400" b="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осуществлена мягкая посадка на Луну («Луна-9»), </a:t>
            </a:r>
          </a:p>
          <a:p>
            <a:pPr>
              <a:spcBef>
                <a:spcPct val="50000"/>
              </a:spcBef>
              <a:buFontTx/>
              <a:buChar char="-"/>
              <a:defRPr/>
            </a:pPr>
            <a:r>
              <a:rPr lang="ru-RU" sz="1400" b="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создан  искусственный спутник Луны («Луна-10»)</a:t>
            </a:r>
          </a:p>
          <a:p>
            <a:pPr>
              <a:spcBef>
                <a:spcPct val="50000"/>
              </a:spcBef>
              <a:buFontTx/>
              <a:buChar char="-"/>
              <a:defRPr/>
            </a:pPr>
            <a:r>
              <a:rPr lang="ru-RU" sz="1400" b="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доставлены на Землю образцы лунного грунта  («Луна-16»)</a:t>
            </a:r>
          </a:p>
          <a:p>
            <a:pPr>
              <a:spcBef>
                <a:spcPct val="50000"/>
              </a:spcBef>
              <a:buFontTx/>
              <a:buChar char="-"/>
              <a:defRPr/>
            </a:pPr>
            <a:r>
              <a:rPr lang="ru-RU" sz="1400" b="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создан самоходный аппарат «Луноход-1»</a:t>
            </a:r>
          </a:p>
        </p:txBody>
      </p:sp>
      <p:sp>
        <p:nvSpPr>
          <p:cNvPr id="5132" name="Заголовок 1"/>
          <p:cNvSpPr>
            <a:spLocks/>
          </p:cNvSpPr>
          <p:nvPr/>
        </p:nvSpPr>
        <p:spPr bwMode="auto">
          <a:xfrm>
            <a:off x="0" y="1196975"/>
            <a:ext cx="91440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2000" b="0" i="1">
                <a:solidFill>
                  <a:schemeClr val="bg1"/>
                </a:solidFill>
                <a:latin typeface="Verdana" pitchFamily="34" charset="0"/>
              </a:rPr>
              <a:t>История исследования Луны</a:t>
            </a:r>
          </a:p>
        </p:txBody>
      </p:sp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488" y="1268413"/>
            <a:ext cx="1944687" cy="190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903" name="Text Box 10"/>
          <p:cNvSpPr txBox="1">
            <a:spLocks noChangeArrowheads="1"/>
          </p:cNvSpPr>
          <p:nvPr/>
        </p:nvSpPr>
        <p:spPr bwMode="auto">
          <a:xfrm>
            <a:off x="6300788" y="3068638"/>
            <a:ext cx="25622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30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Спутники Луны </a:t>
            </a:r>
          </a:p>
          <a:p>
            <a:pPr algn="ctr">
              <a:defRPr/>
            </a:pPr>
            <a:r>
              <a:rPr lang="ru-RU" sz="130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(«Луна-10, 11, 12, 14, 19, 22»)</a:t>
            </a:r>
            <a:r>
              <a:rPr lang="ru-RU" sz="1300" b="0">
                <a:solidFill>
                  <a:srgbClr val="333399"/>
                </a:solidFill>
              </a:rPr>
              <a:t> </a:t>
            </a:r>
            <a:endParaRPr lang="ru-RU" sz="1600" b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Стр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250825" y="6340475"/>
            <a:ext cx="8675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0" i="1">
                <a:solidFill>
                  <a:schemeClr val="bg1"/>
                </a:solidFill>
              </a:rPr>
              <a:t>Калужский инновационный космический центр НПО им. С.А. Лавочкина</a:t>
            </a:r>
          </a:p>
          <a:p>
            <a:pPr algn="ctr"/>
            <a:r>
              <a:rPr lang="ru-RU" sz="1200" b="0" i="1">
                <a:solidFill>
                  <a:schemeClr val="bg1"/>
                </a:solidFill>
              </a:rPr>
              <a:t>2010 год.</a:t>
            </a:r>
          </a:p>
        </p:txBody>
      </p:sp>
      <p:sp>
        <p:nvSpPr>
          <p:cNvPr id="6148" name="Rectangle 5"/>
          <p:cNvSpPr>
            <a:spLocks noChangeArrowheads="1"/>
          </p:cNvSpPr>
          <p:nvPr/>
        </p:nvSpPr>
        <p:spPr bwMode="auto">
          <a:xfrm>
            <a:off x="1692275" y="115888"/>
            <a:ext cx="5472113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i="1">
                <a:solidFill>
                  <a:srgbClr val="FCF600"/>
                </a:solidFill>
              </a:rPr>
              <a:t>ФЕДЕРАЛЬНОЕ КОСМИЧЕСКОЕ АГЕНТСТВО</a:t>
            </a:r>
          </a:p>
          <a:p>
            <a:pPr algn="ctr"/>
            <a:endParaRPr lang="ru-RU" sz="1400" i="1">
              <a:solidFill>
                <a:srgbClr val="FCF600"/>
              </a:solidFill>
            </a:endParaRPr>
          </a:p>
          <a:p>
            <a:pPr algn="ctr"/>
            <a:r>
              <a:rPr lang="ru-RU" sz="1400" i="1">
                <a:solidFill>
                  <a:srgbClr val="FCF600"/>
                </a:solidFill>
              </a:rPr>
              <a:t>ФГУП «НАУЧНО-ПРОИЗВОДСТВЕННОЕ ОБЪЕДИНЕНИЕ </a:t>
            </a:r>
          </a:p>
          <a:p>
            <a:pPr algn="ctr"/>
            <a:r>
              <a:rPr lang="ru-RU" sz="1400" i="1">
                <a:solidFill>
                  <a:srgbClr val="FCF600"/>
                </a:solidFill>
              </a:rPr>
              <a:t>им. С.А. ЛАВОЧКИНА»</a:t>
            </a:r>
          </a:p>
        </p:txBody>
      </p:sp>
      <p:pic>
        <p:nvPicPr>
          <p:cNvPr id="6149" name="Picture 5" descr="Mars-3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2997200"/>
            <a:ext cx="2663825" cy="26463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6150" name="Picture 6" descr="m-69 SA1"/>
          <p:cNvPicPr>
            <a:picLocks noChangeAspect="1" noChangeArrowheads="1"/>
          </p:cNvPicPr>
          <p:nvPr/>
        </p:nvPicPr>
        <p:blipFill>
          <a:blip r:embed="rId5">
            <a:lum contrast="6000"/>
          </a:blip>
          <a:srcRect/>
          <a:stretch>
            <a:fillRect/>
          </a:stretch>
        </p:blipFill>
        <p:spPr bwMode="auto">
          <a:xfrm>
            <a:off x="3348038" y="2997200"/>
            <a:ext cx="2663825" cy="261937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6151" name="Picture 10" descr="Mrs_v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16688" y="2997200"/>
            <a:ext cx="2436812" cy="259238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38921" name="Rectangle 12"/>
          <p:cNvSpPr>
            <a:spLocks noChangeArrowheads="1"/>
          </p:cNvSpPr>
          <p:nvPr/>
        </p:nvSpPr>
        <p:spPr bwMode="auto">
          <a:xfrm>
            <a:off x="2124075" y="1844675"/>
            <a:ext cx="5329238" cy="87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ru-RU" sz="140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Осуществлено 11 запусков</a:t>
            </a:r>
          </a:p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ru-RU" sz="1400" b="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Впервые в мире</a:t>
            </a:r>
          </a:p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ru-RU" sz="1400" b="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-  осуществлена посадка на Марс («Марс – 3»)</a:t>
            </a:r>
          </a:p>
        </p:txBody>
      </p:sp>
      <p:sp>
        <p:nvSpPr>
          <p:cNvPr id="6153" name="Заголовок 1"/>
          <p:cNvSpPr>
            <a:spLocks/>
          </p:cNvSpPr>
          <p:nvPr/>
        </p:nvSpPr>
        <p:spPr bwMode="auto">
          <a:xfrm>
            <a:off x="0" y="1125538"/>
            <a:ext cx="91440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2000" i="1">
                <a:solidFill>
                  <a:schemeClr val="bg1"/>
                </a:solidFill>
                <a:latin typeface="Verdana" pitchFamily="34" charset="0"/>
              </a:rPr>
              <a:t>История исследования Марса</a:t>
            </a:r>
          </a:p>
        </p:txBody>
      </p:sp>
      <p:sp>
        <p:nvSpPr>
          <p:cNvPr id="6154" name="Text Box 7"/>
          <p:cNvSpPr txBox="1">
            <a:spLocks noChangeArrowheads="1"/>
          </p:cNvSpPr>
          <p:nvPr/>
        </p:nvSpPr>
        <p:spPr bwMode="auto">
          <a:xfrm>
            <a:off x="3132138" y="5661025"/>
            <a:ext cx="3081337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0" i="1">
                <a:solidFill>
                  <a:schemeClr val="bg1"/>
                </a:solidFill>
                <a:latin typeface="Verdana" pitchFamily="34" charset="0"/>
              </a:rPr>
              <a:t>Посадочные модули</a:t>
            </a:r>
          </a:p>
          <a:p>
            <a:pPr algn="ctr"/>
            <a:r>
              <a:rPr lang="en-US" sz="1400" b="0" i="1">
                <a:solidFill>
                  <a:schemeClr val="bg1"/>
                </a:solidFill>
                <a:latin typeface="Verdana" pitchFamily="34" charset="0"/>
              </a:rPr>
              <a:t> </a:t>
            </a:r>
            <a:r>
              <a:rPr lang="ru-RU" sz="1400" b="0" i="1">
                <a:solidFill>
                  <a:schemeClr val="bg1"/>
                </a:solidFill>
                <a:latin typeface="Verdana" pitchFamily="34" charset="0"/>
              </a:rPr>
              <a:t>(«Марс-2,-3,-6,-7»)</a:t>
            </a:r>
          </a:p>
        </p:txBody>
      </p:sp>
      <p:sp>
        <p:nvSpPr>
          <p:cNvPr id="38924" name="Text Box 8"/>
          <p:cNvSpPr txBox="1">
            <a:spLocks noChangeArrowheads="1"/>
          </p:cNvSpPr>
          <p:nvPr/>
        </p:nvSpPr>
        <p:spPr bwMode="auto">
          <a:xfrm>
            <a:off x="5965825" y="5661025"/>
            <a:ext cx="317817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b="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Орбитальные аппараты</a:t>
            </a:r>
            <a:r>
              <a:rPr lang="en-US" sz="1400" b="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</a:t>
            </a:r>
            <a:endParaRPr lang="ru-RU" sz="1400" b="0" i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  <a:p>
            <a:pPr algn="ctr">
              <a:defRPr/>
            </a:pPr>
            <a:r>
              <a:rPr lang="ru-RU" sz="1400" b="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(«Марс-</a:t>
            </a:r>
            <a:r>
              <a:rPr lang="en-US" sz="1400" b="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4</a:t>
            </a:r>
            <a:r>
              <a:rPr lang="ru-RU" sz="1400" b="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,-</a:t>
            </a:r>
            <a:r>
              <a:rPr lang="en-US" sz="1400" b="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5</a:t>
            </a:r>
            <a:r>
              <a:rPr lang="ru-RU" sz="1400" b="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»)</a:t>
            </a:r>
          </a:p>
        </p:txBody>
      </p:sp>
      <p:sp>
        <p:nvSpPr>
          <p:cNvPr id="6156" name="Text Box 9"/>
          <p:cNvSpPr txBox="1">
            <a:spLocks noChangeArrowheads="1"/>
          </p:cNvSpPr>
          <p:nvPr/>
        </p:nvSpPr>
        <p:spPr bwMode="auto">
          <a:xfrm>
            <a:off x="179388" y="5661025"/>
            <a:ext cx="26892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0" i="1">
                <a:solidFill>
                  <a:schemeClr val="bg1"/>
                </a:solidFill>
                <a:latin typeface="Verdana" pitchFamily="34" charset="0"/>
              </a:rPr>
              <a:t>Пролетные КА</a:t>
            </a:r>
          </a:p>
          <a:p>
            <a:pPr algn="ctr"/>
            <a:r>
              <a:rPr lang="ru-RU" sz="1400" b="0" i="1">
                <a:solidFill>
                  <a:schemeClr val="bg1"/>
                </a:solidFill>
                <a:latin typeface="Verdana" pitchFamily="34" charset="0"/>
              </a:rPr>
              <a:t>(«Марс-2,-3,-6,-7»)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Стр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250825" y="6340475"/>
            <a:ext cx="8675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0" i="1">
                <a:solidFill>
                  <a:schemeClr val="bg1"/>
                </a:solidFill>
              </a:rPr>
              <a:t>Калужский инновационный космический центр НПО им. С.А. Лавочкина</a:t>
            </a:r>
          </a:p>
          <a:p>
            <a:pPr algn="ctr"/>
            <a:r>
              <a:rPr lang="ru-RU" sz="1200" b="0" i="1">
                <a:solidFill>
                  <a:schemeClr val="bg1"/>
                </a:solidFill>
              </a:rPr>
              <a:t>2010 год.</a:t>
            </a:r>
          </a:p>
        </p:txBody>
      </p:sp>
      <p:sp>
        <p:nvSpPr>
          <p:cNvPr id="7172" name="Rectangle 5"/>
          <p:cNvSpPr>
            <a:spLocks noChangeArrowheads="1"/>
          </p:cNvSpPr>
          <p:nvPr/>
        </p:nvSpPr>
        <p:spPr bwMode="auto">
          <a:xfrm>
            <a:off x="1692275" y="115888"/>
            <a:ext cx="5472113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i="1">
                <a:solidFill>
                  <a:srgbClr val="FCF600"/>
                </a:solidFill>
              </a:rPr>
              <a:t>ФЕДЕРАЛЬНОЕ КОСМИЧЕСКОЕ АГЕНТСТВО</a:t>
            </a:r>
          </a:p>
          <a:p>
            <a:pPr algn="ctr"/>
            <a:endParaRPr lang="ru-RU" sz="1400" i="1">
              <a:solidFill>
                <a:srgbClr val="FCF600"/>
              </a:solidFill>
            </a:endParaRPr>
          </a:p>
          <a:p>
            <a:pPr algn="ctr"/>
            <a:r>
              <a:rPr lang="ru-RU" sz="1400" i="1">
                <a:solidFill>
                  <a:srgbClr val="FCF600"/>
                </a:solidFill>
              </a:rPr>
              <a:t>ФГУП «НАУЧНО-ПРОИЗВОДСТВЕННОЕ ОБЪЕДИНЕНИЕ </a:t>
            </a:r>
          </a:p>
          <a:p>
            <a:pPr algn="ctr"/>
            <a:r>
              <a:rPr lang="ru-RU" sz="1400" i="1">
                <a:solidFill>
                  <a:srgbClr val="FCF600"/>
                </a:solidFill>
              </a:rPr>
              <a:t>им. С.А. ЛАВОЧКИНА»</a:t>
            </a:r>
          </a:p>
        </p:txBody>
      </p:sp>
      <p:sp>
        <p:nvSpPr>
          <p:cNvPr id="39942" name="Rectangle 3"/>
          <p:cNvSpPr>
            <a:spLocks noChangeArrowheads="1"/>
          </p:cNvSpPr>
          <p:nvPr/>
        </p:nvSpPr>
        <p:spPr bwMode="auto">
          <a:xfrm>
            <a:off x="2268538" y="1700213"/>
            <a:ext cx="4175125" cy="14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400" b="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Осуществлено 18 запусков</a:t>
            </a:r>
          </a:p>
        </p:txBody>
      </p:sp>
      <p:pic>
        <p:nvPicPr>
          <p:cNvPr id="7174" name="Picture 4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3933825"/>
            <a:ext cx="1655763" cy="16557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7175" name="Text Box 5"/>
          <p:cNvSpPr txBox="1">
            <a:spLocks noChangeArrowheads="1"/>
          </p:cNvSpPr>
          <p:nvPr/>
        </p:nvSpPr>
        <p:spPr bwMode="auto">
          <a:xfrm>
            <a:off x="0" y="5589588"/>
            <a:ext cx="2357438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0" i="1">
                <a:solidFill>
                  <a:schemeClr val="bg1"/>
                </a:solidFill>
                <a:latin typeface="Verdana" pitchFamily="34" charset="0"/>
              </a:rPr>
              <a:t>Посадочные аппараты</a:t>
            </a:r>
          </a:p>
          <a:p>
            <a:pPr algn="ctr"/>
            <a:r>
              <a:rPr lang="ru-RU" sz="1200" b="0" i="1">
                <a:solidFill>
                  <a:schemeClr val="bg1"/>
                </a:solidFill>
                <a:latin typeface="Verdana" pitchFamily="34" charset="0"/>
              </a:rPr>
              <a:t>(</a:t>
            </a:r>
            <a:r>
              <a:rPr lang="en-US" sz="1200" b="0" i="1">
                <a:solidFill>
                  <a:schemeClr val="bg1"/>
                </a:solidFill>
                <a:latin typeface="Verdana" pitchFamily="34" charset="0"/>
              </a:rPr>
              <a:t>“</a:t>
            </a:r>
            <a:r>
              <a:rPr lang="ru-RU" sz="1200" b="0" i="1">
                <a:solidFill>
                  <a:schemeClr val="bg1"/>
                </a:solidFill>
                <a:latin typeface="Verdana" pitchFamily="34" charset="0"/>
              </a:rPr>
              <a:t>Венера-4,5,6,7,8</a:t>
            </a:r>
            <a:r>
              <a:rPr lang="en-US" sz="1200" b="0" i="1">
                <a:solidFill>
                  <a:schemeClr val="bg1"/>
                </a:solidFill>
                <a:latin typeface="Verdana" pitchFamily="34" charset="0"/>
              </a:rPr>
              <a:t>,</a:t>
            </a:r>
          </a:p>
          <a:p>
            <a:pPr algn="ctr"/>
            <a:r>
              <a:rPr lang="ru-RU" sz="1200" b="0" i="1">
                <a:solidFill>
                  <a:schemeClr val="bg1"/>
                </a:solidFill>
                <a:latin typeface="Verdana" pitchFamily="34" charset="0"/>
              </a:rPr>
              <a:t>9,10,11,12,13,14</a:t>
            </a:r>
            <a:r>
              <a:rPr lang="en-US" sz="1200" b="0" i="1">
                <a:solidFill>
                  <a:schemeClr val="bg1"/>
                </a:solidFill>
                <a:latin typeface="Verdana" pitchFamily="34" charset="0"/>
              </a:rPr>
              <a:t>”</a:t>
            </a:r>
            <a:r>
              <a:rPr lang="ru-RU" sz="1200" b="0" i="1">
                <a:solidFill>
                  <a:schemeClr val="bg1"/>
                </a:solidFill>
                <a:latin typeface="Verdana" pitchFamily="34" charset="0"/>
              </a:rPr>
              <a:t>)</a:t>
            </a:r>
          </a:p>
        </p:txBody>
      </p:sp>
      <p:pic>
        <p:nvPicPr>
          <p:cNvPr id="7176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39975" y="3789363"/>
            <a:ext cx="1833563" cy="187325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7177" name="Text Box 7"/>
          <p:cNvSpPr txBox="1">
            <a:spLocks noChangeArrowheads="1"/>
          </p:cNvSpPr>
          <p:nvPr/>
        </p:nvSpPr>
        <p:spPr bwMode="auto">
          <a:xfrm>
            <a:off x="2124075" y="5661025"/>
            <a:ext cx="2232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0" i="1">
                <a:solidFill>
                  <a:schemeClr val="bg1"/>
                </a:solidFill>
                <a:latin typeface="Verdana" pitchFamily="34" charset="0"/>
              </a:rPr>
              <a:t>Орбитальные модули</a:t>
            </a:r>
          </a:p>
          <a:p>
            <a:pPr algn="ctr"/>
            <a:r>
              <a:rPr lang="ru-RU" sz="1200" b="0" i="1">
                <a:solidFill>
                  <a:schemeClr val="bg1"/>
                </a:solidFill>
                <a:latin typeface="Verdana" pitchFamily="34" charset="0"/>
              </a:rPr>
              <a:t>(</a:t>
            </a:r>
            <a:r>
              <a:rPr lang="en-US" sz="1200" b="0" i="1">
                <a:solidFill>
                  <a:schemeClr val="bg1"/>
                </a:solidFill>
                <a:latin typeface="Verdana" pitchFamily="34" charset="0"/>
              </a:rPr>
              <a:t>“</a:t>
            </a:r>
            <a:r>
              <a:rPr lang="ru-RU" sz="1200" b="0" i="1">
                <a:solidFill>
                  <a:schemeClr val="bg1"/>
                </a:solidFill>
                <a:latin typeface="Verdana" pitchFamily="34" charset="0"/>
              </a:rPr>
              <a:t>Венера-15,16</a:t>
            </a:r>
            <a:r>
              <a:rPr lang="en-US" sz="1200" b="0">
                <a:solidFill>
                  <a:schemeClr val="bg1"/>
                </a:solidFill>
              </a:rPr>
              <a:t>”</a:t>
            </a:r>
            <a:r>
              <a:rPr lang="ru-RU" sz="1200" b="0">
                <a:solidFill>
                  <a:schemeClr val="bg1"/>
                </a:solidFill>
              </a:rPr>
              <a:t>)</a:t>
            </a:r>
          </a:p>
        </p:txBody>
      </p:sp>
      <p:pic>
        <p:nvPicPr>
          <p:cNvPr id="7178" name="Picture 8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72000" y="3573463"/>
            <a:ext cx="2232025" cy="218281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39948" name="Text Box 9"/>
          <p:cNvSpPr txBox="1">
            <a:spLocks noChangeArrowheads="1"/>
          </p:cNvSpPr>
          <p:nvPr/>
        </p:nvSpPr>
        <p:spPr bwMode="auto">
          <a:xfrm>
            <a:off x="4211638" y="5734050"/>
            <a:ext cx="2978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b="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Пролетные КА</a:t>
            </a:r>
          </a:p>
          <a:p>
            <a:pPr algn="ctr">
              <a:defRPr/>
            </a:pPr>
            <a:r>
              <a:rPr lang="ru-RU" sz="1200" b="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(“Венера-11,12,13,14</a:t>
            </a:r>
            <a:r>
              <a:rPr lang="en-US" sz="120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”</a:t>
            </a:r>
            <a:r>
              <a:rPr lang="ru-RU" sz="120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)</a:t>
            </a:r>
          </a:p>
        </p:txBody>
      </p:sp>
      <p:pic>
        <p:nvPicPr>
          <p:cNvPr id="7180" name="Picture 1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48488" y="1989138"/>
            <a:ext cx="2017712" cy="1971675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39950" name="Rectangle 11"/>
          <p:cNvSpPr>
            <a:spLocks noChangeArrowheads="1"/>
          </p:cNvSpPr>
          <p:nvPr/>
        </p:nvSpPr>
        <p:spPr bwMode="auto">
          <a:xfrm>
            <a:off x="6948488" y="3933825"/>
            <a:ext cx="205105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40000"/>
              </a:lnSpc>
              <a:defRPr/>
            </a:pPr>
            <a:r>
              <a:rPr lang="en-US" sz="120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“</a:t>
            </a:r>
            <a:r>
              <a:rPr lang="ru-RU" sz="120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Вега-1</a:t>
            </a:r>
            <a:r>
              <a:rPr lang="en-US" sz="120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” </a:t>
            </a:r>
            <a:r>
              <a:rPr lang="ru-RU" sz="120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и</a:t>
            </a:r>
            <a:r>
              <a:rPr lang="en-US" sz="120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“</a:t>
            </a:r>
            <a:r>
              <a:rPr lang="ru-RU" sz="120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Вега</a:t>
            </a:r>
            <a:r>
              <a:rPr lang="en-US" sz="120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-2”</a:t>
            </a:r>
            <a:endParaRPr lang="ru-RU" sz="1200" i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</p:txBody>
      </p:sp>
      <p:sp>
        <p:nvSpPr>
          <p:cNvPr id="7182" name="Text Box 13"/>
          <p:cNvSpPr txBox="1">
            <a:spLocks noChangeArrowheads="1"/>
          </p:cNvSpPr>
          <p:nvPr/>
        </p:nvSpPr>
        <p:spPr bwMode="auto">
          <a:xfrm>
            <a:off x="250825" y="1916113"/>
            <a:ext cx="65532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rIns="5400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00" i="1">
                <a:solidFill>
                  <a:schemeClr val="bg1"/>
                </a:solidFill>
                <a:latin typeface="Verdana" pitchFamily="34" charset="0"/>
              </a:rPr>
              <a:t> </a:t>
            </a:r>
            <a:r>
              <a:rPr lang="ru-RU" sz="1200" i="1">
                <a:solidFill>
                  <a:schemeClr val="bg1"/>
                </a:solidFill>
                <a:latin typeface="Verdana" pitchFamily="34" charset="0"/>
              </a:rPr>
              <a:t>Впервые в мире: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ru-RU" sz="1200" i="1">
                <a:solidFill>
                  <a:schemeClr val="bg1"/>
                </a:solidFill>
                <a:latin typeface="Verdana" pitchFamily="34" charset="0"/>
              </a:rPr>
              <a:t> осуществлена мягкая посадка на Венеру («Венера-7»), 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ru-RU" sz="1200" i="1">
                <a:solidFill>
                  <a:schemeClr val="bg1"/>
                </a:solidFill>
                <a:latin typeface="Verdana" pitchFamily="34" charset="0"/>
              </a:rPr>
              <a:t> получена первая панорама поверхности Венеры («Венера-9»)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ru-RU" sz="1200" i="1">
                <a:solidFill>
                  <a:schemeClr val="bg1"/>
                </a:solidFill>
                <a:latin typeface="Verdana" pitchFamily="34" charset="0"/>
              </a:rPr>
              <a:t> получена цветная панорама и исследованы образцы  венерианского грунта  («Венера-13»)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ru-RU" sz="1200" i="1">
                <a:solidFill>
                  <a:schemeClr val="bg1"/>
                </a:solidFill>
                <a:latin typeface="Verdana" pitchFamily="34" charset="0"/>
              </a:rPr>
              <a:t> запущен аэростатный зонд в атмосфере Венеры («Вега-1»)</a:t>
            </a:r>
          </a:p>
        </p:txBody>
      </p:sp>
      <p:sp>
        <p:nvSpPr>
          <p:cNvPr id="7183" name="Заголовок 1"/>
          <p:cNvSpPr>
            <a:spLocks/>
          </p:cNvSpPr>
          <p:nvPr/>
        </p:nvSpPr>
        <p:spPr bwMode="auto">
          <a:xfrm>
            <a:off x="0" y="1268413"/>
            <a:ext cx="9144000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2000" b="0" i="1">
                <a:solidFill>
                  <a:schemeClr val="bg1"/>
                </a:solidFill>
                <a:latin typeface="Verdana" pitchFamily="34" charset="0"/>
              </a:rPr>
              <a:t>История исследования Венеры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Стр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4"/>
          <p:cNvSpPr>
            <a:spLocks noChangeArrowheads="1"/>
          </p:cNvSpPr>
          <p:nvPr/>
        </p:nvSpPr>
        <p:spPr bwMode="auto">
          <a:xfrm>
            <a:off x="250825" y="6340475"/>
            <a:ext cx="8675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0" i="1">
                <a:solidFill>
                  <a:schemeClr val="bg1"/>
                </a:solidFill>
              </a:rPr>
              <a:t>Калужский инновационный космический центр НПО им. С.А. Лавочкина</a:t>
            </a:r>
          </a:p>
          <a:p>
            <a:pPr algn="ctr"/>
            <a:r>
              <a:rPr lang="ru-RU" sz="1200" b="0" i="1">
                <a:solidFill>
                  <a:schemeClr val="bg1"/>
                </a:solidFill>
              </a:rPr>
              <a:t>2010 год.</a:t>
            </a:r>
          </a:p>
        </p:txBody>
      </p:sp>
      <p:sp>
        <p:nvSpPr>
          <p:cNvPr id="8196" name="Rectangle 5"/>
          <p:cNvSpPr>
            <a:spLocks noChangeArrowheads="1"/>
          </p:cNvSpPr>
          <p:nvPr/>
        </p:nvSpPr>
        <p:spPr bwMode="auto">
          <a:xfrm>
            <a:off x="1692275" y="115888"/>
            <a:ext cx="5472113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i="1">
                <a:solidFill>
                  <a:srgbClr val="FCF600"/>
                </a:solidFill>
              </a:rPr>
              <a:t>ФЕДЕРАЛЬНОЕ КОСМИЧЕСКОЕ АГЕНТСТВО</a:t>
            </a:r>
          </a:p>
          <a:p>
            <a:pPr algn="ctr"/>
            <a:endParaRPr lang="ru-RU" sz="1400" i="1">
              <a:solidFill>
                <a:srgbClr val="FCF600"/>
              </a:solidFill>
            </a:endParaRPr>
          </a:p>
          <a:p>
            <a:pPr algn="ctr"/>
            <a:r>
              <a:rPr lang="ru-RU" sz="1400" i="1">
                <a:solidFill>
                  <a:srgbClr val="FCF600"/>
                </a:solidFill>
              </a:rPr>
              <a:t>ФГУП «НАУЧНО-ПРОИЗВОДСТВЕННОЕ ОБЪЕДИНЕНИЕ </a:t>
            </a:r>
          </a:p>
          <a:p>
            <a:pPr algn="ctr"/>
            <a:r>
              <a:rPr lang="ru-RU" sz="1400" i="1">
                <a:solidFill>
                  <a:srgbClr val="FCF600"/>
                </a:solidFill>
              </a:rPr>
              <a:t>им. С.А. ЛАВОЧКИНА»</a:t>
            </a:r>
          </a:p>
        </p:txBody>
      </p:sp>
      <p:sp>
        <p:nvSpPr>
          <p:cNvPr id="8197" name="Text Box 2"/>
          <p:cNvSpPr txBox="1">
            <a:spLocks noChangeArrowheads="1"/>
          </p:cNvSpPr>
          <p:nvPr/>
        </p:nvSpPr>
        <p:spPr bwMode="auto">
          <a:xfrm>
            <a:off x="2124075" y="4941888"/>
            <a:ext cx="3960813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40000"/>
              </a:lnSpc>
            </a:pPr>
            <a:r>
              <a:rPr lang="ru-RU" sz="1200" i="1">
                <a:solidFill>
                  <a:schemeClr val="bg1"/>
                </a:solidFill>
                <a:latin typeface="Verdana" pitchFamily="34" charset="0"/>
              </a:rPr>
              <a:t>Спутники Земли, сконструированные для изучения солнечной активности</a:t>
            </a:r>
            <a:r>
              <a:rPr lang="en-US" sz="1200" i="1">
                <a:solidFill>
                  <a:schemeClr val="bg1"/>
                </a:solidFill>
                <a:latin typeface="Verdana" pitchFamily="34" charset="0"/>
              </a:rPr>
              <a:t>, </a:t>
            </a:r>
            <a:r>
              <a:rPr lang="ru-RU" sz="1200" i="1">
                <a:solidFill>
                  <a:schemeClr val="bg1"/>
                </a:solidFill>
                <a:latin typeface="Verdana" pitchFamily="34" charset="0"/>
              </a:rPr>
              <a:t>ее влияния на межпланетное пространство и магнитосферу Земли</a:t>
            </a:r>
          </a:p>
        </p:txBody>
      </p:sp>
      <p:sp>
        <p:nvSpPr>
          <p:cNvPr id="8198" name="Text Box 3"/>
          <p:cNvSpPr txBox="1">
            <a:spLocks noChangeArrowheads="1"/>
          </p:cNvSpPr>
          <p:nvPr/>
        </p:nvSpPr>
        <p:spPr bwMode="auto">
          <a:xfrm>
            <a:off x="107950" y="2420938"/>
            <a:ext cx="4103688" cy="34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 sz="1200" i="1">
                <a:solidFill>
                  <a:schemeClr val="bg1"/>
                </a:solidFill>
                <a:latin typeface="Verdana" pitchFamily="34" charset="0"/>
              </a:rPr>
              <a:t>“</a:t>
            </a:r>
            <a:r>
              <a:rPr lang="ru-RU" sz="1200" i="1">
                <a:solidFill>
                  <a:schemeClr val="bg1"/>
                </a:solidFill>
                <a:latin typeface="Verdana" pitchFamily="34" charset="0"/>
              </a:rPr>
              <a:t>Прогноз</a:t>
            </a:r>
            <a:r>
              <a:rPr lang="en-US" sz="1200" i="1">
                <a:solidFill>
                  <a:schemeClr val="bg1"/>
                </a:solidFill>
                <a:latin typeface="Verdana" pitchFamily="34" charset="0"/>
              </a:rPr>
              <a:t>-1, -2, ..., -10” </a:t>
            </a:r>
            <a:r>
              <a:rPr lang="ru-RU" sz="1200" i="1">
                <a:solidFill>
                  <a:schemeClr val="bg1"/>
                </a:solidFill>
                <a:latin typeface="Verdana" pitchFamily="34" charset="0"/>
              </a:rPr>
              <a:t>и</a:t>
            </a:r>
            <a:r>
              <a:rPr lang="en-US" sz="1200" i="1">
                <a:solidFill>
                  <a:schemeClr val="bg1"/>
                </a:solidFill>
                <a:latin typeface="Verdana" pitchFamily="34" charset="0"/>
              </a:rPr>
              <a:t> “</a:t>
            </a:r>
            <a:r>
              <a:rPr lang="ru-RU" sz="1200" i="1">
                <a:solidFill>
                  <a:schemeClr val="bg1"/>
                </a:solidFill>
                <a:latin typeface="Verdana" pitchFamily="34" charset="0"/>
              </a:rPr>
              <a:t>Интербол -1, 2</a:t>
            </a:r>
            <a:r>
              <a:rPr lang="en-US" sz="1200" i="1">
                <a:solidFill>
                  <a:schemeClr val="bg1"/>
                </a:solidFill>
                <a:latin typeface="Verdana" pitchFamily="34" charset="0"/>
              </a:rPr>
              <a:t>”</a:t>
            </a:r>
            <a:endParaRPr lang="ru-RU" sz="1200" i="1">
              <a:solidFill>
                <a:schemeClr val="bg1"/>
              </a:solidFill>
              <a:latin typeface="Verdana" pitchFamily="34" charset="0"/>
            </a:endParaRPr>
          </a:p>
        </p:txBody>
      </p:sp>
      <p:pic>
        <p:nvPicPr>
          <p:cNvPr id="8199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76375" y="2924175"/>
            <a:ext cx="3455988" cy="200183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8200" name="Picture 5" descr="Prognoz-n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67313" y="1801813"/>
            <a:ext cx="1757362" cy="234791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8201" name="Picture 6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92913" y="2249488"/>
            <a:ext cx="1955800" cy="1087437"/>
          </a:xfrm>
          <a:prstGeom prst="rect">
            <a:avLst/>
          </a:prstGeom>
          <a:gradFill rotWithShape="1">
            <a:gsLst>
              <a:gs pos="0">
                <a:srgbClr val="C9C9FF"/>
              </a:gs>
              <a:gs pos="100000">
                <a:srgbClr val="5D5D76"/>
              </a:gs>
            </a:gsLst>
            <a:lin ang="5400000" scaled="1"/>
          </a:gradFill>
          <a:ln w="9525">
            <a:solidFill>
              <a:srgbClr val="333399"/>
            </a:solidFill>
            <a:miter lim="800000"/>
            <a:headEnd/>
            <a:tailEnd/>
          </a:ln>
        </p:spPr>
      </p:pic>
      <p:pic>
        <p:nvPicPr>
          <p:cNvPr id="8202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22988" y="3906838"/>
            <a:ext cx="2297112" cy="1898650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8203" name="Picture 9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 l="2907" t="3102" r="4227" b="2090"/>
          <a:stretch>
            <a:fillRect/>
          </a:stretch>
        </p:blipFill>
        <p:spPr bwMode="auto">
          <a:xfrm>
            <a:off x="323850" y="4365625"/>
            <a:ext cx="1728788" cy="1728788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40973" name="Заголовок 1"/>
          <p:cNvSpPr>
            <a:spLocks/>
          </p:cNvSpPr>
          <p:nvPr/>
        </p:nvSpPr>
        <p:spPr bwMode="auto">
          <a:xfrm>
            <a:off x="0" y="1700213"/>
            <a:ext cx="536416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ru-RU" sz="2200" b="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Искусственные спутники Земли</a:t>
            </a:r>
          </a:p>
        </p:txBody>
      </p:sp>
      <p:sp>
        <p:nvSpPr>
          <p:cNvPr id="8205" name="Text Box 14"/>
          <p:cNvSpPr txBox="1">
            <a:spLocks noChangeArrowheads="1"/>
          </p:cNvSpPr>
          <p:nvPr/>
        </p:nvSpPr>
        <p:spPr bwMode="auto">
          <a:xfrm>
            <a:off x="7019925" y="3500438"/>
            <a:ext cx="18732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chemeClr val="bg1"/>
                </a:solidFill>
                <a:latin typeface="Verdana" pitchFamily="34" charset="0"/>
              </a:rPr>
              <a:t>(1972 – 1996)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Стр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Rectangle 4"/>
          <p:cNvSpPr>
            <a:spLocks noChangeArrowheads="1"/>
          </p:cNvSpPr>
          <p:nvPr/>
        </p:nvSpPr>
        <p:spPr bwMode="auto">
          <a:xfrm>
            <a:off x="250825" y="6340475"/>
            <a:ext cx="8675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0" i="1">
                <a:solidFill>
                  <a:schemeClr val="bg1"/>
                </a:solidFill>
              </a:rPr>
              <a:t>Калужский инновационный космический центр НПО им. С.А. Лавочкина</a:t>
            </a:r>
          </a:p>
          <a:p>
            <a:pPr algn="ctr"/>
            <a:r>
              <a:rPr lang="ru-RU" sz="1200" b="0" i="1">
                <a:solidFill>
                  <a:schemeClr val="bg1"/>
                </a:solidFill>
              </a:rPr>
              <a:t>2010 год.</a:t>
            </a:r>
          </a:p>
        </p:txBody>
      </p:sp>
      <p:sp>
        <p:nvSpPr>
          <p:cNvPr id="9220" name="Rectangle 5"/>
          <p:cNvSpPr>
            <a:spLocks noChangeArrowheads="1"/>
          </p:cNvSpPr>
          <p:nvPr/>
        </p:nvSpPr>
        <p:spPr bwMode="auto">
          <a:xfrm>
            <a:off x="1692275" y="115888"/>
            <a:ext cx="5472113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i="1">
                <a:solidFill>
                  <a:srgbClr val="FCF600"/>
                </a:solidFill>
              </a:rPr>
              <a:t>ФЕДЕРАЛЬНОЕ КОСМИЧЕСКОЕ АГЕНТСТВО</a:t>
            </a:r>
          </a:p>
          <a:p>
            <a:pPr algn="ctr"/>
            <a:endParaRPr lang="ru-RU" sz="1400" i="1">
              <a:solidFill>
                <a:srgbClr val="FCF600"/>
              </a:solidFill>
            </a:endParaRPr>
          </a:p>
          <a:p>
            <a:pPr algn="ctr"/>
            <a:r>
              <a:rPr lang="ru-RU" sz="1400" i="1">
                <a:solidFill>
                  <a:srgbClr val="FCF600"/>
                </a:solidFill>
              </a:rPr>
              <a:t>ФГУП «НАУЧНО-ПРОИЗВОДСТВЕННОЕ ОБЪЕДИНЕНИЕ </a:t>
            </a:r>
          </a:p>
          <a:p>
            <a:pPr algn="ctr"/>
            <a:r>
              <a:rPr lang="ru-RU" sz="1400" i="1">
                <a:solidFill>
                  <a:srgbClr val="FCF600"/>
                </a:solidFill>
              </a:rPr>
              <a:t>им. С.А. ЛАВОЧКИНА»</a:t>
            </a:r>
          </a:p>
        </p:txBody>
      </p:sp>
      <p:sp>
        <p:nvSpPr>
          <p:cNvPr id="9221" name="Rectangle 2"/>
          <p:cNvSpPr>
            <a:spLocks noChangeArrowheads="1"/>
          </p:cNvSpPr>
          <p:nvPr/>
        </p:nvSpPr>
        <p:spPr bwMode="auto">
          <a:xfrm>
            <a:off x="684213" y="5445125"/>
            <a:ext cx="2951162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tIns="10800" rIns="54000" bIns="10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 i="1">
                <a:solidFill>
                  <a:schemeClr val="bg1"/>
                </a:solidFill>
                <a:latin typeface="Verdana" pitchFamily="34" charset="0"/>
              </a:rPr>
              <a:t>Орбитальный астрофизический УФ-спутник</a:t>
            </a:r>
          </a:p>
        </p:txBody>
      </p:sp>
      <p:sp>
        <p:nvSpPr>
          <p:cNvPr id="35847" name="Rectangle 3"/>
          <p:cNvSpPr>
            <a:spLocks noChangeArrowheads="1"/>
          </p:cNvSpPr>
          <p:nvPr/>
        </p:nvSpPr>
        <p:spPr bwMode="auto">
          <a:xfrm>
            <a:off x="5240338" y="5462588"/>
            <a:ext cx="3722687" cy="56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tIns="10800" rIns="54000" bIns="10800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120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Международная орбитальная астрофизическая лаборатория                         (рентген и гамма излучения)</a:t>
            </a:r>
            <a:r>
              <a:rPr lang="ru-RU" sz="1200" b="0" i="1">
                <a:solidFill>
                  <a:schemeClr val="bg1"/>
                </a:solidFill>
                <a:latin typeface="Verdana" pitchFamily="34" charset="0"/>
              </a:rPr>
              <a:t> </a:t>
            </a:r>
          </a:p>
        </p:txBody>
      </p:sp>
      <p:pic>
        <p:nvPicPr>
          <p:cNvPr id="9223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2133600"/>
            <a:ext cx="3741738" cy="2827338"/>
          </a:xfrm>
          <a:prstGeom prst="rect">
            <a:avLst/>
          </a:prstGeom>
          <a:noFill/>
          <a:ln w="9525" algn="ctr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35850" name="Text Box 6"/>
          <p:cNvSpPr txBox="1">
            <a:spLocks noChangeArrowheads="1"/>
          </p:cNvSpPr>
          <p:nvPr/>
        </p:nvSpPr>
        <p:spPr bwMode="auto">
          <a:xfrm>
            <a:off x="5651500" y="5013325"/>
            <a:ext cx="2879725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40000"/>
              </a:lnSpc>
              <a:defRPr/>
            </a:pPr>
            <a:r>
              <a:rPr lang="en-US" sz="120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“</a:t>
            </a:r>
            <a:r>
              <a:rPr lang="ru-RU" sz="120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Гранат</a:t>
            </a:r>
            <a:r>
              <a:rPr lang="en-US" sz="120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” (1989...1999)</a:t>
            </a:r>
            <a:endParaRPr lang="ru-RU" sz="1200" i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</p:txBody>
      </p:sp>
      <p:pic>
        <p:nvPicPr>
          <p:cNvPr id="9225" name="Picture 7">
            <a:hlinkClick r:id="rId4"/>
          </p:cNvPr>
          <p:cNvPicPr preferRelativeResize="0">
            <a:picLocks noChangeArrowheads="1"/>
          </p:cNvPicPr>
          <p:nvPr/>
        </p:nvPicPr>
        <p:blipFill>
          <a:blip r:embed="rId5"/>
          <a:srcRect l="1836" t="1669" r="919" b="455"/>
          <a:stretch>
            <a:fillRect/>
          </a:stretch>
        </p:blipFill>
        <p:spPr bwMode="auto">
          <a:xfrm>
            <a:off x="5651500" y="2133600"/>
            <a:ext cx="3240088" cy="2808288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35854" name="Заголовок 1"/>
          <p:cNvSpPr>
            <a:spLocks/>
          </p:cNvSpPr>
          <p:nvPr/>
        </p:nvSpPr>
        <p:spPr bwMode="auto">
          <a:xfrm>
            <a:off x="1908175" y="1412875"/>
            <a:ext cx="572452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ru-RU" sz="200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КА для астрофизических исследований</a:t>
            </a:r>
          </a:p>
        </p:txBody>
      </p:sp>
      <p:sp>
        <p:nvSpPr>
          <p:cNvPr id="9227" name="Text Box 5"/>
          <p:cNvSpPr txBox="1">
            <a:spLocks noChangeArrowheads="1"/>
          </p:cNvSpPr>
          <p:nvPr/>
        </p:nvSpPr>
        <p:spPr bwMode="auto">
          <a:xfrm>
            <a:off x="611188" y="5013325"/>
            <a:ext cx="2776537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 sz="1200" i="1">
                <a:solidFill>
                  <a:schemeClr val="bg1"/>
                </a:solidFill>
                <a:latin typeface="Verdana" pitchFamily="34" charset="0"/>
              </a:rPr>
              <a:t>“</a:t>
            </a:r>
            <a:r>
              <a:rPr lang="ru-RU" sz="1200" i="1">
                <a:solidFill>
                  <a:schemeClr val="bg1"/>
                </a:solidFill>
                <a:latin typeface="Verdana" pitchFamily="34" charset="0"/>
              </a:rPr>
              <a:t>Астрон</a:t>
            </a:r>
            <a:r>
              <a:rPr lang="en-US" sz="1200" i="1">
                <a:solidFill>
                  <a:schemeClr val="bg1"/>
                </a:solidFill>
                <a:latin typeface="Verdana" pitchFamily="34" charset="0"/>
              </a:rPr>
              <a:t>” (1983...1989)</a:t>
            </a:r>
            <a:endParaRPr lang="ru-RU" sz="1200" i="1">
              <a:solidFill>
                <a:schemeClr val="bg1"/>
              </a:solidFill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Стр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Rectangle 4"/>
          <p:cNvSpPr>
            <a:spLocks noChangeArrowheads="1"/>
          </p:cNvSpPr>
          <p:nvPr/>
        </p:nvSpPr>
        <p:spPr bwMode="auto">
          <a:xfrm>
            <a:off x="250825" y="6340475"/>
            <a:ext cx="8675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0" i="1">
                <a:solidFill>
                  <a:schemeClr val="bg1"/>
                </a:solidFill>
              </a:rPr>
              <a:t>Калужский инновационный космический центр НПО им. С.А. Лавочкина</a:t>
            </a:r>
          </a:p>
          <a:p>
            <a:pPr algn="ctr"/>
            <a:r>
              <a:rPr lang="ru-RU" sz="1200" b="0" i="1">
                <a:solidFill>
                  <a:schemeClr val="bg1"/>
                </a:solidFill>
              </a:rPr>
              <a:t>2010 год.</a:t>
            </a:r>
          </a:p>
        </p:txBody>
      </p:sp>
      <p:sp>
        <p:nvSpPr>
          <p:cNvPr id="10244" name="Rectangle 5"/>
          <p:cNvSpPr>
            <a:spLocks noChangeArrowheads="1"/>
          </p:cNvSpPr>
          <p:nvPr/>
        </p:nvSpPr>
        <p:spPr bwMode="auto">
          <a:xfrm>
            <a:off x="1692275" y="115888"/>
            <a:ext cx="5472113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i="1">
                <a:solidFill>
                  <a:srgbClr val="FCF600"/>
                </a:solidFill>
              </a:rPr>
              <a:t>ФЕДЕРАЛЬНОЕ КОСМИЧЕСКОЕ АГЕНТСТВО</a:t>
            </a:r>
          </a:p>
          <a:p>
            <a:pPr algn="ctr"/>
            <a:endParaRPr lang="ru-RU" sz="1400" i="1">
              <a:solidFill>
                <a:srgbClr val="FCF600"/>
              </a:solidFill>
            </a:endParaRPr>
          </a:p>
          <a:p>
            <a:pPr algn="ctr"/>
            <a:r>
              <a:rPr lang="ru-RU" sz="1400" i="1">
                <a:solidFill>
                  <a:srgbClr val="FCF600"/>
                </a:solidFill>
              </a:rPr>
              <a:t>ФГУП «НАУЧНО-ПРОИЗВОДСТВЕННОЕ ОБЪЕДИНЕНИЕ </a:t>
            </a:r>
          </a:p>
          <a:p>
            <a:pPr algn="ctr"/>
            <a:r>
              <a:rPr lang="ru-RU" sz="1400" i="1">
                <a:solidFill>
                  <a:srgbClr val="FCF600"/>
                </a:solidFill>
              </a:rPr>
              <a:t>им. С.А. ЛАВОЧКИНА»</a:t>
            </a:r>
          </a:p>
        </p:txBody>
      </p:sp>
      <p:pic>
        <p:nvPicPr>
          <p:cNvPr id="1024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16688" y="1341438"/>
            <a:ext cx="2441575" cy="30226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34823" name="Rectangle 5"/>
          <p:cNvSpPr>
            <a:spLocks noChangeArrowheads="1"/>
          </p:cNvSpPr>
          <p:nvPr/>
        </p:nvSpPr>
        <p:spPr bwMode="auto">
          <a:xfrm>
            <a:off x="107950" y="2205038"/>
            <a:ext cx="4318000" cy="319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Спутник «Аркон» был одним из КА серии «Космос». Разработка аппаратов этой серии началась в 1980х годах. Эти спутники предназначены для высокоточных дистанционных наблюдений Земной поверхности с высокоэллиптических и круговых орбит. </a:t>
            </a:r>
          </a:p>
          <a:p>
            <a:pPr algn="ctr">
              <a:defRPr/>
            </a:pPr>
            <a:endParaRPr lang="ru-RU" sz="1200" i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  <a:p>
            <a:pPr algn="ctr">
              <a:defRPr/>
            </a:pPr>
            <a:r>
              <a:rPr lang="ru-RU" sz="120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Сферы возможного применения: </a:t>
            </a:r>
          </a:p>
          <a:p>
            <a:pPr algn="ctr">
              <a:buFontTx/>
              <a:buChar char="•"/>
              <a:defRPr/>
            </a:pPr>
            <a:r>
              <a:rPr lang="ru-RU" sz="120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мониторинг кризисных ситуаций, катастроф и экологической ситуации; </a:t>
            </a:r>
          </a:p>
          <a:p>
            <a:pPr algn="ctr">
              <a:buFontTx/>
              <a:buChar char="•"/>
              <a:defRPr/>
            </a:pPr>
            <a:r>
              <a:rPr lang="ru-RU" sz="120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геологическое картографирование; </a:t>
            </a:r>
          </a:p>
          <a:p>
            <a:pPr algn="ctr">
              <a:buFontTx/>
              <a:buChar char="•"/>
              <a:defRPr/>
            </a:pPr>
            <a:r>
              <a:rPr lang="ru-RU" sz="120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оперативное обновление топографических карт;</a:t>
            </a:r>
          </a:p>
          <a:p>
            <a:pPr algn="ctr">
              <a:buFontTx/>
              <a:buChar char="•"/>
              <a:defRPr/>
            </a:pPr>
            <a:r>
              <a:rPr lang="ru-RU" sz="120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информационная поддержка инженерных объектов и землеустройства;</a:t>
            </a:r>
          </a:p>
          <a:p>
            <a:pPr algn="ctr">
              <a:buFontTx/>
              <a:buChar char="•"/>
              <a:defRPr/>
            </a:pPr>
            <a:r>
              <a:rPr lang="ru-RU" sz="120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решение научных задач.</a:t>
            </a:r>
          </a:p>
        </p:txBody>
      </p:sp>
      <p:pic>
        <p:nvPicPr>
          <p:cNvPr id="10247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7538" y="4005263"/>
            <a:ext cx="3024187" cy="219075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34825" name="Заголовок 1"/>
          <p:cNvSpPr>
            <a:spLocks/>
          </p:cNvSpPr>
          <p:nvPr/>
        </p:nvSpPr>
        <p:spPr bwMode="auto">
          <a:xfrm>
            <a:off x="0" y="1268413"/>
            <a:ext cx="91440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ru-RU" sz="200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Спутники наблюдения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Стр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113"/>
            <a:ext cx="9144000" cy="684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075" name="Group 40"/>
          <p:cNvGrpSpPr>
            <a:grpSpLocks/>
          </p:cNvGrpSpPr>
          <p:nvPr/>
        </p:nvGrpSpPr>
        <p:grpSpPr bwMode="auto">
          <a:xfrm>
            <a:off x="2554288" y="2205038"/>
            <a:ext cx="6480175" cy="647700"/>
            <a:chOff x="1622" y="1570"/>
            <a:chExt cx="3934" cy="454"/>
          </a:xfrm>
        </p:grpSpPr>
        <p:sp>
          <p:nvSpPr>
            <p:cNvPr id="2" name="Freeform 4"/>
            <p:cNvSpPr>
              <a:spLocks/>
            </p:cNvSpPr>
            <p:nvPr/>
          </p:nvSpPr>
          <p:spPr bwMode="auto">
            <a:xfrm>
              <a:off x="1622" y="1570"/>
              <a:ext cx="3934" cy="454"/>
            </a:xfrm>
            <a:custGeom>
              <a:avLst/>
              <a:gdLst/>
              <a:ahLst/>
              <a:cxnLst>
                <a:cxn ang="0">
                  <a:pos x="136" y="872"/>
                </a:cxn>
                <a:cxn ang="0">
                  <a:pos x="4316" y="901"/>
                </a:cxn>
                <a:cxn ang="0">
                  <a:pos x="4312" y="24"/>
                </a:cxn>
                <a:cxn ang="0">
                  <a:pos x="0" y="0"/>
                </a:cxn>
                <a:cxn ang="0">
                  <a:pos x="80" y="568"/>
                </a:cxn>
                <a:cxn ang="0">
                  <a:pos x="136" y="872"/>
                </a:cxn>
              </a:cxnLst>
              <a:rect l="0" t="0" r="r" b="b"/>
              <a:pathLst>
                <a:path w="4316" h="901">
                  <a:moveTo>
                    <a:pt x="136" y="872"/>
                  </a:moveTo>
                  <a:lnTo>
                    <a:pt x="4316" y="901"/>
                  </a:lnTo>
                  <a:lnTo>
                    <a:pt x="4312" y="24"/>
                  </a:lnTo>
                  <a:lnTo>
                    <a:pt x="0" y="0"/>
                  </a:lnTo>
                  <a:lnTo>
                    <a:pt x="80" y="568"/>
                  </a:lnTo>
                  <a:lnTo>
                    <a:pt x="136" y="872"/>
                  </a:lnTo>
                  <a:close/>
                </a:path>
              </a:pathLst>
            </a:custGeom>
            <a:solidFill>
              <a:srgbClr val="0066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 b="0">
                <a:latin typeface="Verdana" pitchFamily="34" charset="0"/>
              </a:endParaRPr>
            </a:p>
          </p:txBody>
        </p:sp>
        <p:sp>
          <p:nvSpPr>
            <p:cNvPr id="3101" name="Text Box 7"/>
            <p:cNvSpPr txBox="1">
              <a:spLocks noChangeArrowheads="1"/>
            </p:cNvSpPr>
            <p:nvPr/>
          </p:nvSpPr>
          <p:spPr bwMode="auto">
            <a:xfrm>
              <a:off x="2910" y="1679"/>
              <a:ext cx="2550" cy="2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olidFill>
                    <a:schemeClr val="bg1"/>
                  </a:solidFill>
                  <a:latin typeface="Times New Roman" pitchFamily="18" charset="0"/>
                </a:rPr>
                <a:t>Астрофизические исследования</a:t>
              </a:r>
            </a:p>
          </p:txBody>
        </p:sp>
        <p:pic>
          <p:nvPicPr>
            <p:cNvPr id="3102" name="Picture 11" descr="Спектр-Р_показ1024"/>
            <p:cNvPicPr>
              <a:picLocks noChangeAspect="1" noChangeArrowheads="1"/>
            </p:cNvPicPr>
            <p:nvPr/>
          </p:nvPicPr>
          <p:blipFill>
            <a:blip r:embed="rId3"/>
            <a:srcRect r="14436"/>
            <a:stretch>
              <a:fillRect/>
            </a:stretch>
          </p:blipFill>
          <p:spPr bwMode="auto">
            <a:xfrm>
              <a:off x="1830" y="1599"/>
              <a:ext cx="460" cy="3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5778" name="Freeform 2"/>
          <p:cNvSpPr>
            <a:spLocks/>
          </p:cNvSpPr>
          <p:nvPr/>
        </p:nvSpPr>
        <p:spPr bwMode="auto">
          <a:xfrm>
            <a:off x="107950" y="1341438"/>
            <a:ext cx="2611438" cy="4752975"/>
          </a:xfrm>
          <a:custGeom>
            <a:avLst/>
            <a:gdLst/>
            <a:ahLst/>
            <a:cxnLst>
              <a:cxn ang="0">
                <a:pos x="0" y="3856"/>
              </a:cxn>
              <a:cxn ang="0">
                <a:pos x="1" y="0"/>
              </a:cxn>
              <a:cxn ang="0">
                <a:pos x="1115" y="5"/>
              </a:cxn>
              <a:cxn ang="0">
                <a:pos x="1440" y="2068"/>
              </a:cxn>
              <a:cxn ang="0">
                <a:pos x="1120" y="3852"/>
              </a:cxn>
              <a:cxn ang="0">
                <a:pos x="0" y="3856"/>
              </a:cxn>
            </a:cxnLst>
            <a:rect l="0" t="0" r="r" b="b"/>
            <a:pathLst>
              <a:path w="1440" h="3856">
                <a:moveTo>
                  <a:pt x="0" y="3856"/>
                </a:moveTo>
                <a:lnTo>
                  <a:pt x="1" y="0"/>
                </a:lnTo>
                <a:lnTo>
                  <a:pt x="1115" y="5"/>
                </a:lnTo>
                <a:lnTo>
                  <a:pt x="1440" y="2068"/>
                </a:lnTo>
                <a:lnTo>
                  <a:pt x="1120" y="3852"/>
                </a:lnTo>
                <a:lnTo>
                  <a:pt x="0" y="3856"/>
                </a:lnTo>
                <a:close/>
              </a:path>
            </a:pathLst>
          </a:cu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/>
          <a:lstStyle/>
          <a:p>
            <a:pPr>
              <a:defRPr/>
            </a:pPr>
            <a:endParaRPr lang="ru-RU" b="0">
              <a:latin typeface="Verdana" pitchFamily="34" charset="0"/>
            </a:endParaRPr>
          </a:p>
        </p:txBody>
      </p:sp>
      <p:grpSp>
        <p:nvGrpSpPr>
          <p:cNvPr id="3077" name="Group 42"/>
          <p:cNvGrpSpPr>
            <a:grpSpLocks/>
          </p:cNvGrpSpPr>
          <p:nvPr/>
        </p:nvGrpSpPr>
        <p:grpSpPr bwMode="auto">
          <a:xfrm>
            <a:off x="2713038" y="3829050"/>
            <a:ext cx="6430962" cy="692150"/>
            <a:chOff x="1607" y="2865"/>
            <a:chExt cx="4010" cy="399"/>
          </a:xfrm>
        </p:grpSpPr>
        <p:sp>
          <p:nvSpPr>
            <p:cNvPr id="3" name="Freeform 15"/>
            <p:cNvSpPr>
              <a:spLocks/>
            </p:cNvSpPr>
            <p:nvPr/>
          </p:nvSpPr>
          <p:spPr bwMode="auto">
            <a:xfrm>
              <a:off x="1607" y="2865"/>
              <a:ext cx="3956" cy="399"/>
            </a:xfrm>
            <a:custGeom>
              <a:avLst/>
              <a:gdLst/>
              <a:ahLst/>
              <a:cxnLst>
                <a:cxn ang="0">
                  <a:pos x="0" y="664"/>
                </a:cxn>
                <a:cxn ang="0">
                  <a:pos x="2149" y="676"/>
                </a:cxn>
                <a:cxn ang="0">
                  <a:pos x="4360" y="648"/>
                </a:cxn>
                <a:cxn ang="0">
                  <a:pos x="4360" y="0"/>
                </a:cxn>
                <a:cxn ang="0">
                  <a:pos x="120" y="24"/>
                </a:cxn>
                <a:cxn ang="0">
                  <a:pos x="80" y="240"/>
                </a:cxn>
                <a:cxn ang="0">
                  <a:pos x="0" y="664"/>
                </a:cxn>
              </a:cxnLst>
              <a:rect l="0" t="0" r="r" b="b"/>
              <a:pathLst>
                <a:path w="4360" h="676">
                  <a:moveTo>
                    <a:pt x="0" y="664"/>
                  </a:moveTo>
                  <a:lnTo>
                    <a:pt x="2149" y="676"/>
                  </a:lnTo>
                  <a:lnTo>
                    <a:pt x="4360" y="648"/>
                  </a:lnTo>
                  <a:lnTo>
                    <a:pt x="4360" y="0"/>
                  </a:lnTo>
                  <a:lnTo>
                    <a:pt x="120" y="24"/>
                  </a:lnTo>
                  <a:lnTo>
                    <a:pt x="80" y="240"/>
                  </a:lnTo>
                  <a:lnTo>
                    <a:pt x="0" y="664"/>
                  </a:lnTo>
                  <a:close/>
                </a:path>
              </a:pathLst>
            </a:custGeom>
            <a:solidFill>
              <a:srgbClr val="CC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 b="0">
                <a:latin typeface="Verdana" pitchFamily="34" charset="0"/>
              </a:endParaRPr>
            </a:p>
          </p:txBody>
        </p:sp>
        <p:pic>
          <p:nvPicPr>
            <p:cNvPr id="3098" name="Picture 16" descr="С фоном"/>
            <p:cNvPicPr>
              <a:picLocks noChangeAspect="1" noChangeArrowheads="1"/>
            </p:cNvPicPr>
            <p:nvPr/>
          </p:nvPicPr>
          <p:blipFill>
            <a:blip r:embed="rId4"/>
            <a:srcRect l="18187" t="30898" r="19875" b="5647"/>
            <a:stretch>
              <a:fillRect/>
            </a:stretch>
          </p:blipFill>
          <p:spPr bwMode="auto">
            <a:xfrm>
              <a:off x="1847" y="2894"/>
              <a:ext cx="657" cy="3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99" name="Text Box 17"/>
            <p:cNvSpPr txBox="1">
              <a:spLocks noChangeArrowheads="1"/>
            </p:cNvSpPr>
            <p:nvPr/>
          </p:nvSpPr>
          <p:spPr bwMode="auto">
            <a:xfrm>
              <a:off x="2952" y="2927"/>
              <a:ext cx="2665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olidFill>
                    <a:schemeClr val="bg1"/>
                  </a:solidFill>
                  <a:latin typeface="Times New Roman" pitchFamily="18" charset="0"/>
                </a:rPr>
                <a:t>Малые космические аппараты</a:t>
              </a:r>
            </a:p>
          </p:txBody>
        </p:sp>
      </p:grpSp>
      <p:grpSp>
        <p:nvGrpSpPr>
          <p:cNvPr id="3078" name="Group 41"/>
          <p:cNvGrpSpPr>
            <a:grpSpLocks/>
          </p:cNvGrpSpPr>
          <p:nvPr/>
        </p:nvGrpSpPr>
        <p:grpSpPr bwMode="auto">
          <a:xfrm>
            <a:off x="2239963" y="1412875"/>
            <a:ext cx="6810375" cy="628650"/>
            <a:chOff x="1473" y="1026"/>
            <a:chExt cx="4082" cy="408"/>
          </a:xfrm>
        </p:grpSpPr>
        <p:sp>
          <p:nvSpPr>
            <p:cNvPr id="75779" name="Freeform 3"/>
            <p:cNvSpPr>
              <a:spLocks/>
            </p:cNvSpPr>
            <p:nvPr/>
          </p:nvSpPr>
          <p:spPr bwMode="auto">
            <a:xfrm>
              <a:off x="1473" y="1026"/>
              <a:ext cx="4082" cy="40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48" y="0"/>
                </a:cxn>
                <a:cxn ang="0">
                  <a:pos x="4446" y="804"/>
                </a:cxn>
                <a:cxn ang="0">
                  <a:pos x="126" y="796"/>
                </a:cxn>
                <a:cxn ang="0">
                  <a:pos x="0" y="0"/>
                </a:cxn>
              </a:cxnLst>
              <a:rect l="0" t="0" r="r" b="b"/>
              <a:pathLst>
                <a:path w="4448" h="804">
                  <a:moveTo>
                    <a:pt x="0" y="0"/>
                  </a:moveTo>
                  <a:lnTo>
                    <a:pt x="4448" y="0"/>
                  </a:lnTo>
                  <a:lnTo>
                    <a:pt x="4446" y="804"/>
                  </a:lnTo>
                  <a:lnTo>
                    <a:pt x="126" y="796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9900">
                    <a:gamma/>
                    <a:tint val="43529"/>
                    <a:invGamma/>
                  </a:srgbClr>
                </a:gs>
                <a:gs pos="100000">
                  <a:srgbClr val="009900"/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 b="0">
                <a:latin typeface="Verdana" pitchFamily="34" charset="0"/>
              </a:endParaRPr>
            </a:p>
          </p:txBody>
        </p:sp>
        <p:pic>
          <p:nvPicPr>
            <p:cNvPr id="3095" name="Picture 6"/>
            <p:cNvPicPr>
              <a:picLocks noChangeAspect="1" noChangeArrowheads="1"/>
            </p:cNvPicPr>
            <p:nvPr/>
          </p:nvPicPr>
          <p:blipFill>
            <a:blip r:embed="rId5"/>
            <a:srcRect l="5446" r="8499"/>
            <a:stretch>
              <a:fillRect/>
            </a:stretch>
          </p:blipFill>
          <p:spPr bwMode="auto">
            <a:xfrm>
              <a:off x="1655" y="1063"/>
              <a:ext cx="409" cy="3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96" name="Text Box 20"/>
            <p:cNvSpPr txBox="1">
              <a:spLocks noChangeArrowheads="1"/>
            </p:cNvSpPr>
            <p:nvPr/>
          </p:nvSpPr>
          <p:spPr bwMode="auto">
            <a:xfrm>
              <a:off x="2910" y="1117"/>
              <a:ext cx="2585" cy="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olidFill>
                    <a:schemeClr val="bg1"/>
                  </a:solidFill>
                  <a:latin typeface="Times New Roman" pitchFamily="18" charset="0"/>
                </a:rPr>
                <a:t>Информационные системы</a:t>
              </a:r>
            </a:p>
          </p:txBody>
        </p:sp>
      </p:grpSp>
      <p:grpSp>
        <p:nvGrpSpPr>
          <p:cNvPr id="3079" name="Group 39"/>
          <p:cNvGrpSpPr>
            <a:grpSpLocks/>
          </p:cNvGrpSpPr>
          <p:nvPr/>
        </p:nvGrpSpPr>
        <p:grpSpPr bwMode="auto">
          <a:xfrm>
            <a:off x="2698750" y="2984500"/>
            <a:ext cx="6356350" cy="708025"/>
            <a:chOff x="1746" y="2205"/>
            <a:chExt cx="3810" cy="454"/>
          </a:xfrm>
        </p:grpSpPr>
        <p:sp>
          <p:nvSpPr>
            <p:cNvPr id="75780" name="Freeform 4"/>
            <p:cNvSpPr>
              <a:spLocks/>
            </p:cNvSpPr>
            <p:nvPr/>
          </p:nvSpPr>
          <p:spPr bwMode="auto">
            <a:xfrm>
              <a:off x="1746" y="2205"/>
              <a:ext cx="3810" cy="454"/>
            </a:xfrm>
            <a:custGeom>
              <a:avLst/>
              <a:gdLst>
                <a:gd name="T0" fmla="*/ 136 w 4316"/>
                <a:gd name="T1" fmla="*/ 872 h 901"/>
                <a:gd name="T2" fmla="*/ 4316 w 4316"/>
                <a:gd name="T3" fmla="*/ 901 h 901"/>
                <a:gd name="T4" fmla="*/ 4312 w 4316"/>
                <a:gd name="T5" fmla="*/ 24 h 901"/>
                <a:gd name="T6" fmla="*/ 0 w 4316"/>
                <a:gd name="T7" fmla="*/ 0 h 901"/>
                <a:gd name="T8" fmla="*/ 80 w 4316"/>
                <a:gd name="T9" fmla="*/ 568 h 901"/>
                <a:gd name="T10" fmla="*/ 136 w 4316"/>
                <a:gd name="T11" fmla="*/ 872 h 90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316"/>
                <a:gd name="T19" fmla="*/ 0 h 901"/>
                <a:gd name="T20" fmla="*/ 4316 w 4316"/>
                <a:gd name="T21" fmla="*/ 901 h 90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316" h="901">
                  <a:moveTo>
                    <a:pt x="136" y="872"/>
                  </a:moveTo>
                  <a:lnTo>
                    <a:pt x="4316" y="901"/>
                  </a:lnTo>
                  <a:lnTo>
                    <a:pt x="4312" y="24"/>
                  </a:lnTo>
                  <a:lnTo>
                    <a:pt x="0" y="0"/>
                  </a:lnTo>
                  <a:lnTo>
                    <a:pt x="80" y="568"/>
                  </a:lnTo>
                  <a:lnTo>
                    <a:pt x="136" y="872"/>
                  </a:lnTo>
                  <a:close/>
                </a:path>
              </a:pathLst>
            </a:custGeom>
            <a:solidFill>
              <a:srgbClr val="FF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 b="0">
                <a:latin typeface="Verdana" pitchFamily="34" charset="0"/>
              </a:endParaRPr>
            </a:p>
          </p:txBody>
        </p:sp>
        <p:sp>
          <p:nvSpPr>
            <p:cNvPr id="3092" name="Text Box 13"/>
            <p:cNvSpPr txBox="1">
              <a:spLocks noChangeArrowheads="1"/>
            </p:cNvSpPr>
            <p:nvPr/>
          </p:nvSpPr>
          <p:spPr bwMode="auto">
            <a:xfrm>
              <a:off x="2936" y="2296"/>
              <a:ext cx="2484" cy="2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olidFill>
                    <a:schemeClr val="bg1"/>
                  </a:solidFill>
                  <a:latin typeface="Times New Roman" pitchFamily="18" charset="0"/>
                </a:rPr>
                <a:t>Планетные исследования</a:t>
              </a:r>
            </a:p>
          </p:txBody>
        </p:sp>
        <p:pic>
          <p:nvPicPr>
            <p:cNvPr id="3093" name="Picture 35" descr="Titul_1"/>
            <p:cNvPicPr>
              <a:picLocks noChangeAspect="1" noChangeArrowheads="1"/>
            </p:cNvPicPr>
            <p:nvPr/>
          </p:nvPicPr>
          <p:blipFill>
            <a:blip r:embed="rId6"/>
            <a:srcRect t="21207" b="6364"/>
            <a:stretch>
              <a:fillRect/>
            </a:stretch>
          </p:blipFill>
          <p:spPr bwMode="auto">
            <a:xfrm>
              <a:off x="1882" y="2251"/>
              <a:ext cx="499" cy="3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080" name="Group 47"/>
          <p:cNvGrpSpPr>
            <a:grpSpLocks/>
          </p:cNvGrpSpPr>
          <p:nvPr/>
        </p:nvGrpSpPr>
        <p:grpSpPr bwMode="auto">
          <a:xfrm>
            <a:off x="2476500" y="4652963"/>
            <a:ext cx="6659563" cy="690562"/>
            <a:chOff x="1610" y="2986"/>
            <a:chExt cx="3992" cy="399"/>
          </a:xfrm>
        </p:grpSpPr>
        <p:sp>
          <p:nvSpPr>
            <p:cNvPr id="4" name="Freeform 15"/>
            <p:cNvSpPr>
              <a:spLocks/>
            </p:cNvSpPr>
            <p:nvPr/>
          </p:nvSpPr>
          <p:spPr bwMode="auto">
            <a:xfrm>
              <a:off x="1610" y="2986"/>
              <a:ext cx="3938" cy="399"/>
            </a:xfrm>
            <a:custGeom>
              <a:avLst/>
              <a:gdLst>
                <a:gd name="T0" fmla="*/ 0 w 4360"/>
                <a:gd name="T1" fmla="*/ 664 h 676"/>
                <a:gd name="T2" fmla="*/ 2149 w 4360"/>
                <a:gd name="T3" fmla="*/ 676 h 676"/>
                <a:gd name="T4" fmla="*/ 4360 w 4360"/>
                <a:gd name="T5" fmla="*/ 648 h 676"/>
                <a:gd name="T6" fmla="*/ 4360 w 4360"/>
                <a:gd name="T7" fmla="*/ 0 h 676"/>
                <a:gd name="T8" fmla="*/ 120 w 4360"/>
                <a:gd name="T9" fmla="*/ 24 h 676"/>
                <a:gd name="T10" fmla="*/ 80 w 4360"/>
                <a:gd name="T11" fmla="*/ 240 h 676"/>
                <a:gd name="T12" fmla="*/ 0 w 4360"/>
                <a:gd name="T13" fmla="*/ 664 h 67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360"/>
                <a:gd name="T22" fmla="*/ 0 h 676"/>
                <a:gd name="T23" fmla="*/ 4360 w 4360"/>
                <a:gd name="T24" fmla="*/ 676 h 67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360" h="676">
                  <a:moveTo>
                    <a:pt x="0" y="664"/>
                  </a:moveTo>
                  <a:lnTo>
                    <a:pt x="2149" y="676"/>
                  </a:lnTo>
                  <a:lnTo>
                    <a:pt x="4360" y="648"/>
                  </a:lnTo>
                  <a:lnTo>
                    <a:pt x="4360" y="0"/>
                  </a:lnTo>
                  <a:lnTo>
                    <a:pt x="120" y="24"/>
                  </a:lnTo>
                  <a:lnTo>
                    <a:pt x="80" y="240"/>
                  </a:lnTo>
                  <a:lnTo>
                    <a:pt x="0" y="664"/>
                  </a:lnTo>
                  <a:close/>
                </a:path>
              </a:pathLst>
            </a:custGeom>
            <a:solidFill>
              <a:srgbClr val="FFCC99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 b="0">
                <a:latin typeface="Verdana" pitchFamily="34" charset="0"/>
              </a:endParaRPr>
            </a:p>
          </p:txBody>
        </p:sp>
        <p:pic>
          <p:nvPicPr>
            <p:cNvPr id="3089" name="Picture 36"/>
            <p:cNvPicPr>
              <a:picLocks noChangeAspect="1" noChangeArrowheads="1"/>
            </p:cNvPicPr>
            <p:nvPr/>
          </p:nvPicPr>
          <p:blipFill>
            <a:blip r:embed="rId7">
              <a:lum bright="12000"/>
            </a:blip>
            <a:srcRect l="6104" t="7364" r="12032" b="20079"/>
            <a:stretch>
              <a:fillRect/>
            </a:stretch>
          </p:blipFill>
          <p:spPr bwMode="auto">
            <a:xfrm>
              <a:off x="1791" y="3022"/>
              <a:ext cx="652" cy="3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90" name="Text Box 17"/>
            <p:cNvSpPr txBox="1">
              <a:spLocks noChangeArrowheads="1"/>
            </p:cNvSpPr>
            <p:nvPr/>
          </p:nvSpPr>
          <p:spPr bwMode="auto">
            <a:xfrm>
              <a:off x="2949" y="3048"/>
              <a:ext cx="2653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olidFill>
                    <a:schemeClr val="bg1"/>
                  </a:solidFill>
                  <a:latin typeface="Times New Roman" pitchFamily="18" charset="0"/>
                </a:rPr>
                <a:t>Средства выведения</a:t>
              </a:r>
            </a:p>
          </p:txBody>
        </p:sp>
      </p:grpSp>
      <p:grpSp>
        <p:nvGrpSpPr>
          <p:cNvPr id="3081" name="Group 58"/>
          <p:cNvGrpSpPr>
            <a:grpSpLocks/>
          </p:cNvGrpSpPr>
          <p:nvPr/>
        </p:nvGrpSpPr>
        <p:grpSpPr bwMode="auto">
          <a:xfrm>
            <a:off x="2257425" y="5516563"/>
            <a:ext cx="6886575" cy="692150"/>
            <a:chOff x="1474" y="3394"/>
            <a:chExt cx="4128" cy="399"/>
          </a:xfrm>
        </p:grpSpPr>
        <p:sp>
          <p:nvSpPr>
            <p:cNvPr id="75791" name="Freeform 15"/>
            <p:cNvSpPr>
              <a:spLocks/>
            </p:cNvSpPr>
            <p:nvPr/>
          </p:nvSpPr>
          <p:spPr bwMode="auto">
            <a:xfrm>
              <a:off x="1474" y="3394"/>
              <a:ext cx="4072" cy="399"/>
            </a:xfrm>
            <a:custGeom>
              <a:avLst/>
              <a:gdLst>
                <a:gd name="T0" fmla="*/ 0 w 4360"/>
                <a:gd name="T1" fmla="*/ 664 h 676"/>
                <a:gd name="T2" fmla="*/ 2149 w 4360"/>
                <a:gd name="T3" fmla="*/ 676 h 676"/>
                <a:gd name="T4" fmla="*/ 4360 w 4360"/>
                <a:gd name="T5" fmla="*/ 648 h 676"/>
                <a:gd name="T6" fmla="*/ 4360 w 4360"/>
                <a:gd name="T7" fmla="*/ 0 h 676"/>
                <a:gd name="T8" fmla="*/ 120 w 4360"/>
                <a:gd name="T9" fmla="*/ 24 h 676"/>
                <a:gd name="T10" fmla="*/ 80 w 4360"/>
                <a:gd name="T11" fmla="*/ 240 h 676"/>
                <a:gd name="T12" fmla="*/ 0 w 4360"/>
                <a:gd name="T13" fmla="*/ 664 h 67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360"/>
                <a:gd name="T22" fmla="*/ 0 h 676"/>
                <a:gd name="T23" fmla="*/ 4360 w 4360"/>
                <a:gd name="T24" fmla="*/ 676 h 67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360" h="676">
                  <a:moveTo>
                    <a:pt x="0" y="664"/>
                  </a:moveTo>
                  <a:lnTo>
                    <a:pt x="2149" y="676"/>
                  </a:lnTo>
                  <a:lnTo>
                    <a:pt x="4360" y="648"/>
                  </a:lnTo>
                  <a:lnTo>
                    <a:pt x="4360" y="0"/>
                  </a:lnTo>
                  <a:lnTo>
                    <a:pt x="120" y="24"/>
                  </a:lnTo>
                  <a:lnTo>
                    <a:pt x="80" y="240"/>
                  </a:lnTo>
                  <a:lnTo>
                    <a:pt x="0" y="664"/>
                  </a:lnTo>
                  <a:close/>
                </a:path>
              </a:pathLst>
            </a:custGeom>
            <a:solidFill>
              <a:srgbClr val="00FF0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 b="0">
                <a:latin typeface="Verdana" pitchFamily="34" charset="0"/>
              </a:endParaRPr>
            </a:p>
          </p:txBody>
        </p:sp>
        <p:sp>
          <p:nvSpPr>
            <p:cNvPr id="3086" name="Text Box 17"/>
            <p:cNvSpPr txBox="1">
              <a:spLocks noChangeArrowheads="1"/>
            </p:cNvSpPr>
            <p:nvPr/>
          </p:nvSpPr>
          <p:spPr bwMode="auto">
            <a:xfrm>
              <a:off x="2744" y="3456"/>
              <a:ext cx="28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olidFill>
                    <a:schemeClr val="bg1"/>
                  </a:solidFill>
                  <a:latin typeface="Times New Roman" pitchFamily="18" charset="0"/>
                </a:rPr>
                <a:t>Беспилотные ЛА, дирижабли, аэростаты</a:t>
              </a:r>
            </a:p>
          </p:txBody>
        </p:sp>
        <p:pic>
          <p:nvPicPr>
            <p:cNvPr id="3087" name="Picture 52" descr="Krechet">
              <a:hlinkClick r:id="rId8" action="ppaction://hlinkfile"/>
            </p:cNvPr>
            <p:cNvPicPr>
              <a:picLocks noChangeAspect="1" noChangeArrowheads="1"/>
            </p:cNvPicPr>
            <p:nvPr/>
          </p:nvPicPr>
          <p:blipFill>
            <a:blip r:embed="rId9"/>
            <a:srcRect b="17163"/>
            <a:stretch>
              <a:fillRect/>
            </a:stretch>
          </p:blipFill>
          <p:spPr bwMode="auto">
            <a:xfrm>
              <a:off x="1655" y="3420"/>
              <a:ext cx="499" cy="33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</p:pic>
      </p:grpSp>
      <p:sp>
        <p:nvSpPr>
          <p:cNvPr id="3082" name="Rectangle 30"/>
          <p:cNvSpPr>
            <a:spLocks noChangeArrowheads="1"/>
          </p:cNvSpPr>
          <p:nvPr/>
        </p:nvSpPr>
        <p:spPr bwMode="auto">
          <a:xfrm>
            <a:off x="250825" y="6340475"/>
            <a:ext cx="8675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0" i="1">
                <a:solidFill>
                  <a:schemeClr val="bg1"/>
                </a:solidFill>
              </a:rPr>
              <a:t>Калужский инновационный космический центр НПО им. С.А. Лавочкина</a:t>
            </a:r>
          </a:p>
          <a:p>
            <a:pPr algn="ctr"/>
            <a:r>
              <a:rPr lang="ru-RU" sz="1200" b="0" i="1">
                <a:solidFill>
                  <a:schemeClr val="bg1"/>
                </a:solidFill>
              </a:rPr>
              <a:t>2010 год.</a:t>
            </a:r>
          </a:p>
        </p:txBody>
      </p:sp>
      <p:sp>
        <p:nvSpPr>
          <p:cNvPr id="3083" name="Заголовок 1"/>
          <p:cNvSpPr>
            <a:spLocks/>
          </p:cNvSpPr>
          <p:nvPr/>
        </p:nvSpPr>
        <p:spPr bwMode="auto">
          <a:xfrm>
            <a:off x="323850" y="1700213"/>
            <a:ext cx="2232025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2000">
                <a:solidFill>
                  <a:srgbClr val="FCF600"/>
                </a:solidFill>
                <a:latin typeface="Verdana" pitchFamily="34" charset="0"/>
              </a:rPr>
              <a:t>Основные направления </a:t>
            </a:r>
          </a:p>
          <a:p>
            <a:pPr algn="ctr" eaLnBrk="0" hangingPunct="0"/>
            <a:r>
              <a:rPr lang="ru-RU" sz="2000">
                <a:solidFill>
                  <a:srgbClr val="FCF600"/>
                </a:solidFill>
                <a:latin typeface="Verdana" pitchFamily="34" charset="0"/>
              </a:rPr>
              <a:t>деятельности</a:t>
            </a:r>
          </a:p>
          <a:p>
            <a:pPr algn="ctr" eaLnBrk="0" hangingPunct="0"/>
            <a:r>
              <a:rPr lang="ru-RU" sz="2000">
                <a:solidFill>
                  <a:srgbClr val="FCF600"/>
                </a:solidFill>
                <a:latin typeface="Verdana" pitchFamily="34" charset="0"/>
              </a:rPr>
              <a:t>НПО</a:t>
            </a:r>
          </a:p>
        </p:txBody>
      </p:sp>
      <p:sp>
        <p:nvSpPr>
          <p:cNvPr id="3084" name="Rectangle 31"/>
          <p:cNvSpPr>
            <a:spLocks noChangeArrowheads="1"/>
          </p:cNvSpPr>
          <p:nvPr/>
        </p:nvSpPr>
        <p:spPr bwMode="auto">
          <a:xfrm>
            <a:off x="1692275" y="115888"/>
            <a:ext cx="5472113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i="1">
                <a:solidFill>
                  <a:srgbClr val="FCF600"/>
                </a:solidFill>
              </a:rPr>
              <a:t>ФЕДЕРАЛЬНОЕ КОСМИЧЕСКОЕ АГЕНТСТВО</a:t>
            </a:r>
          </a:p>
          <a:p>
            <a:pPr algn="ctr"/>
            <a:endParaRPr lang="ru-RU" sz="1400" i="1">
              <a:solidFill>
                <a:srgbClr val="FCF600"/>
              </a:solidFill>
            </a:endParaRPr>
          </a:p>
          <a:p>
            <a:pPr algn="ctr"/>
            <a:r>
              <a:rPr lang="ru-RU" sz="1400" i="1">
                <a:solidFill>
                  <a:srgbClr val="FCF600"/>
                </a:solidFill>
              </a:rPr>
              <a:t>ФГУП «НАУЧНО-ПРОИЗВОДСТВЕННОЕ ОБЪЕДИНЕНИЕ </a:t>
            </a:r>
          </a:p>
          <a:p>
            <a:pPr algn="ctr"/>
            <a:r>
              <a:rPr lang="ru-RU" sz="1400" i="1">
                <a:solidFill>
                  <a:srgbClr val="FCF600"/>
                </a:solidFill>
              </a:rPr>
              <a:t>им. С.А. ЛАВОЧКИНА»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property id=&quot;20193&quot; value=&quot;-1&quot;/&gt;&lt;object type=&quot;4&quot; unique_id=&quot;10002&quot;&gt;&lt;/object&gt;&lt;object type=&quot;8&quot; unique_id=&quot;10003&quot;&gt;&lt;/object&gt;&lt;object type=&quot;2&quot; unique_id=&quot;10004&quot;&gt;&lt;object type=&quot;3&quot; unique_id=&quot;10005&quot;&gt;&lt;property id=&quot;20148&quot; value=&quot;5&quot;/&gt;&lt;property id=&quot;20300&quot; value=&quot;Slide 1&quot;/&gt;&lt;property id=&quot;20303&quot; value=&quot;-1&quot;/&gt;&lt;property id=&quot;20307&quot; value=&quot;257&quot;/&gt;&lt;/object&gt;&lt;object type=&quot;3&quot; unique_id=&quot;10006&quot;&gt;&lt;property id=&quot;20148&quot; value=&quot;5&quot;/&gt;&lt;property id=&quot;20300&quot; value=&quot;Slide 2 - &amp;quot;Since1966 there were performed 477successful launches of SC, satellites and upper stages.&amp;quot;&quot;/&gt;&lt;property id=&quot;20303&quot; value=&quot;-1&quot;/&gt;&lt;property id=&quot;20307&quot; value=&quot;259&quot;/&gt;&lt;/object&gt;&lt;object type=&quot;3&quot; unique_id=&quot;10007&quot;&gt;&lt;property id=&quot;20148&quot; value=&quot;5&quot;/&gt;&lt;property id=&quot;20300&quot; value=&quot;Slide 3&quot;/&gt;&lt;property id=&quot;20303&quot; value=&quot;-1&quot;/&gt;&lt;property id=&quot;20307&quot; value=&quot;273&quot;/&gt;&lt;/object&gt;&lt;object type=&quot;3&quot; unique_id=&quot;10008&quot;&gt;&lt;property id=&quot;20148&quot; value=&quot;5&quot;/&gt;&lt;property id=&quot;20300&quot; value=&quot;Slide 4&quot;/&gt;&lt;property id=&quot;20303&quot; value=&quot;-1&quot;/&gt;&lt;property id=&quot;20307&quot; value=&quot;264&quot;/&gt;&lt;/object&gt;&lt;object type=&quot;3&quot; unique_id=&quot;10009&quot;&gt;&lt;property id=&quot;20148&quot; value=&quot;5&quot;/&gt;&lt;property id=&quot;20300&quot; value=&quot;Slide 5&quot;/&gt;&lt;property id=&quot;20303&quot; value=&quot;-1&quot;/&gt;&lt;property id=&quot;20307&quot; value=&quot;274&quot;/&gt;&lt;/object&gt;&lt;object type=&quot;3&quot; unique_id=&quot;10010&quot;&gt;&lt;property id=&quot;20148&quot; value=&quot;5&quot;/&gt;&lt;property id=&quot;20300&quot; value=&quot;Slide 6 - &amp;quot;Принцип построения и геометрия сканирования&amp;quot;&quot;/&gt;&lt;property id=&quot;20303&quot; value=&quot;-1&quot;/&gt;&lt;property id=&quot;20307&quot; value=&quot;271&quot;/&gt;&lt;/object&gt;&lt;object type=&quot;3&quot; unique_id=&quot;10011&quot;&gt;&lt;property id=&quot;20148&quot; value=&quot;5&quot;/&gt;&lt;property id=&quot;20300&quot; value=&quot;Slide 7&quot;/&gt;&lt;property id=&quot;20303&quot; value=&quot;-1&quot;/&gt;&lt;property id=&quot;20307&quot; value=&quot;272&quot;/&gt;&lt;/object&gt;&lt;object type=&quot;3&quot; unique_id=&quot;10012&quot;&gt;&lt;property id=&quot;20148&quot; value=&quot;5&quot;/&gt;&lt;property id=&quot;20300&quot; value=&quot;Slide 8&quot;/&gt;&lt;property id=&quot;20303&quot; value=&quot;-1&quot;/&gt;&lt;property id=&quot;20307&quot; value=&quot;275&quot;/&gt;&lt;/object&gt;&lt;object type=&quot;3&quot; unique_id=&quot;10013&quot;&gt;&lt;property id=&quot;20148&quot; value=&quot;5&quot;/&gt;&lt;property id=&quot;20300&quot; value=&quot;Slide 9&quot;/&gt;&lt;property id=&quot;20303&quot; value=&quot;-1&quot;/&gt;&lt;property id=&quot;20307&quot; value=&quot;260&quot;/&gt;&lt;/object&gt;&lt;object type=&quot;3&quot; unique_id=&quot;10014&quot;&gt;&lt;property id=&quot;20148&quot; value=&quot;5&quot;/&gt;&lt;property id=&quot;20300&quot; value=&quot;Slide 10&quot;/&gt;&lt;property id=&quot;20303&quot; value=&quot;-1&quot;/&gt;&lt;property id=&quot;20307&quot; value=&quot;266&quot;/&gt;&lt;/object&gt;&lt;object type=&quot;3&quot; unique_id=&quot;10015&quot;&gt;&lt;property id=&quot;20148&quot; value=&quot;5&quot;/&gt;&lt;property id=&quot;20300&quot; value=&quot;Slide 11&quot;/&gt;&lt;property id=&quot;20303&quot; value=&quot;-1&quot;/&gt;&lt;property id=&quot;20307&quot; value=&quot;262&quot;/&gt;&lt;/object&gt;&lt;object type=&quot;3&quot; unique_id=&quot;10016&quot;&gt;&lt;property id=&quot;20148&quot; value=&quot;5&quot;/&gt;&lt;property id=&quot;20300&quot; value=&quot;Slide 12&quot;/&gt;&lt;property id=&quot;20303&quot; value=&quot;-1&quot;/&gt;&lt;property id=&quot;20307&quot; value=&quot;263&quot;/&gt;&lt;/object&gt;&lt;object type=&quot;3&quot; unique_id=&quot;10017&quot;&gt;&lt;property id=&quot;20148&quot; value=&quot;5&quot;/&gt;&lt;property id=&quot;20300&quot; value=&quot;Slide 13&quot;/&gt;&lt;property id=&quot;20303&quot; value=&quot;-1&quot;/&gt;&lt;property id=&quot;20307&quot; value=&quot;261&quot;/&gt;&lt;/object&gt;&lt;object type=&quot;3&quot; unique_id=&quot;10018&quot;&gt;&lt;property id=&quot;20148&quot; value=&quot;5&quot;/&gt;&lt;property id=&quot;20300&quot; value=&quot;Slide 14&quot;/&gt;&lt;property id=&quot;20303&quot; value=&quot;-1&quot;/&gt;&lt;property id=&quot;20307&quot; value=&quot;265&quot;/&gt;&lt;/object&gt;&lt;object type=&quot;3&quot; unique_id=&quot;10019&quot;&gt;&lt;property id=&quot;20148&quot; value=&quot;5&quot;/&gt;&lt;property id=&quot;20300&quot; value=&quot;Slide 15&quot;/&gt;&lt;property id=&quot;20303&quot; value=&quot;-1&quot;/&gt;&lt;property id=&quot;20307&quot; value=&quot;269&quot;/&gt;&lt;/object&gt;&lt;object type=&quot;3&quot; unique_id=&quot;10020&quot;&gt;&lt;property id=&quot;20148&quot; value=&quot;5&quot;/&gt;&lt;property id=&quot;20300&quot; value=&quot;Slide 16&quot;/&gt;&lt;property id=&quot;20303&quot; value=&quot;-1&quot;/&gt;&lt;property id=&quot;20307&quot; value=&quot;258&quot;/&gt;&lt;/object&gt;&lt;/object&gt;&lt;object type=&quot;10&quot; unique_id=&quot;10040&quot;&gt;&lt;object type=&quot;11&quot; unique_id=&quot;10041&quot;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</TotalTime>
  <Words>1248</Words>
  <Application>Microsoft Office PowerPoint</Application>
  <PresentationFormat>Экран (4:3)</PresentationFormat>
  <Paragraphs>327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Arial</vt:lpstr>
      <vt:lpstr>Verdana</vt:lpstr>
      <vt:lpstr>Times New Roman</vt:lpstr>
      <vt:lpstr>Arial Narrow</vt:lpstr>
      <vt:lpstr>Calibri</vt:lpstr>
      <vt:lpstr>Arial Black</vt:lpstr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 Рок</dc:creator>
  <cp:lastModifiedBy>Отделение 52</cp:lastModifiedBy>
  <cp:revision>37</cp:revision>
  <dcterms:created xsi:type="dcterms:W3CDTF">2008-11-13T07:55:04Z</dcterms:created>
  <dcterms:modified xsi:type="dcterms:W3CDTF">2010-10-07T05:02:37Z</dcterms:modified>
</cp:coreProperties>
</file>