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26.xml" ContentType="application/vnd.openxmlformats-officedocument.presentationml.tags+xml"/>
  <Override PartName="/ppt/notesSlides/notesSlide2.xml" ContentType="application/vnd.openxmlformats-officedocument.presentationml.notesSlide+xml"/>
  <Override PartName="/ppt/tags/tag127.xml" ContentType="application/vnd.openxmlformats-officedocument.presentationml.tags+xml"/>
  <Override PartName="/ppt/notesSlides/notesSlide3.xml" ContentType="application/vnd.openxmlformats-officedocument.presentationml.notesSlide+xml"/>
  <Override PartName="/ppt/tags/tag128.xml" ContentType="application/vnd.openxmlformats-officedocument.presentationml.tags+xml"/>
  <Override PartName="/ppt/notesSlides/notesSlide4.xml" ContentType="application/vnd.openxmlformats-officedocument.presentationml.notesSlide+xml"/>
  <Override PartName="/ppt/tags/tag129.xml" ContentType="application/vnd.openxmlformats-officedocument.presentationml.tags+xml"/>
  <Override PartName="/ppt/notesSlides/notesSlide5.xml" ContentType="application/vnd.openxmlformats-officedocument.presentationml.notesSlide+xml"/>
  <Override PartName="/ppt/tags/tag130.xml" ContentType="application/vnd.openxmlformats-officedocument.presentationml.tags+xml"/>
  <Override PartName="/ppt/notesSlides/notesSlide6.xml" ContentType="application/vnd.openxmlformats-officedocument.presentationml.notesSlide+xml"/>
  <Override PartName="/ppt/tags/tag131.xml" ContentType="application/vnd.openxmlformats-officedocument.presentationml.tags+xml"/>
  <Override PartName="/ppt/notesSlides/notesSlide7.xml" ContentType="application/vnd.openxmlformats-officedocument.presentationml.notesSlide+xml"/>
  <Override PartName="/ppt/tags/tag132.xml" ContentType="application/vnd.openxmlformats-officedocument.presentationml.tags+xml"/>
  <Override PartName="/ppt/notesSlides/notesSlide8.xml" ContentType="application/vnd.openxmlformats-officedocument.presentationml.notesSlide+xml"/>
  <Override PartName="/ppt/tags/tag133.xml" ContentType="application/vnd.openxmlformats-officedocument.presentationml.tags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134.xml" ContentType="application/vnd.openxmlformats-officedocument.presentationml.tags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135.xml" ContentType="application/vnd.openxmlformats-officedocument.presentationml.tags+xml"/>
  <Override PartName="/ppt/notesSlides/notesSlide11.xml" ContentType="application/vnd.openxmlformats-officedocument.presentationml.notesSlide+xml"/>
  <Override PartName="/ppt/tags/tag136.xml" ContentType="application/vnd.openxmlformats-officedocument.presentationml.tags+xml"/>
  <Override PartName="/ppt/notesSlides/notesSlide12.xml" ContentType="application/vnd.openxmlformats-officedocument.presentationml.notesSlide+xml"/>
  <Override PartName="/ppt/tags/tag137.xml" ContentType="application/vnd.openxmlformats-officedocument.presentationml.tags+xml"/>
  <Override PartName="/ppt/notesSlides/notesSlide13.xml" ContentType="application/vnd.openxmlformats-officedocument.presentationml.notesSlide+xml"/>
  <Override PartName="/ppt/tags/tag138.xml" ContentType="application/vnd.openxmlformats-officedocument.presentationml.tags+xml"/>
  <Override PartName="/ppt/notesSlides/notesSlide14.xml" ContentType="application/vnd.openxmlformats-officedocument.presentationml.notesSlide+xml"/>
  <Override PartName="/ppt/tags/tag139.xml" ContentType="application/vnd.openxmlformats-officedocument.presentationml.tags+xml"/>
  <Override PartName="/ppt/notesSlides/notesSlide15.xml" ContentType="application/vnd.openxmlformats-officedocument.presentationml.notesSlide+xml"/>
  <Override PartName="/ppt/tags/tag140.xml" ContentType="application/vnd.openxmlformats-officedocument.presentationml.tags+xml"/>
  <Override PartName="/ppt/notesSlides/notesSlide16.xml" ContentType="application/vnd.openxmlformats-officedocument.presentationml.notesSlide+xml"/>
  <Override PartName="/ppt/tags/tag141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367" r:id="rId3"/>
    <p:sldId id="363" r:id="rId4"/>
    <p:sldId id="364" r:id="rId5"/>
    <p:sldId id="365" r:id="rId6"/>
    <p:sldId id="342" r:id="rId7"/>
    <p:sldId id="353" r:id="rId8"/>
    <p:sldId id="354" r:id="rId9"/>
    <p:sldId id="355" r:id="rId10"/>
    <p:sldId id="344" r:id="rId11"/>
    <p:sldId id="345" r:id="rId12"/>
    <p:sldId id="340" r:id="rId13"/>
    <p:sldId id="341" r:id="rId14"/>
    <p:sldId id="348" r:id="rId15"/>
    <p:sldId id="349" r:id="rId16"/>
    <p:sldId id="352" r:id="rId17"/>
    <p:sldId id="357" r:id="rId18"/>
    <p:sldId id="360" r:id="rId19"/>
    <p:sldId id="358" r:id="rId20"/>
    <p:sldId id="359" r:id="rId21"/>
    <p:sldId id="362" r:id="rId22"/>
    <p:sldId id="335" r:id="rId23"/>
    <p:sldId id="272" r:id="rId24"/>
  </p:sldIdLst>
  <p:sldSz cx="9144000" cy="6858000" type="screen4x3"/>
  <p:notesSz cx="6797675" cy="9928225"/>
  <p:custDataLst>
    <p:tags r:id="rId26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orient="horz" pos="4048">
          <p15:clr>
            <a:srgbClr val="A4A3A4"/>
          </p15:clr>
        </p15:guide>
        <p15:guide id="3" orient="horz" pos="579">
          <p15:clr>
            <a:srgbClr val="A4A3A4"/>
          </p15:clr>
        </p15:guide>
        <p15:guide id="4" orient="horz" pos="659">
          <p15:clr>
            <a:srgbClr val="A4A3A4"/>
          </p15:clr>
        </p15:guide>
        <p15:guide id="5" orient="horz" pos="4113">
          <p15:clr>
            <a:srgbClr val="A4A3A4"/>
          </p15:clr>
        </p15:guide>
        <p15:guide id="6" pos="5624">
          <p15:clr>
            <a:srgbClr val="A4A3A4"/>
          </p15:clr>
        </p15:guide>
        <p15:guide id="7" pos="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Кулаковский Юлиан Алексеевич" initials="КЮА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5082"/>
    <a:srgbClr val="008000"/>
    <a:srgbClr val="BFDCF9"/>
    <a:srgbClr val="CAE8AA"/>
    <a:srgbClr val="C7D9F1"/>
    <a:srgbClr val="FFE7E7"/>
    <a:srgbClr val="E9F3FD"/>
    <a:srgbClr val="D6FEE0"/>
    <a:srgbClr val="FF33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95878" autoAdjust="0"/>
  </p:normalViewPr>
  <p:slideViewPr>
    <p:cSldViewPr snapToGrid="0">
      <p:cViewPr>
        <p:scale>
          <a:sx n="80" d="100"/>
          <a:sy n="80" d="100"/>
        </p:scale>
        <p:origin x="-72" y="60"/>
      </p:cViewPr>
      <p:guideLst>
        <p:guide orient="horz"/>
        <p:guide orient="horz" pos="4048"/>
        <p:guide orient="horz" pos="579"/>
        <p:guide orient="horz" pos="659"/>
        <p:guide orient="horz" pos="4113"/>
        <p:guide pos="5624"/>
        <p:guide pos="119"/>
      </p:guideLst>
    </p:cSldViewPr>
  </p:slideViewPr>
  <p:outlineViewPr>
    <p:cViewPr>
      <p:scale>
        <a:sx n="33" d="100"/>
        <a:sy n="33" d="100"/>
      </p:scale>
      <p:origin x="0" y="126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3936" y="-78"/>
      </p:cViewPr>
      <p:guideLst>
        <p:guide orient="horz" pos="3128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\Documents\&#1048;&#1075;&#1086;&#1088;&#1100;\&#1056;&#1072;&#1073;&#1086;&#1090;&#1072;\&#1057;&#1090;&#1072;&#1090;&#1080;&#1089;&#1090;&#1080;&#1082;&#1072;%20&#1082;&#1088;&#1077;&#1076;&#1080;&#1090;&#1086;&#1074;&#1072;&#1085;&#1080;&#1103;%20&#1052;&#1057;&#1055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\Documents\&#1048;&#1075;&#1086;&#1088;&#1100;\&#1056;&#1072;&#1073;&#1086;&#1090;&#1072;\&#1057;&#1090;&#1072;&#1090;&#1080;&#1089;&#1090;&#1080;&#1082;&#1072;%20&#1082;&#1088;&#1077;&#1076;&#1080;&#1090;&#1086;&#1074;&#1072;&#1085;&#1080;&#1103;%20&#1052;&#1057;&#1055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38987410381142"/>
          <c:y val="5.5269717308451809E-2"/>
          <c:w val="0.8906101258961886"/>
          <c:h val="0.73801011609904599"/>
        </c:manualLayout>
      </c:layout>
      <c:lineChart>
        <c:grouping val="standard"/>
        <c:varyColors val="0"/>
        <c:ser>
          <c:idx val="0"/>
          <c:order val="0"/>
          <c:tx>
            <c:strRef>
              <c:f>'Задолженность по кредитам МСП'!$B$4:$B$8</c:f>
              <c:strCache>
                <c:ptCount val="5"/>
                <c:pt idx="0">
                  <c:v>Задолженность,  в том числе:</c:v>
                </c:pt>
                <c:pt idx="1">
                  <c:v>в рублях</c:v>
                </c:pt>
                <c:pt idx="2">
                  <c:v>субъектов малого и среднего предпринимательства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'Задолженность по кредитам МСП'!$A$9:$A$120</c:f>
              <c:numCache>
                <c:formatCode>m/d/yyyy</c:formatCode>
                <c:ptCount val="112"/>
                <c:pt idx="0">
                  <c:v>39904</c:v>
                </c:pt>
                <c:pt idx="1">
                  <c:v>39934</c:v>
                </c:pt>
                <c:pt idx="2">
                  <c:v>39965</c:v>
                </c:pt>
                <c:pt idx="3">
                  <c:v>39995</c:v>
                </c:pt>
                <c:pt idx="4">
                  <c:v>40026</c:v>
                </c:pt>
                <c:pt idx="5">
                  <c:v>40057</c:v>
                </c:pt>
                <c:pt idx="6">
                  <c:v>40087</c:v>
                </c:pt>
                <c:pt idx="7">
                  <c:v>40118</c:v>
                </c:pt>
                <c:pt idx="8">
                  <c:v>40148</c:v>
                </c:pt>
                <c:pt idx="9">
                  <c:v>40179</c:v>
                </c:pt>
                <c:pt idx="10">
                  <c:v>40210</c:v>
                </c:pt>
                <c:pt idx="11">
                  <c:v>40238</c:v>
                </c:pt>
                <c:pt idx="12">
                  <c:v>40269</c:v>
                </c:pt>
                <c:pt idx="13">
                  <c:v>40299</c:v>
                </c:pt>
                <c:pt idx="14">
                  <c:v>40330</c:v>
                </c:pt>
                <c:pt idx="15">
                  <c:v>40360</c:v>
                </c:pt>
                <c:pt idx="16">
                  <c:v>40391</c:v>
                </c:pt>
                <c:pt idx="17">
                  <c:v>40422</c:v>
                </c:pt>
                <c:pt idx="18">
                  <c:v>40452</c:v>
                </c:pt>
                <c:pt idx="19">
                  <c:v>40483</c:v>
                </c:pt>
                <c:pt idx="20">
                  <c:v>40513</c:v>
                </c:pt>
                <c:pt idx="21">
                  <c:v>40544</c:v>
                </c:pt>
                <c:pt idx="22">
                  <c:v>40575</c:v>
                </c:pt>
                <c:pt idx="23">
                  <c:v>40603</c:v>
                </c:pt>
                <c:pt idx="24">
                  <c:v>40634</c:v>
                </c:pt>
                <c:pt idx="25">
                  <c:v>40664</c:v>
                </c:pt>
                <c:pt idx="26">
                  <c:v>40695</c:v>
                </c:pt>
                <c:pt idx="27">
                  <c:v>40725</c:v>
                </c:pt>
                <c:pt idx="28">
                  <c:v>40756</c:v>
                </c:pt>
                <c:pt idx="29">
                  <c:v>40787</c:v>
                </c:pt>
                <c:pt idx="30">
                  <c:v>40817</c:v>
                </c:pt>
                <c:pt idx="31">
                  <c:v>40848</c:v>
                </c:pt>
                <c:pt idx="32">
                  <c:v>40878</c:v>
                </c:pt>
                <c:pt idx="33">
                  <c:v>40909</c:v>
                </c:pt>
                <c:pt idx="34">
                  <c:v>40940</c:v>
                </c:pt>
                <c:pt idx="35">
                  <c:v>40969</c:v>
                </c:pt>
                <c:pt idx="36">
                  <c:v>41000</c:v>
                </c:pt>
                <c:pt idx="37">
                  <c:v>41030</c:v>
                </c:pt>
                <c:pt idx="38">
                  <c:v>41061</c:v>
                </c:pt>
                <c:pt idx="39">
                  <c:v>41091</c:v>
                </c:pt>
                <c:pt idx="40">
                  <c:v>41122</c:v>
                </c:pt>
                <c:pt idx="41">
                  <c:v>41153</c:v>
                </c:pt>
                <c:pt idx="42">
                  <c:v>41183</c:v>
                </c:pt>
                <c:pt idx="43">
                  <c:v>41214</c:v>
                </c:pt>
                <c:pt idx="44">
                  <c:v>41244</c:v>
                </c:pt>
                <c:pt idx="45">
                  <c:v>41275</c:v>
                </c:pt>
                <c:pt idx="46">
                  <c:v>41306</c:v>
                </c:pt>
                <c:pt idx="47">
                  <c:v>41334</c:v>
                </c:pt>
                <c:pt idx="48">
                  <c:v>41365</c:v>
                </c:pt>
                <c:pt idx="49">
                  <c:v>41395</c:v>
                </c:pt>
                <c:pt idx="50">
                  <c:v>41426</c:v>
                </c:pt>
                <c:pt idx="51">
                  <c:v>41456</c:v>
                </c:pt>
                <c:pt idx="52">
                  <c:v>41487</c:v>
                </c:pt>
                <c:pt idx="53">
                  <c:v>41518</c:v>
                </c:pt>
                <c:pt idx="54">
                  <c:v>41548</c:v>
                </c:pt>
                <c:pt idx="55">
                  <c:v>41579</c:v>
                </c:pt>
                <c:pt idx="56">
                  <c:v>41609</c:v>
                </c:pt>
                <c:pt idx="57">
                  <c:v>41640</c:v>
                </c:pt>
                <c:pt idx="58">
                  <c:v>41671</c:v>
                </c:pt>
                <c:pt idx="59">
                  <c:v>41699</c:v>
                </c:pt>
                <c:pt idx="60">
                  <c:v>41730</c:v>
                </c:pt>
                <c:pt idx="61">
                  <c:v>41760</c:v>
                </c:pt>
                <c:pt idx="62">
                  <c:v>41791</c:v>
                </c:pt>
                <c:pt idx="63">
                  <c:v>41821</c:v>
                </c:pt>
                <c:pt idx="64">
                  <c:v>41852</c:v>
                </c:pt>
                <c:pt idx="65">
                  <c:v>41883</c:v>
                </c:pt>
                <c:pt idx="66">
                  <c:v>41913</c:v>
                </c:pt>
                <c:pt idx="67">
                  <c:v>41944</c:v>
                </c:pt>
                <c:pt idx="68">
                  <c:v>41974</c:v>
                </c:pt>
                <c:pt idx="69">
                  <c:v>42005</c:v>
                </c:pt>
                <c:pt idx="70">
                  <c:v>42036</c:v>
                </c:pt>
                <c:pt idx="71">
                  <c:v>42064</c:v>
                </c:pt>
                <c:pt idx="72">
                  <c:v>42095</c:v>
                </c:pt>
                <c:pt idx="73">
                  <c:v>42125</c:v>
                </c:pt>
                <c:pt idx="74">
                  <c:v>42156</c:v>
                </c:pt>
                <c:pt idx="75">
                  <c:v>42186</c:v>
                </c:pt>
                <c:pt idx="76">
                  <c:v>42217</c:v>
                </c:pt>
                <c:pt idx="77">
                  <c:v>42248</c:v>
                </c:pt>
                <c:pt idx="78">
                  <c:v>42278</c:v>
                </c:pt>
                <c:pt idx="79">
                  <c:v>42309</c:v>
                </c:pt>
                <c:pt idx="80">
                  <c:v>42339</c:v>
                </c:pt>
                <c:pt idx="81">
                  <c:v>42370</c:v>
                </c:pt>
                <c:pt idx="82">
                  <c:v>42401</c:v>
                </c:pt>
                <c:pt idx="83">
                  <c:v>42430</c:v>
                </c:pt>
                <c:pt idx="84">
                  <c:v>42461</c:v>
                </c:pt>
                <c:pt idx="85">
                  <c:v>42491</c:v>
                </c:pt>
                <c:pt idx="86">
                  <c:v>42522</c:v>
                </c:pt>
                <c:pt idx="87">
                  <c:v>42552</c:v>
                </c:pt>
                <c:pt idx="88">
                  <c:v>42583</c:v>
                </c:pt>
                <c:pt idx="89">
                  <c:v>42614</c:v>
                </c:pt>
                <c:pt idx="90">
                  <c:v>42644</c:v>
                </c:pt>
                <c:pt idx="91">
                  <c:v>42675</c:v>
                </c:pt>
                <c:pt idx="92">
                  <c:v>42705</c:v>
                </c:pt>
                <c:pt idx="93">
                  <c:v>42736</c:v>
                </c:pt>
                <c:pt idx="94">
                  <c:v>42767</c:v>
                </c:pt>
                <c:pt idx="95">
                  <c:v>42795</c:v>
                </c:pt>
                <c:pt idx="96">
                  <c:v>42826</c:v>
                </c:pt>
                <c:pt idx="97">
                  <c:v>42856</c:v>
                </c:pt>
                <c:pt idx="98">
                  <c:v>42887</c:v>
                </c:pt>
                <c:pt idx="99">
                  <c:v>42917</c:v>
                </c:pt>
                <c:pt idx="100">
                  <c:v>42948</c:v>
                </c:pt>
                <c:pt idx="101">
                  <c:v>42979</c:v>
                </c:pt>
                <c:pt idx="102">
                  <c:v>43009</c:v>
                </c:pt>
                <c:pt idx="103">
                  <c:v>43040</c:v>
                </c:pt>
                <c:pt idx="104">
                  <c:v>43070</c:v>
                </c:pt>
                <c:pt idx="105">
                  <c:v>43101</c:v>
                </c:pt>
                <c:pt idx="106">
                  <c:v>43132</c:v>
                </c:pt>
                <c:pt idx="107">
                  <c:v>43160</c:v>
                </c:pt>
                <c:pt idx="108">
                  <c:v>43191</c:v>
                </c:pt>
                <c:pt idx="109">
                  <c:v>43221</c:v>
                </c:pt>
                <c:pt idx="110">
                  <c:v>43252</c:v>
                </c:pt>
                <c:pt idx="111">
                  <c:v>43282</c:v>
                </c:pt>
              </c:numCache>
            </c:numRef>
          </c:cat>
          <c:val>
            <c:numRef>
              <c:f>'Задолженность по кредитам МСП'!$B$9:$B$120</c:f>
            </c:numRef>
          </c:val>
          <c:smooth val="0"/>
          <c:extLst>
            <c:ext xmlns:c16="http://schemas.microsoft.com/office/drawing/2014/chart" uri="{C3380CC4-5D6E-409C-BE32-E72D297353CC}">
              <c16:uniqueId val="{00000000-8AAC-4CDA-85D1-9909F003A113}"/>
            </c:ext>
          </c:extLst>
        </c:ser>
        <c:ser>
          <c:idx val="1"/>
          <c:order val="1"/>
          <c:tx>
            <c:strRef>
              <c:f>'Задолженность по кредитам МСП'!$C$4:$C$8</c:f>
              <c:strCache>
                <c:ptCount val="5"/>
                <c:pt idx="0">
                  <c:v>Задолженность,  в том числе:</c:v>
                </c:pt>
                <c:pt idx="1">
                  <c:v>в рублях</c:v>
                </c:pt>
                <c:pt idx="2">
                  <c:v>из них:</c:v>
                </c:pt>
                <c:pt idx="3">
                  <c:v>индивидуальным предпринимателей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'Задолженность по кредитам МСП'!$A$9:$A$120</c:f>
              <c:numCache>
                <c:formatCode>m/d/yyyy</c:formatCode>
                <c:ptCount val="112"/>
                <c:pt idx="0">
                  <c:v>39904</c:v>
                </c:pt>
                <c:pt idx="1">
                  <c:v>39934</c:v>
                </c:pt>
                <c:pt idx="2">
                  <c:v>39965</c:v>
                </c:pt>
                <c:pt idx="3">
                  <c:v>39995</c:v>
                </c:pt>
                <c:pt idx="4">
                  <c:v>40026</c:v>
                </c:pt>
                <c:pt idx="5">
                  <c:v>40057</c:v>
                </c:pt>
                <c:pt idx="6">
                  <c:v>40087</c:v>
                </c:pt>
                <c:pt idx="7">
                  <c:v>40118</c:v>
                </c:pt>
                <c:pt idx="8">
                  <c:v>40148</c:v>
                </c:pt>
                <c:pt idx="9">
                  <c:v>40179</c:v>
                </c:pt>
                <c:pt idx="10">
                  <c:v>40210</c:v>
                </c:pt>
                <c:pt idx="11">
                  <c:v>40238</c:v>
                </c:pt>
                <c:pt idx="12">
                  <c:v>40269</c:v>
                </c:pt>
                <c:pt idx="13">
                  <c:v>40299</c:v>
                </c:pt>
                <c:pt idx="14">
                  <c:v>40330</c:v>
                </c:pt>
                <c:pt idx="15">
                  <c:v>40360</c:v>
                </c:pt>
                <c:pt idx="16">
                  <c:v>40391</c:v>
                </c:pt>
                <c:pt idx="17">
                  <c:v>40422</c:v>
                </c:pt>
                <c:pt idx="18">
                  <c:v>40452</c:v>
                </c:pt>
                <c:pt idx="19">
                  <c:v>40483</c:v>
                </c:pt>
                <c:pt idx="20">
                  <c:v>40513</c:v>
                </c:pt>
                <c:pt idx="21">
                  <c:v>40544</c:v>
                </c:pt>
                <c:pt idx="22">
                  <c:v>40575</c:v>
                </c:pt>
                <c:pt idx="23">
                  <c:v>40603</c:v>
                </c:pt>
                <c:pt idx="24">
                  <c:v>40634</c:v>
                </c:pt>
                <c:pt idx="25">
                  <c:v>40664</c:v>
                </c:pt>
                <c:pt idx="26">
                  <c:v>40695</c:v>
                </c:pt>
                <c:pt idx="27">
                  <c:v>40725</c:v>
                </c:pt>
                <c:pt idx="28">
                  <c:v>40756</c:v>
                </c:pt>
                <c:pt idx="29">
                  <c:v>40787</c:v>
                </c:pt>
                <c:pt idx="30">
                  <c:v>40817</c:v>
                </c:pt>
                <c:pt idx="31">
                  <c:v>40848</c:v>
                </c:pt>
                <c:pt idx="32">
                  <c:v>40878</c:v>
                </c:pt>
                <c:pt idx="33">
                  <c:v>40909</c:v>
                </c:pt>
                <c:pt idx="34">
                  <c:v>40940</c:v>
                </c:pt>
                <c:pt idx="35">
                  <c:v>40969</c:v>
                </c:pt>
                <c:pt idx="36">
                  <c:v>41000</c:v>
                </c:pt>
                <c:pt idx="37">
                  <c:v>41030</c:v>
                </c:pt>
                <c:pt idx="38">
                  <c:v>41061</c:v>
                </c:pt>
                <c:pt idx="39">
                  <c:v>41091</c:v>
                </c:pt>
                <c:pt idx="40">
                  <c:v>41122</c:v>
                </c:pt>
                <c:pt idx="41">
                  <c:v>41153</c:v>
                </c:pt>
                <c:pt idx="42">
                  <c:v>41183</c:v>
                </c:pt>
                <c:pt idx="43">
                  <c:v>41214</c:v>
                </c:pt>
                <c:pt idx="44">
                  <c:v>41244</c:v>
                </c:pt>
                <c:pt idx="45">
                  <c:v>41275</c:v>
                </c:pt>
                <c:pt idx="46">
                  <c:v>41306</c:v>
                </c:pt>
                <c:pt idx="47">
                  <c:v>41334</c:v>
                </c:pt>
                <c:pt idx="48">
                  <c:v>41365</c:v>
                </c:pt>
                <c:pt idx="49">
                  <c:v>41395</c:v>
                </c:pt>
                <c:pt idx="50">
                  <c:v>41426</c:v>
                </c:pt>
                <c:pt idx="51">
                  <c:v>41456</c:v>
                </c:pt>
                <c:pt idx="52">
                  <c:v>41487</c:v>
                </c:pt>
                <c:pt idx="53">
                  <c:v>41518</c:v>
                </c:pt>
                <c:pt idx="54">
                  <c:v>41548</c:v>
                </c:pt>
                <c:pt idx="55">
                  <c:v>41579</c:v>
                </c:pt>
                <c:pt idx="56">
                  <c:v>41609</c:v>
                </c:pt>
                <c:pt idx="57">
                  <c:v>41640</c:v>
                </c:pt>
                <c:pt idx="58">
                  <c:v>41671</c:v>
                </c:pt>
                <c:pt idx="59">
                  <c:v>41699</c:v>
                </c:pt>
                <c:pt idx="60">
                  <c:v>41730</c:v>
                </c:pt>
                <c:pt idx="61">
                  <c:v>41760</c:v>
                </c:pt>
                <c:pt idx="62">
                  <c:v>41791</c:v>
                </c:pt>
                <c:pt idx="63">
                  <c:v>41821</c:v>
                </c:pt>
                <c:pt idx="64">
                  <c:v>41852</c:v>
                </c:pt>
                <c:pt idx="65">
                  <c:v>41883</c:v>
                </c:pt>
                <c:pt idx="66">
                  <c:v>41913</c:v>
                </c:pt>
                <c:pt idx="67">
                  <c:v>41944</c:v>
                </c:pt>
                <c:pt idx="68">
                  <c:v>41974</c:v>
                </c:pt>
                <c:pt idx="69">
                  <c:v>42005</c:v>
                </c:pt>
                <c:pt idx="70">
                  <c:v>42036</c:v>
                </c:pt>
                <c:pt idx="71">
                  <c:v>42064</c:v>
                </c:pt>
                <c:pt idx="72">
                  <c:v>42095</c:v>
                </c:pt>
                <c:pt idx="73">
                  <c:v>42125</c:v>
                </c:pt>
                <c:pt idx="74">
                  <c:v>42156</c:v>
                </c:pt>
                <c:pt idx="75">
                  <c:v>42186</c:v>
                </c:pt>
                <c:pt idx="76">
                  <c:v>42217</c:v>
                </c:pt>
                <c:pt idx="77">
                  <c:v>42248</c:v>
                </c:pt>
                <c:pt idx="78">
                  <c:v>42278</c:v>
                </c:pt>
                <c:pt idx="79">
                  <c:v>42309</c:v>
                </c:pt>
                <c:pt idx="80">
                  <c:v>42339</c:v>
                </c:pt>
                <c:pt idx="81">
                  <c:v>42370</c:v>
                </c:pt>
                <c:pt idx="82">
                  <c:v>42401</c:v>
                </c:pt>
                <c:pt idx="83">
                  <c:v>42430</c:v>
                </c:pt>
                <c:pt idx="84">
                  <c:v>42461</c:v>
                </c:pt>
                <c:pt idx="85">
                  <c:v>42491</c:v>
                </c:pt>
                <c:pt idx="86">
                  <c:v>42522</c:v>
                </c:pt>
                <c:pt idx="87">
                  <c:v>42552</c:v>
                </c:pt>
                <c:pt idx="88">
                  <c:v>42583</c:v>
                </c:pt>
                <c:pt idx="89">
                  <c:v>42614</c:v>
                </c:pt>
                <c:pt idx="90">
                  <c:v>42644</c:v>
                </c:pt>
                <c:pt idx="91">
                  <c:v>42675</c:v>
                </c:pt>
                <c:pt idx="92">
                  <c:v>42705</c:v>
                </c:pt>
                <c:pt idx="93">
                  <c:v>42736</c:v>
                </c:pt>
                <c:pt idx="94">
                  <c:v>42767</c:v>
                </c:pt>
                <c:pt idx="95">
                  <c:v>42795</c:v>
                </c:pt>
                <c:pt idx="96">
                  <c:v>42826</c:v>
                </c:pt>
                <c:pt idx="97">
                  <c:v>42856</c:v>
                </c:pt>
                <c:pt idx="98">
                  <c:v>42887</c:v>
                </c:pt>
                <c:pt idx="99">
                  <c:v>42917</c:v>
                </c:pt>
                <c:pt idx="100">
                  <c:v>42948</c:v>
                </c:pt>
                <c:pt idx="101">
                  <c:v>42979</c:v>
                </c:pt>
                <c:pt idx="102">
                  <c:v>43009</c:v>
                </c:pt>
                <c:pt idx="103">
                  <c:v>43040</c:v>
                </c:pt>
                <c:pt idx="104">
                  <c:v>43070</c:v>
                </c:pt>
                <c:pt idx="105">
                  <c:v>43101</c:v>
                </c:pt>
                <c:pt idx="106">
                  <c:v>43132</c:v>
                </c:pt>
                <c:pt idx="107">
                  <c:v>43160</c:v>
                </c:pt>
                <c:pt idx="108">
                  <c:v>43191</c:v>
                </c:pt>
                <c:pt idx="109">
                  <c:v>43221</c:v>
                </c:pt>
                <c:pt idx="110">
                  <c:v>43252</c:v>
                </c:pt>
                <c:pt idx="111">
                  <c:v>43282</c:v>
                </c:pt>
              </c:numCache>
            </c:numRef>
          </c:cat>
          <c:val>
            <c:numRef>
              <c:f>'Задолженность по кредитам МСП'!$C$9:$C$120</c:f>
            </c:numRef>
          </c:val>
          <c:smooth val="0"/>
          <c:extLst>
            <c:ext xmlns:c16="http://schemas.microsoft.com/office/drawing/2014/chart" uri="{C3380CC4-5D6E-409C-BE32-E72D297353CC}">
              <c16:uniqueId val="{00000001-8AAC-4CDA-85D1-9909F003A113}"/>
            </c:ext>
          </c:extLst>
        </c:ser>
        <c:ser>
          <c:idx val="2"/>
          <c:order val="2"/>
          <c:tx>
            <c:strRef>
              <c:f>'Задолженность по кредитам МСП'!$D$4:$D$8</c:f>
              <c:strCache>
                <c:ptCount val="5"/>
                <c:pt idx="0">
                  <c:v>Задолженность,  в том числе:</c:v>
                </c:pt>
                <c:pt idx="1">
                  <c:v>в иностранной валюте и драгоценных металлах</c:v>
                </c:pt>
                <c:pt idx="2">
                  <c:v>субъектов малого и среднего предпринимательства</c:v>
                </c:pt>
                <c:pt idx="3">
                  <c:v>индивидуальным предпринимателей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'Задолженность по кредитам МСП'!$A$9:$A$120</c:f>
              <c:numCache>
                <c:formatCode>m/d/yyyy</c:formatCode>
                <c:ptCount val="112"/>
                <c:pt idx="0">
                  <c:v>39904</c:v>
                </c:pt>
                <c:pt idx="1">
                  <c:v>39934</c:v>
                </c:pt>
                <c:pt idx="2">
                  <c:v>39965</c:v>
                </c:pt>
                <c:pt idx="3">
                  <c:v>39995</c:v>
                </c:pt>
                <c:pt idx="4">
                  <c:v>40026</c:v>
                </c:pt>
                <c:pt idx="5">
                  <c:v>40057</c:v>
                </c:pt>
                <c:pt idx="6">
                  <c:v>40087</c:v>
                </c:pt>
                <c:pt idx="7">
                  <c:v>40118</c:v>
                </c:pt>
                <c:pt idx="8">
                  <c:v>40148</c:v>
                </c:pt>
                <c:pt idx="9">
                  <c:v>40179</c:v>
                </c:pt>
                <c:pt idx="10">
                  <c:v>40210</c:v>
                </c:pt>
                <c:pt idx="11">
                  <c:v>40238</c:v>
                </c:pt>
                <c:pt idx="12">
                  <c:v>40269</c:v>
                </c:pt>
                <c:pt idx="13">
                  <c:v>40299</c:v>
                </c:pt>
                <c:pt idx="14">
                  <c:v>40330</c:v>
                </c:pt>
                <c:pt idx="15">
                  <c:v>40360</c:v>
                </c:pt>
                <c:pt idx="16">
                  <c:v>40391</c:v>
                </c:pt>
                <c:pt idx="17">
                  <c:v>40422</c:v>
                </c:pt>
                <c:pt idx="18">
                  <c:v>40452</c:v>
                </c:pt>
                <c:pt idx="19">
                  <c:v>40483</c:v>
                </c:pt>
                <c:pt idx="20">
                  <c:v>40513</c:v>
                </c:pt>
                <c:pt idx="21">
                  <c:v>40544</c:v>
                </c:pt>
                <c:pt idx="22">
                  <c:v>40575</c:v>
                </c:pt>
                <c:pt idx="23">
                  <c:v>40603</c:v>
                </c:pt>
                <c:pt idx="24">
                  <c:v>40634</c:v>
                </c:pt>
                <c:pt idx="25">
                  <c:v>40664</c:v>
                </c:pt>
                <c:pt idx="26">
                  <c:v>40695</c:v>
                </c:pt>
                <c:pt idx="27">
                  <c:v>40725</c:v>
                </c:pt>
                <c:pt idx="28">
                  <c:v>40756</c:v>
                </c:pt>
                <c:pt idx="29">
                  <c:v>40787</c:v>
                </c:pt>
                <c:pt idx="30">
                  <c:v>40817</c:v>
                </c:pt>
                <c:pt idx="31">
                  <c:v>40848</c:v>
                </c:pt>
                <c:pt idx="32">
                  <c:v>40878</c:v>
                </c:pt>
                <c:pt idx="33">
                  <c:v>40909</c:v>
                </c:pt>
                <c:pt idx="34">
                  <c:v>40940</c:v>
                </c:pt>
                <c:pt idx="35">
                  <c:v>40969</c:v>
                </c:pt>
                <c:pt idx="36">
                  <c:v>41000</c:v>
                </c:pt>
                <c:pt idx="37">
                  <c:v>41030</c:v>
                </c:pt>
                <c:pt idx="38">
                  <c:v>41061</c:v>
                </c:pt>
                <c:pt idx="39">
                  <c:v>41091</c:v>
                </c:pt>
                <c:pt idx="40">
                  <c:v>41122</c:v>
                </c:pt>
                <c:pt idx="41">
                  <c:v>41153</c:v>
                </c:pt>
                <c:pt idx="42">
                  <c:v>41183</c:v>
                </c:pt>
                <c:pt idx="43">
                  <c:v>41214</c:v>
                </c:pt>
                <c:pt idx="44">
                  <c:v>41244</c:v>
                </c:pt>
                <c:pt idx="45">
                  <c:v>41275</c:v>
                </c:pt>
                <c:pt idx="46">
                  <c:v>41306</c:v>
                </c:pt>
                <c:pt idx="47">
                  <c:v>41334</c:v>
                </c:pt>
                <c:pt idx="48">
                  <c:v>41365</c:v>
                </c:pt>
                <c:pt idx="49">
                  <c:v>41395</c:v>
                </c:pt>
                <c:pt idx="50">
                  <c:v>41426</c:v>
                </c:pt>
                <c:pt idx="51">
                  <c:v>41456</c:v>
                </c:pt>
                <c:pt idx="52">
                  <c:v>41487</c:v>
                </c:pt>
                <c:pt idx="53">
                  <c:v>41518</c:v>
                </c:pt>
                <c:pt idx="54">
                  <c:v>41548</c:v>
                </c:pt>
                <c:pt idx="55">
                  <c:v>41579</c:v>
                </c:pt>
                <c:pt idx="56">
                  <c:v>41609</c:v>
                </c:pt>
                <c:pt idx="57">
                  <c:v>41640</c:v>
                </c:pt>
                <c:pt idx="58">
                  <c:v>41671</c:v>
                </c:pt>
                <c:pt idx="59">
                  <c:v>41699</c:v>
                </c:pt>
                <c:pt idx="60">
                  <c:v>41730</c:v>
                </c:pt>
                <c:pt idx="61">
                  <c:v>41760</c:v>
                </c:pt>
                <c:pt idx="62">
                  <c:v>41791</c:v>
                </c:pt>
                <c:pt idx="63">
                  <c:v>41821</c:v>
                </c:pt>
                <c:pt idx="64">
                  <c:v>41852</c:v>
                </c:pt>
                <c:pt idx="65">
                  <c:v>41883</c:v>
                </c:pt>
                <c:pt idx="66">
                  <c:v>41913</c:v>
                </c:pt>
                <c:pt idx="67">
                  <c:v>41944</c:v>
                </c:pt>
                <c:pt idx="68">
                  <c:v>41974</c:v>
                </c:pt>
                <c:pt idx="69">
                  <c:v>42005</c:v>
                </c:pt>
                <c:pt idx="70">
                  <c:v>42036</c:v>
                </c:pt>
                <c:pt idx="71">
                  <c:v>42064</c:v>
                </c:pt>
                <c:pt idx="72">
                  <c:v>42095</c:v>
                </c:pt>
                <c:pt idx="73">
                  <c:v>42125</c:v>
                </c:pt>
                <c:pt idx="74">
                  <c:v>42156</c:v>
                </c:pt>
                <c:pt idx="75">
                  <c:v>42186</c:v>
                </c:pt>
                <c:pt idx="76">
                  <c:v>42217</c:v>
                </c:pt>
                <c:pt idx="77">
                  <c:v>42248</c:v>
                </c:pt>
                <c:pt idx="78">
                  <c:v>42278</c:v>
                </c:pt>
                <c:pt idx="79">
                  <c:v>42309</c:v>
                </c:pt>
                <c:pt idx="80">
                  <c:v>42339</c:v>
                </c:pt>
                <c:pt idx="81">
                  <c:v>42370</c:v>
                </c:pt>
                <c:pt idx="82">
                  <c:v>42401</c:v>
                </c:pt>
                <c:pt idx="83">
                  <c:v>42430</c:v>
                </c:pt>
                <c:pt idx="84">
                  <c:v>42461</c:v>
                </c:pt>
                <c:pt idx="85">
                  <c:v>42491</c:v>
                </c:pt>
                <c:pt idx="86">
                  <c:v>42522</c:v>
                </c:pt>
                <c:pt idx="87">
                  <c:v>42552</c:v>
                </c:pt>
                <c:pt idx="88">
                  <c:v>42583</c:v>
                </c:pt>
                <c:pt idx="89">
                  <c:v>42614</c:v>
                </c:pt>
                <c:pt idx="90">
                  <c:v>42644</c:v>
                </c:pt>
                <c:pt idx="91">
                  <c:v>42675</c:v>
                </c:pt>
                <c:pt idx="92">
                  <c:v>42705</c:v>
                </c:pt>
                <c:pt idx="93">
                  <c:v>42736</c:v>
                </c:pt>
                <c:pt idx="94">
                  <c:v>42767</c:v>
                </c:pt>
                <c:pt idx="95">
                  <c:v>42795</c:v>
                </c:pt>
                <c:pt idx="96">
                  <c:v>42826</c:v>
                </c:pt>
                <c:pt idx="97">
                  <c:v>42856</c:v>
                </c:pt>
                <c:pt idx="98">
                  <c:v>42887</c:v>
                </c:pt>
                <c:pt idx="99">
                  <c:v>42917</c:v>
                </c:pt>
                <c:pt idx="100">
                  <c:v>42948</c:v>
                </c:pt>
                <c:pt idx="101">
                  <c:v>42979</c:v>
                </c:pt>
                <c:pt idx="102">
                  <c:v>43009</c:v>
                </c:pt>
                <c:pt idx="103">
                  <c:v>43040</c:v>
                </c:pt>
                <c:pt idx="104">
                  <c:v>43070</c:v>
                </c:pt>
                <c:pt idx="105">
                  <c:v>43101</c:v>
                </c:pt>
                <c:pt idx="106">
                  <c:v>43132</c:v>
                </c:pt>
                <c:pt idx="107">
                  <c:v>43160</c:v>
                </c:pt>
                <c:pt idx="108">
                  <c:v>43191</c:v>
                </c:pt>
                <c:pt idx="109">
                  <c:v>43221</c:v>
                </c:pt>
                <c:pt idx="110">
                  <c:v>43252</c:v>
                </c:pt>
                <c:pt idx="111">
                  <c:v>43282</c:v>
                </c:pt>
              </c:numCache>
            </c:numRef>
          </c:cat>
          <c:val>
            <c:numRef>
              <c:f>'Задолженность по кредитам МСП'!$D$9:$D$120</c:f>
            </c:numRef>
          </c:val>
          <c:smooth val="0"/>
          <c:extLst>
            <c:ext xmlns:c16="http://schemas.microsoft.com/office/drawing/2014/chart" uri="{C3380CC4-5D6E-409C-BE32-E72D297353CC}">
              <c16:uniqueId val="{00000002-8AAC-4CDA-85D1-9909F003A113}"/>
            </c:ext>
          </c:extLst>
        </c:ser>
        <c:ser>
          <c:idx val="3"/>
          <c:order val="3"/>
          <c:tx>
            <c:strRef>
              <c:f>'Задолженность по кредитам МСП'!$E$4:$E$8</c:f>
              <c:strCache>
                <c:ptCount val="5"/>
                <c:pt idx="0">
                  <c:v>Задолженность,  в том числе:</c:v>
                </c:pt>
                <c:pt idx="1">
                  <c:v>в иностранной валюте и драгоценных металлах</c:v>
                </c:pt>
                <c:pt idx="2">
                  <c:v>из них:</c:v>
                </c:pt>
                <c:pt idx="3">
                  <c:v>индивидуальным предпринимателей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'Задолженность по кредитам МСП'!$A$9:$A$120</c:f>
              <c:numCache>
                <c:formatCode>m/d/yyyy</c:formatCode>
                <c:ptCount val="112"/>
                <c:pt idx="0">
                  <c:v>39904</c:v>
                </c:pt>
                <c:pt idx="1">
                  <c:v>39934</c:v>
                </c:pt>
                <c:pt idx="2">
                  <c:v>39965</c:v>
                </c:pt>
                <c:pt idx="3">
                  <c:v>39995</c:v>
                </c:pt>
                <c:pt idx="4">
                  <c:v>40026</c:v>
                </c:pt>
                <c:pt idx="5">
                  <c:v>40057</c:v>
                </c:pt>
                <c:pt idx="6">
                  <c:v>40087</c:v>
                </c:pt>
                <c:pt idx="7">
                  <c:v>40118</c:v>
                </c:pt>
                <c:pt idx="8">
                  <c:v>40148</c:v>
                </c:pt>
                <c:pt idx="9">
                  <c:v>40179</c:v>
                </c:pt>
                <c:pt idx="10">
                  <c:v>40210</c:v>
                </c:pt>
                <c:pt idx="11">
                  <c:v>40238</c:v>
                </c:pt>
                <c:pt idx="12">
                  <c:v>40269</c:v>
                </c:pt>
                <c:pt idx="13">
                  <c:v>40299</c:v>
                </c:pt>
                <c:pt idx="14">
                  <c:v>40330</c:v>
                </c:pt>
                <c:pt idx="15">
                  <c:v>40360</c:v>
                </c:pt>
                <c:pt idx="16">
                  <c:v>40391</c:v>
                </c:pt>
                <c:pt idx="17">
                  <c:v>40422</c:v>
                </c:pt>
                <c:pt idx="18">
                  <c:v>40452</c:v>
                </c:pt>
                <c:pt idx="19">
                  <c:v>40483</c:v>
                </c:pt>
                <c:pt idx="20">
                  <c:v>40513</c:v>
                </c:pt>
                <c:pt idx="21">
                  <c:v>40544</c:v>
                </c:pt>
                <c:pt idx="22">
                  <c:v>40575</c:v>
                </c:pt>
                <c:pt idx="23">
                  <c:v>40603</c:v>
                </c:pt>
                <c:pt idx="24">
                  <c:v>40634</c:v>
                </c:pt>
                <c:pt idx="25">
                  <c:v>40664</c:v>
                </c:pt>
                <c:pt idx="26">
                  <c:v>40695</c:v>
                </c:pt>
                <c:pt idx="27">
                  <c:v>40725</c:v>
                </c:pt>
                <c:pt idx="28">
                  <c:v>40756</c:v>
                </c:pt>
                <c:pt idx="29">
                  <c:v>40787</c:v>
                </c:pt>
                <c:pt idx="30">
                  <c:v>40817</c:v>
                </c:pt>
                <c:pt idx="31">
                  <c:v>40848</c:v>
                </c:pt>
                <c:pt idx="32">
                  <c:v>40878</c:v>
                </c:pt>
                <c:pt idx="33">
                  <c:v>40909</c:v>
                </c:pt>
                <c:pt idx="34">
                  <c:v>40940</c:v>
                </c:pt>
                <c:pt idx="35">
                  <c:v>40969</c:v>
                </c:pt>
                <c:pt idx="36">
                  <c:v>41000</c:v>
                </c:pt>
                <c:pt idx="37">
                  <c:v>41030</c:v>
                </c:pt>
                <c:pt idx="38">
                  <c:v>41061</c:v>
                </c:pt>
                <c:pt idx="39">
                  <c:v>41091</c:v>
                </c:pt>
                <c:pt idx="40">
                  <c:v>41122</c:v>
                </c:pt>
                <c:pt idx="41">
                  <c:v>41153</c:v>
                </c:pt>
                <c:pt idx="42">
                  <c:v>41183</c:v>
                </c:pt>
                <c:pt idx="43">
                  <c:v>41214</c:v>
                </c:pt>
                <c:pt idx="44">
                  <c:v>41244</c:v>
                </c:pt>
                <c:pt idx="45">
                  <c:v>41275</c:v>
                </c:pt>
                <c:pt idx="46">
                  <c:v>41306</c:v>
                </c:pt>
                <c:pt idx="47">
                  <c:v>41334</c:v>
                </c:pt>
                <c:pt idx="48">
                  <c:v>41365</c:v>
                </c:pt>
                <c:pt idx="49">
                  <c:v>41395</c:v>
                </c:pt>
                <c:pt idx="50">
                  <c:v>41426</c:v>
                </c:pt>
                <c:pt idx="51">
                  <c:v>41456</c:v>
                </c:pt>
                <c:pt idx="52">
                  <c:v>41487</c:v>
                </c:pt>
                <c:pt idx="53">
                  <c:v>41518</c:v>
                </c:pt>
                <c:pt idx="54">
                  <c:v>41548</c:v>
                </c:pt>
                <c:pt idx="55">
                  <c:v>41579</c:v>
                </c:pt>
                <c:pt idx="56">
                  <c:v>41609</c:v>
                </c:pt>
                <c:pt idx="57">
                  <c:v>41640</c:v>
                </c:pt>
                <c:pt idx="58">
                  <c:v>41671</c:v>
                </c:pt>
                <c:pt idx="59">
                  <c:v>41699</c:v>
                </c:pt>
                <c:pt idx="60">
                  <c:v>41730</c:v>
                </c:pt>
                <c:pt idx="61">
                  <c:v>41760</c:v>
                </c:pt>
                <c:pt idx="62">
                  <c:v>41791</c:v>
                </c:pt>
                <c:pt idx="63">
                  <c:v>41821</c:v>
                </c:pt>
                <c:pt idx="64">
                  <c:v>41852</c:v>
                </c:pt>
                <c:pt idx="65">
                  <c:v>41883</c:v>
                </c:pt>
                <c:pt idx="66">
                  <c:v>41913</c:v>
                </c:pt>
                <c:pt idx="67">
                  <c:v>41944</c:v>
                </c:pt>
                <c:pt idx="68">
                  <c:v>41974</c:v>
                </c:pt>
                <c:pt idx="69">
                  <c:v>42005</c:v>
                </c:pt>
                <c:pt idx="70">
                  <c:v>42036</c:v>
                </c:pt>
                <c:pt idx="71">
                  <c:v>42064</c:v>
                </c:pt>
                <c:pt idx="72">
                  <c:v>42095</c:v>
                </c:pt>
                <c:pt idx="73">
                  <c:v>42125</c:v>
                </c:pt>
                <c:pt idx="74">
                  <c:v>42156</c:v>
                </c:pt>
                <c:pt idx="75">
                  <c:v>42186</c:v>
                </c:pt>
                <c:pt idx="76">
                  <c:v>42217</c:v>
                </c:pt>
                <c:pt idx="77">
                  <c:v>42248</c:v>
                </c:pt>
                <c:pt idx="78">
                  <c:v>42278</c:v>
                </c:pt>
                <c:pt idx="79">
                  <c:v>42309</c:v>
                </c:pt>
                <c:pt idx="80">
                  <c:v>42339</c:v>
                </c:pt>
                <c:pt idx="81">
                  <c:v>42370</c:v>
                </c:pt>
                <c:pt idx="82">
                  <c:v>42401</c:v>
                </c:pt>
                <c:pt idx="83">
                  <c:v>42430</c:v>
                </c:pt>
                <c:pt idx="84">
                  <c:v>42461</c:v>
                </c:pt>
                <c:pt idx="85">
                  <c:v>42491</c:v>
                </c:pt>
                <c:pt idx="86">
                  <c:v>42522</c:v>
                </c:pt>
                <c:pt idx="87">
                  <c:v>42552</c:v>
                </c:pt>
                <c:pt idx="88">
                  <c:v>42583</c:v>
                </c:pt>
                <c:pt idx="89">
                  <c:v>42614</c:v>
                </c:pt>
                <c:pt idx="90">
                  <c:v>42644</c:v>
                </c:pt>
                <c:pt idx="91">
                  <c:v>42675</c:v>
                </c:pt>
                <c:pt idx="92">
                  <c:v>42705</c:v>
                </c:pt>
                <c:pt idx="93">
                  <c:v>42736</c:v>
                </c:pt>
                <c:pt idx="94">
                  <c:v>42767</c:v>
                </c:pt>
                <c:pt idx="95">
                  <c:v>42795</c:v>
                </c:pt>
                <c:pt idx="96">
                  <c:v>42826</c:v>
                </c:pt>
                <c:pt idx="97">
                  <c:v>42856</c:v>
                </c:pt>
                <c:pt idx="98">
                  <c:v>42887</c:v>
                </c:pt>
                <c:pt idx="99">
                  <c:v>42917</c:v>
                </c:pt>
                <c:pt idx="100">
                  <c:v>42948</c:v>
                </c:pt>
                <c:pt idx="101">
                  <c:v>42979</c:v>
                </c:pt>
                <c:pt idx="102">
                  <c:v>43009</c:v>
                </c:pt>
                <c:pt idx="103">
                  <c:v>43040</c:v>
                </c:pt>
                <c:pt idx="104">
                  <c:v>43070</c:v>
                </c:pt>
                <c:pt idx="105">
                  <c:v>43101</c:v>
                </c:pt>
                <c:pt idx="106">
                  <c:v>43132</c:v>
                </c:pt>
                <c:pt idx="107">
                  <c:v>43160</c:v>
                </c:pt>
                <c:pt idx="108">
                  <c:v>43191</c:v>
                </c:pt>
                <c:pt idx="109">
                  <c:v>43221</c:v>
                </c:pt>
                <c:pt idx="110">
                  <c:v>43252</c:v>
                </c:pt>
                <c:pt idx="111">
                  <c:v>43282</c:v>
                </c:pt>
              </c:numCache>
            </c:numRef>
          </c:cat>
          <c:val>
            <c:numRef>
              <c:f>'Задолженность по кредитам МСП'!$E$9:$E$120</c:f>
            </c:numRef>
          </c:val>
          <c:smooth val="0"/>
          <c:extLst>
            <c:ext xmlns:c16="http://schemas.microsoft.com/office/drawing/2014/chart" uri="{C3380CC4-5D6E-409C-BE32-E72D297353CC}">
              <c16:uniqueId val="{00000003-8AAC-4CDA-85D1-9909F003A113}"/>
            </c:ext>
          </c:extLst>
        </c:ser>
        <c:ser>
          <c:idx val="4"/>
          <c:order val="4"/>
          <c:tx>
            <c:strRef>
              <c:f>'Задолженность по кредитам МСП'!$F$4:$F$8</c:f>
              <c:strCache>
                <c:ptCount val="5"/>
                <c:pt idx="0">
                  <c:v>Задолженность,  в том числе:</c:v>
                </c:pt>
                <c:pt idx="1">
                  <c:v>всего</c:v>
                </c:pt>
                <c:pt idx="2">
                  <c:v>субъектов малого и среднего предпринимательства</c:v>
                </c:pt>
                <c:pt idx="3">
                  <c:v>индивидуальным предпринимателей</c:v>
                </c:pt>
              </c:strCache>
            </c:strRef>
          </c:tx>
          <c:spPr>
            <a:ln w="28575" cap="rnd">
              <a:solidFill>
                <a:schemeClr val="tx2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'Задолженность по кредитам МСП'!$A$9:$A$120</c:f>
              <c:numCache>
                <c:formatCode>m/d/yyyy</c:formatCode>
                <c:ptCount val="112"/>
                <c:pt idx="0">
                  <c:v>39904</c:v>
                </c:pt>
                <c:pt idx="1">
                  <c:v>39934</c:v>
                </c:pt>
                <c:pt idx="2">
                  <c:v>39965</c:v>
                </c:pt>
                <c:pt idx="3">
                  <c:v>39995</c:v>
                </c:pt>
                <c:pt idx="4">
                  <c:v>40026</c:v>
                </c:pt>
                <c:pt idx="5">
                  <c:v>40057</c:v>
                </c:pt>
                <c:pt idx="6">
                  <c:v>40087</c:v>
                </c:pt>
                <c:pt idx="7">
                  <c:v>40118</c:v>
                </c:pt>
                <c:pt idx="8">
                  <c:v>40148</c:v>
                </c:pt>
                <c:pt idx="9">
                  <c:v>40179</c:v>
                </c:pt>
                <c:pt idx="10">
                  <c:v>40210</c:v>
                </c:pt>
                <c:pt idx="11">
                  <c:v>40238</c:v>
                </c:pt>
                <c:pt idx="12">
                  <c:v>40269</c:v>
                </c:pt>
                <c:pt idx="13">
                  <c:v>40299</c:v>
                </c:pt>
                <c:pt idx="14">
                  <c:v>40330</c:v>
                </c:pt>
                <c:pt idx="15">
                  <c:v>40360</c:v>
                </c:pt>
                <c:pt idx="16">
                  <c:v>40391</c:v>
                </c:pt>
                <c:pt idx="17">
                  <c:v>40422</c:v>
                </c:pt>
                <c:pt idx="18">
                  <c:v>40452</c:v>
                </c:pt>
                <c:pt idx="19">
                  <c:v>40483</c:v>
                </c:pt>
                <c:pt idx="20">
                  <c:v>40513</c:v>
                </c:pt>
                <c:pt idx="21">
                  <c:v>40544</c:v>
                </c:pt>
                <c:pt idx="22">
                  <c:v>40575</c:v>
                </c:pt>
                <c:pt idx="23">
                  <c:v>40603</c:v>
                </c:pt>
                <c:pt idx="24">
                  <c:v>40634</c:v>
                </c:pt>
                <c:pt idx="25">
                  <c:v>40664</c:v>
                </c:pt>
                <c:pt idx="26">
                  <c:v>40695</c:v>
                </c:pt>
                <c:pt idx="27">
                  <c:v>40725</c:v>
                </c:pt>
                <c:pt idx="28">
                  <c:v>40756</c:v>
                </c:pt>
                <c:pt idx="29">
                  <c:v>40787</c:v>
                </c:pt>
                <c:pt idx="30">
                  <c:v>40817</c:v>
                </c:pt>
                <c:pt idx="31">
                  <c:v>40848</c:v>
                </c:pt>
                <c:pt idx="32">
                  <c:v>40878</c:v>
                </c:pt>
                <c:pt idx="33">
                  <c:v>40909</c:v>
                </c:pt>
                <c:pt idx="34">
                  <c:v>40940</c:v>
                </c:pt>
                <c:pt idx="35">
                  <c:v>40969</c:v>
                </c:pt>
                <c:pt idx="36">
                  <c:v>41000</c:v>
                </c:pt>
                <c:pt idx="37">
                  <c:v>41030</c:v>
                </c:pt>
                <c:pt idx="38">
                  <c:v>41061</c:v>
                </c:pt>
                <c:pt idx="39">
                  <c:v>41091</c:v>
                </c:pt>
                <c:pt idx="40">
                  <c:v>41122</c:v>
                </c:pt>
                <c:pt idx="41">
                  <c:v>41153</c:v>
                </c:pt>
                <c:pt idx="42">
                  <c:v>41183</c:v>
                </c:pt>
                <c:pt idx="43">
                  <c:v>41214</c:v>
                </c:pt>
                <c:pt idx="44">
                  <c:v>41244</c:v>
                </c:pt>
                <c:pt idx="45">
                  <c:v>41275</c:v>
                </c:pt>
                <c:pt idx="46">
                  <c:v>41306</c:v>
                </c:pt>
                <c:pt idx="47">
                  <c:v>41334</c:v>
                </c:pt>
                <c:pt idx="48">
                  <c:v>41365</c:v>
                </c:pt>
                <c:pt idx="49">
                  <c:v>41395</c:v>
                </c:pt>
                <c:pt idx="50">
                  <c:v>41426</c:v>
                </c:pt>
                <c:pt idx="51">
                  <c:v>41456</c:v>
                </c:pt>
                <c:pt idx="52">
                  <c:v>41487</c:v>
                </c:pt>
                <c:pt idx="53">
                  <c:v>41518</c:v>
                </c:pt>
                <c:pt idx="54">
                  <c:v>41548</c:v>
                </c:pt>
                <c:pt idx="55">
                  <c:v>41579</c:v>
                </c:pt>
                <c:pt idx="56">
                  <c:v>41609</c:v>
                </c:pt>
                <c:pt idx="57">
                  <c:v>41640</c:v>
                </c:pt>
                <c:pt idx="58">
                  <c:v>41671</c:v>
                </c:pt>
                <c:pt idx="59">
                  <c:v>41699</c:v>
                </c:pt>
                <c:pt idx="60">
                  <c:v>41730</c:v>
                </c:pt>
                <c:pt idx="61">
                  <c:v>41760</c:v>
                </c:pt>
                <c:pt idx="62">
                  <c:v>41791</c:v>
                </c:pt>
                <c:pt idx="63">
                  <c:v>41821</c:v>
                </c:pt>
                <c:pt idx="64">
                  <c:v>41852</c:v>
                </c:pt>
                <c:pt idx="65">
                  <c:v>41883</c:v>
                </c:pt>
                <c:pt idx="66">
                  <c:v>41913</c:v>
                </c:pt>
                <c:pt idx="67">
                  <c:v>41944</c:v>
                </c:pt>
                <c:pt idx="68">
                  <c:v>41974</c:v>
                </c:pt>
                <c:pt idx="69">
                  <c:v>42005</c:v>
                </c:pt>
                <c:pt idx="70">
                  <c:v>42036</c:v>
                </c:pt>
                <c:pt idx="71">
                  <c:v>42064</c:v>
                </c:pt>
                <c:pt idx="72">
                  <c:v>42095</c:v>
                </c:pt>
                <c:pt idx="73">
                  <c:v>42125</c:v>
                </c:pt>
                <c:pt idx="74">
                  <c:v>42156</c:v>
                </c:pt>
                <c:pt idx="75">
                  <c:v>42186</c:v>
                </c:pt>
                <c:pt idx="76">
                  <c:v>42217</c:v>
                </c:pt>
                <c:pt idx="77">
                  <c:v>42248</c:v>
                </c:pt>
                <c:pt idx="78">
                  <c:v>42278</c:v>
                </c:pt>
                <c:pt idx="79">
                  <c:v>42309</c:v>
                </c:pt>
                <c:pt idx="80">
                  <c:v>42339</c:v>
                </c:pt>
                <c:pt idx="81">
                  <c:v>42370</c:v>
                </c:pt>
                <c:pt idx="82">
                  <c:v>42401</c:v>
                </c:pt>
                <c:pt idx="83">
                  <c:v>42430</c:v>
                </c:pt>
                <c:pt idx="84">
                  <c:v>42461</c:v>
                </c:pt>
                <c:pt idx="85">
                  <c:v>42491</c:v>
                </c:pt>
                <c:pt idx="86">
                  <c:v>42522</c:v>
                </c:pt>
                <c:pt idx="87">
                  <c:v>42552</c:v>
                </c:pt>
                <c:pt idx="88">
                  <c:v>42583</c:v>
                </c:pt>
                <c:pt idx="89">
                  <c:v>42614</c:v>
                </c:pt>
                <c:pt idx="90">
                  <c:v>42644</c:v>
                </c:pt>
                <c:pt idx="91">
                  <c:v>42675</c:v>
                </c:pt>
                <c:pt idx="92">
                  <c:v>42705</c:v>
                </c:pt>
                <c:pt idx="93">
                  <c:v>42736</c:v>
                </c:pt>
                <c:pt idx="94">
                  <c:v>42767</c:v>
                </c:pt>
                <c:pt idx="95">
                  <c:v>42795</c:v>
                </c:pt>
                <c:pt idx="96">
                  <c:v>42826</c:v>
                </c:pt>
                <c:pt idx="97">
                  <c:v>42856</c:v>
                </c:pt>
                <c:pt idx="98">
                  <c:v>42887</c:v>
                </c:pt>
                <c:pt idx="99">
                  <c:v>42917</c:v>
                </c:pt>
                <c:pt idx="100">
                  <c:v>42948</c:v>
                </c:pt>
                <c:pt idx="101">
                  <c:v>42979</c:v>
                </c:pt>
                <c:pt idx="102">
                  <c:v>43009</c:v>
                </c:pt>
                <c:pt idx="103">
                  <c:v>43040</c:v>
                </c:pt>
                <c:pt idx="104">
                  <c:v>43070</c:v>
                </c:pt>
                <c:pt idx="105">
                  <c:v>43101</c:v>
                </c:pt>
                <c:pt idx="106">
                  <c:v>43132</c:v>
                </c:pt>
                <c:pt idx="107">
                  <c:v>43160</c:v>
                </c:pt>
                <c:pt idx="108">
                  <c:v>43191</c:v>
                </c:pt>
                <c:pt idx="109">
                  <c:v>43221</c:v>
                </c:pt>
                <c:pt idx="110">
                  <c:v>43252</c:v>
                </c:pt>
                <c:pt idx="111">
                  <c:v>43282</c:v>
                </c:pt>
              </c:numCache>
            </c:numRef>
          </c:cat>
          <c:val>
            <c:numRef>
              <c:f>'Задолженность по кредитам МСП'!$F$9:$F$120</c:f>
              <c:numCache>
                <c:formatCode>#\ ##0</c:formatCode>
                <c:ptCount val="112"/>
                <c:pt idx="0">
                  <c:v>2522995</c:v>
                </c:pt>
                <c:pt idx="1">
                  <c:v>2501402</c:v>
                </c:pt>
                <c:pt idx="2">
                  <c:v>2499739</c:v>
                </c:pt>
                <c:pt idx="3">
                  <c:v>2539349</c:v>
                </c:pt>
                <c:pt idx="4">
                  <c:v>2539565</c:v>
                </c:pt>
                <c:pt idx="5">
                  <c:v>2595897</c:v>
                </c:pt>
                <c:pt idx="6">
                  <c:v>2635939</c:v>
                </c:pt>
                <c:pt idx="7">
                  <c:v>2634298</c:v>
                </c:pt>
                <c:pt idx="8">
                  <c:v>2643639</c:v>
                </c:pt>
                <c:pt idx="9">
                  <c:v>2647973</c:v>
                </c:pt>
                <c:pt idx="10">
                  <c:v>2779980</c:v>
                </c:pt>
                <c:pt idx="11">
                  <c:v>2803040</c:v>
                </c:pt>
                <c:pt idx="12">
                  <c:v>2865531</c:v>
                </c:pt>
                <c:pt idx="13">
                  <c:v>2927950</c:v>
                </c:pt>
                <c:pt idx="14">
                  <c:v>2960337</c:v>
                </c:pt>
                <c:pt idx="15">
                  <c:v>3030289</c:v>
                </c:pt>
                <c:pt idx="16">
                  <c:v>3087038</c:v>
                </c:pt>
                <c:pt idx="17">
                  <c:v>3115497</c:v>
                </c:pt>
                <c:pt idx="18">
                  <c:v>3182134</c:v>
                </c:pt>
                <c:pt idx="19">
                  <c:v>3164699</c:v>
                </c:pt>
                <c:pt idx="20">
                  <c:v>3188549</c:v>
                </c:pt>
                <c:pt idx="21">
                  <c:v>3227570</c:v>
                </c:pt>
                <c:pt idx="22">
                  <c:v>3040252</c:v>
                </c:pt>
                <c:pt idx="23">
                  <c:v>3076554</c:v>
                </c:pt>
                <c:pt idx="24">
                  <c:v>3182172</c:v>
                </c:pt>
                <c:pt idx="25">
                  <c:v>3256784</c:v>
                </c:pt>
                <c:pt idx="26">
                  <c:v>3346855</c:v>
                </c:pt>
                <c:pt idx="27">
                  <c:v>3444852</c:v>
                </c:pt>
                <c:pt idx="28">
                  <c:v>3536214</c:v>
                </c:pt>
                <c:pt idx="29">
                  <c:v>3590294</c:v>
                </c:pt>
                <c:pt idx="30">
                  <c:v>3716727</c:v>
                </c:pt>
                <c:pt idx="31">
                  <c:v>3739207</c:v>
                </c:pt>
                <c:pt idx="32">
                  <c:v>3786854</c:v>
                </c:pt>
                <c:pt idx="33">
                  <c:v>3843458</c:v>
                </c:pt>
                <c:pt idx="34">
                  <c:v>3866601</c:v>
                </c:pt>
                <c:pt idx="35">
                  <c:v>3910590</c:v>
                </c:pt>
                <c:pt idx="36">
                  <c:v>4009484</c:v>
                </c:pt>
                <c:pt idx="37">
                  <c:v>4071738</c:v>
                </c:pt>
                <c:pt idx="38">
                  <c:v>4132826</c:v>
                </c:pt>
                <c:pt idx="39">
                  <c:v>4225941</c:v>
                </c:pt>
                <c:pt idx="40">
                  <c:v>4234775</c:v>
                </c:pt>
                <c:pt idx="41">
                  <c:v>4290851</c:v>
                </c:pt>
                <c:pt idx="42">
                  <c:v>4345464</c:v>
                </c:pt>
                <c:pt idx="43">
                  <c:v>4400144</c:v>
                </c:pt>
                <c:pt idx="44">
                  <c:v>4471198</c:v>
                </c:pt>
                <c:pt idx="45">
                  <c:v>4494204</c:v>
                </c:pt>
                <c:pt idx="46">
                  <c:v>4453340</c:v>
                </c:pt>
                <c:pt idx="47">
                  <c:v>4513172</c:v>
                </c:pt>
                <c:pt idx="48">
                  <c:v>4647387</c:v>
                </c:pt>
                <c:pt idx="49">
                  <c:v>4726554</c:v>
                </c:pt>
                <c:pt idx="50">
                  <c:v>4789735</c:v>
                </c:pt>
                <c:pt idx="51">
                  <c:v>4872850</c:v>
                </c:pt>
                <c:pt idx="52">
                  <c:v>4938730</c:v>
                </c:pt>
                <c:pt idx="53">
                  <c:v>4986418</c:v>
                </c:pt>
                <c:pt idx="54">
                  <c:v>5078757</c:v>
                </c:pt>
                <c:pt idx="55">
                  <c:v>5120640</c:v>
                </c:pt>
                <c:pt idx="56">
                  <c:v>5163529</c:v>
                </c:pt>
                <c:pt idx="57">
                  <c:v>5160644</c:v>
                </c:pt>
                <c:pt idx="58">
                  <c:v>5230002</c:v>
                </c:pt>
                <c:pt idx="59">
                  <c:v>5250029</c:v>
                </c:pt>
                <c:pt idx="60">
                  <c:v>5313875</c:v>
                </c:pt>
                <c:pt idx="61">
                  <c:v>5273593</c:v>
                </c:pt>
                <c:pt idx="62">
                  <c:v>5321378</c:v>
                </c:pt>
                <c:pt idx="63">
                  <c:v>5356886</c:v>
                </c:pt>
                <c:pt idx="64">
                  <c:v>5391178</c:v>
                </c:pt>
                <c:pt idx="65">
                  <c:v>5089835</c:v>
                </c:pt>
                <c:pt idx="66">
                  <c:v>5115680</c:v>
                </c:pt>
                <c:pt idx="67">
                  <c:v>5130556</c:v>
                </c:pt>
                <c:pt idx="68">
                  <c:v>5160145</c:v>
                </c:pt>
                <c:pt idx="69">
                  <c:v>5116828</c:v>
                </c:pt>
                <c:pt idx="70">
                  <c:v>5057227</c:v>
                </c:pt>
                <c:pt idx="71">
                  <c:v>4861129</c:v>
                </c:pt>
                <c:pt idx="72">
                  <c:v>4840072</c:v>
                </c:pt>
                <c:pt idx="73">
                  <c:v>4778581</c:v>
                </c:pt>
                <c:pt idx="74">
                  <c:v>4703392</c:v>
                </c:pt>
                <c:pt idx="75">
                  <c:v>4719359</c:v>
                </c:pt>
                <c:pt idx="76">
                  <c:v>4784690</c:v>
                </c:pt>
                <c:pt idx="77">
                  <c:v>4890576</c:v>
                </c:pt>
                <c:pt idx="78">
                  <c:v>4899158</c:v>
                </c:pt>
                <c:pt idx="79">
                  <c:v>4889874</c:v>
                </c:pt>
                <c:pt idx="80">
                  <c:v>4892759</c:v>
                </c:pt>
                <c:pt idx="81">
                  <c:v>4885336</c:v>
                </c:pt>
                <c:pt idx="82">
                  <c:v>4751314</c:v>
                </c:pt>
                <c:pt idx="83">
                  <c:v>4740992</c:v>
                </c:pt>
                <c:pt idx="84">
                  <c:v>4670811</c:v>
                </c:pt>
                <c:pt idx="85">
                  <c:v>4640166</c:v>
                </c:pt>
                <c:pt idx="86">
                  <c:v>4644591</c:v>
                </c:pt>
                <c:pt idx="87">
                  <c:v>4649504</c:v>
                </c:pt>
                <c:pt idx="88">
                  <c:v>4602433</c:v>
                </c:pt>
                <c:pt idx="89">
                  <c:v>4478852</c:v>
                </c:pt>
                <c:pt idx="90">
                  <c:v>4403046</c:v>
                </c:pt>
                <c:pt idx="91">
                  <c:v>4440241</c:v>
                </c:pt>
                <c:pt idx="92">
                  <c:v>4476627</c:v>
                </c:pt>
                <c:pt idx="93">
                  <c:v>4468880</c:v>
                </c:pt>
                <c:pt idx="94">
                  <c:v>4479833</c:v>
                </c:pt>
                <c:pt idx="95">
                  <c:v>4603124</c:v>
                </c:pt>
                <c:pt idx="96">
                  <c:v>4606481</c:v>
                </c:pt>
                <c:pt idx="97">
                  <c:v>4646737</c:v>
                </c:pt>
                <c:pt idx="98">
                  <c:v>4748881</c:v>
                </c:pt>
                <c:pt idx="99">
                  <c:v>4820386</c:v>
                </c:pt>
                <c:pt idx="100">
                  <c:v>4720601</c:v>
                </c:pt>
                <c:pt idx="101">
                  <c:v>4019330</c:v>
                </c:pt>
                <c:pt idx="102">
                  <c:v>4154892</c:v>
                </c:pt>
                <c:pt idx="103">
                  <c:v>4057361</c:v>
                </c:pt>
                <c:pt idx="104">
                  <c:v>4076378</c:v>
                </c:pt>
                <c:pt idx="105">
                  <c:v>4169896</c:v>
                </c:pt>
                <c:pt idx="106">
                  <c:v>4281306</c:v>
                </c:pt>
                <c:pt idx="107">
                  <c:v>4316197</c:v>
                </c:pt>
                <c:pt idx="108">
                  <c:v>4317076</c:v>
                </c:pt>
                <c:pt idx="109">
                  <c:v>4409579</c:v>
                </c:pt>
                <c:pt idx="110">
                  <c:v>4393855</c:v>
                </c:pt>
                <c:pt idx="111">
                  <c:v>4455319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AAC-4CDA-85D1-9909F003A113}"/>
            </c:ext>
          </c:extLst>
        </c:ser>
        <c:ser>
          <c:idx val="5"/>
          <c:order val="5"/>
          <c:tx>
            <c:strRef>
              <c:f>'Задолженность по кредитам МСП'!$G$4:$G$8</c:f>
              <c:strCache>
                <c:ptCount val="5"/>
                <c:pt idx="0">
                  <c:v>Задолженность,  в том числе:</c:v>
                </c:pt>
                <c:pt idx="1">
                  <c:v>всего</c:v>
                </c:pt>
                <c:pt idx="2">
                  <c:v>из них:</c:v>
                </c:pt>
                <c:pt idx="3">
                  <c:v>индивидуальным предпринимателей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'Задолженность по кредитам МСП'!$A$9:$A$120</c:f>
              <c:numCache>
                <c:formatCode>m/d/yyyy</c:formatCode>
                <c:ptCount val="112"/>
                <c:pt idx="0">
                  <c:v>39904</c:v>
                </c:pt>
                <c:pt idx="1">
                  <c:v>39934</c:v>
                </c:pt>
                <c:pt idx="2">
                  <c:v>39965</c:v>
                </c:pt>
                <c:pt idx="3">
                  <c:v>39995</c:v>
                </c:pt>
                <c:pt idx="4">
                  <c:v>40026</c:v>
                </c:pt>
                <c:pt idx="5">
                  <c:v>40057</c:v>
                </c:pt>
                <c:pt idx="6">
                  <c:v>40087</c:v>
                </c:pt>
                <c:pt idx="7">
                  <c:v>40118</c:v>
                </c:pt>
                <c:pt idx="8">
                  <c:v>40148</c:v>
                </c:pt>
                <c:pt idx="9">
                  <c:v>40179</c:v>
                </c:pt>
                <c:pt idx="10">
                  <c:v>40210</c:v>
                </c:pt>
                <c:pt idx="11">
                  <c:v>40238</c:v>
                </c:pt>
                <c:pt idx="12">
                  <c:v>40269</c:v>
                </c:pt>
                <c:pt idx="13">
                  <c:v>40299</c:v>
                </c:pt>
                <c:pt idx="14">
                  <c:v>40330</c:v>
                </c:pt>
                <c:pt idx="15">
                  <c:v>40360</c:v>
                </c:pt>
                <c:pt idx="16">
                  <c:v>40391</c:v>
                </c:pt>
                <c:pt idx="17">
                  <c:v>40422</c:v>
                </c:pt>
                <c:pt idx="18">
                  <c:v>40452</c:v>
                </c:pt>
                <c:pt idx="19">
                  <c:v>40483</c:v>
                </c:pt>
                <c:pt idx="20">
                  <c:v>40513</c:v>
                </c:pt>
                <c:pt idx="21">
                  <c:v>40544</c:v>
                </c:pt>
                <c:pt idx="22">
                  <c:v>40575</c:v>
                </c:pt>
                <c:pt idx="23">
                  <c:v>40603</c:v>
                </c:pt>
                <c:pt idx="24">
                  <c:v>40634</c:v>
                </c:pt>
                <c:pt idx="25">
                  <c:v>40664</c:v>
                </c:pt>
                <c:pt idx="26">
                  <c:v>40695</c:v>
                </c:pt>
                <c:pt idx="27">
                  <c:v>40725</c:v>
                </c:pt>
                <c:pt idx="28">
                  <c:v>40756</c:v>
                </c:pt>
                <c:pt idx="29">
                  <c:v>40787</c:v>
                </c:pt>
                <c:pt idx="30">
                  <c:v>40817</c:v>
                </c:pt>
                <c:pt idx="31">
                  <c:v>40848</c:v>
                </c:pt>
                <c:pt idx="32">
                  <c:v>40878</c:v>
                </c:pt>
                <c:pt idx="33">
                  <c:v>40909</c:v>
                </c:pt>
                <c:pt idx="34">
                  <c:v>40940</c:v>
                </c:pt>
                <c:pt idx="35">
                  <c:v>40969</c:v>
                </c:pt>
                <c:pt idx="36">
                  <c:v>41000</c:v>
                </c:pt>
                <c:pt idx="37">
                  <c:v>41030</c:v>
                </c:pt>
                <c:pt idx="38">
                  <c:v>41061</c:v>
                </c:pt>
                <c:pt idx="39">
                  <c:v>41091</c:v>
                </c:pt>
                <c:pt idx="40">
                  <c:v>41122</c:v>
                </c:pt>
                <c:pt idx="41">
                  <c:v>41153</c:v>
                </c:pt>
                <c:pt idx="42">
                  <c:v>41183</c:v>
                </c:pt>
                <c:pt idx="43">
                  <c:v>41214</c:v>
                </c:pt>
                <c:pt idx="44">
                  <c:v>41244</c:v>
                </c:pt>
                <c:pt idx="45">
                  <c:v>41275</c:v>
                </c:pt>
                <c:pt idx="46">
                  <c:v>41306</c:v>
                </c:pt>
                <c:pt idx="47">
                  <c:v>41334</c:v>
                </c:pt>
                <c:pt idx="48">
                  <c:v>41365</c:v>
                </c:pt>
                <c:pt idx="49">
                  <c:v>41395</c:v>
                </c:pt>
                <c:pt idx="50">
                  <c:v>41426</c:v>
                </c:pt>
                <c:pt idx="51">
                  <c:v>41456</c:v>
                </c:pt>
                <c:pt idx="52">
                  <c:v>41487</c:v>
                </c:pt>
                <c:pt idx="53">
                  <c:v>41518</c:v>
                </c:pt>
                <c:pt idx="54">
                  <c:v>41548</c:v>
                </c:pt>
                <c:pt idx="55">
                  <c:v>41579</c:v>
                </c:pt>
                <c:pt idx="56">
                  <c:v>41609</c:v>
                </c:pt>
                <c:pt idx="57">
                  <c:v>41640</c:v>
                </c:pt>
                <c:pt idx="58">
                  <c:v>41671</c:v>
                </c:pt>
                <c:pt idx="59">
                  <c:v>41699</c:v>
                </c:pt>
                <c:pt idx="60">
                  <c:v>41730</c:v>
                </c:pt>
                <c:pt idx="61">
                  <c:v>41760</c:v>
                </c:pt>
                <c:pt idx="62">
                  <c:v>41791</c:v>
                </c:pt>
                <c:pt idx="63">
                  <c:v>41821</c:v>
                </c:pt>
                <c:pt idx="64">
                  <c:v>41852</c:v>
                </c:pt>
                <c:pt idx="65">
                  <c:v>41883</c:v>
                </c:pt>
                <c:pt idx="66">
                  <c:v>41913</c:v>
                </c:pt>
                <c:pt idx="67">
                  <c:v>41944</c:v>
                </c:pt>
                <c:pt idx="68">
                  <c:v>41974</c:v>
                </c:pt>
                <c:pt idx="69">
                  <c:v>42005</c:v>
                </c:pt>
                <c:pt idx="70">
                  <c:v>42036</c:v>
                </c:pt>
                <c:pt idx="71">
                  <c:v>42064</c:v>
                </c:pt>
                <c:pt idx="72">
                  <c:v>42095</c:v>
                </c:pt>
                <c:pt idx="73">
                  <c:v>42125</c:v>
                </c:pt>
                <c:pt idx="74">
                  <c:v>42156</c:v>
                </c:pt>
                <c:pt idx="75">
                  <c:v>42186</c:v>
                </c:pt>
                <c:pt idx="76">
                  <c:v>42217</c:v>
                </c:pt>
                <c:pt idx="77">
                  <c:v>42248</c:v>
                </c:pt>
                <c:pt idx="78">
                  <c:v>42278</c:v>
                </c:pt>
                <c:pt idx="79">
                  <c:v>42309</c:v>
                </c:pt>
                <c:pt idx="80">
                  <c:v>42339</c:v>
                </c:pt>
                <c:pt idx="81">
                  <c:v>42370</c:v>
                </c:pt>
                <c:pt idx="82">
                  <c:v>42401</c:v>
                </c:pt>
                <c:pt idx="83">
                  <c:v>42430</c:v>
                </c:pt>
                <c:pt idx="84">
                  <c:v>42461</c:v>
                </c:pt>
                <c:pt idx="85">
                  <c:v>42491</c:v>
                </c:pt>
                <c:pt idx="86">
                  <c:v>42522</c:v>
                </c:pt>
                <c:pt idx="87">
                  <c:v>42552</c:v>
                </c:pt>
                <c:pt idx="88">
                  <c:v>42583</c:v>
                </c:pt>
                <c:pt idx="89">
                  <c:v>42614</c:v>
                </c:pt>
                <c:pt idx="90">
                  <c:v>42644</c:v>
                </c:pt>
                <c:pt idx="91">
                  <c:v>42675</c:v>
                </c:pt>
                <c:pt idx="92">
                  <c:v>42705</c:v>
                </c:pt>
                <c:pt idx="93">
                  <c:v>42736</c:v>
                </c:pt>
                <c:pt idx="94">
                  <c:v>42767</c:v>
                </c:pt>
                <c:pt idx="95">
                  <c:v>42795</c:v>
                </c:pt>
                <c:pt idx="96">
                  <c:v>42826</c:v>
                </c:pt>
                <c:pt idx="97">
                  <c:v>42856</c:v>
                </c:pt>
                <c:pt idx="98">
                  <c:v>42887</c:v>
                </c:pt>
                <c:pt idx="99">
                  <c:v>42917</c:v>
                </c:pt>
                <c:pt idx="100">
                  <c:v>42948</c:v>
                </c:pt>
                <c:pt idx="101">
                  <c:v>42979</c:v>
                </c:pt>
                <c:pt idx="102">
                  <c:v>43009</c:v>
                </c:pt>
                <c:pt idx="103">
                  <c:v>43040</c:v>
                </c:pt>
                <c:pt idx="104">
                  <c:v>43070</c:v>
                </c:pt>
                <c:pt idx="105">
                  <c:v>43101</c:v>
                </c:pt>
                <c:pt idx="106">
                  <c:v>43132</c:v>
                </c:pt>
                <c:pt idx="107">
                  <c:v>43160</c:v>
                </c:pt>
                <c:pt idx="108">
                  <c:v>43191</c:v>
                </c:pt>
                <c:pt idx="109">
                  <c:v>43221</c:v>
                </c:pt>
                <c:pt idx="110">
                  <c:v>43252</c:v>
                </c:pt>
                <c:pt idx="111">
                  <c:v>43282</c:v>
                </c:pt>
              </c:numCache>
            </c:numRef>
          </c:cat>
          <c:val>
            <c:numRef>
              <c:f>'Задолженность по кредитам МСП'!$G$9:$G$120</c:f>
            </c:numRef>
          </c:val>
          <c:smooth val="0"/>
          <c:extLst>
            <c:ext xmlns:c16="http://schemas.microsoft.com/office/drawing/2014/chart" uri="{C3380CC4-5D6E-409C-BE32-E72D297353CC}">
              <c16:uniqueId val="{00000005-8AAC-4CDA-85D1-9909F003A113}"/>
            </c:ext>
          </c:extLst>
        </c:ser>
        <c:ser>
          <c:idx val="6"/>
          <c:order val="6"/>
          <c:tx>
            <c:strRef>
              <c:f>'Задолженность по кредитам МСП'!$H$4:$H$8</c:f>
              <c:strCache>
                <c:ptCount val="5"/>
                <c:pt idx="0">
                  <c:v>Задолженность,  в том числе:</c:v>
                </c:pt>
                <c:pt idx="1">
                  <c:v>Просроченная задолженность</c:v>
                </c:pt>
                <c:pt idx="2">
                  <c:v>в рублях</c:v>
                </c:pt>
                <c:pt idx="3">
                  <c:v>субъектов малого и среднего предпринимательства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'Задолженность по кредитам МСП'!$A$9:$A$120</c:f>
              <c:numCache>
                <c:formatCode>m/d/yyyy</c:formatCode>
                <c:ptCount val="112"/>
                <c:pt idx="0">
                  <c:v>39904</c:v>
                </c:pt>
                <c:pt idx="1">
                  <c:v>39934</c:v>
                </c:pt>
                <c:pt idx="2">
                  <c:v>39965</c:v>
                </c:pt>
                <c:pt idx="3">
                  <c:v>39995</c:v>
                </c:pt>
                <c:pt idx="4">
                  <c:v>40026</c:v>
                </c:pt>
                <c:pt idx="5">
                  <c:v>40057</c:v>
                </c:pt>
                <c:pt idx="6">
                  <c:v>40087</c:v>
                </c:pt>
                <c:pt idx="7">
                  <c:v>40118</c:v>
                </c:pt>
                <c:pt idx="8">
                  <c:v>40148</c:v>
                </c:pt>
                <c:pt idx="9">
                  <c:v>40179</c:v>
                </c:pt>
                <c:pt idx="10">
                  <c:v>40210</c:v>
                </c:pt>
                <c:pt idx="11">
                  <c:v>40238</c:v>
                </c:pt>
                <c:pt idx="12">
                  <c:v>40269</c:v>
                </c:pt>
                <c:pt idx="13">
                  <c:v>40299</c:v>
                </c:pt>
                <c:pt idx="14">
                  <c:v>40330</c:v>
                </c:pt>
                <c:pt idx="15">
                  <c:v>40360</c:v>
                </c:pt>
                <c:pt idx="16">
                  <c:v>40391</c:v>
                </c:pt>
                <c:pt idx="17">
                  <c:v>40422</c:v>
                </c:pt>
                <c:pt idx="18">
                  <c:v>40452</c:v>
                </c:pt>
                <c:pt idx="19">
                  <c:v>40483</c:v>
                </c:pt>
                <c:pt idx="20">
                  <c:v>40513</c:v>
                </c:pt>
                <c:pt idx="21">
                  <c:v>40544</c:v>
                </c:pt>
                <c:pt idx="22">
                  <c:v>40575</c:v>
                </c:pt>
                <c:pt idx="23">
                  <c:v>40603</c:v>
                </c:pt>
                <c:pt idx="24">
                  <c:v>40634</c:v>
                </c:pt>
                <c:pt idx="25">
                  <c:v>40664</c:v>
                </c:pt>
                <c:pt idx="26">
                  <c:v>40695</c:v>
                </c:pt>
                <c:pt idx="27">
                  <c:v>40725</c:v>
                </c:pt>
                <c:pt idx="28">
                  <c:v>40756</c:v>
                </c:pt>
                <c:pt idx="29">
                  <c:v>40787</c:v>
                </c:pt>
                <c:pt idx="30">
                  <c:v>40817</c:v>
                </c:pt>
                <c:pt idx="31">
                  <c:v>40848</c:v>
                </c:pt>
                <c:pt idx="32">
                  <c:v>40878</c:v>
                </c:pt>
                <c:pt idx="33">
                  <c:v>40909</c:v>
                </c:pt>
                <c:pt idx="34">
                  <c:v>40940</c:v>
                </c:pt>
                <c:pt idx="35">
                  <c:v>40969</c:v>
                </c:pt>
                <c:pt idx="36">
                  <c:v>41000</c:v>
                </c:pt>
                <c:pt idx="37">
                  <c:v>41030</c:v>
                </c:pt>
                <c:pt idx="38">
                  <c:v>41061</c:v>
                </c:pt>
                <c:pt idx="39">
                  <c:v>41091</c:v>
                </c:pt>
                <c:pt idx="40">
                  <c:v>41122</c:v>
                </c:pt>
                <c:pt idx="41">
                  <c:v>41153</c:v>
                </c:pt>
                <c:pt idx="42">
                  <c:v>41183</c:v>
                </c:pt>
                <c:pt idx="43">
                  <c:v>41214</c:v>
                </c:pt>
                <c:pt idx="44">
                  <c:v>41244</c:v>
                </c:pt>
                <c:pt idx="45">
                  <c:v>41275</c:v>
                </c:pt>
                <c:pt idx="46">
                  <c:v>41306</c:v>
                </c:pt>
                <c:pt idx="47">
                  <c:v>41334</c:v>
                </c:pt>
                <c:pt idx="48">
                  <c:v>41365</c:v>
                </c:pt>
                <c:pt idx="49">
                  <c:v>41395</c:v>
                </c:pt>
                <c:pt idx="50">
                  <c:v>41426</c:v>
                </c:pt>
                <c:pt idx="51">
                  <c:v>41456</c:v>
                </c:pt>
                <c:pt idx="52">
                  <c:v>41487</c:v>
                </c:pt>
                <c:pt idx="53">
                  <c:v>41518</c:v>
                </c:pt>
                <c:pt idx="54">
                  <c:v>41548</c:v>
                </c:pt>
                <c:pt idx="55">
                  <c:v>41579</c:v>
                </c:pt>
                <c:pt idx="56">
                  <c:v>41609</c:v>
                </c:pt>
                <c:pt idx="57">
                  <c:v>41640</c:v>
                </c:pt>
                <c:pt idx="58">
                  <c:v>41671</c:v>
                </c:pt>
                <c:pt idx="59">
                  <c:v>41699</c:v>
                </c:pt>
                <c:pt idx="60">
                  <c:v>41730</c:v>
                </c:pt>
                <c:pt idx="61">
                  <c:v>41760</c:v>
                </c:pt>
                <c:pt idx="62">
                  <c:v>41791</c:v>
                </c:pt>
                <c:pt idx="63">
                  <c:v>41821</c:v>
                </c:pt>
                <c:pt idx="64">
                  <c:v>41852</c:v>
                </c:pt>
                <c:pt idx="65">
                  <c:v>41883</c:v>
                </c:pt>
                <c:pt idx="66">
                  <c:v>41913</c:v>
                </c:pt>
                <c:pt idx="67">
                  <c:v>41944</c:v>
                </c:pt>
                <c:pt idx="68">
                  <c:v>41974</c:v>
                </c:pt>
                <c:pt idx="69">
                  <c:v>42005</c:v>
                </c:pt>
                <c:pt idx="70">
                  <c:v>42036</c:v>
                </c:pt>
                <c:pt idx="71">
                  <c:v>42064</c:v>
                </c:pt>
                <c:pt idx="72">
                  <c:v>42095</c:v>
                </c:pt>
                <c:pt idx="73">
                  <c:v>42125</c:v>
                </c:pt>
                <c:pt idx="74">
                  <c:v>42156</c:v>
                </c:pt>
                <c:pt idx="75">
                  <c:v>42186</c:v>
                </c:pt>
                <c:pt idx="76">
                  <c:v>42217</c:v>
                </c:pt>
                <c:pt idx="77">
                  <c:v>42248</c:v>
                </c:pt>
                <c:pt idx="78">
                  <c:v>42278</c:v>
                </c:pt>
                <c:pt idx="79">
                  <c:v>42309</c:v>
                </c:pt>
                <c:pt idx="80">
                  <c:v>42339</c:v>
                </c:pt>
                <c:pt idx="81">
                  <c:v>42370</c:v>
                </c:pt>
                <c:pt idx="82">
                  <c:v>42401</c:v>
                </c:pt>
                <c:pt idx="83">
                  <c:v>42430</c:v>
                </c:pt>
                <c:pt idx="84">
                  <c:v>42461</c:v>
                </c:pt>
                <c:pt idx="85">
                  <c:v>42491</c:v>
                </c:pt>
                <c:pt idx="86">
                  <c:v>42522</c:v>
                </c:pt>
                <c:pt idx="87">
                  <c:v>42552</c:v>
                </c:pt>
                <c:pt idx="88">
                  <c:v>42583</c:v>
                </c:pt>
                <c:pt idx="89">
                  <c:v>42614</c:v>
                </c:pt>
                <c:pt idx="90">
                  <c:v>42644</c:v>
                </c:pt>
                <c:pt idx="91">
                  <c:v>42675</c:v>
                </c:pt>
                <c:pt idx="92">
                  <c:v>42705</c:v>
                </c:pt>
                <c:pt idx="93">
                  <c:v>42736</c:v>
                </c:pt>
                <c:pt idx="94">
                  <c:v>42767</c:v>
                </c:pt>
                <c:pt idx="95">
                  <c:v>42795</c:v>
                </c:pt>
                <c:pt idx="96">
                  <c:v>42826</c:v>
                </c:pt>
                <c:pt idx="97">
                  <c:v>42856</c:v>
                </c:pt>
                <c:pt idx="98">
                  <c:v>42887</c:v>
                </c:pt>
                <c:pt idx="99">
                  <c:v>42917</c:v>
                </c:pt>
                <c:pt idx="100">
                  <c:v>42948</c:v>
                </c:pt>
                <c:pt idx="101">
                  <c:v>42979</c:v>
                </c:pt>
                <c:pt idx="102">
                  <c:v>43009</c:v>
                </c:pt>
                <c:pt idx="103">
                  <c:v>43040</c:v>
                </c:pt>
                <c:pt idx="104">
                  <c:v>43070</c:v>
                </c:pt>
                <c:pt idx="105">
                  <c:v>43101</c:v>
                </c:pt>
                <c:pt idx="106">
                  <c:v>43132</c:v>
                </c:pt>
                <c:pt idx="107">
                  <c:v>43160</c:v>
                </c:pt>
                <c:pt idx="108">
                  <c:v>43191</c:v>
                </c:pt>
                <c:pt idx="109">
                  <c:v>43221</c:v>
                </c:pt>
                <c:pt idx="110">
                  <c:v>43252</c:v>
                </c:pt>
                <c:pt idx="111">
                  <c:v>43282</c:v>
                </c:pt>
              </c:numCache>
            </c:numRef>
          </c:cat>
          <c:val>
            <c:numRef>
              <c:f>'Задолженность по кредитам МСП'!$H$9:$H$120</c:f>
            </c:numRef>
          </c:val>
          <c:smooth val="0"/>
          <c:extLst>
            <c:ext xmlns:c16="http://schemas.microsoft.com/office/drawing/2014/chart" uri="{C3380CC4-5D6E-409C-BE32-E72D297353CC}">
              <c16:uniqueId val="{00000006-8AAC-4CDA-85D1-9909F003A113}"/>
            </c:ext>
          </c:extLst>
        </c:ser>
        <c:ser>
          <c:idx val="7"/>
          <c:order val="7"/>
          <c:tx>
            <c:strRef>
              <c:f>'Задолженность по кредитам МСП'!$I$4:$I$8</c:f>
              <c:strCache>
                <c:ptCount val="5"/>
                <c:pt idx="0">
                  <c:v>Задолженность,  в том числе:</c:v>
                </c:pt>
                <c:pt idx="1">
                  <c:v>Просроченная задолженность</c:v>
                </c:pt>
                <c:pt idx="2">
                  <c:v>в рублях</c:v>
                </c:pt>
                <c:pt idx="3">
                  <c:v>из них:</c:v>
                </c:pt>
                <c:pt idx="4">
                  <c:v>индивидуальным предпринимателей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numRef>
              <c:f>'Задолженность по кредитам МСП'!$A$9:$A$120</c:f>
              <c:numCache>
                <c:formatCode>m/d/yyyy</c:formatCode>
                <c:ptCount val="112"/>
                <c:pt idx="0">
                  <c:v>39904</c:v>
                </c:pt>
                <c:pt idx="1">
                  <c:v>39934</c:v>
                </c:pt>
                <c:pt idx="2">
                  <c:v>39965</c:v>
                </c:pt>
                <c:pt idx="3">
                  <c:v>39995</c:v>
                </c:pt>
                <c:pt idx="4">
                  <c:v>40026</c:v>
                </c:pt>
                <c:pt idx="5">
                  <c:v>40057</c:v>
                </c:pt>
                <c:pt idx="6">
                  <c:v>40087</c:v>
                </c:pt>
                <c:pt idx="7">
                  <c:v>40118</c:v>
                </c:pt>
                <c:pt idx="8">
                  <c:v>40148</c:v>
                </c:pt>
                <c:pt idx="9">
                  <c:v>40179</c:v>
                </c:pt>
                <c:pt idx="10">
                  <c:v>40210</c:v>
                </c:pt>
                <c:pt idx="11">
                  <c:v>40238</c:v>
                </c:pt>
                <c:pt idx="12">
                  <c:v>40269</c:v>
                </c:pt>
                <c:pt idx="13">
                  <c:v>40299</c:v>
                </c:pt>
                <c:pt idx="14">
                  <c:v>40330</c:v>
                </c:pt>
                <c:pt idx="15">
                  <c:v>40360</c:v>
                </c:pt>
                <c:pt idx="16">
                  <c:v>40391</c:v>
                </c:pt>
                <c:pt idx="17">
                  <c:v>40422</c:v>
                </c:pt>
                <c:pt idx="18">
                  <c:v>40452</c:v>
                </c:pt>
                <c:pt idx="19">
                  <c:v>40483</c:v>
                </c:pt>
                <c:pt idx="20">
                  <c:v>40513</c:v>
                </c:pt>
                <c:pt idx="21">
                  <c:v>40544</c:v>
                </c:pt>
                <c:pt idx="22">
                  <c:v>40575</c:v>
                </c:pt>
                <c:pt idx="23">
                  <c:v>40603</c:v>
                </c:pt>
                <c:pt idx="24">
                  <c:v>40634</c:v>
                </c:pt>
                <c:pt idx="25">
                  <c:v>40664</c:v>
                </c:pt>
                <c:pt idx="26">
                  <c:v>40695</c:v>
                </c:pt>
                <c:pt idx="27">
                  <c:v>40725</c:v>
                </c:pt>
                <c:pt idx="28">
                  <c:v>40756</c:v>
                </c:pt>
                <c:pt idx="29">
                  <c:v>40787</c:v>
                </c:pt>
                <c:pt idx="30">
                  <c:v>40817</c:v>
                </c:pt>
                <c:pt idx="31">
                  <c:v>40848</c:v>
                </c:pt>
                <c:pt idx="32">
                  <c:v>40878</c:v>
                </c:pt>
                <c:pt idx="33">
                  <c:v>40909</c:v>
                </c:pt>
                <c:pt idx="34">
                  <c:v>40940</c:v>
                </c:pt>
                <c:pt idx="35">
                  <c:v>40969</c:v>
                </c:pt>
                <c:pt idx="36">
                  <c:v>41000</c:v>
                </c:pt>
                <c:pt idx="37">
                  <c:v>41030</c:v>
                </c:pt>
                <c:pt idx="38">
                  <c:v>41061</c:v>
                </c:pt>
                <c:pt idx="39">
                  <c:v>41091</c:v>
                </c:pt>
                <c:pt idx="40">
                  <c:v>41122</c:v>
                </c:pt>
                <c:pt idx="41">
                  <c:v>41153</c:v>
                </c:pt>
                <c:pt idx="42">
                  <c:v>41183</c:v>
                </c:pt>
                <c:pt idx="43">
                  <c:v>41214</c:v>
                </c:pt>
                <c:pt idx="44">
                  <c:v>41244</c:v>
                </c:pt>
                <c:pt idx="45">
                  <c:v>41275</c:v>
                </c:pt>
                <c:pt idx="46">
                  <c:v>41306</c:v>
                </c:pt>
                <c:pt idx="47">
                  <c:v>41334</c:v>
                </c:pt>
                <c:pt idx="48">
                  <c:v>41365</c:v>
                </c:pt>
                <c:pt idx="49">
                  <c:v>41395</c:v>
                </c:pt>
                <c:pt idx="50">
                  <c:v>41426</c:v>
                </c:pt>
                <c:pt idx="51">
                  <c:v>41456</c:v>
                </c:pt>
                <c:pt idx="52">
                  <c:v>41487</c:v>
                </c:pt>
                <c:pt idx="53">
                  <c:v>41518</c:v>
                </c:pt>
                <c:pt idx="54">
                  <c:v>41548</c:v>
                </c:pt>
                <c:pt idx="55">
                  <c:v>41579</c:v>
                </c:pt>
                <c:pt idx="56">
                  <c:v>41609</c:v>
                </c:pt>
                <c:pt idx="57">
                  <c:v>41640</c:v>
                </c:pt>
                <c:pt idx="58">
                  <c:v>41671</c:v>
                </c:pt>
                <c:pt idx="59">
                  <c:v>41699</c:v>
                </c:pt>
                <c:pt idx="60">
                  <c:v>41730</c:v>
                </c:pt>
                <c:pt idx="61">
                  <c:v>41760</c:v>
                </c:pt>
                <c:pt idx="62">
                  <c:v>41791</c:v>
                </c:pt>
                <c:pt idx="63">
                  <c:v>41821</c:v>
                </c:pt>
                <c:pt idx="64">
                  <c:v>41852</c:v>
                </c:pt>
                <c:pt idx="65">
                  <c:v>41883</c:v>
                </c:pt>
                <c:pt idx="66">
                  <c:v>41913</c:v>
                </c:pt>
                <c:pt idx="67">
                  <c:v>41944</c:v>
                </c:pt>
                <c:pt idx="68">
                  <c:v>41974</c:v>
                </c:pt>
                <c:pt idx="69">
                  <c:v>42005</c:v>
                </c:pt>
                <c:pt idx="70">
                  <c:v>42036</c:v>
                </c:pt>
                <c:pt idx="71">
                  <c:v>42064</c:v>
                </c:pt>
                <c:pt idx="72">
                  <c:v>42095</c:v>
                </c:pt>
                <c:pt idx="73">
                  <c:v>42125</c:v>
                </c:pt>
                <c:pt idx="74">
                  <c:v>42156</c:v>
                </c:pt>
                <c:pt idx="75">
                  <c:v>42186</c:v>
                </c:pt>
                <c:pt idx="76">
                  <c:v>42217</c:v>
                </c:pt>
                <c:pt idx="77">
                  <c:v>42248</c:v>
                </c:pt>
                <c:pt idx="78">
                  <c:v>42278</c:v>
                </c:pt>
                <c:pt idx="79">
                  <c:v>42309</c:v>
                </c:pt>
                <c:pt idx="80">
                  <c:v>42339</c:v>
                </c:pt>
                <c:pt idx="81">
                  <c:v>42370</c:v>
                </c:pt>
                <c:pt idx="82">
                  <c:v>42401</c:v>
                </c:pt>
                <c:pt idx="83">
                  <c:v>42430</c:v>
                </c:pt>
                <c:pt idx="84">
                  <c:v>42461</c:v>
                </c:pt>
                <c:pt idx="85">
                  <c:v>42491</c:v>
                </c:pt>
                <c:pt idx="86">
                  <c:v>42522</c:v>
                </c:pt>
                <c:pt idx="87">
                  <c:v>42552</c:v>
                </c:pt>
                <c:pt idx="88">
                  <c:v>42583</c:v>
                </c:pt>
                <c:pt idx="89">
                  <c:v>42614</c:v>
                </c:pt>
                <c:pt idx="90">
                  <c:v>42644</c:v>
                </c:pt>
                <c:pt idx="91">
                  <c:v>42675</c:v>
                </c:pt>
                <c:pt idx="92">
                  <c:v>42705</c:v>
                </c:pt>
                <c:pt idx="93">
                  <c:v>42736</c:v>
                </c:pt>
                <c:pt idx="94">
                  <c:v>42767</c:v>
                </c:pt>
                <c:pt idx="95">
                  <c:v>42795</c:v>
                </c:pt>
                <c:pt idx="96">
                  <c:v>42826</c:v>
                </c:pt>
                <c:pt idx="97">
                  <c:v>42856</c:v>
                </c:pt>
                <c:pt idx="98">
                  <c:v>42887</c:v>
                </c:pt>
                <c:pt idx="99">
                  <c:v>42917</c:v>
                </c:pt>
                <c:pt idx="100">
                  <c:v>42948</c:v>
                </c:pt>
                <c:pt idx="101">
                  <c:v>42979</c:v>
                </c:pt>
                <c:pt idx="102">
                  <c:v>43009</c:v>
                </c:pt>
                <c:pt idx="103">
                  <c:v>43040</c:v>
                </c:pt>
                <c:pt idx="104">
                  <c:v>43070</c:v>
                </c:pt>
                <c:pt idx="105">
                  <c:v>43101</c:v>
                </c:pt>
                <c:pt idx="106">
                  <c:v>43132</c:v>
                </c:pt>
                <c:pt idx="107">
                  <c:v>43160</c:v>
                </c:pt>
                <c:pt idx="108">
                  <c:v>43191</c:v>
                </c:pt>
                <c:pt idx="109">
                  <c:v>43221</c:v>
                </c:pt>
                <c:pt idx="110">
                  <c:v>43252</c:v>
                </c:pt>
                <c:pt idx="111">
                  <c:v>43282</c:v>
                </c:pt>
              </c:numCache>
            </c:numRef>
          </c:cat>
          <c:val>
            <c:numRef>
              <c:f>'Задолженность по кредитам МСП'!$I$9:$I$120</c:f>
            </c:numRef>
          </c:val>
          <c:smooth val="0"/>
          <c:extLst>
            <c:ext xmlns:c16="http://schemas.microsoft.com/office/drawing/2014/chart" uri="{C3380CC4-5D6E-409C-BE32-E72D297353CC}">
              <c16:uniqueId val="{00000007-8AAC-4CDA-85D1-9909F003A113}"/>
            </c:ext>
          </c:extLst>
        </c:ser>
        <c:ser>
          <c:idx val="8"/>
          <c:order val="8"/>
          <c:tx>
            <c:strRef>
              <c:f>'Задолженность по кредитам МСП'!$J$4:$J$8</c:f>
              <c:strCache>
                <c:ptCount val="5"/>
                <c:pt idx="0">
                  <c:v>Задолженность,  в том числе:</c:v>
                </c:pt>
                <c:pt idx="1">
                  <c:v>Просроченная задолженность</c:v>
                </c:pt>
                <c:pt idx="2">
                  <c:v>в иностранной валюте и драгоценных металлах</c:v>
                </c:pt>
                <c:pt idx="3">
                  <c:v>субъектов малого и среднего предпринимательства</c:v>
                </c:pt>
                <c:pt idx="4">
                  <c:v>индивидуальным предпринимателей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cat>
            <c:numRef>
              <c:f>'Задолженность по кредитам МСП'!$A$9:$A$120</c:f>
              <c:numCache>
                <c:formatCode>m/d/yyyy</c:formatCode>
                <c:ptCount val="112"/>
                <c:pt idx="0">
                  <c:v>39904</c:v>
                </c:pt>
                <c:pt idx="1">
                  <c:v>39934</c:v>
                </c:pt>
                <c:pt idx="2">
                  <c:v>39965</c:v>
                </c:pt>
                <c:pt idx="3">
                  <c:v>39995</c:v>
                </c:pt>
                <c:pt idx="4">
                  <c:v>40026</c:v>
                </c:pt>
                <c:pt idx="5">
                  <c:v>40057</c:v>
                </c:pt>
                <c:pt idx="6">
                  <c:v>40087</c:v>
                </c:pt>
                <c:pt idx="7">
                  <c:v>40118</c:v>
                </c:pt>
                <c:pt idx="8">
                  <c:v>40148</c:v>
                </c:pt>
                <c:pt idx="9">
                  <c:v>40179</c:v>
                </c:pt>
                <c:pt idx="10">
                  <c:v>40210</c:v>
                </c:pt>
                <c:pt idx="11">
                  <c:v>40238</c:v>
                </c:pt>
                <c:pt idx="12">
                  <c:v>40269</c:v>
                </c:pt>
                <c:pt idx="13">
                  <c:v>40299</c:v>
                </c:pt>
                <c:pt idx="14">
                  <c:v>40330</c:v>
                </c:pt>
                <c:pt idx="15">
                  <c:v>40360</c:v>
                </c:pt>
                <c:pt idx="16">
                  <c:v>40391</c:v>
                </c:pt>
                <c:pt idx="17">
                  <c:v>40422</c:v>
                </c:pt>
                <c:pt idx="18">
                  <c:v>40452</c:v>
                </c:pt>
                <c:pt idx="19">
                  <c:v>40483</c:v>
                </c:pt>
                <c:pt idx="20">
                  <c:v>40513</c:v>
                </c:pt>
                <c:pt idx="21">
                  <c:v>40544</c:v>
                </c:pt>
                <c:pt idx="22">
                  <c:v>40575</c:v>
                </c:pt>
                <c:pt idx="23">
                  <c:v>40603</c:v>
                </c:pt>
                <c:pt idx="24">
                  <c:v>40634</c:v>
                </c:pt>
                <c:pt idx="25">
                  <c:v>40664</c:v>
                </c:pt>
                <c:pt idx="26">
                  <c:v>40695</c:v>
                </c:pt>
                <c:pt idx="27">
                  <c:v>40725</c:v>
                </c:pt>
                <c:pt idx="28">
                  <c:v>40756</c:v>
                </c:pt>
                <c:pt idx="29">
                  <c:v>40787</c:v>
                </c:pt>
                <c:pt idx="30">
                  <c:v>40817</c:v>
                </c:pt>
                <c:pt idx="31">
                  <c:v>40848</c:v>
                </c:pt>
                <c:pt idx="32">
                  <c:v>40878</c:v>
                </c:pt>
                <c:pt idx="33">
                  <c:v>40909</c:v>
                </c:pt>
                <c:pt idx="34">
                  <c:v>40940</c:v>
                </c:pt>
                <c:pt idx="35">
                  <c:v>40969</c:v>
                </c:pt>
                <c:pt idx="36">
                  <c:v>41000</c:v>
                </c:pt>
                <c:pt idx="37">
                  <c:v>41030</c:v>
                </c:pt>
                <c:pt idx="38">
                  <c:v>41061</c:v>
                </c:pt>
                <c:pt idx="39">
                  <c:v>41091</c:v>
                </c:pt>
                <c:pt idx="40">
                  <c:v>41122</c:v>
                </c:pt>
                <c:pt idx="41">
                  <c:v>41153</c:v>
                </c:pt>
                <c:pt idx="42">
                  <c:v>41183</c:v>
                </c:pt>
                <c:pt idx="43">
                  <c:v>41214</c:v>
                </c:pt>
                <c:pt idx="44">
                  <c:v>41244</c:v>
                </c:pt>
                <c:pt idx="45">
                  <c:v>41275</c:v>
                </c:pt>
                <c:pt idx="46">
                  <c:v>41306</c:v>
                </c:pt>
                <c:pt idx="47">
                  <c:v>41334</c:v>
                </c:pt>
                <c:pt idx="48">
                  <c:v>41365</c:v>
                </c:pt>
                <c:pt idx="49">
                  <c:v>41395</c:v>
                </c:pt>
                <c:pt idx="50">
                  <c:v>41426</c:v>
                </c:pt>
                <c:pt idx="51">
                  <c:v>41456</c:v>
                </c:pt>
                <c:pt idx="52">
                  <c:v>41487</c:v>
                </c:pt>
                <c:pt idx="53">
                  <c:v>41518</c:v>
                </c:pt>
                <c:pt idx="54">
                  <c:v>41548</c:v>
                </c:pt>
                <c:pt idx="55">
                  <c:v>41579</c:v>
                </c:pt>
                <c:pt idx="56">
                  <c:v>41609</c:v>
                </c:pt>
                <c:pt idx="57">
                  <c:v>41640</c:v>
                </c:pt>
                <c:pt idx="58">
                  <c:v>41671</c:v>
                </c:pt>
                <c:pt idx="59">
                  <c:v>41699</c:v>
                </c:pt>
                <c:pt idx="60">
                  <c:v>41730</c:v>
                </c:pt>
                <c:pt idx="61">
                  <c:v>41760</c:v>
                </c:pt>
                <c:pt idx="62">
                  <c:v>41791</c:v>
                </c:pt>
                <c:pt idx="63">
                  <c:v>41821</c:v>
                </c:pt>
                <c:pt idx="64">
                  <c:v>41852</c:v>
                </c:pt>
                <c:pt idx="65">
                  <c:v>41883</c:v>
                </c:pt>
                <c:pt idx="66">
                  <c:v>41913</c:v>
                </c:pt>
                <c:pt idx="67">
                  <c:v>41944</c:v>
                </c:pt>
                <c:pt idx="68">
                  <c:v>41974</c:v>
                </c:pt>
                <c:pt idx="69">
                  <c:v>42005</c:v>
                </c:pt>
                <c:pt idx="70">
                  <c:v>42036</c:v>
                </c:pt>
                <c:pt idx="71">
                  <c:v>42064</c:v>
                </c:pt>
                <c:pt idx="72">
                  <c:v>42095</c:v>
                </c:pt>
                <c:pt idx="73">
                  <c:v>42125</c:v>
                </c:pt>
                <c:pt idx="74">
                  <c:v>42156</c:v>
                </c:pt>
                <c:pt idx="75">
                  <c:v>42186</c:v>
                </c:pt>
                <c:pt idx="76">
                  <c:v>42217</c:v>
                </c:pt>
                <c:pt idx="77">
                  <c:v>42248</c:v>
                </c:pt>
                <c:pt idx="78">
                  <c:v>42278</c:v>
                </c:pt>
                <c:pt idx="79">
                  <c:v>42309</c:v>
                </c:pt>
                <c:pt idx="80">
                  <c:v>42339</c:v>
                </c:pt>
                <c:pt idx="81">
                  <c:v>42370</c:v>
                </c:pt>
                <c:pt idx="82">
                  <c:v>42401</c:v>
                </c:pt>
                <c:pt idx="83">
                  <c:v>42430</c:v>
                </c:pt>
                <c:pt idx="84">
                  <c:v>42461</c:v>
                </c:pt>
                <c:pt idx="85">
                  <c:v>42491</c:v>
                </c:pt>
                <c:pt idx="86">
                  <c:v>42522</c:v>
                </c:pt>
                <c:pt idx="87">
                  <c:v>42552</c:v>
                </c:pt>
                <c:pt idx="88">
                  <c:v>42583</c:v>
                </c:pt>
                <c:pt idx="89">
                  <c:v>42614</c:v>
                </c:pt>
                <c:pt idx="90">
                  <c:v>42644</c:v>
                </c:pt>
                <c:pt idx="91">
                  <c:v>42675</c:v>
                </c:pt>
                <c:pt idx="92">
                  <c:v>42705</c:v>
                </c:pt>
                <c:pt idx="93">
                  <c:v>42736</c:v>
                </c:pt>
                <c:pt idx="94">
                  <c:v>42767</c:v>
                </c:pt>
                <c:pt idx="95">
                  <c:v>42795</c:v>
                </c:pt>
                <c:pt idx="96">
                  <c:v>42826</c:v>
                </c:pt>
                <c:pt idx="97">
                  <c:v>42856</c:v>
                </c:pt>
                <c:pt idx="98">
                  <c:v>42887</c:v>
                </c:pt>
                <c:pt idx="99">
                  <c:v>42917</c:v>
                </c:pt>
                <c:pt idx="100">
                  <c:v>42948</c:v>
                </c:pt>
                <c:pt idx="101">
                  <c:v>42979</c:v>
                </c:pt>
                <c:pt idx="102">
                  <c:v>43009</c:v>
                </c:pt>
                <c:pt idx="103">
                  <c:v>43040</c:v>
                </c:pt>
                <c:pt idx="104">
                  <c:v>43070</c:v>
                </c:pt>
                <c:pt idx="105">
                  <c:v>43101</c:v>
                </c:pt>
                <c:pt idx="106">
                  <c:v>43132</c:v>
                </c:pt>
                <c:pt idx="107">
                  <c:v>43160</c:v>
                </c:pt>
                <c:pt idx="108">
                  <c:v>43191</c:v>
                </c:pt>
                <c:pt idx="109">
                  <c:v>43221</c:v>
                </c:pt>
                <c:pt idx="110">
                  <c:v>43252</c:v>
                </c:pt>
                <c:pt idx="111">
                  <c:v>43282</c:v>
                </c:pt>
              </c:numCache>
            </c:numRef>
          </c:cat>
          <c:val>
            <c:numRef>
              <c:f>'Задолженность по кредитам МСП'!$J$9:$J$120</c:f>
            </c:numRef>
          </c:val>
          <c:smooth val="0"/>
          <c:extLst>
            <c:ext xmlns:c16="http://schemas.microsoft.com/office/drawing/2014/chart" uri="{C3380CC4-5D6E-409C-BE32-E72D297353CC}">
              <c16:uniqueId val="{00000008-8AAC-4CDA-85D1-9909F003A113}"/>
            </c:ext>
          </c:extLst>
        </c:ser>
        <c:ser>
          <c:idx val="9"/>
          <c:order val="9"/>
          <c:tx>
            <c:strRef>
              <c:f>'Задолженность по кредитам МСП'!$K$4:$K$8</c:f>
              <c:strCache>
                <c:ptCount val="5"/>
                <c:pt idx="0">
                  <c:v>Задолженность,  в том числе:</c:v>
                </c:pt>
                <c:pt idx="1">
                  <c:v>Просроченная задолженность</c:v>
                </c:pt>
                <c:pt idx="2">
                  <c:v>в иностранной валюте и драгоценных металлах</c:v>
                </c:pt>
                <c:pt idx="3">
                  <c:v>из них:</c:v>
                </c:pt>
                <c:pt idx="4">
                  <c:v>индивидуальным предпринимателей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cat>
            <c:numRef>
              <c:f>'Задолженность по кредитам МСП'!$A$9:$A$120</c:f>
              <c:numCache>
                <c:formatCode>m/d/yyyy</c:formatCode>
                <c:ptCount val="112"/>
                <c:pt idx="0">
                  <c:v>39904</c:v>
                </c:pt>
                <c:pt idx="1">
                  <c:v>39934</c:v>
                </c:pt>
                <c:pt idx="2">
                  <c:v>39965</c:v>
                </c:pt>
                <c:pt idx="3">
                  <c:v>39995</c:v>
                </c:pt>
                <c:pt idx="4">
                  <c:v>40026</c:v>
                </c:pt>
                <c:pt idx="5">
                  <c:v>40057</c:v>
                </c:pt>
                <c:pt idx="6">
                  <c:v>40087</c:v>
                </c:pt>
                <c:pt idx="7">
                  <c:v>40118</c:v>
                </c:pt>
                <c:pt idx="8">
                  <c:v>40148</c:v>
                </c:pt>
                <c:pt idx="9">
                  <c:v>40179</c:v>
                </c:pt>
                <c:pt idx="10">
                  <c:v>40210</c:v>
                </c:pt>
                <c:pt idx="11">
                  <c:v>40238</c:v>
                </c:pt>
                <c:pt idx="12">
                  <c:v>40269</c:v>
                </c:pt>
                <c:pt idx="13">
                  <c:v>40299</c:v>
                </c:pt>
                <c:pt idx="14">
                  <c:v>40330</c:v>
                </c:pt>
                <c:pt idx="15">
                  <c:v>40360</c:v>
                </c:pt>
                <c:pt idx="16">
                  <c:v>40391</c:v>
                </c:pt>
                <c:pt idx="17">
                  <c:v>40422</c:v>
                </c:pt>
                <c:pt idx="18">
                  <c:v>40452</c:v>
                </c:pt>
                <c:pt idx="19">
                  <c:v>40483</c:v>
                </c:pt>
                <c:pt idx="20">
                  <c:v>40513</c:v>
                </c:pt>
                <c:pt idx="21">
                  <c:v>40544</c:v>
                </c:pt>
                <c:pt idx="22">
                  <c:v>40575</c:v>
                </c:pt>
                <c:pt idx="23">
                  <c:v>40603</c:v>
                </c:pt>
                <c:pt idx="24">
                  <c:v>40634</c:v>
                </c:pt>
                <c:pt idx="25">
                  <c:v>40664</c:v>
                </c:pt>
                <c:pt idx="26">
                  <c:v>40695</c:v>
                </c:pt>
                <c:pt idx="27">
                  <c:v>40725</c:v>
                </c:pt>
                <c:pt idx="28">
                  <c:v>40756</c:v>
                </c:pt>
                <c:pt idx="29">
                  <c:v>40787</c:v>
                </c:pt>
                <c:pt idx="30">
                  <c:v>40817</c:v>
                </c:pt>
                <c:pt idx="31">
                  <c:v>40848</c:v>
                </c:pt>
                <c:pt idx="32">
                  <c:v>40878</c:v>
                </c:pt>
                <c:pt idx="33">
                  <c:v>40909</c:v>
                </c:pt>
                <c:pt idx="34">
                  <c:v>40940</c:v>
                </c:pt>
                <c:pt idx="35">
                  <c:v>40969</c:v>
                </c:pt>
                <c:pt idx="36">
                  <c:v>41000</c:v>
                </c:pt>
                <c:pt idx="37">
                  <c:v>41030</c:v>
                </c:pt>
                <c:pt idx="38">
                  <c:v>41061</c:v>
                </c:pt>
                <c:pt idx="39">
                  <c:v>41091</c:v>
                </c:pt>
                <c:pt idx="40">
                  <c:v>41122</c:v>
                </c:pt>
                <c:pt idx="41">
                  <c:v>41153</c:v>
                </c:pt>
                <c:pt idx="42">
                  <c:v>41183</c:v>
                </c:pt>
                <c:pt idx="43">
                  <c:v>41214</c:v>
                </c:pt>
                <c:pt idx="44">
                  <c:v>41244</c:v>
                </c:pt>
                <c:pt idx="45">
                  <c:v>41275</c:v>
                </c:pt>
                <c:pt idx="46">
                  <c:v>41306</c:v>
                </c:pt>
                <c:pt idx="47">
                  <c:v>41334</c:v>
                </c:pt>
                <c:pt idx="48">
                  <c:v>41365</c:v>
                </c:pt>
                <c:pt idx="49">
                  <c:v>41395</c:v>
                </c:pt>
                <c:pt idx="50">
                  <c:v>41426</c:v>
                </c:pt>
                <c:pt idx="51">
                  <c:v>41456</c:v>
                </c:pt>
                <c:pt idx="52">
                  <c:v>41487</c:v>
                </c:pt>
                <c:pt idx="53">
                  <c:v>41518</c:v>
                </c:pt>
                <c:pt idx="54">
                  <c:v>41548</c:v>
                </c:pt>
                <c:pt idx="55">
                  <c:v>41579</c:v>
                </c:pt>
                <c:pt idx="56">
                  <c:v>41609</c:v>
                </c:pt>
                <c:pt idx="57">
                  <c:v>41640</c:v>
                </c:pt>
                <c:pt idx="58">
                  <c:v>41671</c:v>
                </c:pt>
                <c:pt idx="59">
                  <c:v>41699</c:v>
                </c:pt>
                <c:pt idx="60">
                  <c:v>41730</c:v>
                </c:pt>
                <c:pt idx="61">
                  <c:v>41760</c:v>
                </c:pt>
                <c:pt idx="62">
                  <c:v>41791</c:v>
                </c:pt>
                <c:pt idx="63">
                  <c:v>41821</c:v>
                </c:pt>
                <c:pt idx="64">
                  <c:v>41852</c:v>
                </c:pt>
                <c:pt idx="65">
                  <c:v>41883</c:v>
                </c:pt>
                <c:pt idx="66">
                  <c:v>41913</c:v>
                </c:pt>
                <c:pt idx="67">
                  <c:v>41944</c:v>
                </c:pt>
                <c:pt idx="68">
                  <c:v>41974</c:v>
                </c:pt>
                <c:pt idx="69">
                  <c:v>42005</c:v>
                </c:pt>
                <c:pt idx="70">
                  <c:v>42036</c:v>
                </c:pt>
                <c:pt idx="71">
                  <c:v>42064</c:v>
                </c:pt>
                <c:pt idx="72">
                  <c:v>42095</c:v>
                </c:pt>
                <c:pt idx="73">
                  <c:v>42125</c:v>
                </c:pt>
                <c:pt idx="74">
                  <c:v>42156</c:v>
                </c:pt>
                <c:pt idx="75">
                  <c:v>42186</c:v>
                </c:pt>
                <c:pt idx="76">
                  <c:v>42217</c:v>
                </c:pt>
                <c:pt idx="77">
                  <c:v>42248</c:v>
                </c:pt>
                <c:pt idx="78">
                  <c:v>42278</c:v>
                </c:pt>
                <c:pt idx="79">
                  <c:v>42309</c:v>
                </c:pt>
                <c:pt idx="80">
                  <c:v>42339</c:v>
                </c:pt>
                <c:pt idx="81">
                  <c:v>42370</c:v>
                </c:pt>
                <c:pt idx="82">
                  <c:v>42401</c:v>
                </c:pt>
                <c:pt idx="83">
                  <c:v>42430</c:v>
                </c:pt>
                <c:pt idx="84">
                  <c:v>42461</c:v>
                </c:pt>
                <c:pt idx="85">
                  <c:v>42491</c:v>
                </c:pt>
                <c:pt idx="86">
                  <c:v>42522</c:v>
                </c:pt>
                <c:pt idx="87">
                  <c:v>42552</c:v>
                </c:pt>
                <c:pt idx="88">
                  <c:v>42583</c:v>
                </c:pt>
                <c:pt idx="89">
                  <c:v>42614</c:v>
                </c:pt>
                <c:pt idx="90">
                  <c:v>42644</c:v>
                </c:pt>
                <c:pt idx="91">
                  <c:v>42675</c:v>
                </c:pt>
                <c:pt idx="92">
                  <c:v>42705</c:v>
                </c:pt>
                <c:pt idx="93">
                  <c:v>42736</c:v>
                </c:pt>
                <c:pt idx="94">
                  <c:v>42767</c:v>
                </c:pt>
                <c:pt idx="95">
                  <c:v>42795</c:v>
                </c:pt>
                <c:pt idx="96">
                  <c:v>42826</c:v>
                </c:pt>
                <c:pt idx="97">
                  <c:v>42856</c:v>
                </c:pt>
                <c:pt idx="98">
                  <c:v>42887</c:v>
                </c:pt>
                <c:pt idx="99">
                  <c:v>42917</c:v>
                </c:pt>
                <c:pt idx="100">
                  <c:v>42948</c:v>
                </c:pt>
                <c:pt idx="101">
                  <c:v>42979</c:v>
                </c:pt>
                <c:pt idx="102">
                  <c:v>43009</c:v>
                </c:pt>
                <c:pt idx="103">
                  <c:v>43040</c:v>
                </c:pt>
                <c:pt idx="104">
                  <c:v>43070</c:v>
                </c:pt>
                <c:pt idx="105">
                  <c:v>43101</c:v>
                </c:pt>
                <c:pt idx="106">
                  <c:v>43132</c:v>
                </c:pt>
                <c:pt idx="107">
                  <c:v>43160</c:v>
                </c:pt>
                <c:pt idx="108">
                  <c:v>43191</c:v>
                </c:pt>
                <c:pt idx="109">
                  <c:v>43221</c:v>
                </c:pt>
                <c:pt idx="110">
                  <c:v>43252</c:v>
                </c:pt>
                <c:pt idx="111">
                  <c:v>43282</c:v>
                </c:pt>
              </c:numCache>
            </c:numRef>
          </c:cat>
          <c:val>
            <c:numRef>
              <c:f>'Задолженность по кредитам МСП'!$K$9:$K$120</c:f>
            </c:numRef>
          </c:val>
          <c:smooth val="0"/>
          <c:extLst>
            <c:ext xmlns:c16="http://schemas.microsoft.com/office/drawing/2014/chart" uri="{C3380CC4-5D6E-409C-BE32-E72D297353CC}">
              <c16:uniqueId val="{00000009-8AAC-4CDA-85D1-9909F003A113}"/>
            </c:ext>
          </c:extLst>
        </c:ser>
        <c:ser>
          <c:idx val="10"/>
          <c:order val="10"/>
          <c:tx>
            <c:strRef>
              <c:f>'Задолженность по кредитам МСП'!$L$4:$L$8</c:f>
              <c:strCache>
                <c:ptCount val="5"/>
                <c:pt idx="0">
                  <c:v>Задолженность,  в том числе:</c:v>
                </c:pt>
                <c:pt idx="1">
                  <c:v>Просроченная задолженность</c:v>
                </c:pt>
                <c:pt idx="2">
                  <c:v>всего</c:v>
                </c:pt>
                <c:pt idx="3">
                  <c:v>субъектов малого и среднего предпринимательства</c:v>
                </c:pt>
                <c:pt idx="4">
                  <c:v>индивидуальным предпринимателей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</a:ln>
              <a:effectLst/>
            </c:spPr>
          </c:marker>
          <c:cat>
            <c:numRef>
              <c:f>'Задолженность по кредитам МСП'!$A$9:$A$120</c:f>
              <c:numCache>
                <c:formatCode>m/d/yyyy</c:formatCode>
                <c:ptCount val="112"/>
                <c:pt idx="0">
                  <c:v>39904</c:v>
                </c:pt>
                <c:pt idx="1">
                  <c:v>39934</c:v>
                </c:pt>
                <c:pt idx="2">
                  <c:v>39965</c:v>
                </c:pt>
                <c:pt idx="3">
                  <c:v>39995</c:v>
                </c:pt>
                <c:pt idx="4">
                  <c:v>40026</c:v>
                </c:pt>
                <c:pt idx="5">
                  <c:v>40057</c:v>
                </c:pt>
                <c:pt idx="6">
                  <c:v>40087</c:v>
                </c:pt>
                <c:pt idx="7">
                  <c:v>40118</c:v>
                </c:pt>
                <c:pt idx="8">
                  <c:v>40148</c:v>
                </c:pt>
                <c:pt idx="9">
                  <c:v>40179</c:v>
                </c:pt>
                <c:pt idx="10">
                  <c:v>40210</c:v>
                </c:pt>
                <c:pt idx="11">
                  <c:v>40238</c:v>
                </c:pt>
                <c:pt idx="12">
                  <c:v>40269</c:v>
                </c:pt>
                <c:pt idx="13">
                  <c:v>40299</c:v>
                </c:pt>
                <c:pt idx="14">
                  <c:v>40330</c:v>
                </c:pt>
                <c:pt idx="15">
                  <c:v>40360</c:v>
                </c:pt>
                <c:pt idx="16">
                  <c:v>40391</c:v>
                </c:pt>
                <c:pt idx="17">
                  <c:v>40422</c:v>
                </c:pt>
                <c:pt idx="18">
                  <c:v>40452</c:v>
                </c:pt>
                <c:pt idx="19">
                  <c:v>40483</c:v>
                </c:pt>
                <c:pt idx="20">
                  <c:v>40513</c:v>
                </c:pt>
                <c:pt idx="21">
                  <c:v>40544</c:v>
                </c:pt>
                <c:pt idx="22">
                  <c:v>40575</c:v>
                </c:pt>
                <c:pt idx="23">
                  <c:v>40603</c:v>
                </c:pt>
                <c:pt idx="24">
                  <c:v>40634</c:v>
                </c:pt>
                <c:pt idx="25">
                  <c:v>40664</c:v>
                </c:pt>
                <c:pt idx="26">
                  <c:v>40695</c:v>
                </c:pt>
                <c:pt idx="27">
                  <c:v>40725</c:v>
                </c:pt>
                <c:pt idx="28">
                  <c:v>40756</c:v>
                </c:pt>
                <c:pt idx="29">
                  <c:v>40787</c:v>
                </c:pt>
                <c:pt idx="30">
                  <c:v>40817</c:v>
                </c:pt>
                <c:pt idx="31">
                  <c:v>40848</c:v>
                </c:pt>
                <c:pt idx="32">
                  <c:v>40878</c:v>
                </c:pt>
                <c:pt idx="33">
                  <c:v>40909</c:v>
                </c:pt>
                <c:pt idx="34">
                  <c:v>40940</c:v>
                </c:pt>
                <c:pt idx="35">
                  <c:v>40969</c:v>
                </c:pt>
                <c:pt idx="36">
                  <c:v>41000</c:v>
                </c:pt>
                <c:pt idx="37">
                  <c:v>41030</c:v>
                </c:pt>
                <c:pt idx="38">
                  <c:v>41061</c:v>
                </c:pt>
                <c:pt idx="39">
                  <c:v>41091</c:v>
                </c:pt>
                <c:pt idx="40">
                  <c:v>41122</c:v>
                </c:pt>
                <c:pt idx="41">
                  <c:v>41153</c:v>
                </c:pt>
                <c:pt idx="42">
                  <c:v>41183</c:v>
                </c:pt>
                <c:pt idx="43">
                  <c:v>41214</c:v>
                </c:pt>
                <c:pt idx="44">
                  <c:v>41244</c:v>
                </c:pt>
                <c:pt idx="45">
                  <c:v>41275</c:v>
                </c:pt>
                <c:pt idx="46">
                  <c:v>41306</c:v>
                </c:pt>
                <c:pt idx="47">
                  <c:v>41334</c:v>
                </c:pt>
                <c:pt idx="48">
                  <c:v>41365</c:v>
                </c:pt>
                <c:pt idx="49">
                  <c:v>41395</c:v>
                </c:pt>
                <c:pt idx="50">
                  <c:v>41426</c:v>
                </c:pt>
                <c:pt idx="51">
                  <c:v>41456</c:v>
                </c:pt>
                <c:pt idx="52">
                  <c:v>41487</c:v>
                </c:pt>
                <c:pt idx="53">
                  <c:v>41518</c:v>
                </c:pt>
                <c:pt idx="54">
                  <c:v>41548</c:v>
                </c:pt>
                <c:pt idx="55">
                  <c:v>41579</c:v>
                </c:pt>
                <c:pt idx="56">
                  <c:v>41609</c:v>
                </c:pt>
                <c:pt idx="57">
                  <c:v>41640</c:v>
                </c:pt>
                <c:pt idx="58">
                  <c:v>41671</c:v>
                </c:pt>
                <c:pt idx="59">
                  <c:v>41699</c:v>
                </c:pt>
                <c:pt idx="60">
                  <c:v>41730</c:v>
                </c:pt>
                <c:pt idx="61">
                  <c:v>41760</c:v>
                </c:pt>
                <c:pt idx="62">
                  <c:v>41791</c:v>
                </c:pt>
                <c:pt idx="63">
                  <c:v>41821</c:v>
                </c:pt>
                <c:pt idx="64">
                  <c:v>41852</c:v>
                </c:pt>
                <c:pt idx="65">
                  <c:v>41883</c:v>
                </c:pt>
                <c:pt idx="66">
                  <c:v>41913</c:v>
                </c:pt>
                <c:pt idx="67">
                  <c:v>41944</c:v>
                </c:pt>
                <c:pt idx="68">
                  <c:v>41974</c:v>
                </c:pt>
                <c:pt idx="69">
                  <c:v>42005</c:v>
                </c:pt>
                <c:pt idx="70">
                  <c:v>42036</c:v>
                </c:pt>
                <c:pt idx="71">
                  <c:v>42064</c:v>
                </c:pt>
                <c:pt idx="72">
                  <c:v>42095</c:v>
                </c:pt>
                <c:pt idx="73">
                  <c:v>42125</c:v>
                </c:pt>
                <c:pt idx="74">
                  <c:v>42156</c:v>
                </c:pt>
                <c:pt idx="75">
                  <c:v>42186</c:v>
                </c:pt>
                <c:pt idx="76">
                  <c:v>42217</c:v>
                </c:pt>
                <c:pt idx="77">
                  <c:v>42248</c:v>
                </c:pt>
                <c:pt idx="78">
                  <c:v>42278</c:v>
                </c:pt>
                <c:pt idx="79">
                  <c:v>42309</c:v>
                </c:pt>
                <c:pt idx="80">
                  <c:v>42339</c:v>
                </c:pt>
                <c:pt idx="81">
                  <c:v>42370</c:v>
                </c:pt>
                <c:pt idx="82">
                  <c:v>42401</c:v>
                </c:pt>
                <c:pt idx="83">
                  <c:v>42430</c:v>
                </c:pt>
                <c:pt idx="84">
                  <c:v>42461</c:v>
                </c:pt>
                <c:pt idx="85">
                  <c:v>42491</c:v>
                </c:pt>
                <c:pt idx="86">
                  <c:v>42522</c:v>
                </c:pt>
                <c:pt idx="87">
                  <c:v>42552</c:v>
                </c:pt>
                <c:pt idx="88">
                  <c:v>42583</c:v>
                </c:pt>
                <c:pt idx="89">
                  <c:v>42614</c:v>
                </c:pt>
                <c:pt idx="90">
                  <c:v>42644</c:v>
                </c:pt>
                <c:pt idx="91">
                  <c:v>42675</c:v>
                </c:pt>
                <c:pt idx="92">
                  <c:v>42705</c:v>
                </c:pt>
                <c:pt idx="93">
                  <c:v>42736</c:v>
                </c:pt>
                <c:pt idx="94">
                  <c:v>42767</c:v>
                </c:pt>
                <c:pt idx="95">
                  <c:v>42795</c:v>
                </c:pt>
                <c:pt idx="96">
                  <c:v>42826</c:v>
                </c:pt>
                <c:pt idx="97">
                  <c:v>42856</c:v>
                </c:pt>
                <c:pt idx="98">
                  <c:v>42887</c:v>
                </c:pt>
                <c:pt idx="99">
                  <c:v>42917</c:v>
                </c:pt>
                <c:pt idx="100">
                  <c:v>42948</c:v>
                </c:pt>
                <c:pt idx="101">
                  <c:v>42979</c:v>
                </c:pt>
                <c:pt idx="102">
                  <c:v>43009</c:v>
                </c:pt>
                <c:pt idx="103">
                  <c:v>43040</c:v>
                </c:pt>
                <c:pt idx="104">
                  <c:v>43070</c:v>
                </c:pt>
                <c:pt idx="105">
                  <c:v>43101</c:v>
                </c:pt>
                <c:pt idx="106">
                  <c:v>43132</c:v>
                </c:pt>
                <c:pt idx="107">
                  <c:v>43160</c:v>
                </c:pt>
                <c:pt idx="108">
                  <c:v>43191</c:v>
                </c:pt>
                <c:pt idx="109">
                  <c:v>43221</c:v>
                </c:pt>
                <c:pt idx="110">
                  <c:v>43252</c:v>
                </c:pt>
                <c:pt idx="111">
                  <c:v>43282</c:v>
                </c:pt>
              </c:numCache>
            </c:numRef>
          </c:cat>
          <c:val>
            <c:numRef>
              <c:f>'Задолженность по кредитам МСП'!$L$9:$L$120</c:f>
            </c:numRef>
          </c:val>
          <c:smooth val="0"/>
          <c:extLst>
            <c:ext xmlns:c16="http://schemas.microsoft.com/office/drawing/2014/chart" uri="{C3380CC4-5D6E-409C-BE32-E72D297353CC}">
              <c16:uniqueId val="{0000000A-8AAC-4CDA-85D1-9909F003A113}"/>
            </c:ext>
          </c:extLst>
        </c:ser>
        <c:ser>
          <c:idx val="11"/>
          <c:order val="11"/>
          <c:tx>
            <c:strRef>
              <c:f>'Задолженность по кредитам МСП'!$M$4:$M$8</c:f>
              <c:strCache>
                <c:ptCount val="5"/>
                <c:pt idx="0">
                  <c:v>Задолженность,  в том числе:</c:v>
                </c:pt>
                <c:pt idx="1">
                  <c:v>Просроченная задолженность</c:v>
                </c:pt>
                <c:pt idx="2">
                  <c:v>всего</c:v>
                </c:pt>
                <c:pt idx="3">
                  <c:v>из них:</c:v>
                </c:pt>
                <c:pt idx="4">
                  <c:v>индивидуальным предпринимателей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60000"/>
                </a:schemeClr>
              </a:solidFill>
              <a:ln w="9525">
                <a:solidFill>
                  <a:schemeClr val="accent6">
                    <a:lumMod val="60000"/>
                  </a:schemeClr>
                </a:solidFill>
              </a:ln>
              <a:effectLst/>
            </c:spPr>
          </c:marker>
          <c:cat>
            <c:numRef>
              <c:f>'Задолженность по кредитам МСП'!$A$9:$A$120</c:f>
              <c:numCache>
                <c:formatCode>m/d/yyyy</c:formatCode>
                <c:ptCount val="112"/>
                <c:pt idx="0">
                  <c:v>39904</c:v>
                </c:pt>
                <c:pt idx="1">
                  <c:v>39934</c:v>
                </c:pt>
                <c:pt idx="2">
                  <c:v>39965</c:v>
                </c:pt>
                <c:pt idx="3">
                  <c:v>39995</c:v>
                </c:pt>
                <c:pt idx="4">
                  <c:v>40026</c:v>
                </c:pt>
                <c:pt idx="5">
                  <c:v>40057</c:v>
                </c:pt>
                <c:pt idx="6">
                  <c:v>40087</c:v>
                </c:pt>
                <c:pt idx="7">
                  <c:v>40118</c:v>
                </c:pt>
                <c:pt idx="8">
                  <c:v>40148</c:v>
                </c:pt>
                <c:pt idx="9">
                  <c:v>40179</c:v>
                </c:pt>
                <c:pt idx="10">
                  <c:v>40210</c:v>
                </c:pt>
                <c:pt idx="11">
                  <c:v>40238</c:v>
                </c:pt>
                <c:pt idx="12">
                  <c:v>40269</c:v>
                </c:pt>
                <c:pt idx="13">
                  <c:v>40299</c:v>
                </c:pt>
                <c:pt idx="14">
                  <c:v>40330</c:v>
                </c:pt>
                <c:pt idx="15">
                  <c:v>40360</c:v>
                </c:pt>
                <c:pt idx="16">
                  <c:v>40391</c:v>
                </c:pt>
                <c:pt idx="17">
                  <c:v>40422</c:v>
                </c:pt>
                <c:pt idx="18">
                  <c:v>40452</c:v>
                </c:pt>
                <c:pt idx="19">
                  <c:v>40483</c:v>
                </c:pt>
                <c:pt idx="20">
                  <c:v>40513</c:v>
                </c:pt>
                <c:pt idx="21">
                  <c:v>40544</c:v>
                </c:pt>
                <c:pt idx="22">
                  <c:v>40575</c:v>
                </c:pt>
                <c:pt idx="23">
                  <c:v>40603</c:v>
                </c:pt>
                <c:pt idx="24">
                  <c:v>40634</c:v>
                </c:pt>
                <c:pt idx="25">
                  <c:v>40664</c:v>
                </c:pt>
                <c:pt idx="26">
                  <c:v>40695</c:v>
                </c:pt>
                <c:pt idx="27">
                  <c:v>40725</c:v>
                </c:pt>
                <c:pt idx="28">
                  <c:v>40756</c:v>
                </c:pt>
                <c:pt idx="29">
                  <c:v>40787</c:v>
                </c:pt>
                <c:pt idx="30">
                  <c:v>40817</c:v>
                </c:pt>
                <c:pt idx="31">
                  <c:v>40848</c:v>
                </c:pt>
                <c:pt idx="32">
                  <c:v>40878</c:v>
                </c:pt>
                <c:pt idx="33">
                  <c:v>40909</c:v>
                </c:pt>
                <c:pt idx="34">
                  <c:v>40940</c:v>
                </c:pt>
                <c:pt idx="35">
                  <c:v>40969</c:v>
                </c:pt>
                <c:pt idx="36">
                  <c:v>41000</c:v>
                </c:pt>
                <c:pt idx="37">
                  <c:v>41030</c:v>
                </c:pt>
                <c:pt idx="38">
                  <c:v>41061</c:v>
                </c:pt>
                <c:pt idx="39">
                  <c:v>41091</c:v>
                </c:pt>
                <c:pt idx="40">
                  <c:v>41122</c:v>
                </c:pt>
                <c:pt idx="41">
                  <c:v>41153</c:v>
                </c:pt>
                <c:pt idx="42">
                  <c:v>41183</c:v>
                </c:pt>
                <c:pt idx="43">
                  <c:v>41214</c:v>
                </c:pt>
                <c:pt idx="44">
                  <c:v>41244</c:v>
                </c:pt>
                <c:pt idx="45">
                  <c:v>41275</c:v>
                </c:pt>
                <c:pt idx="46">
                  <c:v>41306</c:v>
                </c:pt>
                <c:pt idx="47">
                  <c:v>41334</c:v>
                </c:pt>
                <c:pt idx="48">
                  <c:v>41365</c:v>
                </c:pt>
                <c:pt idx="49">
                  <c:v>41395</c:v>
                </c:pt>
                <c:pt idx="50">
                  <c:v>41426</c:v>
                </c:pt>
                <c:pt idx="51">
                  <c:v>41456</c:v>
                </c:pt>
                <c:pt idx="52">
                  <c:v>41487</c:v>
                </c:pt>
                <c:pt idx="53">
                  <c:v>41518</c:v>
                </c:pt>
                <c:pt idx="54">
                  <c:v>41548</c:v>
                </c:pt>
                <c:pt idx="55">
                  <c:v>41579</c:v>
                </c:pt>
                <c:pt idx="56">
                  <c:v>41609</c:v>
                </c:pt>
                <c:pt idx="57">
                  <c:v>41640</c:v>
                </c:pt>
                <c:pt idx="58">
                  <c:v>41671</c:v>
                </c:pt>
                <c:pt idx="59">
                  <c:v>41699</c:v>
                </c:pt>
                <c:pt idx="60">
                  <c:v>41730</c:v>
                </c:pt>
                <c:pt idx="61">
                  <c:v>41760</c:v>
                </c:pt>
                <c:pt idx="62">
                  <c:v>41791</c:v>
                </c:pt>
                <c:pt idx="63">
                  <c:v>41821</c:v>
                </c:pt>
                <c:pt idx="64">
                  <c:v>41852</c:v>
                </c:pt>
                <c:pt idx="65">
                  <c:v>41883</c:v>
                </c:pt>
                <c:pt idx="66">
                  <c:v>41913</c:v>
                </c:pt>
                <c:pt idx="67">
                  <c:v>41944</c:v>
                </c:pt>
                <c:pt idx="68">
                  <c:v>41974</c:v>
                </c:pt>
                <c:pt idx="69">
                  <c:v>42005</c:v>
                </c:pt>
                <c:pt idx="70">
                  <c:v>42036</c:v>
                </c:pt>
                <c:pt idx="71">
                  <c:v>42064</c:v>
                </c:pt>
                <c:pt idx="72">
                  <c:v>42095</c:v>
                </c:pt>
                <c:pt idx="73">
                  <c:v>42125</c:v>
                </c:pt>
                <c:pt idx="74">
                  <c:v>42156</c:v>
                </c:pt>
                <c:pt idx="75">
                  <c:v>42186</c:v>
                </c:pt>
                <c:pt idx="76">
                  <c:v>42217</c:v>
                </c:pt>
                <c:pt idx="77">
                  <c:v>42248</c:v>
                </c:pt>
                <c:pt idx="78">
                  <c:v>42278</c:v>
                </c:pt>
                <c:pt idx="79">
                  <c:v>42309</c:v>
                </c:pt>
                <c:pt idx="80">
                  <c:v>42339</c:v>
                </c:pt>
                <c:pt idx="81">
                  <c:v>42370</c:v>
                </c:pt>
                <c:pt idx="82">
                  <c:v>42401</c:v>
                </c:pt>
                <c:pt idx="83">
                  <c:v>42430</c:v>
                </c:pt>
                <c:pt idx="84">
                  <c:v>42461</c:v>
                </c:pt>
                <c:pt idx="85">
                  <c:v>42491</c:v>
                </c:pt>
                <c:pt idx="86">
                  <c:v>42522</c:v>
                </c:pt>
                <c:pt idx="87">
                  <c:v>42552</c:v>
                </c:pt>
                <c:pt idx="88">
                  <c:v>42583</c:v>
                </c:pt>
                <c:pt idx="89">
                  <c:v>42614</c:v>
                </c:pt>
                <c:pt idx="90">
                  <c:v>42644</c:v>
                </c:pt>
                <c:pt idx="91">
                  <c:v>42675</c:v>
                </c:pt>
                <c:pt idx="92">
                  <c:v>42705</c:v>
                </c:pt>
                <c:pt idx="93">
                  <c:v>42736</c:v>
                </c:pt>
                <c:pt idx="94">
                  <c:v>42767</c:v>
                </c:pt>
                <c:pt idx="95">
                  <c:v>42795</c:v>
                </c:pt>
                <c:pt idx="96">
                  <c:v>42826</c:v>
                </c:pt>
                <c:pt idx="97">
                  <c:v>42856</c:v>
                </c:pt>
                <c:pt idx="98">
                  <c:v>42887</c:v>
                </c:pt>
                <c:pt idx="99">
                  <c:v>42917</c:v>
                </c:pt>
                <c:pt idx="100">
                  <c:v>42948</c:v>
                </c:pt>
                <c:pt idx="101">
                  <c:v>42979</c:v>
                </c:pt>
                <c:pt idx="102">
                  <c:v>43009</c:v>
                </c:pt>
                <c:pt idx="103">
                  <c:v>43040</c:v>
                </c:pt>
                <c:pt idx="104">
                  <c:v>43070</c:v>
                </c:pt>
                <c:pt idx="105">
                  <c:v>43101</c:v>
                </c:pt>
                <c:pt idx="106">
                  <c:v>43132</c:v>
                </c:pt>
                <c:pt idx="107">
                  <c:v>43160</c:v>
                </c:pt>
                <c:pt idx="108">
                  <c:v>43191</c:v>
                </c:pt>
                <c:pt idx="109">
                  <c:v>43221</c:v>
                </c:pt>
                <c:pt idx="110">
                  <c:v>43252</c:v>
                </c:pt>
                <c:pt idx="111">
                  <c:v>43282</c:v>
                </c:pt>
              </c:numCache>
            </c:numRef>
          </c:cat>
          <c:val>
            <c:numRef>
              <c:f>'Задолженность по кредитам МСП'!$M$9:$M$120</c:f>
            </c:numRef>
          </c:val>
          <c:smooth val="0"/>
          <c:extLst>
            <c:ext xmlns:c16="http://schemas.microsoft.com/office/drawing/2014/chart" uri="{C3380CC4-5D6E-409C-BE32-E72D297353CC}">
              <c16:uniqueId val="{0000000B-8AAC-4CDA-85D1-9909F003A1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4207792"/>
        <c:axId val="504212384"/>
      </c:lineChart>
      <c:dateAx>
        <c:axId val="50420779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4212384"/>
        <c:crosses val="autoZero"/>
        <c:auto val="1"/>
        <c:lblOffset val="100"/>
        <c:baseTimeUnit val="months"/>
      </c:dateAx>
      <c:valAx>
        <c:axId val="504212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4207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865266201478102E-2"/>
          <c:y val="0.12153303929297821"/>
          <c:w val="0.87612860892388456"/>
          <c:h val="0.67799205580585853"/>
        </c:manualLayout>
      </c:layout>
      <c:lineChart>
        <c:grouping val="standard"/>
        <c:varyColors val="0"/>
        <c:ser>
          <c:idx val="0"/>
          <c:order val="0"/>
          <c:tx>
            <c:strRef>
              <c:f>'Доля кредитов МСП в общем объем'!$B$6</c:f>
              <c:strCache>
                <c:ptCount val="1"/>
                <c:pt idx="0">
                  <c:v>Доля кредитов МСП в объеме выданных кредитов (в %)</c:v>
                </c:pt>
              </c:strCache>
            </c:strRef>
          </c:tx>
          <c:spPr>
            <a:ln w="28575" cap="rnd">
              <a:solidFill>
                <a:schemeClr val="tx2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'Доля кредитов МСП в общем объем'!$A$7:$A$108</c:f>
              <c:numCache>
                <c:formatCode>m/d/yyyy</c:formatCode>
                <c:ptCount val="102"/>
                <c:pt idx="0">
                  <c:v>40210</c:v>
                </c:pt>
                <c:pt idx="1">
                  <c:v>40238</c:v>
                </c:pt>
                <c:pt idx="2">
                  <c:v>40269</c:v>
                </c:pt>
                <c:pt idx="3">
                  <c:v>40299</c:v>
                </c:pt>
                <c:pt idx="4">
                  <c:v>40330</c:v>
                </c:pt>
                <c:pt idx="5">
                  <c:v>40360</c:v>
                </c:pt>
                <c:pt idx="6">
                  <c:v>40391</c:v>
                </c:pt>
                <c:pt idx="7">
                  <c:v>40422</c:v>
                </c:pt>
                <c:pt idx="8">
                  <c:v>40452</c:v>
                </c:pt>
                <c:pt idx="9">
                  <c:v>40483</c:v>
                </c:pt>
                <c:pt idx="10">
                  <c:v>40513</c:v>
                </c:pt>
                <c:pt idx="11">
                  <c:v>40544</c:v>
                </c:pt>
                <c:pt idx="12">
                  <c:v>40575</c:v>
                </c:pt>
                <c:pt idx="13">
                  <c:v>40603</c:v>
                </c:pt>
                <c:pt idx="14">
                  <c:v>40634</c:v>
                </c:pt>
                <c:pt idx="15">
                  <c:v>40664</c:v>
                </c:pt>
                <c:pt idx="16">
                  <c:v>40695</c:v>
                </c:pt>
                <c:pt idx="17">
                  <c:v>40725</c:v>
                </c:pt>
                <c:pt idx="18">
                  <c:v>40756</c:v>
                </c:pt>
                <c:pt idx="19">
                  <c:v>40787</c:v>
                </c:pt>
                <c:pt idx="20">
                  <c:v>40817</c:v>
                </c:pt>
                <c:pt idx="21">
                  <c:v>40848</c:v>
                </c:pt>
                <c:pt idx="22">
                  <c:v>40878</c:v>
                </c:pt>
                <c:pt idx="23">
                  <c:v>40909</c:v>
                </c:pt>
                <c:pt idx="24">
                  <c:v>40940</c:v>
                </c:pt>
                <c:pt idx="25">
                  <c:v>40969</c:v>
                </c:pt>
                <c:pt idx="26">
                  <c:v>41000</c:v>
                </c:pt>
                <c:pt idx="27">
                  <c:v>41030</c:v>
                </c:pt>
                <c:pt idx="28">
                  <c:v>41061</c:v>
                </c:pt>
                <c:pt idx="29">
                  <c:v>41091</c:v>
                </c:pt>
                <c:pt idx="30">
                  <c:v>41122</c:v>
                </c:pt>
                <c:pt idx="31">
                  <c:v>41153</c:v>
                </c:pt>
                <c:pt idx="32">
                  <c:v>41183</c:v>
                </c:pt>
                <c:pt idx="33">
                  <c:v>41214</c:v>
                </c:pt>
                <c:pt idx="34">
                  <c:v>41244</c:v>
                </c:pt>
                <c:pt idx="35">
                  <c:v>41275</c:v>
                </c:pt>
                <c:pt idx="36">
                  <c:v>41306</c:v>
                </c:pt>
                <c:pt idx="37">
                  <c:v>41334</c:v>
                </c:pt>
                <c:pt idx="38">
                  <c:v>41365</c:v>
                </c:pt>
                <c:pt idx="39">
                  <c:v>41395</c:v>
                </c:pt>
                <c:pt idx="40">
                  <c:v>41426</c:v>
                </c:pt>
                <c:pt idx="41">
                  <c:v>41456</c:v>
                </c:pt>
                <c:pt idx="42">
                  <c:v>41487</c:v>
                </c:pt>
                <c:pt idx="43">
                  <c:v>41518</c:v>
                </c:pt>
                <c:pt idx="44">
                  <c:v>41548</c:v>
                </c:pt>
                <c:pt idx="45">
                  <c:v>41579</c:v>
                </c:pt>
                <c:pt idx="46">
                  <c:v>41609</c:v>
                </c:pt>
                <c:pt idx="47">
                  <c:v>41640</c:v>
                </c:pt>
                <c:pt idx="48">
                  <c:v>41671</c:v>
                </c:pt>
                <c:pt idx="49">
                  <c:v>41699</c:v>
                </c:pt>
                <c:pt idx="50">
                  <c:v>41730</c:v>
                </c:pt>
                <c:pt idx="51">
                  <c:v>41760</c:v>
                </c:pt>
                <c:pt idx="52">
                  <c:v>41791</c:v>
                </c:pt>
                <c:pt idx="53">
                  <c:v>41821</c:v>
                </c:pt>
                <c:pt idx="54">
                  <c:v>41852</c:v>
                </c:pt>
                <c:pt idx="55">
                  <c:v>41883</c:v>
                </c:pt>
                <c:pt idx="56">
                  <c:v>41913</c:v>
                </c:pt>
                <c:pt idx="57">
                  <c:v>41944</c:v>
                </c:pt>
                <c:pt idx="58">
                  <c:v>41974</c:v>
                </c:pt>
                <c:pt idx="59">
                  <c:v>42005</c:v>
                </c:pt>
                <c:pt idx="60">
                  <c:v>42036</c:v>
                </c:pt>
                <c:pt idx="61">
                  <c:v>42064</c:v>
                </c:pt>
                <c:pt idx="62">
                  <c:v>42095</c:v>
                </c:pt>
                <c:pt idx="63">
                  <c:v>42125</c:v>
                </c:pt>
                <c:pt idx="64">
                  <c:v>42156</c:v>
                </c:pt>
                <c:pt idx="65">
                  <c:v>42186</c:v>
                </c:pt>
                <c:pt idx="66">
                  <c:v>42217</c:v>
                </c:pt>
                <c:pt idx="67">
                  <c:v>42248</c:v>
                </c:pt>
                <c:pt idx="68">
                  <c:v>42278</c:v>
                </c:pt>
                <c:pt idx="69">
                  <c:v>42309</c:v>
                </c:pt>
                <c:pt idx="70">
                  <c:v>42339</c:v>
                </c:pt>
                <c:pt idx="71">
                  <c:v>42370</c:v>
                </c:pt>
                <c:pt idx="72">
                  <c:v>42401</c:v>
                </c:pt>
                <c:pt idx="73">
                  <c:v>42430</c:v>
                </c:pt>
                <c:pt idx="74">
                  <c:v>42461</c:v>
                </c:pt>
                <c:pt idx="75">
                  <c:v>42491</c:v>
                </c:pt>
                <c:pt idx="76">
                  <c:v>42522</c:v>
                </c:pt>
                <c:pt idx="77">
                  <c:v>42552</c:v>
                </c:pt>
                <c:pt idx="78">
                  <c:v>42583</c:v>
                </c:pt>
                <c:pt idx="79">
                  <c:v>42614</c:v>
                </c:pt>
                <c:pt idx="80">
                  <c:v>42644</c:v>
                </c:pt>
                <c:pt idx="81">
                  <c:v>42675</c:v>
                </c:pt>
                <c:pt idx="82">
                  <c:v>42705</c:v>
                </c:pt>
                <c:pt idx="83">
                  <c:v>42736</c:v>
                </c:pt>
                <c:pt idx="84">
                  <c:v>42767</c:v>
                </c:pt>
                <c:pt idx="85">
                  <c:v>42795</c:v>
                </c:pt>
                <c:pt idx="86">
                  <c:v>42826</c:v>
                </c:pt>
                <c:pt idx="87">
                  <c:v>42856</c:v>
                </c:pt>
                <c:pt idx="88">
                  <c:v>42887</c:v>
                </c:pt>
                <c:pt idx="89">
                  <c:v>42917</c:v>
                </c:pt>
                <c:pt idx="90">
                  <c:v>42948</c:v>
                </c:pt>
                <c:pt idx="91">
                  <c:v>42979</c:v>
                </c:pt>
                <c:pt idx="92">
                  <c:v>43009</c:v>
                </c:pt>
                <c:pt idx="93">
                  <c:v>43040</c:v>
                </c:pt>
                <c:pt idx="94">
                  <c:v>43070</c:v>
                </c:pt>
                <c:pt idx="95">
                  <c:v>43101</c:v>
                </c:pt>
                <c:pt idx="96">
                  <c:v>43132</c:v>
                </c:pt>
                <c:pt idx="97">
                  <c:v>43160</c:v>
                </c:pt>
                <c:pt idx="98">
                  <c:v>43191</c:v>
                </c:pt>
                <c:pt idx="99">
                  <c:v>43221</c:v>
                </c:pt>
                <c:pt idx="100">
                  <c:v>43252</c:v>
                </c:pt>
                <c:pt idx="101">
                  <c:v>43282</c:v>
                </c:pt>
              </c:numCache>
            </c:numRef>
          </c:cat>
          <c:val>
            <c:numRef>
              <c:f>'Доля кредитов МСП в общем объем'!$B$7:$B$108</c:f>
              <c:numCache>
                <c:formatCode>0.00%</c:formatCode>
                <c:ptCount val="102"/>
                <c:pt idx="0">
                  <c:v>0.20113387731185678</c:v>
                </c:pt>
                <c:pt idx="1">
                  <c:v>0.21554449155699115</c:v>
                </c:pt>
                <c:pt idx="2">
                  <c:v>0.21594530915846963</c:v>
                </c:pt>
                <c:pt idx="3">
                  <c:v>0.22113041353410889</c:v>
                </c:pt>
                <c:pt idx="4">
                  <c:v>0.22067980182306446</c:v>
                </c:pt>
                <c:pt idx="5">
                  <c:v>0.22040108871493846</c:v>
                </c:pt>
                <c:pt idx="6">
                  <c:v>0.2257026286976789</c:v>
                </c:pt>
                <c:pt idx="7">
                  <c:v>0.22773796544366157</c:v>
                </c:pt>
                <c:pt idx="8">
                  <c:v>0.22969366324458379</c:v>
                </c:pt>
                <c:pt idx="9">
                  <c:v>0.22953218326380231</c:v>
                </c:pt>
                <c:pt idx="10">
                  <c:v>0.22833676387938479</c:v>
                </c:pt>
                <c:pt idx="11">
                  <c:v>0.22769650249085058</c:v>
                </c:pt>
                <c:pt idx="12">
                  <c:v>0.20945669246252208</c:v>
                </c:pt>
                <c:pt idx="13">
                  <c:v>0.22061112422363324</c:v>
                </c:pt>
                <c:pt idx="14">
                  <c:v>0.2232618234750037</c:v>
                </c:pt>
                <c:pt idx="15">
                  <c:v>0.22011087317735162</c:v>
                </c:pt>
                <c:pt idx="16">
                  <c:v>0.21586283318159433</c:v>
                </c:pt>
                <c:pt idx="17">
                  <c:v>0.21960333537075927</c:v>
                </c:pt>
                <c:pt idx="18">
                  <c:v>0.22024409349064705</c:v>
                </c:pt>
                <c:pt idx="19">
                  <c:v>0.21899238234420296</c:v>
                </c:pt>
                <c:pt idx="20">
                  <c:v>0.21382140264764599</c:v>
                </c:pt>
                <c:pt idx="21">
                  <c:v>0.21143637444485944</c:v>
                </c:pt>
                <c:pt idx="22">
                  <c:v>0.21070962172848842</c:v>
                </c:pt>
                <c:pt idx="23">
                  <c:v>0.21313836027234292</c:v>
                </c:pt>
                <c:pt idx="24">
                  <c:v>0.21598932109649963</c:v>
                </c:pt>
                <c:pt idx="25">
                  <c:v>0.23547685317343761</c:v>
                </c:pt>
                <c:pt idx="26">
                  <c:v>0.23969895862376694</c:v>
                </c:pt>
                <c:pt idx="27">
                  <c:v>0.23220108470553152</c:v>
                </c:pt>
                <c:pt idx="28">
                  <c:v>0.23397546664762287</c:v>
                </c:pt>
                <c:pt idx="29">
                  <c:v>0.23505381931035452</c:v>
                </c:pt>
                <c:pt idx="30">
                  <c:v>0.23278293158434685</c:v>
                </c:pt>
                <c:pt idx="31">
                  <c:v>0.23094843608269677</c:v>
                </c:pt>
                <c:pt idx="32">
                  <c:v>0.22999629212960601</c:v>
                </c:pt>
                <c:pt idx="33">
                  <c:v>0.22975189281827479</c:v>
                </c:pt>
                <c:pt idx="34">
                  <c:v>0.23125597879927837</c:v>
                </c:pt>
                <c:pt idx="35">
                  <c:v>0.22946669652835408</c:v>
                </c:pt>
                <c:pt idx="36">
                  <c:v>0.2231765302766468</c:v>
                </c:pt>
                <c:pt idx="37">
                  <c:v>0.228930116630914</c:v>
                </c:pt>
                <c:pt idx="38">
                  <c:v>0.22905188368624316</c:v>
                </c:pt>
                <c:pt idx="39">
                  <c:v>0.22826908439393018</c:v>
                </c:pt>
                <c:pt idx="40">
                  <c:v>0.23050358134918084</c:v>
                </c:pt>
                <c:pt idx="41">
                  <c:v>0.22828141234213339</c:v>
                </c:pt>
                <c:pt idx="42">
                  <c:v>0.2257587565955074</c:v>
                </c:pt>
                <c:pt idx="43">
                  <c:v>0.22627466940448698</c:v>
                </c:pt>
                <c:pt idx="44">
                  <c:v>0.22613812751596463</c:v>
                </c:pt>
                <c:pt idx="45">
                  <c:v>0.22552913036409281</c:v>
                </c:pt>
                <c:pt idx="46">
                  <c:v>0.22515177373779649</c:v>
                </c:pt>
                <c:pt idx="47">
                  <c:v>0.2226323153188364</c:v>
                </c:pt>
                <c:pt idx="48">
                  <c:v>0.19391575791165419</c:v>
                </c:pt>
                <c:pt idx="49">
                  <c:v>0.21283075959047509</c:v>
                </c:pt>
                <c:pt idx="50">
                  <c:v>0.21617840556024709</c:v>
                </c:pt>
                <c:pt idx="51">
                  <c:v>0.21458455839364726</c:v>
                </c:pt>
                <c:pt idx="52">
                  <c:v>0.22117638216778843</c:v>
                </c:pt>
                <c:pt idx="53">
                  <c:v>0.22133652271368359</c:v>
                </c:pt>
                <c:pt idx="54">
                  <c:v>0.21721891283137756</c:v>
                </c:pt>
                <c:pt idx="55">
                  <c:v>0.21240494355544215</c:v>
                </c:pt>
                <c:pt idx="56">
                  <c:v>0.20885707627108227</c:v>
                </c:pt>
                <c:pt idx="57">
                  <c:v>0.20647624876793766</c:v>
                </c:pt>
                <c:pt idx="58">
                  <c:v>0.20312499310043788</c:v>
                </c:pt>
                <c:pt idx="59">
                  <c:v>0.19752461539495703</c:v>
                </c:pt>
                <c:pt idx="60">
                  <c:v>0.17747878494571992</c:v>
                </c:pt>
                <c:pt idx="61">
                  <c:v>0.1738406925628728</c:v>
                </c:pt>
                <c:pt idx="62">
                  <c:v>0.17779298977761684</c:v>
                </c:pt>
                <c:pt idx="63">
                  <c:v>0.17211891581507152</c:v>
                </c:pt>
                <c:pt idx="64">
                  <c:v>0.1673505919532807</c:v>
                </c:pt>
                <c:pt idx="65">
                  <c:v>0.1647689390395338</c:v>
                </c:pt>
                <c:pt idx="66">
                  <c:v>0.16454207959372164</c:v>
                </c:pt>
                <c:pt idx="67">
                  <c:v>0.16361318635580044</c:v>
                </c:pt>
                <c:pt idx="68">
                  <c:v>0.16388870510432418</c:v>
                </c:pt>
                <c:pt idx="69">
                  <c:v>0.16314401823519586</c:v>
                </c:pt>
                <c:pt idx="70">
                  <c:v>0.16296442277514453</c:v>
                </c:pt>
                <c:pt idx="71">
                  <c:v>0.15948789886192088</c:v>
                </c:pt>
                <c:pt idx="72">
                  <c:v>0.13903444609467797</c:v>
                </c:pt>
                <c:pt idx="73">
                  <c:v>0.1520924846213777</c:v>
                </c:pt>
                <c:pt idx="74">
                  <c:v>0.15318449265620648</c:v>
                </c:pt>
                <c:pt idx="75">
                  <c:v>0.15181252607140708</c:v>
                </c:pt>
                <c:pt idx="76">
                  <c:v>0.15472872959790038</c:v>
                </c:pt>
                <c:pt idx="77">
                  <c:v>0.15454254553634084</c:v>
                </c:pt>
                <c:pt idx="78">
                  <c:v>0.15448143691440658</c:v>
                </c:pt>
                <c:pt idx="79">
                  <c:v>0.15417893526183207</c:v>
                </c:pt>
                <c:pt idx="80">
                  <c:v>0.15430678069736498</c:v>
                </c:pt>
                <c:pt idx="81">
                  <c:v>0.15506746895471632</c:v>
                </c:pt>
                <c:pt idx="82">
                  <c:v>0.15503346195232018</c:v>
                </c:pt>
                <c:pt idx="83">
                  <c:v>0.14903536691009989</c:v>
                </c:pt>
                <c:pt idx="84">
                  <c:v>0.13966369622614627</c:v>
                </c:pt>
                <c:pt idx="85">
                  <c:v>0.15641903962163015</c:v>
                </c:pt>
                <c:pt idx="86">
                  <c:v>0.16067045908798916</c:v>
                </c:pt>
                <c:pt idx="87">
                  <c:v>0.15942352088179954</c:v>
                </c:pt>
                <c:pt idx="88">
                  <c:v>0.16449698461550571</c:v>
                </c:pt>
                <c:pt idx="89">
                  <c:v>0.16211810785360448</c:v>
                </c:pt>
                <c:pt idx="90">
                  <c:v>0.16222990322612832</c:v>
                </c:pt>
                <c:pt idx="91">
                  <c:v>0.16102847712858506</c:v>
                </c:pt>
                <c:pt idx="92">
                  <c:v>0.16059915015953649</c:v>
                </c:pt>
                <c:pt idx="93">
                  <c:v>0.16061785912944321</c:v>
                </c:pt>
                <c:pt idx="94">
                  <c:v>0.16095810007077768</c:v>
                </c:pt>
                <c:pt idx="95">
                  <c:v>0.15908233540276528</c:v>
                </c:pt>
                <c:pt idx="96">
                  <c:v>0.14988564792982678</c:v>
                </c:pt>
                <c:pt idx="97">
                  <c:v>0.14490071323508813</c:v>
                </c:pt>
                <c:pt idx="98">
                  <c:v>0.14850645867627929</c:v>
                </c:pt>
                <c:pt idx="99">
                  <c:v>0.14870506818015217</c:v>
                </c:pt>
                <c:pt idx="100">
                  <c:v>0.14874337866662302</c:v>
                </c:pt>
                <c:pt idx="101">
                  <c:v>0.15110036369143293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E0B-4622-81FC-595DA863EE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8334528"/>
        <c:axId val="558340104"/>
      </c:lineChart>
      <c:dateAx>
        <c:axId val="558334528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54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8340104"/>
        <c:crosses val="autoZero"/>
        <c:auto val="1"/>
        <c:lblOffset val="100"/>
        <c:baseTimeUnit val="days"/>
      </c:dateAx>
      <c:valAx>
        <c:axId val="558340104"/>
        <c:scaling>
          <c:orientation val="minMax"/>
          <c:min val="0.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8334528"/>
        <c:crosses val="autoZero"/>
        <c:crossBetween val="between"/>
      </c:valAx>
      <c:spPr>
        <a:noFill/>
        <a:ln>
          <a:solidFill>
            <a:schemeClr val="accent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FD30AD4-D804-4DD7-9265-A25A8D551C2C}" type="datetimeFigureOut">
              <a:rPr lang="ru-RU"/>
              <a:pPr>
                <a:defRPr/>
              </a:pPr>
              <a:t>02.11.2018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706"/>
            <a:ext cx="5438775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732386F-D139-4E36-9531-72794826CE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51042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230438" y="204788"/>
            <a:ext cx="2270125" cy="17018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43356" y="2201779"/>
            <a:ext cx="5438775" cy="4949291"/>
          </a:xfrm>
        </p:spPr>
        <p:txBody>
          <a:bodyPr>
            <a:noAutofit/>
          </a:bodyPr>
          <a:lstStyle/>
          <a:p>
            <a:endParaRPr lang="ru-RU" sz="1050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32386F-D139-4E36-9531-72794826CE91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4354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303463" y="168275"/>
            <a:ext cx="2184400" cy="16398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348916" y="1888937"/>
            <a:ext cx="6232357" cy="7714424"/>
          </a:xfrm>
        </p:spPr>
        <p:txBody>
          <a:bodyPr>
            <a:noAutofit/>
          </a:bodyPr>
          <a:lstStyle/>
          <a:p>
            <a:endParaRPr lang="ru-RU" sz="1000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32386F-D139-4E36-9531-72794826CE91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63965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303463" y="168275"/>
            <a:ext cx="2184400" cy="16398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348916" y="1888937"/>
            <a:ext cx="6232357" cy="7714424"/>
          </a:xfrm>
        </p:spPr>
        <p:txBody>
          <a:bodyPr>
            <a:noAutofit/>
          </a:bodyPr>
          <a:lstStyle/>
          <a:p>
            <a:endParaRPr lang="ru-RU" sz="1000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32386F-D139-4E36-9531-72794826CE91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37598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303463" y="168275"/>
            <a:ext cx="2184400" cy="16398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348916" y="1888937"/>
            <a:ext cx="6232357" cy="7714424"/>
          </a:xfrm>
        </p:spPr>
        <p:txBody>
          <a:bodyPr>
            <a:noAutofit/>
          </a:bodyPr>
          <a:lstStyle/>
          <a:p>
            <a:endParaRPr lang="ru-RU" sz="1000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32386F-D139-4E36-9531-72794826CE91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59773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303463" y="168275"/>
            <a:ext cx="2184400" cy="16398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348916" y="1888937"/>
            <a:ext cx="6232357" cy="7714424"/>
          </a:xfrm>
        </p:spPr>
        <p:txBody>
          <a:bodyPr>
            <a:noAutofit/>
          </a:bodyPr>
          <a:lstStyle/>
          <a:p>
            <a:endParaRPr lang="ru-RU" sz="1000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32386F-D139-4E36-9531-72794826CE91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86007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303463" y="168275"/>
            <a:ext cx="2184400" cy="16398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348916" y="1888937"/>
            <a:ext cx="6232357" cy="7714424"/>
          </a:xfrm>
        </p:spPr>
        <p:txBody>
          <a:bodyPr>
            <a:noAutofit/>
          </a:bodyPr>
          <a:lstStyle/>
          <a:p>
            <a:endParaRPr lang="ru-RU" sz="1000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32386F-D139-4E36-9531-72794826CE91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54234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303463" y="168275"/>
            <a:ext cx="2184400" cy="16398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348916" y="1888937"/>
            <a:ext cx="6232357" cy="7714424"/>
          </a:xfrm>
        </p:spPr>
        <p:txBody>
          <a:bodyPr>
            <a:noAutofit/>
          </a:bodyPr>
          <a:lstStyle/>
          <a:p>
            <a:endParaRPr lang="ru-RU" sz="1000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32386F-D139-4E36-9531-72794826CE91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99630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303463" y="168275"/>
            <a:ext cx="2184400" cy="16398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348916" y="1888937"/>
            <a:ext cx="6232357" cy="7714424"/>
          </a:xfrm>
        </p:spPr>
        <p:txBody>
          <a:bodyPr>
            <a:noAutofit/>
          </a:bodyPr>
          <a:lstStyle/>
          <a:p>
            <a:endParaRPr lang="ru-RU" sz="1000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32386F-D139-4E36-9531-72794826CE91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87789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303463" y="168275"/>
            <a:ext cx="2184400" cy="16398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348916" y="1888937"/>
            <a:ext cx="6232357" cy="7714424"/>
          </a:xfrm>
        </p:spPr>
        <p:txBody>
          <a:bodyPr>
            <a:noAutofit/>
          </a:bodyPr>
          <a:lstStyle/>
          <a:p>
            <a:endParaRPr lang="ru-RU" sz="1000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32386F-D139-4E36-9531-72794826CE91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53754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32386F-D139-4E36-9531-72794826CE91}" type="slidenum">
              <a:rPr lang="ru-RU" smtClean="0"/>
              <a:pPr>
                <a:defRPr/>
              </a:pPr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5362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303463" y="168275"/>
            <a:ext cx="2184400" cy="16398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348916" y="1888937"/>
            <a:ext cx="6232357" cy="7714424"/>
          </a:xfrm>
        </p:spPr>
        <p:txBody>
          <a:bodyPr>
            <a:noAutofit/>
          </a:bodyPr>
          <a:lstStyle/>
          <a:p>
            <a:endParaRPr lang="ru-RU" sz="1000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32386F-D139-4E36-9531-72794826CE91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7408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303463" y="168275"/>
            <a:ext cx="2184400" cy="16398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348916" y="1888937"/>
            <a:ext cx="6232357" cy="7714424"/>
          </a:xfrm>
        </p:spPr>
        <p:txBody>
          <a:bodyPr>
            <a:noAutofit/>
          </a:bodyPr>
          <a:lstStyle/>
          <a:p>
            <a:endParaRPr lang="ru-RU" sz="1000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32386F-D139-4E36-9531-72794826CE91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1728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303463" y="168275"/>
            <a:ext cx="2184400" cy="16398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348916" y="1888937"/>
            <a:ext cx="6232357" cy="7714424"/>
          </a:xfrm>
        </p:spPr>
        <p:txBody>
          <a:bodyPr>
            <a:noAutofit/>
          </a:bodyPr>
          <a:lstStyle/>
          <a:p>
            <a:endParaRPr lang="ru-RU" sz="1000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32386F-D139-4E36-9531-72794826CE91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3138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303463" y="168275"/>
            <a:ext cx="2184400" cy="16398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348916" y="1888937"/>
            <a:ext cx="6232357" cy="7714424"/>
          </a:xfrm>
        </p:spPr>
        <p:txBody>
          <a:bodyPr>
            <a:noAutofit/>
          </a:bodyPr>
          <a:lstStyle/>
          <a:p>
            <a:endParaRPr lang="ru-RU" sz="1000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32386F-D139-4E36-9531-72794826CE91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0035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303463" y="168275"/>
            <a:ext cx="2184400" cy="16398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348916" y="1888937"/>
            <a:ext cx="6232357" cy="7714424"/>
          </a:xfrm>
        </p:spPr>
        <p:txBody>
          <a:bodyPr>
            <a:noAutofit/>
          </a:bodyPr>
          <a:lstStyle/>
          <a:p>
            <a:endParaRPr lang="ru-RU" sz="1000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32386F-D139-4E36-9531-72794826CE91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4480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303463" y="168275"/>
            <a:ext cx="2184400" cy="16398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348916" y="1888937"/>
            <a:ext cx="6232357" cy="7714424"/>
          </a:xfrm>
        </p:spPr>
        <p:txBody>
          <a:bodyPr>
            <a:noAutofit/>
          </a:bodyPr>
          <a:lstStyle/>
          <a:p>
            <a:endParaRPr lang="ru-RU" sz="1000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32386F-D139-4E36-9531-72794826CE91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75586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303463" y="168275"/>
            <a:ext cx="2184400" cy="16398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348916" y="1888937"/>
            <a:ext cx="6232357" cy="7714424"/>
          </a:xfrm>
        </p:spPr>
        <p:txBody>
          <a:bodyPr>
            <a:noAutofit/>
          </a:bodyPr>
          <a:lstStyle/>
          <a:p>
            <a:endParaRPr lang="ru-RU" sz="1000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32386F-D139-4E36-9531-72794826CE91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26763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303463" y="168275"/>
            <a:ext cx="2184400" cy="16398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348916" y="1888937"/>
            <a:ext cx="6232357" cy="7714424"/>
          </a:xfrm>
        </p:spPr>
        <p:txBody>
          <a:bodyPr>
            <a:noAutofit/>
          </a:bodyPr>
          <a:lstStyle/>
          <a:p>
            <a:endParaRPr lang="ru-RU" sz="1000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32386F-D139-4E36-9531-72794826CE91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8263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image" Target="../media/image1.emf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oleObject" Target="../embeddings/oleObject2.bin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tags" Target="../tags/tag9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8.xml"/><Relationship Id="rId10" Type="http://schemas.openxmlformats.org/officeDocument/2006/relationships/tags" Target="../tags/tag13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tags" Target="../tags/tag101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96.xml"/><Relationship Id="rId7" Type="http://schemas.openxmlformats.org/officeDocument/2006/relationships/tags" Target="../tags/tag100.xml"/><Relationship Id="rId12" Type="http://schemas.openxmlformats.org/officeDocument/2006/relationships/tags" Target="../tags/tag105.xml"/><Relationship Id="rId2" Type="http://schemas.openxmlformats.org/officeDocument/2006/relationships/tags" Target="../tags/tag95.xml"/><Relationship Id="rId16" Type="http://schemas.openxmlformats.org/officeDocument/2006/relationships/image" Target="../media/image3.png"/><Relationship Id="rId1" Type="http://schemas.openxmlformats.org/officeDocument/2006/relationships/vmlDrawing" Target="../drawings/vmlDrawing11.vml"/><Relationship Id="rId6" Type="http://schemas.openxmlformats.org/officeDocument/2006/relationships/tags" Target="../tags/tag99.xml"/><Relationship Id="rId11" Type="http://schemas.openxmlformats.org/officeDocument/2006/relationships/tags" Target="../tags/tag104.xml"/><Relationship Id="rId5" Type="http://schemas.openxmlformats.org/officeDocument/2006/relationships/tags" Target="../tags/tag98.xml"/><Relationship Id="rId15" Type="http://schemas.openxmlformats.org/officeDocument/2006/relationships/image" Target="../media/image1.emf"/><Relationship Id="rId10" Type="http://schemas.openxmlformats.org/officeDocument/2006/relationships/tags" Target="../tags/tag103.xml"/><Relationship Id="rId4" Type="http://schemas.openxmlformats.org/officeDocument/2006/relationships/tags" Target="../tags/tag97.xml"/><Relationship Id="rId9" Type="http://schemas.openxmlformats.org/officeDocument/2006/relationships/tags" Target="../tags/tag102.xml"/><Relationship Id="rId14" Type="http://schemas.openxmlformats.org/officeDocument/2006/relationships/oleObject" Target="../embeddings/oleObject11.bin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112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107.xml"/><Relationship Id="rId7" Type="http://schemas.openxmlformats.org/officeDocument/2006/relationships/tags" Target="../tags/tag111.xml"/><Relationship Id="rId12" Type="http://schemas.openxmlformats.org/officeDocument/2006/relationships/tags" Target="../tags/tag116.xml"/><Relationship Id="rId2" Type="http://schemas.openxmlformats.org/officeDocument/2006/relationships/tags" Target="../tags/tag106.xml"/><Relationship Id="rId16" Type="http://schemas.openxmlformats.org/officeDocument/2006/relationships/image" Target="../media/image3.png"/><Relationship Id="rId1" Type="http://schemas.openxmlformats.org/officeDocument/2006/relationships/vmlDrawing" Target="../drawings/vmlDrawing12.vml"/><Relationship Id="rId6" Type="http://schemas.openxmlformats.org/officeDocument/2006/relationships/tags" Target="../tags/tag110.xml"/><Relationship Id="rId11" Type="http://schemas.openxmlformats.org/officeDocument/2006/relationships/tags" Target="../tags/tag115.xml"/><Relationship Id="rId5" Type="http://schemas.openxmlformats.org/officeDocument/2006/relationships/tags" Target="../tags/tag109.xml"/><Relationship Id="rId15" Type="http://schemas.openxmlformats.org/officeDocument/2006/relationships/image" Target="../media/image1.emf"/><Relationship Id="rId10" Type="http://schemas.openxmlformats.org/officeDocument/2006/relationships/tags" Target="../tags/tag114.xml"/><Relationship Id="rId4" Type="http://schemas.openxmlformats.org/officeDocument/2006/relationships/tags" Target="../tags/tag108.xml"/><Relationship Id="rId9" Type="http://schemas.openxmlformats.org/officeDocument/2006/relationships/tags" Target="../tags/tag113.xml"/><Relationship Id="rId14" Type="http://schemas.openxmlformats.org/officeDocument/2006/relationships/oleObject" Target="../embeddings/oleObject12.bin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123.xml"/><Relationship Id="rId13" Type="http://schemas.openxmlformats.org/officeDocument/2006/relationships/image" Target="../media/image1.emf"/><Relationship Id="rId3" Type="http://schemas.openxmlformats.org/officeDocument/2006/relationships/tags" Target="../tags/tag118.xml"/><Relationship Id="rId7" Type="http://schemas.openxmlformats.org/officeDocument/2006/relationships/tags" Target="../tags/tag122.xml"/><Relationship Id="rId12" Type="http://schemas.openxmlformats.org/officeDocument/2006/relationships/oleObject" Target="../embeddings/oleObject13.bin"/><Relationship Id="rId2" Type="http://schemas.openxmlformats.org/officeDocument/2006/relationships/tags" Target="../tags/tag117.xml"/><Relationship Id="rId1" Type="http://schemas.openxmlformats.org/officeDocument/2006/relationships/vmlDrawing" Target="../drawings/vmlDrawing13.vml"/><Relationship Id="rId6" Type="http://schemas.openxmlformats.org/officeDocument/2006/relationships/tags" Target="../tags/tag121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20.xml"/><Relationship Id="rId10" Type="http://schemas.openxmlformats.org/officeDocument/2006/relationships/tags" Target="../tags/tag125.xml"/><Relationship Id="rId4" Type="http://schemas.openxmlformats.org/officeDocument/2006/relationships/tags" Target="../tags/tag119.xml"/><Relationship Id="rId9" Type="http://schemas.openxmlformats.org/officeDocument/2006/relationships/tags" Target="../tags/tag124.xml"/><Relationship Id="rId14" Type="http://schemas.openxmlformats.org/officeDocument/2006/relationships/image" Target="../media/image4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12" Type="http://schemas.openxmlformats.org/officeDocument/2006/relationships/image" Target="../media/image3.png"/><Relationship Id="rId2" Type="http://schemas.openxmlformats.org/officeDocument/2006/relationships/tags" Target="../tags/tag14.xml"/><Relationship Id="rId1" Type="http://schemas.openxmlformats.org/officeDocument/2006/relationships/vmlDrawing" Target="../drawings/vmlDrawing3.vml"/><Relationship Id="rId6" Type="http://schemas.openxmlformats.org/officeDocument/2006/relationships/tags" Target="../tags/tag18.xml"/><Relationship Id="rId11" Type="http://schemas.openxmlformats.org/officeDocument/2006/relationships/image" Target="../media/image1.emf"/><Relationship Id="rId5" Type="http://schemas.openxmlformats.org/officeDocument/2006/relationships/tags" Target="../tags/tag17.xml"/><Relationship Id="rId10" Type="http://schemas.openxmlformats.org/officeDocument/2006/relationships/oleObject" Target="../embeddings/oleObject3.bin"/><Relationship Id="rId4" Type="http://schemas.openxmlformats.org/officeDocument/2006/relationships/tags" Target="../tags/tag16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13" Type="http://schemas.openxmlformats.org/officeDocument/2006/relationships/image" Target="../media/image1.emf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12" Type="http://schemas.openxmlformats.org/officeDocument/2006/relationships/oleObject" Target="../embeddings/oleObject4.bin"/><Relationship Id="rId2" Type="http://schemas.openxmlformats.org/officeDocument/2006/relationships/tags" Target="../tags/tag21.xml"/><Relationship Id="rId1" Type="http://schemas.openxmlformats.org/officeDocument/2006/relationships/vmlDrawing" Target="../drawings/vmlDrawing4.vml"/><Relationship Id="rId6" Type="http://schemas.openxmlformats.org/officeDocument/2006/relationships/tags" Target="../tags/tag25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24.xml"/><Relationship Id="rId10" Type="http://schemas.openxmlformats.org/officeDocument/2006/relationships/tags" Target="../tags/tag29.xml"/><Relationship Id="rId4" Type="http://schemas.openxmlformats.org/officeDocument/2006/relationships/tags" Target="../tags/tag23.xml"/><Relationship Id="rId9" Type="http://schemas.openxmlformats.org/officeDocument/2006/relationships/tags" Target="../tags/tag28.xml"/><Relationship Id="rId1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13" Type="http://schemas.openxmlformats.org/officeDocument/2006/relationships/oleObject" Target="../embeddings/oleObject5.bin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30.xml"/><Relationship Id="rId1" Type="http://schemas.openxmlformats.org/officeDocument/2006/relationships/vmlDrawing" Target="../drawings/vmlDrawing5.vml"/><Relationship Id="rId6" Type="http://schemas.openxmlformats.org/officeDocument/2006/relationships/tags" Target="../tags/tag34.xml"/><Relationship Id="rId11" Type="http://schemas.openxmlformats.org/officeDocument/2006/relationships/tags" Target="../tags/tag39.xml"/><Relationship Id="rId5" Type="http://schemas.openxmlformats.org/officeDocument/2006/relationships/tags" Target="../tags/tag33.xml"/><Relationship Id="rId15" Type="http://schemas.openxmlformats.org/officeDocument/2006/relationships/image" Target="../media/image3.png"/><Relationship Id="rId10" Type="http://schemas.openxmlformats.org/officeDocument/2006/relationships/tags" Target="../tags/tag38.xml"/><Relationship Id="rId4" Type="http://schemas.openxmlformats.org/officeDocument/2006/relationships/tags" Target="../tags/tag32.xml"/><Relationship Id="rId9" Type="http://schemas.openxmlformats.org/officeDocument/2006/relationships/tags" Target="../tags/tag37.xml"/><Relationship Id="rId14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46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41.xml"/><Relationship Id="rId7" Type="http://schemas.openxmlformats.org/officeDocument/2006/relationships/tags" Target="../tags/tag45.xml"/><Relationship Id="rId12" Type="http://schemas.openxmlformats.org/officeDocument/2006/relationships/tags" Target="../tags/tag50.xml"/><Relationship Id="rId2" Type="http://schemas.openxmlformats.org/officeDocument/2006/relationships/tags" Target="../tags/tag40.xml"/><Relationship Id="rId16" Type="http://schemas.openxmlformats.org/officeDocument/2006/relationships/image" Target="../media/image3.png"/><Relationship Id="rId1" Type="http://schemas.openxmlformats.org/officeDocument/2006/relationships/vmlDrawing" Target="../drawings/vmlDrawing6.vml"/><Relationship Id="rId6" Type="http://schemas.openxmlformats.org/officeDocument/2006/relationships/tags" Target="../tags/tag44.xml"/><Relationship Id="rId11" Type="http://schemas.openxmlformats.org/officeDocument/2006/relationships/tags" Target="../tags/tag49.xml"/><Relationship Id="rId5" Type="http://schemas.openxmlformats.org/officeDocument/2006/relationships/tags" Target="../tags/tag43.xml"/><Relationship Id="rId15" Type="http://schemas.openxmlformats.org/officeDocument/2006/relationships/image" Target="../media/image1.emf"/><Relationship Id="rId10" Type="http://schemas.openxmlformats.org/officeDocument/2006/relationships/tags" Target="../tags/tag48.xml"/><Relationship Id="rId4" Type="http://schemas.openxmlformats.org/officeDocument/2006/relationships/tags" Target="../tags/tag42.xml"/><Relationship Id="rId9" Type="http://schemas.openxmlformats.org/officeDocument/2006/relationships/tags" Target="../tags/tag47.xml"/><Relationship Id="rId14" Type="http://schemas.openxmlformats.org/officeDocument/2006/relationships/oleObject" Target="../embeddings/oleObject6.bin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57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52.xml"/><Relationship Id="rId7" Type="http://schemas.openxmlformats.org/officeDocument/2006/relationships/tags" Target="../tags/tag56.xml"/><Relationship Id="rId12" Type="http://schemas.openxmlformats.org/officeDocument/2006/relationships/tags" Target="../tags/tag61.xml"/><Relationship Id="rId2" Type="http://schemas.openxmlformats.org/officeDocument/2006/relationships/tags" Target="../tags/tag51.xml"/><Relationship Id="rId16" Type="http://schemas.openxmlformats.org/officeDocument/2006/relationships/image" Target="../media/image3.png"/><Relationship Id="rId1" Type="http://schemas.openxmlformats.org/officeDocument/2006/relationships/vmlDrawing" Target="../drawings/vmlDrawing7.vml"/><Relationship Id="rId6" Type="http://schemas.openxmlformats.org/officeDocument/2006/relationships/tags" Target="../tags/tag55.xml"/><Relationship Id="rId11" Type="http://schemas.openxmlformats.org/officeDocument/2006/relationships/tags" Target="../tags/tag60.xml"/><Relationship Id="rId5" Type="http://schemas.openxmlformats.org/officeDocument/2006/relationships/tags" Target="../tags/tag54.xml"/><Relationship Id="rId15" Type="http://schemas.openxmlformats.org/officeDocument/2006/relationships/image" Target="../media/image1.emf"/><Relationship Id="rId10" Type="http://schemas.openxmlformats.org/officeDocument/2006/relationships/tags" Target="../tags/tag59.xml"/><Relationship Id="rId4" Type="http://schemas.openxmlformats.org/officeDocument/2006/relationships/tags" Target="../tags/tag53.xml"/><Relationship Id="rId9" Type="http://schemas.openxmlformats.org/officeDocument/2006/relationships/tags" Target="../tags/tag58.xml"/><Relationship Id="rId14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tags" Target="../tags/tag68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63.xml"/><Relationship Id="rId7" Type="http://schemas.openxmlformats.org/officeDocument/2006/relationships/tags" Target="../tags/tag67.xml"/><Relationship Id="rId12" Type="http://schemas.openxmlformats.org/officeDocument/2006/relationships/tags" Target="../tags/tag72.xml"/><Relationship Id="rId2" Type="http://schemas.openxmlformats.org/officeDocument/2006/relationships/tags" Target="../tags/tag62.xml"/><Relationship Id="rId16" Type="http://schemas.openxmlformats.org/officeDocument/2006/relationships/image" Target="../media/image3.png"/><Relationship Id="rId1" Type="http://schemas.openxmlformats.org/officeDocument/2006/relationships/vmlDrawing" Target="../drawings/vmlDrawing8.vml"/><Relationship Id="rId6" Type="http://schemas.openxmlformats.org/officeDocument/2006/relationships/tags" Target="../tags/tag66.xml"/><Relationship Id="rId11" Type="http://schemas.openxmlformats.org/officeDocument/2006/relationships/tags" Target="../tags/tag71.xml"/><Relationship Id="rId5" Type="http://schemas.openxmlformats.org/officeDocument/2006/relationships/tags" Target="../tags/tag65.xml"/><Relationship Id="rId15" Type="http://schemas.openxmlformats.org/officeDocument/2006/relationships/image" Target="../media/image1.emf"/><Relationship Id="rId10" Type="http://schemas.openxmlformats.org/officeDocument/2006/relationships/tags" Target="../tags/tag70.xml"/><Relationship Id="rId4" Type="http://schemas.openxmlformats.org/officeDocument/2006/relationships/tags" Target="../tags/tag64.xml"/><Relationship Id="rId9" Type="http://schemas.openxmlformats.org/officeDocument/2006/relationships/tags" Target="../tags/tag69.xml"/><Relationship Id="rId14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79.xml"/><Relationship Id="rId13" Type="http://schemas.openxmlformats.org/officeDocument/2006/relationships/tags" Target="../tags/tag84.xml"/><Relationship Id="rId3" Type="http://schemas.openxmlformats.org/officeDocument/2006/relationships/tags" Target="../tags/tag74.xml"/><Relationship Id="rId7" Type="http://schemas.openxmlformats.org/officeDocument/2006/relationships/tags" Target="../tags/tag78.xml"/><Relationship Id="rId12" Type="http://schemas.openxmlformats.org/officeDocument/2006/relationships/tags" Target="../tags/tag83.xml"/><Relationship Id="rId17" Type="http://schemas.openxmlformats.org/officeDocument/2006/relationships/image" Target="../media/image3.png"/><Relationship Id="rId2" Type="http://schemas.openxmlformats.org/officeDocument/2006/relationships/tags" Target="../tags/tag73.xml"/><Relationship Id="rId16" Type="http://schemas.openxmlformats.org/officeDocument/2006/relationships/image" Target="../media/image1.emf"/><Relationship Id="rId1" Type="http://schemas.openxmlformats.org/officeDocument/2006/relationships/vmlDrawing" Target="../drawings/vmlDrawing9.vml"/><Relationship Id="rId6" Type="http://schemas.openxmlformats.org/officeDocument/2006/relationships/tags" Target="../tags/tag77.xml"/><Relationship Id="rId11" Type="http://schemas.openxmlformats.org/officeDocument/2006/relationships/tags" Target="../tags/tag82.xml"/><Relationship Id="rId5" Type="http://schemas.openxmlformats.org/officeDocument/2006/relationships/tags" Target="../tags/tag76.xml"/><Relationship Id="rId15" Type="http://schemas.openxmlformats.org/officeDocument/2006/relationships/oleObject" Target="../embeddings/oleObject9.bin"/><Relationship Id="rId10" Type="http://schemas.openxmlformats.org/officeDocument/2006/relationships/tags" Target="../tags/tag81.xml"/><Relationship Id="rId4" Type="http://schemas.openxmlformats.org/officeDocument/2006/relationships/tags" Target="../tags/tag75.xml"/><Relationship Id="rId9" Type="http://schemas.openxmlformats.org/officeDocument/2006/relationships/tags" Target="../tags/tag80.xml"/><Relationship Id="rId1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13" Type="http://schemas.openxmlformats.org/officeDocument/2006/relationships/oleObject" Target="../embeddings/oleObject10.bin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85.xml"/><Relationship Id="rId1" Type="http://schemas.openxmlformats.org/officeDocument/2006/relationships/vmlDrawing" Target="../drawings/vmlDrawing10.vml"/><Relationship Id="rId6" Type="http://schemas.openxmlformats.org/officeDocument/2006/relationships/tags" Target="../tags/tag89.xml"/><Relationship Id="rId11" Type="http://schemas.openxmlformats.org/officeDocument/2006/relationships/tags" Target="../tags/tag94.xml"/><Relationship Id="rId5" Type="http://schemas.openxmlformats.org/officeDocument/2006/relationships/tags" Target="../tags/tag88.xml"/><Relationship Id="rId15" Type="http://schemas.openxmlformats.org/officeDocument/2006/relationships/image" Target="../media/image3.png"/><Relationship Id="rId10" Type="http://schemas.openxmlformats.org/officeDocument/2006/relationships/tags" Target="../tags/tag93.xml"/><Relationship Id="rId4" Type="http://schemas.openxmlformats.org/officeDocument/2006/relationships/tags" Target="../tags/tag87.xml"/><Relationship Id="rId9" Type="http://schemas.openxmlformats.org/officeDocument/2006/relationships/tags" Target="../tags/tag92.xml"/><Relationship Id="rId1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03790815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110" name="think-cell Slide" r:id="rId12" imgW="360" imgH="360" progId="">
                  <p:embed/>
                </p:oleObj>
              </mc:Choice>
              <mc:Fallback>
                <p:oleObj name="think-cell Slide" r:id="rId12" imgW="360" imgH="360" progId="">
                  <p:embed/>
                  <p:pic>
                    <p:nvPicPr>
                      <p:cNvPr id="0" name="Picture 8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" name="Group 33"/>
          <p:cNvGrpSpPr/>
          <p:nvPr userDrawn="1">
            <p:custDataLst>
              <p:tags r:id="rId3"/>
            </p:custDataLst>
          </p:nvPr>
        </p:nvGrpSpPr>
        <p:grpSpPr>
          <a:xfrm>
            <a:off x="-1" y="0"/>
            <a:ext cx="9144001" cy="6858000"/>
            <a:chOff x="-1" y="0"/>
            <a:chExt cx="9144001" cy="6858000"/>
          </a:xfrm>
        </p:grpSpPr>
        <p:sp>
          <p:nvSpPr>
            <p:cNvPr id="20" name="Freeform 19"/>
            <p:cNvSpPr/>
            <p:nvPr userDrawn="1">
              <p:custDataLst>
                <p:tags r:id="rId9"/>
              </p:custDataLst>
            </p:nvPr>
          </p:nvSpPr>
          <p:spPr>
            <a:xfrm>
              <a:off x="-1" y="0"/>
              <a:ext cx="9144001" cy="6858000"/>
            </a:xfrm>
            <a:custGeom>
              <a:avLst/>
              <a:gdLst>
                <a:gd name="connsiteX0" fmla="*/ 0 w 8950036"/>
                <a:gd name="connsiteY0" fmla="*/ 6659418 h 6659418"/>
                <a:gd name="connsiteX1" fmla="*/ 0 w 8950036"/>
                <a:gd name="connsiteY1" fmla="*/ 0 h 6659418"/>
                <a:gd name="connsiteX2" fmla="*/ 8950036 w 8950036"/>
                <a:gd name="connsiteY2" fmla="*/ 0 h 6659418"/>
                <a:gd name="connsiteX3" fmla="*/ 8950036 w 8950036"/>
                <a:gd name="connsiteY3" fmla="*/ 6659418 h 6659418"/>
                <a:gd name="connsiteX4" fmla="*/ 0 w 8950036"/>
                <a:gd name="connsiteY4" fmla="*/ 6659418 h 665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0036" h="6659418">
                  <a:moveTo>
                    <a:pt x="0" y="6659418"/>
                  </a:moveTo>
                  <a:lnTo>
                    <a:pt x="0" y="0"/>
                  </a:lnTo>
                  <a:lnTo>
                    <a:pt x="8950036" y="0"/>
                  </a:lnTo>
                  <a:lnTo>
                    <a:pt x="8950036" y="6659418"/>
                  </a:lnTo>
                  <a:lnTo>
                    <a:pt x="0" y="665941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Freeform 20"/>
            <p:cNvSpPr/>
            <p:nvPr userDrawn="1">
              <p:custDataLst>
                <p:tags r:id="rId10"/>
              </p:custDataLst>
            </p:nvPr>
          </p:nvSpPr>
          <p:spPr>
            <a:xfrm>
              <a:off x="92364" y="92364"/>
              <a:ext cx="8950036" cy="6659418"/>
            </a:xfrm>
            <a:custGeom>
              <a:avLst/>
              <a:gdLst>
                <a:gd name="connsiteX0" fmla="*/ 0 w 8950036"/>
                <a:gd name="connsiteY0" fmla="*/ 6659418 h 6659418"/>
                <a:gd name="connsiteX1" fmla="*/ 0 w 8950036"/>
                <a:gd name="connsiteY1" fmla="*/ 0 h 6659418"/>
                <a:gd name="connsiteX2" fmla="*/ 8950036 w 8950036"/>
                <a:gd name="connsiteY2" fmla="*/ 0 h 6659418"/>
                <a:gd name="connsiteX3" fmla="*/ 8950036 w 8950036"/>
                <a:gd name="connsiteY3" fmla="*/ 6659418 h 6659418"/>
                <a:gd name="connsiteX4" fmla="*/ 0 w 8950036"/>
                <a:gd name="connsiteY4" fmla="*/ 6659418 h 665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0036" h="6659418">
                  <a:moveTo>
                    <a:pt x="0" y="6659418"/>
                  </a:moveTo>
                  <a:lnTo>
                    <a:pt x="0" y="0"/>
                  </a:lnTo>
                  <a:lnTo>
                    <a:pt x="8950036" y="0"/>
                  </a:lnTo>
                  <a:lnTo>
                    <a:pt x="8950036" y="6659418"/>
                  </a:lnTo>
                  <a:lnTo>
                    <a:pt x="0" y="665941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sx="101000" sy="101000" algn="ctr" rotWithShape="0">
                <a:schemeClr val="bg1">
                  <a:lumMod val="50000"/>
                  <a:alpha val="46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Прямоугольник 5"/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 userDrawn="1">
            <p:ph type="ctrTitle"/>
            <p:custDataLst>
              <p:tags r:id="rId5"/>
            </p:custDataLst>
          </p:nvPr>
        </p:nvSpPr>
        <p:spPr>
          <a:xfrm>
            <a:off x="3103564" y="1570138"/>
            <a:ext cx="5364162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2000" b="1" cap="small" baseline="0">
                <a:solidFill>
                  <a:schemeClr val="tx2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 userDrawn="1">
            <p:ph type="subTitle" idx="1"/>
            <p:custDataLst>
              <p:tags r:id="rId6"/>
            </p:custDataLst>
          </p:nvPr>
        </p:nvSpPr>
        <p:spPr>
          <a:xfrm>
            <a:off x="3105687" y="3907576"/>
            <a:ext cx="5346738" cy="246221"/>
          </a:xfr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0" name="Rectangle 39"/>
          <p:cNvSpPr/>
          <p:nvPr userDrawn="1"/>
        </p:nvSpPr>
        <p:spPr>
          <a:xfrm>
            <a:off x="187959" y="92364"/>
            <a:ext cx="2640966" cy="6729124"/>
          </a:xfrm>
          <a:prstGeom prst="rect">
            <a:avLst/>
          </a:prstGeom>
          <a:gradFill>
            <a:gsLst>
              <a:gs pos="0">
                <a:srgbClr val="346FA7"/>
              </a:gs>
              <a:gs pos="8000">
                <a:schemeClr val="accent4"/>
              </a:gs>
              <a:gs pos="100000">
                <a:srgbClr val="175082"/>
              </a:gs>
            </a:gsLst>
            <a:lin ang="5400000" scaled="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Rectangle 40"/>
          <p:cNvSpPr/>
          <p:nvPr userDrawn="1"/>
        </p:nvSpPr>
        <p:spPr>
          <a:xfrm>
            <a:off x="187958" y="44739"/>
            <a:ext cx="2640966" cy="49290"/>
          </a:xfrm>
          <a:prstGeom prst="rect">
            <a:avLst/>
          </a:prstGeom>
          <a:solidFill>
            <a:srgbClr val="0690C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" name="Picture 2" descr="C:\Users\malyarov_as\AppData\Local\Microsoft\Windows\Temporary Internet Files\Content.Outlook\ZYFP0043\arblogo.png"/>
          <p:cNvPicPr>
            <a:picLocks noChangeAspect="1" noChangeArrowheads="1"/>
          </p:cNvPicPr>
          <p:nvPr userDrawn="1">
            <p:custDataLst>
              <p:tags r:id="rId7"/>
            </p:custDataLst>
          </p:nvPr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00"/>
          <a:stretch/>
        </p:blipFill>
        <p:spPr bwMode="auto">
          <a:xfrm>
            <a:off x="1473219" y="297800"/>
            <a:ext cx="1173161" cy="90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malyarov_as\AppData\Local\Microsoft\Windows\Temporary Internet Files\Content.Outlook\ZYFP0043\arblogo.png"/>
          <p:cNvPicPr>
            <a:picLocks noChangeAspect="1" noChangeArrowheads="1"/>
          </p:cNvPicPr>
          <p:nvPr userDrawn="1">
            <p:custDataLst>
              <p:tags r:id="rId8"/>
            </p:custDataLst>
          </p:nvPr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136"/>
          <a:stretch/>
        </p:blipFill>
        <p:spPr bwMode="auto">
          <a:xfrm>
            <a:off x="370504" y="297800"/>
            <a:ext cx="920169" cy="90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9875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09139298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266" name="think-cell Slide" r:id="rId14" imgW="360" imgH="360" progId="">
                  <p:embed/>
                </p:oleObj>
              </mc:Choice>
              <mc:Fallback>
                <p:oleObj name="think-cell Slide" r:id="rId14" imgW="360" imgH="360" progId="">
                  <p:embed/>
                  <p:pic>
                    <p:nvPicPr>
                      <p:cNvPr id="0" name="Picture 5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 userDrawn="1">
            <p:custDataLst>
              <p:tags r:id="rId3"/>
            </p:custDataLst>
          </p:nvPr>
        </p:nvGrpSpPr>
        <p:grpSpPr>
          <a:xfrm>
            <a:off x="-1" y="0"/>
            <a:ext cx="9144001" cy="6858000"/>
            <a:chOff x="-1" y="0"/>
            <a:chExt cx="9144001" cy="6858000"/>
          </a:xfrm>
        </p:grpSpPr>
        <p:sp>
          <p:nvSpPr>
            <p:cNvPr id="11" name="Freeform 10"/>
            <p:cNvSpPr/>
            <p:nvPr userDrawn="1">
              <p:custDataLst>
                <p:tags r:id="rId11"/>
              </p:custDataLst>
            </p:nvPr>
          </p:nvSpPr>
          <p:spPr>
            <a:xfrm>
              <a:off x="-1" y="0"/>
              <a:ext cx="9144001" cy="6858000"/>
            </a:xfrm>
            <a:custGeom>
              <a:avLst/>
              <a:gdLst>
                <a:gd name="connsiteX0" fmla="*/ 0 w 8950036"/>
                <a:gd name="connsiteY0" fmla="*/ 6659418 h 6659418"/>
                <a:gd name="connsiteX1" fmla="*/ 0 w 8950036"/>
                <a:gd name="connsiteY1" fmla="*/ 0 h 6659418"/>
                <a:gd name="connsiteX2" fmla="*/ 8950036 w 8950036"/>
                <a:gd name="connsiteY2" fmla="*/ 0 h 6659418"/>
                <a:gd name="connsiteX3" fmla="*/ 8950036 w 8950036"/>
                <a:gd name="connsiteY3" fmla="*/ 6659418 h 6659418"/>
                <a:gd name="connsiteX4" fmla="*/ 0 w 8950036"/>
                <a:gd name="connsiteY4" fmla="*/ 6659418 h 665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0036" h="6659418">
                  <a:moveTo>
                    <a:pt x="0" y="6659418"/>
                  </a:moveTo>
                  <a:lnTo>
                    <a:pt x="0" y="0"/>
                  </a:lnTo>
                  <a:lnTo>
                    <a:pt x="8950036" y="0"/>
                  </a:lnTo>
                  <a:lnTo>
                    <a:pt x="8950036" y="6659418"/>
                  </a:lnTo>
                  <a:lnTo>
                    <a:pt x="0" y="665941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Freeform 14"/>
            <p:cNvSpPr/>
            <p:nvPr userDrawn="1">
              <p:custDataLst>
                <p:tags r:id="rId12"/>
              </p:custDataLst>
            </p:nvPr>
          </p:nvSpPr>
          <p:spPr>
            <a:xfrm>
              <a:off x="92364" y="92364"/>
              <a:ext cx="8950036" cy="6659418"/>
            </a:xfrm>
            <a:custGeom>
              <a:avLst/>
              <a:gdLst>
                <a:gd name="connsiteX0" fmla="*/ 0 w 8950036"/>
                <a:gd name="connsiteY0" fmla="*/ 6659418 h 6659418"/>
                <a:gd name="connsiteX1" fmla="*/ 0 w 8950036"/>
                <a:gd name="connsiteY1" fmla="*/ 0 h 6659418"/>
                <a:gd name="connsiteX2" fmla="*/ 8950036 w 8950036"/>
                <a:gd name="connsiteY2" fmla="*/ 0 h 6659418"/>
                <a:gd name="connsiteX3" fmla="*/ 8950036 w 8950036"/>
                <a:gd name="connsiteY3" fmla="*/ 6659418 h 6659418"/>
                <a:gd name="connsiteX4" fmla="*/ 0 w 8950036"/>
                <a:gd name="connsiteY4" fmla="*/ 6659418 h 665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0036" h="6659418">
                  <a:moveTo>
                    <a:pt x="0" y="6659418"/>
                  </a:moveTo>
                  <a:lnTo>
                    <a:pt x="0" y="0"/>
                  </a:lnTo>
                  <a:lnTo>
                    <a:pt x="8950036" y="0"/>
                  </a:lnTo>
                  <a:lnTo>
                    <a:pt x="8950036" y="6659418"/>
                  </a:lnTo>
                  <a:lnTo>
                    <a:pt x="0" y="665941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sx="101000" sy="101000" algn="ctr" rotWithShape="0">
                <a:schemeClr val="bg1">
                  <a:lumMod val="50000"/>
                  <a:alpha val="46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Содержимое 25"/>
          <p:cNvSpPr>
            <a:spLocks noGrp="1"/>
          </p:cNvSpPr>
          <p:nvPr>
            <p:ph sz="quarter" idx="16"/>
            <p:custDataLst>
              <p:tags r:id="rId4"/>
            </p:custDataLst>
          </p:nvPr>
        </p:nvSpPr>
        <p:spPr>
          <a:xfrm>
            <a:off x="4610099" y="1038225"/>
            <a:ext cx="4314825" cy="2635249"/>
          </a:xfr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3" name="Содержимое 25"/>
          <p:cNvSpPr>
            <a:spLocks noGrp="1"/>
          </p:cNvSpPr>
          <p:nvPr>
            <p:ph sz="quarter" idx="18"/>
            <p:custDataLst>
              <p:tags r:id="rId5"/>
            </p:custDataLst>
          </p:nvPr>
        </p:nvSpPr>
        <p:spPr>
          <a:xfrm>
            <a:off x="187959" y="3783064"/>
            <a:ext cx="8736429" cy="2635200"/>
          </a:xfr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4" name="Содержимое 25"/>
          <p:cNvSpPr>
            <a:spLocks noGrp="1"/>
          </p:cNvSpPr>
          <p:nvPr>
            <p:ph sz="quarter" idx="19"/>
            <p:custDataLst>
              <p:tags r:id="rId6"/>
            </p:custDataLst>
          </p:nvPr>
        </p:nvSpPr>
        <p:spPr>
          <a:xfrm>
            <a:off x="187960" y="1038225"/>
            <a:ext cx="4314190" cy="2635249"/>
          </a:xfr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8" name="Текст 21"/>
          <p:cNvSpPr>
            <a:spLocks noGrp="1"/>
          </p:cNvSpPr>
          <p:nvPr>
            <p:ph type="body" sz="quarter" idx="11" hasCustomPrompt="1"/>
            <p:custDataLst>
              <p:tags r:id="rId7"/>
            </p:custDataLst>
          </p:nvPr>
        </p:nvSpPr>
        <p:spPr>
          <a:xfrm>
            <a:off x="187960" y="6526213"/>
            <a:ext cx="8431295" cy="209596"/>
          </a:xfrm>
        </p:spPr>
        <p:txBody>
          <a:bodyPr lIns="0" tIns="0" rIns="0" bIns="0" anchor="ctr"/>
          <a:lstStyle>
            <a:lvl1pPr>
              <a:buNone/>
              <a:defRPr sz="80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9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9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9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9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ru-RU" dirty="0" smtClean="0"/>
              <a:t>Источник:</a:t>
            </a:r>
          </a:p>
        </p:txBody>
      </p:sp>
      <p:sp>
        <p:nvSpPr>
          <p:cNvPr id="20" name="Номер слайда 4"/>
          <p:cNvSpPr>
            <a:spLocks noGrp="1"/>
          </p:cNvSpPr>
          <p:nvPr>
            <p:ph type="sldNum" sz="quarter" idx="13"/>
            <p:custDataLst>
              <p:tags r:id="rId8"/>
            </p:custDataLst>
          </p:nvPr>
        </p:nvSpPr>
        <p:spPr>
          <a:xfrm>
            <a:off x="8666163" y="6525352"/>
            <a:ext cx="376237" cy="210457"/>
          </a:xfrm>
          <a:prstGeom prst="rect">
            <a:avLst/>
          </a:prstGeom>
        </p:spPr>
        <p:txBody>
          <a:bodyPr wrap="none" lIns="36000" rIns="36000" anchor="ctr" anchorCtr="0"/>
          <a:lstStyle>
            <a:lvl1pPr algn="ctr">
              <a:defRPr sz="1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B6365512-130C-46FC-B761-353F822BB14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1" name="Заголовок 1"/>
          <p:cNvSpPr>
            <a:spLocks noGrp="1"/>
          </p:cNvSpPr>
          <p:nvPr>
            <p:ph type="title" hasCustomPrompt="1"/>
            <p:custDataLst>
              <p:tags r:id="rId9"/>
            </p:custDataLst>
          </p:nvPr>
        </p:nvSpPr>
        <p:spPr>
          <a:xfrm>
            <a:off x="867642" y="166536"/>
            <a:ext cx="8057284" cy="749680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>
            <a:lvl1pPr algn="l">
              <a:defRPr sz="1600" b="1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cxnSp>
        <p:nvCxnSpPr>
          <p:cNvPr id="19" name="Прямая соединительная линия 3"/>
          <p:cNvCxnSpPr/>
          <p:nvPr userDrawn="1">
            <p:custDataLst>
              <p:tags r:id="rId10"/>
            </p:custDataLst>
          </p:nvPr>
        </p:nvCxnSpPr>
        <p:spPr>
          <a:xfrm>
            <a:off x="8666163" y="6562567"/>
            <a:ext cx="0" cy="15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 userDrawn="1"/>
        </p:nvGrpSpPr>
        <p:grpSpPr>
          <a:xfrm>
            <a:off x="187959" y="44739"/>
            <a:ext cx="561600" cy="866167"/>
            <a:chOff x="187959" y="44739"/>
            <a:chExt cx="561600" cy="866167"/>
          </a:xfrm>
        </p:grpSpPr>
        <p:sp>
          <p:nvSpPr>
            <p:cNvPr id="27" name="Rectangle 26"/>
            <p:cNvSpPr/>
            <p:nvPr userDrawn="1"/>
          </p:nvSpPr>
          <p:spPr>
            <a:xfrm>
              <a:off x="187960" y="92364"/>
              <a:ext cx="560029" cy="818542"/>
            </a:xfrm>
            <a:prstGeom prst="rect">
              <a:avLst/>
            </a:prstGeom>
            <a:gradFill>
              <a:gsLst>
                <a:gs pos="0">
                  <a:srgbClr val="346FA7"/>
                </a:gs>
                <a:gs pos="8000">
                  <a:schemeClr val="accent4"/>
                </a:gs>
                <a:gs pos="100000">
                  <a:srgbClr val="175082"/>
                </a:gs>
              </a:gsLst>
              <a:lin ang="5400000" scaled="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8" name="Picture 2" descr="C:\Users\malyarov_as\AppData\Local\Microsoft\Windows\Temporary Internet Files\Content.Outlook\ZYFP0043\arblogo.png"/>
            <p:cNvPicPr>
              <a:picLocks noChangeAspect="1" noChangeArrowheads="1"/>
            </p:cNvPicPr>
            <p:nvPr userDrawn="1"/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9136"/>
            <a:stretch/>
          </p:blipFill>
          <p:spPr bwMode="auto">
            <a:xfrm>
              <a:off x="220426" y="240083"/>
              <a:ext cx="495096" cy="4855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Rectangle 28"/>
            <p:cNvSpPr/>
            <p:nvPr userDrawn="1"/>
          </p:nvSpPr>
          <p:spPr>
            <a:xfrm>
              <a:off x="187959" y="44739"/>
              <a:ext cx="561600" cy="49290"/>
            </a:xfrm>
            <a:prstGeom prst="rect">
              <a:avLst/>
            </a:prstGeom>
            <a:gradFill>
              <a:gsLst>
                <a:gs pos="0">
                  <a:srgbClr val="0094C6"/>
                </a:gs>
                <a:gs pos="100000">
                  <a:srgbClr val="0690C6"/>
                </a:gs>
                <a:gs pos="58000">
                  <a:srgbClr val="0690C6"/>
                </a:gs>
                <a:gs pos="74000">
                  <a:srgbClr val="0690C6"/>
                </a:gs>
              </a:gsLst>
              <a:lin ang="5400000" scaled="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123992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31998170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290" name="think-cell Slide" r:id="rId14" imgW="360" imgH="360" progId="">
                  <p:embed/>
                </p:oleObj>
              </mc:Choice>
              <mc:Fallback>
                <p:oleObj name="think-cell Slide" r:id="rId14" imgW="360" imgH="360" progId="">
                  <p:embed/>
                  <p:pic>
                    <p:nvPicPr>
                      <p:cNvPr id="0" name="Picture 5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10"/>
          <p:cNvGrpSpPr/>
          <p:nvPr userDrawn="1">
            <p:custDataLst>
              <p:tags r:id="rId3"/>
            </p:custDataLst>
          </p:nvPr>
        </p:nvGrpSpPr>
        <p:grpSpPr>
          <a:xfrm>
            <a:off x="-1" y="0"/>
            <a:ext cx="9144001" cy="6858000"/>
            <a:chOff x="-1" y="0"/>
            <a:chExt cx="9144001" cy="6858000"/>
          </a:xfrm>
        </p:grpSpPr>
        <p:sp>
          <p:nvSpPr>
            <p:cNvPr id="12" name="Freeform 11"/>
            <p:cNvSpPr/>
            <p:nvPr userDrawn="1">
              <p:custDataLst>
                <p:tags r:id="rId11"/>
              </p:custDataLst>
            </p:nvPr>
          </p:nvSpPr>
          <p:spPr>
            <a:xfrm>
              <a:off x="-1" y="0"/>
              <a:ext cx="9144001" cy="6858000"/>
            </a:xfrm>
            <a:custGeom>
              <a:avLst/>
              <a:gdLst>
                <a:gd name="connsiteX0" fmla="*/ 0 w 8950036"/>
                <a:gd name="connsiteY0" fmla="*/ 6659418 h 6659418"/>
                <a:gd name="connsiteX1" fmla="*/ 0 w 8950036"/>
                <a:gd name="connsiteY1" fmla="*/ 0 h 6659418"/>
                <a:gd name="connsiteX2" fmla="*/ 8950036 w 8950036"/>
                <a:gd name="connsiteY2" fmla="*/ 0 h 6659418"/>
                <a:gd name="connsiteX3" fmla="*/ 8950036 w 8950036"/>
                <a:gd name="connsiteY3" fmla="*/ 6659418 h 6659418"/>
                <a:gd name="connsiteX4" fmla="*/ 0 w 8950036"/>
                <a:gd name="connsiteY4" fmla="*/ 6659418 h 665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0036" h="6659418">
                  <a:moveTo>
                    <a:pt x="0" y="6659418"/>
                  </a:moveTo>
                  <a:lnTo>
                    <a:pt x="0" y="0"/>
                  </a:lnTo>
                  <a:lnTo>
                    <a:pt x="8950036" y="0"/>
                  </a:lnTo>
                  <a:lnTo>
                    <a:pt x="8950036" y="6659418"/>
                  </a:lnTo>
                  <a:lnTo>
                    <a:pt x="0" y="665941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Freeform 14"/>
            <p:cNvSpPr/>
            <p:nvPr userDrawn="1">
              <p:custDataLst>
                <p:tags r:id="rId12"/>
              </p:custDataLst>
            </p:nvPr>
          </p:nvSpPr>
          <p:spPr>
            <a:xfrm>
              <a:off x="92364" y="92364"/>
              <a:ext cx="8950036" cy="6659418"/>
            </a:xfrm>
            <a:custGeom>
              <a:avLst/>
              <a:gdLst>
                <a:gd name="connsiteX0" fmla="*/ 0 w 8950036"/>
                <a:gd name="connsiteY0" fmla="*/ 6659418 h 6659418"/>
                <a:gd name="connsiteX1" fmla="*/ 0 w 8950036"/>
                <a:gd name="connsiteY1" fmla="*/ 0 h 6659418"/>
                <a:gd name="connsiteX2" fmla="*/ 8950036 w 8950036"/>
                <a:gd name="connsiteY2" fmla="*/ 0 h 6659418"/>
                <a:gd name="connsiteX3" fmla="*/ 8950036 w 8950036"/>
                <a:gd name="connsiteY3" fmla="*/ 6659418 h 6659418"/>
                <a:gd name="connsiteX4" fmla="*/ 0 w 8950036"/>
                <a:gd name="connsiteY4" fmla="*/ 6659418 h 665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0036" h="6659418">
                  <a:moveTo>
                    <a:pt x="0" y="6659418"/>
                  </a:moveTo>
                  <a:lnTo>
                    <a:pt x="0" y="0"/>
                  </a:lnTo>
                  <a:lnTo>
                    <a:pt x="8950036" y="0"/>
                  </a:lnTo>
                  <a:lnTo>
                    <a:pt x="8950036" y="6659418"/>
                  </a:lnTo>
                  <a:lnTo>
                    <a:pt x="0" y="665941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sx="101000" sy="101000" algn="ctr" rotWithShape="0">
                <a:schemeClr val="bg1">
                  <a:lumMod val="50000"/>
                  <a:alpha val="46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" name="Содержимое 25"/>
          <p:cNvSpPr>
            <a:spLocks noGrp="1"/>
          </p:cNvSpPr>
          <p:nvPr>
            <p:ph sz="quarter" idx="17"/>
            <p:custDataLst>
              <p:tags r:id="rId4"/>
            </p:custDataLst>
          </p:nvPr>
        </p:nvSpPr>
        <p:spPr>
          <a:xfrm>
            <a:off x="4610100" y="3783064"/>
            <a:ext cx="4313350" cy="2635200"/>
          </a:xfr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3" name="Содержимое 25"/>
          <p:cNvSpPr>
            <a:spLocks noGrp="1"/>
          </p:cNvSpPr>
          <p:nvPr>
            <p:ph sz="quarter" idx="18"/>
            <p:custDataLst>
              <p:tags r:id="rId5"/>
            </p:custDataLst>
          </p:nvPr>
        </p:nvSpPr>
        <p:spPr>
          <a:xfrm>
            <a:off x="187960" y="3783064"/>
            <a:ext cx="4311650" cy="2635200"/>
          </a:xfr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4" name="Содержимое 25"/>
          <p:cNvSpPr>
            <a:spLocks noGrp="1"/>
          </p:cNvSpPr>
          <p:nvPr>
            <p:ph sz="quarter" idx="19"/>
            <p:custDataLst>
              <p:tags r:id="rId6"/>
            </p:custDataLst>
          </p:nvPr>
        </p:nvSpPr>
        <p:spPr>
          <a:xfrm>
            <a:off x="187960" y="1038225"/>
            <a:ext cx="8734692" cy="2635249"/>
          </a:xfr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20" name="Номер слайда 4"/>
          <p:cNvSpPr>
            <a:spLocks noGrp="1"/>
          </p:cNvSpPr>
          <p:nvPr>
            <p:ph type="sldNum" sz="quarter" idx="13"/>
            <p:custDataLst>
              <p:tags r:id="rId7"/>
            </p:custDataLst>
          </p:nvPr>
        </p:nvSpPr>
        <p:spPr>
          <a:xfrm>
            <a:off x="8666163" y="6525352"/>
            <a:ext cx="376237" cy="210457"/>
          </a:xfrm>
          <a:prstGeom prst="rect">
            <a:avLst/>
          </a:prstGeom>
        </p:spPr>
        <p:txBody>
          <a:bodyPr wrap="none" lIns="36000" rIns="36000" anchor="ctr" anchorCtr="0"/>
          <a:lstStyle>
            <a:lvl1pPr algn="ctr">
              <a:defRPr sz="1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B6365512-130C-46FC-B761-353F822BB14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1" name="Заголовок 1"/>
          <p:cNvSpPr>
            <a:spLocks noGrp="1"/>
          </p:cNvSpPr>
          <p:nvPr>
            <p:ph type="title" hasCustomPrompt="1"/>
            <p:custDataLst>
              <p:tags r:id="rId8"/>
            </p:custDataLst>
          </p:nvPr>
        </p:nvSpPr>
        <p:spPr>
          <a:xfrm>
            <a:off x="867641" y="166536"/>
            <a:ext cx="8057283" cy="749680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>
            <a:lvl1pPr algn="l">
              <a:defRPr sz="1600" b="1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24" name="Текст 21"/>
          <p:cNvSpPr>
            <a:spLocks noGrp="1"/>
          </p:cNvSpPr>
          <p:nvPr>
            <p:ph type="body" sz="quarter" idx="11" hasCustomPrompt="1"/>
            <p:custDataLst>
              <p:tags r:id="rId9"/>
            </p:custDataLst>
          </p:nvPr>
        </p:nvSpPr>
        <p:spPr>
          <a:xfrm>
            <a:off x="187960" y="6526213"/>
            <a:ext cx="8431295" cy="209596"/>
          </a:xfrm>
        </p:spPr>
        <p:txBody>
          <a:bodyPr lIns="0" tIns="0" rIns="0" bIns="0" anchor="ctr"/>
          <a:lstStyle>
            <a:lvl1pPr>
              <a:buNone/>
              <a:defRPr sz="80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9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9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9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9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ru-RU" dirty="0" smtClean="0"/>
              <a:t>Источник:</a:t>
            </a:r>
          </a:p>
        </p:txBody>
      </p:sp>
      <p:cxnSp>
        <p:nvCxnSpPr>
          <p:cNvPr id="18" name="Прямая соединительная линия 3"/>
          <p:cNvCxnSpPr/>
          <p:nvPr userDrawn="1">
            <p:custDataLst>
              <p:tags r:id="rId10"/>
            </p:custDataLst>
          </p:nvPr>
        </p:nvCxnSpPr>
        <p:spPr>
          <a:xfrm>
            <a:off x="8666163" y="6562567"/>
            <a:ext cx="0" cy="15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 userDrawn="1"/>
        </p:nvGrpSpPr>
        <p:grpSpPr>
          <a:xfrm>
            <a:off x="187959" y="44739"/>
            <a:ext cx="561600" cy="866167"/>
            <a:chOff x="187959" y="44739"/>
            <a:chExt cx="561600" cy="866167"/>
          </a:xfrm>
        </p:grpSpPr>
        <p:sp>
          <p:nvSpPr>
            <p:cNvPr id="27" name="Rectangle 26"/>
            <p:cNvSpPr/>
            <p:nvPr userDrawn="1"/>
          </p:nvSpPr>
          <p:spPr>
            <a:xfrm>
              <a:off x="187960" y="92364"/>
              <a:ext cx="560029" cy="818542"/>
            </a:xfrm>
            <a:prstGeom prst="rect">
              <a:avLst/>
            </a:prstGeom>
            <a:gradFill>
              <a:gsLst>
                <a:gs pos="0">
                  <a:srgbClr val="346FA7"/>
                </a:gs>
                <a:gs pos="8000">
                  <a:schemeClr val="accent4"/>
                </a:gs>
                <a:gs pos="100000">
                  <a:srgbClr val="175082"/>
                </a:gs>
              </a:gsLst>
              <a:lin ang="5400000" scaled="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8" name="Picture 2" descr="C:\Users\malyarov_as\AppData\Local\Microsoft\Windows\Temporary Internet Files\Content.Outlook\ZYFP0043\arblogo.png"/>
            <p:cNvPicPr>
              <a:picLocks noChangeAspect="1" noChangeArrowheads="1"/>
            </p:cNvPicPr>
            <p:nvPr userDrawn="1"/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9136"/>
            <a:stretch/>
          </p:blipFill>
          <p:spPr bwMode="auto">
            <a:xfrm>
              <a:off x="220426" y="240083"/>
              <a:ext cx="495096" cy="4855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Rectangle 28"/>
            <p:cNvSpPr/>
            <p:nvPr userDrawn="1"/>
          </p:nvSpPr>
          <p:spPr>
            <a:xfrm>
              <a:off x="187959" y="44739"/>
              <a:ext cx="561600" cy="49290"/>
            </a:xfrm>
            <a:prstGeom prst="rect">
              <a:avLst/>
            </a:prstGeom>
            <a:gradFill>
              <a:gsLst>
                <a:gs pos="0">
                  <a:srgbClr val="0094C6"/>
                </a:gs>
                <a:gs pos="100000">
                  <a:srgbClr val="0690C6"/>
                </a:gs>
                <a:gs pos="58000">
                  <a:srgbClr val="0690C6"/>
                </a:gs>
                <a:gs pos="74000">
                  <a:srgbClr val="0690C6"/>
                </a:gs>
              </a:gsLst>
              <a:lin ang="5400000" scaled="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771502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32611961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11" name="think-cell Slide" r:id="rId12" imgW="360" imgH="360" progId="">
                  <p:embed/>
                </p:oleObj>
              </mc:Choice>
              <mc:Fallback>
                <p:oleObj name="think-cell Slide" r:id="rId12" imgW="360" imgH="360" progId="">
                  <p:embed/>
                  <p:pic>
                    <p:nvPicPr>
                      <p:cNvPr id="0" name="Picture 5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 userDrawn="1">
            <p:custDataLst>
              <p:tags r:id="rId3"/>
            </p:custDataLst>
          </p:nvPr>
        </p:nvGrpSpPr>
        <p:grpSpPr>
          <a:xfrm>
            <a:off x="-1" y="0"/>
            <a:ext cx="9144001" cy="6858000"/>
            <a:chOff x="-1" y="0"/>
            <a:chExt cx="9144001" cy="6858000"/>
          </a:xfrm>
        </p:grpSpPr>
        <p:sp>
          <p:nvSpPr>
            <p:cNvPr id="15" name="Freeform 14"/>
            <p:cNvSpPr/>
            <p:nvPr userDrawn="1">
              <p:custDataLst>
                <p:tags r:id="rId9"/>
              </p:custDataLst>
            </p:nvPr>
          </p:nvSpPr>
          <p:spPr>
            <a:xfrm>
              <a:off x="-1" y="0"/>
              <a:ext cx="9144001" cy="6858000"/>
            </a:xfrm>
            <a:custGeom>
              <a:avLst/>
              <a:gdLst>
                <a:gd name="connsiteX0" fmla="*/ 0 w 8950036"/>
                <a:gd name="connsiteY0" fmla="*/ 6659418 h 6659418"/>
                <a:gd name="connsiteX1" fmla="*/ 0 w 8950036"/>
                <a:gd name="connsiteY1" fmla="*/ 0 h 6659418"/>
                <a:gd name="connsiteX2" fmla="*/ 8950036 w 8950036"/>
                <a:gd name="connsiteY2" fmla="*/ 0 h 6659418"/>
                <a:gd name="connsiteX3" fmla="*/ 8950036 w 8950036"/>
                <a:gd name="connsiteY3" fmla="*/ 6659418 h 6659418"/>
                <a:gd name="connsiteX4" fmla="*/ 0 w 8950036"/>
                <a:gd name="connsiteY4" fmla="*/ 6659418 h 665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0036" h="6659418">
                  <a:moveTo>
                    <a:pt x="0" y="6659418"/>
                  </a:moveTo>
                  <a:lnTo>
                    <a:pt x="0" y="0"/>
                  </a:lnTo>
                  <a:lnTo>
                    <a:pt x="8950036" y="0"/>
                  </a:lnTo>
                  <a:lnTo>
                    <a:pt x="8950036" y="6659418"/>
                  </a:lnTo>
                  <a:lnTo>
                    <a:pt x="0" y="665941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Freeform 15"/>
            <p:cNvSpPr/>
            <p:nvPr userDrawn="1">
              <p:custDataLst>
                <p:tags r:id="rId10"/>
              </p:custDataLst>
            </p:nvPr>
          </p:nvSpPr>
          <p:spPr>
            <a:xfrm>
              <a:off x="92364" y="92364"/>
              <a:ext cx="8950036" cy="6659418"/>
            </a:xfrm>
            <a:custGeom>
              <a:avLst/>
              <a:gdLst>
                <a:gd name="connsiteX0" fmla="*/ 0 w 8950036"/>
                <a:gd name="connsiteY0" fmla="*/ 6659418 h 6659418"/>
                <a:gd name="connsiteX1" fmla="*/ 0 w 8950036"/>
                <a:gd name="connsiteY1" fmla="*/ 0 h 6659418"/>
                <a:gd name="connsiteX2" fmla="*/ 8950036 w 8950036"/>
                <a:gd name="connsiteY2" fmla="*/ 0 h 6659418"/>
                <a:gd name="connsiteX3" fmla="*/ 8950036 w 8950036"/>
                <a:gd name="connsiteY3" fmla="*/ 6659418 h 6659418"/>
                <a:gd name="connsiteX4" fmla="*/ 0 w 8950036"/>
                <a:gd name="connsiteY4" fmla="*/ 6659418 h 665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0036" h="6659418">
                  <a:moveTo>
                    <a:pt x="0" y="6659418"/>
                  </a:moveTo>
                  <a:lnTo>
                    <a:pt x="0" y="0"/>
                  </a:lnTo>
                  <a:lnTo>
                    <a:pt x="8950036" y="0"/>
                  </a:lnTo>
                  <a:lnTo>
                    <a:pt x="8950036" y="6659418"/>
                  </a:lnTo>
                  <a:lnTo>
                    <a:pt x="0" y="665941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sx="101000" sy="101000" algn="ctr" rotWithShape="0">
                <a:schemeClr val="bg1">
                  <a:lumMod val="50000"/>
                  <a:alpha val="46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" name="Прямоугольник 3"/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  <p:custDataLst>
              <p:tags r:id="rId5"/>
            </p:custDataLst>
          </p:nvPr>
        </p:nvSpPr>
        <p:spPr>
          <a:xfrm>
            <a:off x="5005949" y="1791969"/>
            <a:ext cx="3456000" cy="307777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algn="r">
              <a:defRPr sz="2000" b="1" cap="small" baseline="0">
                <a:solidFill>
                  <a:schemeClr val="tx2"/>
                </a:solidFill>
                <a:effectLst/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grpSp>
        <p:nvGrpSpPr>
          <p:cNvPr id="9" name="Group 8"/>
          <p:cNvGrpSpPr/>
          <p:nvPr userDrawn="1">
            <p:custDataLst>
              <p:tags r:id="rId6"/>
            </p:custDataLst>
          </p:nvPr>
        </p:nvGrpSpPr>
        <p:grpSpPr>
          <a:xfrm>
            <a:off x="187958" y="44739"/>
            <a:ext cx="2640967" cy="6752355"/>
            <a:chOff x="187959" y="44739"/>
            <a:chExt cx="1814924" cy="6752355"/>
          </a:xfrm>
        </p:grpSpPr>
        <p:sp>
          <p:nvSpPr>
            <p:cNvPr id="12" name="Rectangle 11"/>
            <p:cNvSpPr/>
            <p:nvPr userDrawn="1"/>
          </p:nvSpPr>
          <p:spPr>
            <a:xfrm>
              <a:off x="187960" y="92364"/>
              <a:ext cx="1814923" cy="6704730"/>
            </a:xfrm>
            <a:prstGeom prst="rect">
              <a:avLst/>
            </a:prstGeom>
            <a:gradFill>
              <a:gsLst>
                <a:gs pos="0">
                  <a:srgbClr val="346FA7"/>
                </a:gs>
                <a:gs pos="8000">
                  <a:schemeClr val="accent4"/>
                </a:gs>
                <a:gs pos="100000">
                  <a:srgbClr val="175082"/>
                </a:gs>
              </a:gsLst>
              <a:lin ang="5400000" scaled="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187959" y="44739"/>
              <a:ext cx="1814923" cy="49290"/>
            </a:xfrm>
            <a:prstGeom prst="rect">
              <a:avLst/>
            </a:prstGeom>
            <a:gradFill>
              <a:gsLst>
                <a:gs pos="0">
                  <a:srgbClr val="0094C6"/>
                </a:gs>
                <a:gs pos="100000">
                  <a:srgbClr val="0690C6"/>
                </a:gs>
                <a:gs pos="58000">
                  <a:srgbClr val="0690C6"/>
                </a:gs>
                <a:gs pos="74000">
                  <a:srgbClr val="0690C6"/>
                </a:gs>
              </a:gsLst>
              <a:lin ang="5400000" scaled="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2"/>
          <p:cNvGrpSpPr/>
          <p:nvPr userDrawn="1"/>
        </p:nvGrpSpPr>
        <p:grpSpPr>
          <a:xfrm>
            <a:off x="246379" y="1500435"/>
            <a:ext cx="2524124" cy="4226462"/>
            <a:chOff x="246379" y="1237878"/>
            <a:chExt cx="2524124" cy="4226462"/>
          </a:xfrm>
        </p:grpSpPr>
        <p:pic>
          <p:nvPicPr>
            <p:cNvPr id="6" name="Picture 3" descr="N:\Banks\(0)_общая папка\Slides\КАРТИНКИ\ARB-Fasad.jpg"/>
            <p:cNvPicPr>
              <a:picLocks noChangeAspect="1" noChangeArrowheads="1"/>
            </p:cNvPicPr>
            <p:nvPr userDrawn="1">
              <p:custDataLst>
                <p:tags r:id="rId7"/>
              </p:custDataLst>
            </p:nvPr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544194" y="1237878"/>
              <a:ext cx="1928495" cy="2813079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1" name="Прямоугольник 8"/>
            <p:cNvSpPr/>
            <p:nvPr userDrawn="1">
              <p:custDataLst>
                <p:tags r:id="rId8"/>
              </p:custDataLst>
            </p:nvPr>
          </p:nvSpPr>
          <p:spPr>
            <a:xfrm>
              <a:off x="246379" y="4171678"/>
              <a:ext cx="2524124" cy="1292662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ru-RU" sz="1200" dirty="0" smtClean="0">
                  <a:solidFill>
                    <a:schemeClr val="bg1"/>
                  </a:solidFill>
                  <a:latin typeface="+mj-lt"/>
                  <a:ea typeface="Verdana" pitchFamily="34" charset="0"/>
                  <a:cs typeface="Verdana" pitchFamily="34" charset="0"/>
                </a:rPr>
                <a:t>Ассоциация </a:t>
              </a:r>
            </a:p>
            <a:p>
              <a:pPr algn="ctr"/>
              <a:r>
                <a:rPr lang="ru-RU" sz="1200" dirty="0" smtClean="0">
                  <a:solidFill>
                    <a:schemeClr val="bg1"/>
                  </a:solidFill>
                  <a:latin typeface="+mj-lt"/>
                  <a:ea typeface="Verdana" pitchFamily="34" charset="0"/>
                  <a:cs typeface="Verdana" pitchFamily="34" charset="0"/>
                </a:rPr>
                <a:t>российских </a:t>
              </a:r>
            </a:p>
            <a:p>
              <a:pPr algn="ctr"/>
              <a:r>
                <a:rPr lang="ru-RU" sz="1200" dirty="0" smtClean="0">
                  <a:solidFill>
                    <a:schemeClr val="bg1"/>
                  </a:solidFill>
                  <a:latin typeface="+mj-lt"/>
                  <a:ea typeface="Verdana" pitchFamily="34" charset="0"/>
                  <a:cs typeface="Verdana" pitchFamily="34" charset="0"/>
                </a:rPr>
                <a:t>банков</a:t>
              </a:r>
              <a:endParaRPr lang="en-US" sz="1200" dirty="0" smtClean="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endParaRPr>
            </a:p>
            <a:p>
              <a:pPr algn="ctr"/>
              <a:endParaRPr lang="ru-RU" sz="1200" dirty="0" smtClean="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endParaRPr>
            </a:p>
            <a:p>
              <a:pPr algn="ctr"/>
              <a:r>
                <a:rPr lang="en-US" sz="1200" dirty="0" smtClean="0">
                  <a:solidFill>
                    <a:schemeClr val="bg1"/>
                  </a:solidFill>
                  <a:latin typeface="+mj-lt"/>
                  <a:ea typeface="Verdana" pitchFamily="34" charset="0"/>
                  <a:cs typeface="Verdana" pitchFamily="34" charset="0"/>
                </a:rPr>
                <a:t>+7 </a:t>
              </a:r>
              <a:r>
                <a:rPr lang="ru-RU" sz="1200" dirty="0" smtClean="0">
                  <a:solidFill>
                    <a:schemeClr val="bg1"/>
                  </a:solidFill>
                  <a:latin typeface="+mj-lt"/>
                  <a:ea typeface="Verdana" pitchFamily="34" charset="0"/>
                  <a:cs typeface="Verdana" pitchFamily="34" charset="0"/>
                </a:rPr>
                <a:t>(495) </a:t>
              </a:r>
              <a:r>
                <a:rPr lang="ru-RU" sz="1200" dirty="0" smtClean="0">
                  <a:solidFill>
                    <a:schemeClr val="bg1"/>
                  </a:solidFill>
                  <a:latin typeface="+mj-lt"/>
                  <a:ea typeface="Verdana" pitchFamily="34" charset="0"/>
                  <a:cs typeface="Verdana" pitchFamily="34" charset="0"/>
                </a:rPr>
                <a:t>691-6630</a:t>
              </a:r>
              <a:endParaRPr lang="ru-RU" sz="1200" dirty="0" smtClean="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endParaRPr>
            </a:p>
            <a:p>
              <a:pPr algn="ctr"/>
              <a:endParaRPr lang="ru-RU" sz="1200" dirty="0" smtClean="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endParaRPr>
            </a:p>
            <a:p>
              <a:pPr algn="ctr"/>
              <a:r>
                <a:rPr lang="ru-RU" sz="1200" u="none" dirty="0" smtClean="0">
                  <a:solidFill>
                    <a:schemeClr val="bg1"/>
                  </a:solidFill>
                  <a:latin typeface="+mj-lt"/>
                  <a:ea typeface="Verdana" pitchFamily="34" charset="0"/>
                  <a:cs typeface="Verdana" pitchFamily="34" charset="0"/>
                </a:rPr>
                <a:t>www.arb.ru </a:t>
              </a:r>
              <a:endParaRPr lang="en-US" sz="1200" u="none" dirty="0" smtClean="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0468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547277" y="1320551"/>
            <a:ext cx="1814923" cy="1122803"/>
            <a:chOff x="547277" y="1320551"/>
            <a:chExt cx="8040210" cy="4974078"/>
          </a:xfrm>
        </p:grpSpPr>
        <p:grpSp>
          <p:nvGrpSpPr>
            <p:cNvPr id="4" name="Group 3"/>
            <p:cNvGrpSpPr/>
            <p:nvPr userDrawn="1"/>
          </p:nvGrpSpPr>
          <p:grpSpPr>
            <a:xfrm>
              <a:off x="547277" y="1320551"/>
              <a:ext cx="8040210" cy="4974078"/>
              <a:chOff x="547277" y="1320551"/>
              <a:chExt cx="8040210" cy="4974078"/>
            </a:xfrm>
          </p:grpSpPr>
          <p:sp>
            <p:nvSpPr>
              <p:cNvPr id="7" name="Rectangle 6"/>
              <p:cNvSpPr/>
              <p:nvPr userDrawn="1"/>
            </p:nvSpPr>
            <p:spPr>
              <a:xfrm>
                <a:off x="547277" y="1538906"/>
                <a:ext cx="8040210" cy="4755723"/>
              </a:xfrm>
              <a:prstGeom prst="rect">
                <a:avLst/>
              </a:prstGeom>
              <a:gradFill>
                <a:gsLst>
                  <a:gs pos="0">
                    <a:srgbClr val="346FA7"/>
                  </a:gs>
                  <a:gs pos="8000">
                    <a:schemeClr val="accent4"/>
                  </a:gs>
                  <a:gs pos="100000">
                    <a:srgbClr val="175082"/>
                  </a:gs>
                </a:gsLst>
                <a:lin ang="5400000" scaled="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Rectangle 7"/>
              <p:cNvSpPr/>
              <p:nvPr userDrawn="1"/>
            </p:nvSpPr>
            <p:spPr>
              <a:xfrm>
                <a:off x="547277" y="1320551"/>
                <a:ext cx="8040210" cy="218357"/>
              </a:xfrm>
              <a:prstGeom prst="rect">
                <a:avLst/>
              </a:prstGeom>
              <a:gradFill>
                <a:gsLst>
                  <a:gs pos="0">
                    <a:srgbClr val="0094C6"/>
                  </a:gs>
                  <a:gs pos="100000">
                    <a:srgbClr val="0690C6"/>
                  </a:gs>
                  <a:gs pos="58000">
                    <a:srgbClr val="0690C6"/>
                  </a:gs>
                  <a:gs pos="74000">
                    <a:srgbClr val="0690C6"/>
                  </a:gs>
                </a:gsLst>
                <a:lin ang="5400000" scaled="0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5" name="Picture 2" descr="C:\Users\malyarov_as\AppData\Local\Microsoft\Windows\Temporary Internet Files\Content.Outlook\ZYFP0043\arblogo.png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900"/>
            <a:stretch/>
          </p:blipFill>
          <p:spPr bwMode="auto">
            <a:xfrm>
              <a:off x="4421338" y="2397192"/>
              <a:ext cx="3667370" cy="28207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C:\Users\malyarov_as\AppData\Local\Microsoft\Windows\Temporary Internet Files\Content.Outlook\ZYFP0043\arblogo.png"/>
            <p:cNvPicPr>
              <a:picLocks noChangeAspect="1" noChangeArrowheads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9136"/>
            <a:stretch/>
          </p:blipFill>
          <p:spPr bwMode="auto">
            <a:xfrm>
              <a:off x="1046056" y="2397192"/>
              <a:ext cx="2876503" cy="28207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63737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8893650" y="0"/>
            <a:ext cx="2520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1575" y="151376"/>
            <a:ext cx="7740756" cy="900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1600" b="1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8892671" y="6311198"/>
            <a:ext cx="252000" cy="540000"/>
          </a:xfrm>
          <a:prstGeom prst="rect">
            <a:avLst/>
          </a:prstGeom>
        </p:spPr>
        <p:txBody>
          <a:bodyPr wrap="none" lIns="36000" rIns="36000"/>
          <a:lstStyle>
            <a:lvl1pPr algn="ctr">
              <a:defRPr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2EFF995D-06F8-441F-8A29-E0AA1E7393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0"/>
            <a:ext cx="720725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11" hasCustomPrompt="1"/>
          </p:nvPr>
        </p:nvSpPr>
        <p:spPr>
          <a:xfrm>
            <a:off x="931575" y="6644709"/>
            <a:ext cx="7740756" cy="180000"/>
          </a:xfrm>
        </p:spPr>
        <p:txBody>
          <a:bodyPr anchor="ctr"/>
          <a:lstStyle>
            <a:lvl1pPr>
              <a:buNone/>
              <a:defRPr sz="80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9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9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9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9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ru-RU" dirty="0" smtClean="0"/>
              <a:t>Источник:</a:t>
            </a:r>
            <a:endParaRPr lang="ru-RU" dirty="0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12" hasCustomPrompt="1"/>
          </p:nvPr>
        </p:nvSpPr>
        <p:spPr>
          <a:xfrm>
            <a:off x="931575" y="1165194"/>
            <a:ext cx="7740756" cy="5400000"/>
          </a:xfrm>
        </p:spPr>
        <p:txBody>
          <a:bodyPr>
            <a:normAutofit/>
          </a:bodyPr>
          <a:lstStyle>
            <a:lvl1pPr>
              <a:buClr>
                <a:schemeClr val="tx2">
                  <a:lumMod val="75000"/>
                </a:schemeClr>
              </a:buClr>
              <a:buFont typeface="Wingdings" pitchFamily="2" charset="2"/>
              <a:buChar char="q"/>
              <a:defRPr sz="12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12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12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12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2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ru-RU" dirty="0" smtClean="0"/>
              <a:t> </a:t>
            </a:r>
          </a:p>
          <a:p>
            <a:pPr lvl="0"/>
            <a:r>
              <a:rPr lang="ru-RU" dirty="0" smtClean="0"/>
              <a:t> </a:t>
            </a:r>
          </a:p>
          <a:p>
            <a:pPr lvl="0"/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96" y="179179"/>
            <a:ext cx="666000" cy="75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505901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Number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01063" y="0"/>
            <a:ext cx="642937" cy="365125"/>
          </a:xfrm>
          <a:prstGeom prst="rect">
            <a:avLst/>
          </a:prstGeom>
          <a:ln/>
        </p:spPr>
        <p:txBody>
          <a:bodyPr lIns="83110" tIns="41555" rIns="83110" bIns="41555"/>
          <a:lstStyle>
            <a:lvl1pPr>
              <a:defRPr/>
            </a:lvl1pPr>
          </a:lstStyle>
          <a:p>
            <a:pPr>
              <a:defRPr/>
            </a:pPr>
            <a:fld id="{7F197393-6A26-4C3D-9E5C-48988F14116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90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9E7BC0-BD33-4B1B-913D-7DFDA8C9604D}" type="datetime1">
              <a:rPr lang="ru-RU" smtClean="0"/>
              <a:t>08.11.2018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BFB31D-AF80-4C03-BDA6-13995CD038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2994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11448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0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428610"/>
            <a:ext cx="8715375" cy="857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8501063" y="0"/>
            <a:ext cx="642937" cy="365125"/>
          </a:xfrm>
          <a:prstGeom prst="rect">
            <a:avLst/>
          </a:prstGeom>
        </p:spPr>
        <p:txBody>
          <a:bodyPr/>
          <a:lstStyle>
            <a:lvl1pPr algn="r">
              <a:defRPr sz="160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E6720E89-4336-495B-AF60-1C85C25BD07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300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9311834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230" name="think-cell Slide" r:id="rId10" imgW="360" imgH="360" progId="">
                  <p:embed/>
                </p:oleObj>
              </mc:Choice>
              <mc:Fallback>
                <p:oleObj name="think-cell Slide" r:id="rId10" imgW="360" imgH="360" progId="">
                  <p:embed/>
                  <p:pic>
                    <p:nvPicPr>
                      <p:cNvPr id="0" name="Picture 7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 userDrawn="1">
            <p:custDataLst>
              <p:tags r:id="rId3"/>
            </p:custDataLst>
          </p:nvPr>
        </p:nvGrpSpPr>
        <p:grpSpPr>
          <a:xfrm>
            <a:off x="-1" y="0"/>
            <a:ext cx="9144001" cy="6858000"/>
            <a:chOff x="-1" y="0"/>
            <a:chExt cx="9144001" cy="6858000"/>
          </a:xfrm>
        </p:grpSpPr>
        <p:sp>
          <p:nvSpPr>
            <p:cNvPr id="19" name="Freeform 18"/>
            <p:cNvSpPr/>
            <p:nvPr userDrawn="1">
              <p:custDataLst>
                <p:tags r:id="rId7"/>
              </p:custDataLst>
            </p:nvPr>
          </p:nvSpPr>
          <p:spPr>
            <a:xfrm>
              <a:off x="-1" y="0"/>
              <a:ext cx="9144001" cy="6858000"/>
            </a:xfrm>
            <a:custGeom>
              <a:avLst/>
              <a:gdLst>
                <a:gd name="connsiteX0" fmla="*/ 0 w 8950036"/>
                <a:gd name="connsiteY0" fmla="*/ 6659418 h 6659418"/>
                <a:gd name="connsiteX1" fmla="*/ 0 w 8950036"/>
                <a:gd name="connsiteY1" fmla="*/ 0 h 6659418"/>
                <a:gd name="connsiteX2" fmla="*/ 8950036 w 8950036"/>
                <a:gd name="connsiteY2" fmla="*/ 0 h 6659418"/>
                <a:gd name="connsiteX3" fmla="*/ 8950036 w 8950036"/>
                <a:gd name="connsiteY3" fmla="*/ 6659418 h 6659418"/>
                <a:gd name="connsiteX4" fmla="*/ 0 w 8950036"/>
                <a:gd name="connsiteY4" fmla="*/ 6659418 h 665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0036" h="6659418">
                  <a:moveTo>
                    <a:pt x="0" y="6659418"/>
                  </a:moveTo>
                  <a:lnTo>
                    <a:pt x="0" y="0"/>
                  </a:lnTo>
                  <a:lnTo>
                    <a:pt x="8950036" y="0"/>
                  </a:lnTo>
                  <a:lnTo>
                    <a:pt x="8950036" y="6659418"/>
                  </a:lnTo>
                  <a:lnTo>
                    <a:pt x="0" y="665941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Freeform 19"/>
            <p:cNvSpPr/>
            <p:nvPr userDrawn="1">
              <p:custDataLst>
                <p:tags r:id="rId8"/>
              </p:custDataLst>
            </p:nvPr>
          </p:nvSpPr>
          <p:spPr>
            <a:xfrm>
              <a:off x="92364" y="92364"/>
              <a:ext cx="8950036" cy="6659418"/>
            </a:xfrm>
            <a:custGeom>
              <a:avLst/>
              <a:gdLst>
                <a:gd name="connsiteX0" fmla="*/ 0 w 8950036"/>
                <a:gd name="connsiteY0" fmla="*/ 6659418 h 6659418"/>
                <a:gd name="connsiteX1" fmla="*/ 0 w 8950036"/>
                <a:gd name="connsiteY1" fmla="*/ 0 h 6659418"/>
                <a:gd name="connsiteX2" fmla="*/ 8950036 w 8950036"/>
                <a:gd name="connsiteY2" fmla="*/ 0 h 6659418"/>
                <a:gd name="connsiteX3" fmla="*/ 8950036 w 8950036"/>
                <a:gd name="connsiteY3" fmla="*/ 6659418 h 6659418"/>
                <a:gd name="connsiteX4" fmla="*/ 0 w 8950036"/>
                <a:gd name="connsiteY4" fmla="*/ 6659418 h 665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0036" h="6659418">
                  <a:moveTo>
                    <a:pt x="0" y="6659418"/>
                  </a:moveTo>
                  <a:lnTo>
                    <a:pt x="0" y="0"/>
                  </a:lnTo>
                  <a:lnTo>
                    <a:pt x="8950036" y="0"/>
                  </a:lnTo>
                  <a:lnTo>
                    <a:pt x="8950036" y="6659418"/>
                  </a:lnTo>
                  <a:lnTo>
                    <a:pt x="0" y="665941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sx="101000" sy="101000" algn="ctr" rotWithShape="0">
                <a:schemeClr val="bg1">
                  <a:lumMod val="50000"/>
                  <a:alpha val="46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Прямоугольник 5"/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5" name="Содержимое 25"/>
          <p:cNvSpPr>
            <a:spLocks noGrp="1"/>
          </p:cNvSpPr>
          <p:nvPr>
            <p:ph sz="quarter" idx="12"/>
            <p:custDataLst>
              <p:tags r:id="rId5"/>
            </p:custDataLst>
          </p:nvPr>
        </p:nvSpPr>
        <p:spPr>
          <a:xfrm>
            <a:off x="187960" y="1038225"/>
            <a:ext cx="8731249" cy="627864"/>
          </a:xfrm>
        </p:spPr>
        <p:txBody>
          <a:bodyPr wrap="square" lIns="0" tIns="0" rIns="0" bIns="0">
            <a:spAutoFit/>
          </a:bodyPr>
          <a:lstStyle>
            <a:lvl1pPr marL="176213" indent="-176213"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 sz="12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12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12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12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2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6" name="Заголовок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867642" y="166536"/>
            <a:ext cx="8054108" cy="749680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>
            <a:lvl1pPr algn="l">
              <a:defRPr sz="1600" b="1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21" name="Rectangle 27"/>
          <p:cNvSpPr/>
          <p:nvPr userDrawn="1"/>
        </p:nvSpPr>
        <p:spPr>
          <a:xfrm>
            <a:off x="187960" y="92364"/>
            <a:ext cx="560029" cy="818542"/>
          </a:xfrm>
          <a:prstGeom prst="rect">
            <a:avLst/>
          </a:prstGeom>
          <a:gradFill>
            <a:gsLst>
              <a:gs pos="0">
                <a:srgbClr val="346FA7"/>
              </a:gs>
              <a:gs pos="8000">
                <a:schemeClr val="accent4"/>
              </a:gs>
              <a:gs pos="100000">
                <a:srgbClr val="175082"/>
              </a:gs>
            </a:gsLst>
            <a:lin ang="5400000" scaled="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" name="Picture 2" descr="C:\Users\malyarov_as\AppData\Local\Microsoft\Windows\Temporary Internet Files\Content.Outlook\ZYFP0043\arblogo.png"/>
          <p:cNvPicPr>
            <a:picLocks noChangeAspect="1" noChangeArrowheads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136"/>
          <a:stretch/>
        </p:blipFill>
        <p:spPr bwMode="auto">
          <a:xfrm>
            <a:off x="220426" y="240083"/>
            <a:ext cx="495096" cy="485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8531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Object 38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8382641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21" name="think-cell Slide" r:id="rId12" imgW="360" imgH="360" progId="">
                  <p:embed/>
                </p:oleObj>
              </mc:Choice>
              <mc:Fallback>
                <p:oleObj name="think-cell Slide" r:id="rId12" imgW="360" imgH="360" progId="">
                  <p:embed/>
                  <p:pic>
                    <p:nvPicPr>
                      <p:cNvPr id="0" name="Picture 5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 hidden="1"/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sz="800" b="0" i="0" baseline="0" dirty="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" name="Freeform 18"/>
          <p:cNvSpPr/>
          <p:nvPr userDrawn="1">
            <p:custDataLst>
              <p:tags r:id="rId4"/>
            </p:custDataLst>
          </p:nvPr>
        </p:nvSpPr>
        <p:spPr>
          <a:xfrm>
            <a:off x="-1" y="0"/>
            <a:ext cx="9144001" cy="6858000"/>
          </a:xfrm>
          <a:custGeom>
            <a:avLst/>
            <a:gdLst>
              <a:gd name="connsiteX0" fmla="*/ 0 w 8950036"/>
              <a:gd name="connsiteY0" fmla="*/ 6659418 h 6659418"/>
              <a:gd name="connsiteX1" fmla="*/ 0 w 8950036"/>
              <a:gd name="connsiteY1" fmla="*/ 0 h 6659418"/>
              <a:gd name="connsiteX2" fmla="*/ 8950036 w 8950036"/>
              <a:gd name="connsiteY2" fmla="*/ 0 h 6659418"/>
              <a:gd name="connsiteX3" fmla="*/ 8950036 w 8950036"/>
              <a:gd name="connsiteY3" fmla="*/ 6659418 h 6659418"/>
              <a:gd name="connsiteX4" fmla="*/ 0 w 8950036"/>
              <a:gd name="connsiteY4" fmla="*/ 6659418 h 6659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50036" h="6659418">
                <a:moveTo>
                  <a:pt x="0" y="6659418"/>
                </a:moveTo>
                <a:lnTo>
                  <a:pt x="0" y="0"/>
                </a:lnTo>
                <a:lnTo>
                  <a:pt x="8950036" y="0"/>
                </a:lnTo>
                <a:lnTo>
                  <a:pt x="8950036" y="6659418"/>
                </a:lnTo>
                <a:lnTo>
                  <a:pt x="0" y="665941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Freeform 19"/>
          <p:cNvSpPr/>
          <p:nvPr userDrawn="1">
            <p:custDataLst>
              <p:tags r:id="rId5"/>
            </p:custDataLst>
          </p:nvPr>
        </p:nvSpPr>
        <p:spPr>
          <a:xfrm>
            <a:off x="92364" y="92364"/>
            <a:ext cx="8950036" cy="6659418"/>
          </a:xfrm>
          <a:custGeom>
            <a:avLst/>
            <a:gdLst>
              <a:gd name="connsiteX0" fmla="*/ 0 w 8950036"/>
              <a:gd name="connsiteY0" fmla="*/ 6659418 h 6659418"/>
              <a:gd name="connsiteX1" fmla="*/ 0 w 8950036"/>
              <a:gd name="connsiteY1" fmla="*/ 0 h 6659418"/>
              <a:gd name="connsiteX2" fmla="*/ 8950036 w 8950036"/>
              <a:gd name="connsiteY2" fmla="*/ 0 h 6659418"/>
              <a:gd name="connsiteX3" fmla="*/ 8950036 w 8950036"/>
              <a:gd name="connsiteY3" fmla="*/ 6659418 h 6659418"/>
              <a:gd name="connsiteX4" fmla="*/ 0 w 8950036"/>
              <a:gd name="connsiteY4" fmla="*/ 6659418 h 6659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50036" h="6659418">
                <a:moveTo>
                  <a:pt x="0" y="6659418"/>
                </a:moveTo>
                <a:lnTo>
                  <a:pt x="0" y="0"/>
                </a:lnTo>
                <a:lnTo>
                  <a:pt x="8950036" y="0"/>
                </a:lnTo>
                <a:lnTo>
                  <a:pt x="8950036" y="6659418"/>
                </a:lnTo>
                <a:lnTo>
                  <a:pt x="0" y="665941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1000" sy="101000" algn="ctr" rotWithShape="0">
              <a:schemeClr val="bg1">
                <a:lumMod val="50000"/>
                <a:alpha val="4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одержимое 25"/>
          <p:cNvSpPr>
            <a:spLocks noGrp="1"/>
          </p:cNvSpPr>
          <p:nvPr userDrawn="1">
            <p:ph sz="quarter" idx="12"/>
            <p:custDataLst>
              <p:tags r:id="rId6"/>
            </p:custDataLst>
          </p:nvPr>
        </p:nvSpPr>
        <p:spPr>
          <a:xfrm>
            <a:off x="187960" y="1038225"/>
            <a:ext cx="8731249" cy="627864"/>
          </a:xfrm>
        </p:spPr>
        <p:txBody>
          <a:bodyPr wrap="square" lIns="0" tIns="0" rIns="0" bIns="0">
            <a:spAutoFit/>
          </a:bodyPr>
          <a:lstStyle>
            <a:lvl1pPr marL="176213" indent="-176213"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 sz="12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12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12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12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2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4" name="Номер слайда 4"/>
          <p:cNvSpPr>
            <a:spLocks noGrp="1"/>
          </p:cNvSpPr>
          <p:nvPr userDrawn="1">
            <p:ph type="sldNum" sz="quarter" idx="13"/>
            <p:custDataLst>
              <p:tags r:id="rId7"/>
            </p:custDataLst>
          </p:nvPr>
        </p:nvSpPr>
        <p:spPr>
          <a:xfrm>
            <a:off x="8666163" y="6525352"/>
            <a:ext cx="376237" cy="210457"/>
          </a:xfrm>
          <a:prstGeom prst="rect">
            <a:avLst/>
          </a:prstGeom>
        </p:spPr>
        <p:txBody>
          <a:bodyPr wrap="none" lIns="36000" rIns="36000" anchor="ctr" anchorCtr="0"/>
          <a:lstStyle>
            <a:lvl1pPr algn="ctr">
              <a:defRPr sz="1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B6365512-130C-46FC-B761-353F822BB14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cxnSp>
        <p:nvCxnSpPr>
          <p:cNvPr id="4" name="Прямая соединительная линия 3"/>
          <p:cNvCxnSpPr/>
          <p:nvPr userDrawn="1">
            <p:custDataLst>
              <p:tags r:id="rId8"/>
            </p:custDataLst>
          </p:nvPr>
        </p:nvCxnSpPr>
        <p:spPr>
          <a:xfrm>
            <a:off x="8666163" y="6562567"/>
            <a:ext cx="0" cy="15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Заголовок 1"/>
          <p:cNvSpPr>
            <a:spLocks noGrp="1"/>
          </p:cNvSpPr>
          <p:nvPr userDrawn="1">
            <p:ph type="title" hasCustomPrompt="1"/>
            <p:custDataLst>
              <p:tags r:id="rId9"/>
            </p:custDataLst>
          </p:nvPr>
        </p:nvSpPr>
        <p:spPr>
          <a:xfrm>
            <a:off x="867642" y="166536"/>
            <a:ext cx="8054108" cy="749680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>
            <a:lvl1pPr algn="l">
              <a:defRPr sz="1600" b="1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6" name="Текст 21"/>
          <p:cNvSpPr>
            <a:spLocks noGrp="1"/>
          </p:cNvSpPr>
          <p:nvPr userDrawn="1">
            <p:ph type="body" sz="quarter" idx="11" hasCustomPrompt="1"/>
            <p:custDataLst>
              <p:tags r:id="rId10"/>
            </p:custDataLst>
          </p:nvPr>
        </p:nvSpPr>
        <p:spPr>
          <a:xfrm>
            <a:off x="187960" y="6526213"/>
            <a:ext cx="8431295" cy="209596"/>
          </a:xfrm>
        </p:spPr>
        <p:txBody>
          <a:bodyPr lIns="0" tIns="0" rIns="0" bIns="0" anchor="ctr"/>
          <a:lstStyle>
            <a:lvl1pPr>
              <a:buNone/>
              <a:defRPr sz="80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9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9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9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9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ru-RU" dirty="0" smtClean="0"/>
              <a:t>Источник:</a:t>
            </a:r>
          </a:p>
        </p:txBody>
      </p:sp>
      <p:sp>
        <p:nvSpPr>
          <p:cNvPr id="28" name="Rectangle 27"/>
          <p:cNvSpPr/>
          <p:nvPr userDrawn="1"/>
        </p:nvSpPr>
        <p:spPr>
          <a:xfrm>
            <a:off x="187960" y="92364"/>
            <a:ext cx="560029" cy="818542"/>
          </a:xfrm>
          <a:prstGeom prst="rect">
            <a:avLst/>
          </a:prstGeom>
          <a:gradFill>
            <a:gsLst>
              <a:gs pos="0">
                <a:srgbClr val="346FA7"/>
              </a:gs>
              <a:gs pos="8000">
                <a:schemeClr val="accent4"/>
              </a:gs>
              <a:gs pos="100000">
                <a:srgbClr val="175082"/>
              </a:gs>
            </a:gsLst>
            <a:lin ang="5400000" scaled="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2" descr="C:\Users\malyarov_as\AppData\Local\Microsoft\Windows\Temporary Internet Files\Content.Outlook\ZYFP0043\arblogo.png"/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136"/>
          <a:stretch/>
        </p:blipFill>
        <p:spPr bwMode="auto">
          <a:xfrm>
            <a:off x="220426" y="240083"/>
            <a:ext cx="495096" cy="485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9713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Object 38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86621922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27" name="think-cell Slide" r:id="rId13" imgW="360" imgH="360" progId="">
                  <p:embed/>
                </p:oleObj>
              </mc:Choice>
              <mc:Fallback>
                <p:oleObj name="think-cell Slide" r:id="rId13" imgW="360" imgH="360" progId="">
                  <p:embed/>
                  <p:pic>
                    <p:nvPicPr>
                      <p:cNvPr id="0" name="Picture 6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 hidden="1"/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sz="800" b="0" i="0" baseline="0" dirty="0">
              <a:latin typeface="Verdana"/>
              <a:ea typeface="Verdana"/>
              <a:cs typeface="Verdana"/>
              <a:sym typeface="Verdana"/>
            </a:endParaRPr>
          </a:p>
        </p:txBody>
      </p:sp>
      <p:grpSp>
        <p:nvGrpSpPr>
          <p:cNvPr id="18" name="Group 17"/>
          <p:cNvGrpSpPr/>
          <p:nvPr userDrawn="1">
            <p:custDataLst>
              <p:tags r:id="rId4"/>
            </p:custDataLst>
          </p:nvPr>
        </p:nvGrpSpPr>
        <p:grpSpPr>
          <a:xfrm>
            <a:off x="-1" y="0"/>
            <a:ext cx="9144001" cy="6858000"/>
            <a:chOff x="-1" y="0"/>
            <a:chExt cx="9144001" cy="6858000"/>
          </a:xfrm>
        </p:grpSpPr>
        <p:sp>
          <p:nvSpPr>
            <p:cNvPr id="19" name="Freeform 18"/>
            <p:cNvSpPr/>
            <p:nvPr userDrawn="1">
              <p:custDataLst>
                <p:tags r:id="rId10"/>
              </p:custDataLst>
            </p:nvPr>
          </p:nvSpPr>
          <p:spPr>
            <a:xfrm>
              <a:off x="-1" y="0"/>
              <a:ext cx="9144001" cy="6858000"/>
            </a:xfrm>
            <a:custGeom>
              <a:avLst/>
              <a:gdLst>
                <a:gd name="connsiteX0" fmla="*/ 0 w 8950036"/>
                <a:gd name="connsiteY0" fmla="*/ 6659418 h 6659418"/>
                <a:gd name="connsiteX1" fmla="*/ 0 w 8950036"/>
                <a:gd name="connsiteY1" fmla="*/ 0 h 6659418"/>
                <a:gd name="connsiteX2" fmla="*/ 8950036 w 8950036"/>
                <a:gd name="connsiteY2" fmla="*/ 0 h 6659418"/>
                <a:gd name="connsiteX3" fmla="*/ 8950036 w 8950036"/>
                <a:gd name="connsiteY3" fmla="*/ 6659418 h 6659418"/>
                <a:gd name="connsiteX4" fmla="*/ 0 w 8950036"/>
                <a:gd name="connsiteY4" fmla="*/ 6659418 h 665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0036" h="6659418">
                  <a:moveTo>
                    <a:pt x="0" y="6659418"/>
                  </a:moveTo>
                  <a:lnTo>
                    <a:pt x="0" y="0"/>
                  </a:lnTo>
                  <a:lnTo>
                    <a:pt x="8950036" y="0"/>
                  </a:lnTo>
                  <a:lnTo>
                    <a:pt x="8950036" y="6659418"/>
                  </a:lnTo>
                  <a:lnTo>
                    <a:pt x="0" y="665941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Freeform 19"/>
            <p:cNvSpPr/>
            <p:nvPr userDrawn="1">
              <p:custDataLst>
                <p:tags r:id="rId11"/>
              </p:custDataLst>
            </p:nvPr>
          </p:nvSpPr>
          <p:spPr>
            <a:xfrm>
              <a:off x="92364" y="92364"/>
              <a:ext cx="8950036" cy="6659418"/>
            </a:xfrm>
            <a:custGeom>
              <a:avLst/>
              <a:gdLst>
                <a:gd name="connsiteX0" fmla="*/ 0 w 8950036"/>
                <a:gd name="connsiteY0" fmla="*/ 6659418 h 6659418"/>
                <a:gd name="connsiteX1" fmla="*/ 0 w 8950036"/>
                <a:gd name="connsiteY1" fmla="*/ 0 h 6659418"/>
                <a:gd name="connsiteX2" fmla="*/ 8950036 w 8950036"/>
                <a:gd name="connsiteY2" fmla="*/ 0 h 6659418"/>
                <a:gd name="connsiteX3" fmla="*/ 8950036 w 8950036"/>
                <a:gd name="connsiteY3" fmla="*/ 6659418 h 6659418"/>
                <a:gd name="connsiteX4" fmla="*/ 0 w 8950036"/>
                <a:gd name="connsiteY4" fmla="*/ 6659418 h 665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0036" h="6659418">
                  <a:moveTo>
                    <a:pt x="0" y="6659418"/>
                  </a:moveTo>
                  <a:lnTo>
                    <a:pt x="0" y="0"/>
                  </a:lnTo>
                  <a:lnTo>
                    <a:pt x="8950036" y="0"/>
                  </a:lnTo>
                  <a:lnTo>
                    <a:pt x="8950036" y="6659418"/>
                  </a:lnTo>
                  <a:lnTo>
                    <a:pt x="0" y="665941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sx="101000" sy="101000" algn="ctr" rotWithShape="0">
                <a:schemeClr val="bg1">
                  <a:lumMod val="50000"/>
                  <a:alpha val="46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4"/>
          <p:cNvSpPr>
            <a:spLocks noGrp="1"/>
          </p:cNvSpPr>
          <p:nvPr userDrawn="1">
            <p:ph type="sldNum" sz="quarter" idx="13"/>
            <p:custDataLst>
              <p:tags r:id="rId5"/>
            </p:custDataLst>
          </p:nvPr>
        </p:nvSpPr>
        <p:spPr>
          <a:xfrm>
            <a:off x="8666163" y="6525352"/>
            <a:ext cx="376237" cy="210457"/>
          </a:xfrm>
          <a:prstGeom prst="rect">
            <a:avLst/>
          </a:prstGeom>
        </p:spPr>
        <p:txBody>
          <a:bodyPr wrap="none" lIns="36000" rIns="36000" anchor="ctr" anchorCtr="0"/>
          <a:lstStyle>
            <a:lvl1pPr algn="ctr">
              <a:defRPr sz="1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B6365512-130C-46FC-B761-353F822BB14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cxnSp>
        <p:nvCxnSpPr>
          <p:cNvPr id="4" name="Прямая соединительная линия 3"/>
          <p:cNvCxnSpPr/>
          <p:nvPr userDrawn="1">
            <p:custDataLst>
              <p:tags r:id="rId6"/>
            </p:custDataLst>
          </p:nvPr>
        </p:nvCxnSpPr>
        <p:spPr>
          <a:xfrm>
            <a:off x="8666163" y="6562567"/>
            <a:ext cx="0" cy="15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Заголовок 1"/>
          <p:cNvSpPr>
            <a:spLocks noGrp="1"/>
          </p:cNvSpPr>
          <p:nvPr>
            <p:ph type="title" hasCustomPrompt="1"/>
            <p:custDataLst>
              <p:tags r:id="rId7"/>
            </p:custDataLst>
          </p:nvPr>
        </p:nvSpPr>
        <p:spPr>
          <a:xfrm>
            <a:off x="867642" y="166536"/>
            <a:ext cx="8056504" cy="749680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>
            <a:lvl1pPr algn="l">
              <a:defRPr sz="1600" b="1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6" name="Текст 21"/>
          <p:cNvSpPr>
            <a:spLocks noGrp="1"/>
          </p:cNvSpPr>
          <p:nvPr>
            <p:ph type="body" sz="quarter" idx="11" hasCustomPrompt="1"/>
            <p:custDataLst>
              <p:tags r:id="rId8"/>
            </p:custDataLst>
          </p:nvPr>
        </p:nvSpPr>
        <p:spPr>
          <a:xfrm>
            <a:off x="187961" y="6526213"/>
            <a:ext cx="8431295" cy="209596"/>
          </a:xfrm>
        </p:spPr>
        <p:txBody>
          <a:bodyPr lIns="0" tIns="0" rIns="0" bIns="0" anchor="ctr"/>
          <a:lstStyle>
            <a:lvl1pPr>
              <a:buNone/>
              <a:defRPr sz="80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9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9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9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9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ru-RU" dirty="0" smtClean="0"/>
              <a:t>Источник:</a:t>
            </a:r>
          </a:p>
        </p:txBody>
      </p:sp>
      <p:sp>
        <p:nvSpPr>
          <p:cNvPr id="17" name="Содержимое 25"/>
          <p:cNvSpPr>
            <a:spLocks noGrp="1"/>
          </p:cNvSpPr>
          <p:nvPr>
            <p:ph sz="quarter" idx="14"/>
            <p:custDataLst>
              <p:tags r:id="rId9"/>
            </p:custDataLst>
          </p:nvPr>
        </p:nvSpPr>
        <p:spPr>
          <a:xfrm>
            <a:off x="187961" y="1038225"/>
            <a:ext cx="8736964" cy="5380038"/>
          </a:xfr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grpSp>
        <p:nvGrpSpPr>
          <p:cNvPr id="27" name="Group 26"/>
          <p:cNvGrpSpPr/>
          <p:nvPr userDrawn="1"/>
        </p:nvGrpSpPr>
        <p:grpSpPr>
          <a:xfrm>
            <a:off x="187959" y="44739"/>
            <a:ext cx="561600" cy="866167"/>
            <a:chOff x="187959" y="44739"/>
            <a:chExt cx="561600" cy="866167"/>
          </a:xfrm>
        </p:grpSpPr>
        <p:sp>
          <p:nvSpPr>
            <p:cNvPr id="28" name="Rectangle 27"/>
            <p:cNvSpPr/>
            <p:nvPr userDrawn="1"/>
          </p:nvSpPr>
          <p:spPr>
            <a:xfrm>
              <a:off x="187960" y="92364"/>
              <a:ext cx="560029" cy="818542"/>
            </a:xfrm>
            <a:prstGeom prst="rect">
              <a:avLst/>
            </a:prstGeom>
            <a:gradFill>
              <a:gsLst>
                <a:gs pos="0">
                  <a:srgbClr val="346FA7"/>
                </a:gs>
                <a:gs pos="8000">
                  <a:schemeClr val="accent4"/>
                </a:gs>
                <a:gs pos="100000">
                  <a:srgbClr val="175082"/>
                </a:gs>
              </a:gsLst>
              <a:lin ang="5400000" scaled="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9" name="Picture 2" descr="C:\Users\malyarov_as\AppData\Local\Microsoft\Windows\Temporary Internet Files\Content.Outlook\ZYFP0043\arblogo.png"/>
            <p:cNvPicPr>
              <a:picLocks noChangeAspect="1" noChangeArrowheads="1"/>
            </p:cNvPicPr>
            <p:nvPr userDrawn="1"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9136"/>
            <a:stretch/>
          </p:blipFill>
          <p:spPr bwMode="auto">
            <a:xfrm>
              <a:off x="220426" y="240083"/>
              <a:ext cx="495096" cy="4855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Rectangle 29"/>
            <p:cNvSpPr/>
            <p:nvPr userDrawn="1"/>
          </p:nvSpPr>
          <p:spPr>
            <a:xfrm>
              <a:off x="187959" y="44739"/>
              <a:ext cx="561600" cy="49290"/>
            </a:xfrm>
            <a:prstGeom prst="rect">
              <a:avLst/>
            </a:prstGeom>
            <a:gradFill>
              <a:gsLst>
                <a:gs pos="0">
                  <a:srgbClr val="0094C6"/>
                </a:gs>
                <a:gs pos="100000">
                  <a:srgbClr val="0690C6"/>
                </a:gs>
                <a:gs pos="58000">
                  <a:srgbClr val="0690C6"/>
                </a:gs>
                <a:gs pos="74000">
                  <a:srgbClr val="0690C6"/>
                </a:gs>
              </a:gsLst>
              <a:lin ang="5400000" scaled="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862225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60506358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154" name="think-cell Slide" r:id="rId14" imgW="360" imgH="360" progId="">
                  <p:embed/>
                </p:oleObj>
              </mc:Choice>
              <mc:Fallback>
                <p:oleObj name="think-cell Slide" r:id="rId14" imgW="360" imgH="360" progId="">
                  <p:embed/>
                  <p:pic>
                    <p:nvPicPr>
                      <p:cNvPr id="0" name="Picture 5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oup 17"/>
          <p:cNvGrpSpPr/>
          <p:nvPr userDrawn="1">
            <p:custDataLst>
              <p:tags r:id="rId3"/>
            </p:custDataLst>
          </p:nvPr>
        </p:nvGrpSpPr>
        <p:grpSpPr>
          <a:xfrm>
            <a:off x="-1" y="0"/>
            <a:ext cx="9144001" cy="6858000"/>
            <a:chOff x="-1" y="0"/>
            <a:chExt cx="9144001" cy="6858000"/>
          </a:xfrm>
        </p:grpSpPr>
        <p:sp>
          <p:nvSpPr>
            <p:cNvPr id="18" name="Freeform 18"/>
            <p:cNvSpPr/>
            <p:nvPr userDrawn="1">
              <p:custDataLst>
                <p:tags r:id="rId11"/>
              </p:custDataLst>
            </p:nvPr>
          </p:nvSpPr>
          <p:spPr>
            <a:xfrm>
              <a:off x="-1" y="0"/>
              <a:ext cx="9144001" cy="6858000"/>
            </a:xfrm>
            <a:custGeom>
              <a:avLst/>
              <a:gdLst>
                <a:gd name="connsiteX0" fmla="*/ 0 w 8950036"/>
                <a:gd name="connsiteY0" fmla="*/ 6659418 h 6659418"/>
                <a:gd name="connsiteX1" fmla="*/ 0 w 8950036"/>
                <a:gd name="connsiteY1" fmla="*/ 0 h 6659418"/>
                <a:gd name="connsiteX2" fmla="*/ 8950036 w 8950036"/>
                <a:gd name="connsiteY2" fmla="*/ 0 h 6659418"/>
                <a:gd name="connsiteX3" fmla="*/ 8950036 w 8950036"/>
                <a:gd name="connsiteY3" fmla="*/ 6659418 h 6659418"/>
                <a:gd name="connsiteX4" fmla="*/ 0 w 8950036"/>
                <a:gd name="connsiteY4" fmla="*/ 6659418 h 665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0036" h="6659418">
                  <a:moveTo>
                    <a:pt x="0" y="6659418"/>
                  </a:moveTo>
                  <a:lnTo>
                    <a:pt x="0" y="0"/>
                  </a:lnTo>
                  <a:lnTo>
                    <a:pt x="8950036" y="0"/>
                  </a:lnTo>
                  <a:lnTo>
                    <a:pt x="8950036" y="6659418"/>
                  </a:lnTo>
                  <a:lnTo>
                    <a:pt x="0" y="665941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Freeform 19"/>
            <p:cNvSpPr/>
            <p:nvPr userDrawn="1">
              <p:custDataLst>
                <p:tags r:id="rId12"/>
              </p:custDataLst>
            </p:nvPr>
          </p:nvSpPr>
          <p:spPr>
            <a:xfrm>
              <a:off x="92364" y="92364"/>
              <a:ext cx="8950036" cy="6659418"/>
            </a:xfrm>
            <a:custGeom>
              <a:avLst/>
              <a:gdLst>
                <a:gd name="connsiteX0" fmla="*/ 0 w 8950036"/>
                <a:gd name="connsiteY0" fmla="*/ 6659418 h 6659418"/>
                <a:gd name="connsiteX1" fmla="*/ 0 w 8950036"/>
                <a:gd name="connsiteY1" fmla="*/ 0 h 6659418"/>
                <a:gd name="connsiteX2" fmla="*/ 8950036 w 8950036"/>
                <a:gd name="connsiteY2" fmla="*/ 0 h 6659418"/>
                <a:gd name="connsiteX3" fmla="*/ 8950036 w 8950036"/>
                <a:gd name="connsiteY3" fmla="*/ 6659418 h 6659418"/>
                <a:gd name="connsiteX4" fmla="*/ 0 w 8950036"/>
                <a:gd name="connsiteY4" fmla="*/ 6659418 h 665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0036" h="6659418">
                  <a:moveTo>
                    <a:pt x="0" y="6659418"/>
                  </a:moveTo>
                  <a:lnTo>
                    <a:pt x="0" y="0"/>
                  </a:lnTo>
                  <a:lnTo>
                    <a:pt x="8950036" y="0"/>
                  </a:lnTo>
                  <a:lnTo>
                    <a:pt x="8950036" y="6659418"/>
                  </a:lnTo>
                  <a:lnTo>
                    <a:pt x="0" y="665941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sx="101000" sy="101000" algn="ctr" rotWithShape="0">
                <a:schemeClr val="bg1">
                  <a:lumMod val="50000"/>
                  <a:alpha val="46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Содержимое 25"/>
          <p:cNvSpPr>
            <a:spLocks noGrp="1"/>
          </p:cNvSpPr>
          <p:nvPr userDrawn="1">
            <p:ph sz="quarter" idx="16"/>
            <p:custDataLst>
              <p:tags r:id="rId4"/>
            </p:custDataLst>
          </p:nvPr>
        </p:nvSpPr>
        <p:spPr>
          <a:xfrm>
            <a:off x="4613274" y="1038225"/>
            <a:ext cx="4311652" cy="5380038"/>
          </a:xfr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9" name="Номер слайда 4"/>
          <p:cNvSpPr txBox="1">
            <a:spLocks/>
          </p:cNvSpPr>
          <p:nvPr userDrawn="1">
            <p:custDataLst>
              <p:tags r:id="rId5"/>
            </p:custDataLst>
          </p:nvPr>
        </p:nvSpPr>
        <p:spPr>
          <a:xfrm>
            <a:off x="8666163" y="6525352"/>
            <a:ext cx="376237" cy="210457"/>
          </a:xfrm>
          <a:prstGeom prst="rect">
            <a:avLst/>
          </a:prstGeom>
        </p:spPr>
        <p:txBody>
          <a:bodyPr wrap="none" lIns="36000" rIns="36000" anchor="ctr" anchorCtr="0"/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B6365512-130C-46FC-B761-353F822BB145}" type="slidenum">
              <a:rPr lang="ru-RU" smtClean="0">
                <a:solidFill>
                  <a:schemeClr val="tx2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6" name="Заголовок 1"/>
          <p:cNvSpPr>
            <a:spLocks noGrp="1"/>
          </p:cNvSpPr>
          <p:nvPr userDrawn="1">
            <p:ph type="title" hasCustomPrompt="1"/>
            <p:custDataLst>
              <p:tags r:id="rId6"/>
            </p:custDataLst>
          </p:nvPr>
        </p:nvSpPr>
        <p:spPr>
          <a:xfrm>
            <a:off x="867642" y="166536"/>
            <a:ext cx="8051966" cy="749680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>
            <a:lvl1pPr algn="l">
              <a:defRPr sz="1600" b="1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25" name="Текст 21"/>
          <p:cNvSpPr>
            <a:spLocks noGrp="1"/>
          </p:cNvSpPr>
          <p:nvPr userDrawn="1">
            <p:ph type="body" sz="quarter" idx="11" hasCustomPrompt="1"/>
            <p:custDataLst>
              <p:tags r:id="rId7"/>
            </p:custDataLst>
          </p:nvPr>
        </p:nvSpPr>
        <p:spPr>
          <a:xfrm>
            <a:off x="187961" y="6526213"/>
            <a:ext cx="8431295" cy="209596"/>
          </a:xfrm>
        </p:spPr>
        <p:txBody>
          <a:bodyPr lIns="0" tIns="0" rIns="0" bIns="0" anchor="ctr"/>
          <a:lstStyle>
            <a:lvl1pPr>
              <a:buNone/>
              <a:defRPr sz="80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9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9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9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9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ru-RU" dirty="0" smtClean="0"/>
              <a:t>Источник:</a:t>
            </a:r>
          </a:p>
        </p:txBody>
      </p:sp>
      <p:cxnSp>
        <p:nvCxnSpPr>
          <p:cNvPr id="14" name="Прямая соединительная линия 3"/>
          <p:cNvCxnSpPr/>
          <p:nvPr userDrawn="1">
            <p:custDataLst>
              <p:tags r:id="rId8"/>
            </p:custDataLst>
          </p:nvPr>
        </p:nvCxnSpPr>
        <p:spPr>
          <a:xfrm>
            <a:off x="8666163" y="6562567"/>
            <a:ext cx="0" cy="15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одержимое 25"/>
          <p:cNvSpPr>
            <a:spLocks noGrp="1"/>
          </p:cNvSpPr>
          <p:nvPr userDrawn="1">
            <p:ph sz="quarter" idx="12"/>
            <p:custDataLst>
              <p:tags r:id="rId9"/>
            </p:custDataLst>
          </p:nvPr>
        </p:nvSpPr>
        <p:spPr>
          <a:xfrm>
            <a:off x="187960" y="1038225"/>
            <a:ext cx="4311650" cy="5380038"/>
          </a:xfr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grpSp>
        <p:nvGrpSpPr>
          <p:cNvPr id="37" name="Group 36"/>
          <p:cNvGrpSpPr/>
          <p:nvPr userDrawn="1">
            <p:custDataLst>
              <p:tags r:id="rId10"/>
            </p:custDataLst>
          </p:nvPr>
        </p:nvGrpSpPr>
        <p:grpSpPr>
          <a:xfrm>
            <a:off x="187959" y="44739"/>
            <a:ext cx="561600" cy="866167"/>
            <a:chOff x="187959" y="44739"/>
            <a:chExt cx="561600" cy="866167"/>
          </a:xfrm>
        </p:grpSpPr>
        <p:sp>
          <p:nvSpPr>
            <p:cNvPr id="38" name="Rectangle 37"/>
            <p:cNvSpPr/>
            <p:nvPr userDrawn="1"/>
          </p:nvSpPr>
          <p:spPr>
            <a:xfrm>
              <a:off x="187960" y="92364"/>
              <a:ext cx="560029" cy="818542"/>
            </a:xfrm>
            <a:prstGeom prst="rect">
              <a:avLst/>
            </a:prstGeom>
            <a:gradFill>
              <a:gsLst>
                <a:gs pos="0">
                  <a:srgbClr val="346FA7"/>
                </a:gs>
                <a:gs pos="8000">
                  <a:schemeClr val="accent4"/>
                </a:gs>
                <a:gs pos="100000">
                  <a:srgbClr val="175082"/>
                </a:gs>
              </a:gsLst>
              <a:lin ang="5400000" scaled="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9" name="Picture 2" descr="C:\Users\malyarov_as\AppData\Local\Microsoft\Windows\Temporary Internet Files\Content.Outlook\ZYFP0043\arblogo.png"/>
            <p:cNvPicPr>
              <a:picLocks noChangeAspect="1" noChangeArrowheads="1"/>
            </p:cNvPicPr>
            <p:nvPr userDrawn="1"/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9136"/>
            <a:stretch/>
          </p:blipFill>
          <p:spPr bwMode="auto">
            <a:xfrm>
              <a:off x="220426" y="240083"/>
              <a:ext cx="495096" cy="4855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" name="Rectangle 39"/>
            <p:cNvSpPr/>
            <p:nvPr userDrawn="1"/>
          </p:nvSpPr>
          <p:spPr>
            <a:xfrm>
              <a:off x="187959" y="44739"/>
              <a:ext cx="561600" cy="49290"/>
            </a:xfrm>
            <a:prstGeom prst="rect">
              <a:avLst/>
            </a:prstGeom>
            <a:gradFill>
              <a:gsLst>
                <a:gs pos="0">
                  <a:srgbClr val="0094C6"/>
                </a:gs>
                <a:gs pos="100000">
                  <a:srgbClr val="0690C6"/>
                </a:gs>
                <a:gs pos="58000">
                  <a:srgbClr val="0690C6"/>
                </a:gs>
                <a:gs pos="74000">
                  <a:srgbClr val="0690C6"/>
                </a:gs>
              </a:gsLst>
              <a:lin ang="5400000" scaled="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063023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55708394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176" name="think-cell Slide" r:id="rId14" imgW="360" imgH="360" progId="">
                  <p:embed/>
                </p:oleObj>
              </mc:Choice>
              <mc:Fallback>
                <p:oleObj name="think-cell Slide" r:id="rId14" imgW="360" imgH="360" progId="">
                  <p:embed/>
                  <p:pic>
                    <p:nvPicPr>
                      <p:cNvPr id="0" name="Picture 5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2"/>
          <p:cNvGrpSpPr/>
          <p:nvPr userDrawn="1">
            <p:custDataLst>
              <p:tags r:id="rId3"/>
            </p:custDataLst>
          </p:nvPr>
        </p:nvGrpSpPr>
        <p:grpSpPr>
          <a:xfrm>
            <a:off x="-1" y="0"/>
            <a:ext cx="9144001" cy="6858000"/>
            <a:chOff x="-1" y="0"/>
            <a:chExt cx="9144001" cy="6858000"/>
          </a:xfrm>
        </p:grpSpPr>
        <p:sp>
          <p:nvSpPr>
            <p:cNvPr id="14" name="Freeform 13"/>
            <p:cNvSpPr/>
            <p:nvPr userDrawn="1">
              <p:custDataLst>
                <p:tags r:id="rId11"/>
              </p:custDataLst>
            </p:nvPr>
          </p:nvSpPr>
          <p:spPr>
            <a:xfrm>
              <a:off x="-1" y="0"/>
              <a:ext cx="9144001" cy="6858000"/>
            </a:xfrm>
            <a:custGeom>
              <a:avLst/>
              <a:gdLst>
                <a:gd name="connsiteX0" fmla="*/ 0 w 8950036"/>
                <a:gd name="connsiteY0" fmla="*/ 6659418 h 6659418"/>
                <a:gd name="connsiteX1" fmla="*/ 0 w 8950036"/>
                <a:gd name="connsiteY1" fmla="*/ 0 h 6659418"/>
                <a:gd name="connsiteX2" fmla="*/ 8950036 w 8950036"/>
                <a:gd name="connsiteY2" fmla="*/ 0 h 6659418"/>
                <a:gd name="connsiteX3" fmla="*/ 8950036 w 8950036"/>
                <a:gd name="connsiteY3" fmla="*/ 6659418 h 6659418"/>
                <a:gd name="connsiteX4" fmla="*/ 0 w 8950036"/>
                <a:gd name="connsiteY4" fmla="*/ 6659418 h 665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0036" h="6659418">
                  <a:moveTo>
                    <a:pt x="0" y="6659418"/>
                  </a:moveTo>
                  <a:lnTo>
                    <a:pt x="0" y="0"/>
                  </a:lnTo>
                  <a:lnTo>
                    <a:pt x="8950036" y="0"/>
                  </a:lnTo>
                  <a:lnTo>
                    <a:pt x="8950036" y="6659418"/>
                  </a:lnTo>
                  <a:lnTo>
                    <a:pt x="0" y="665941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Freeform 14"/>
            <p:cNvSpPr/>
            <p:nvPr userDrawn="1">
              <p:custDataLst>
                <p:tags r:id="rId12"/>
              </p:custDataLst>
            </p:nvPr>
          </p:nvSpPr>
          <p:spPr>
            <a:xfrm>
              <a:off x="92364" y="92364"/>
              <a:ext cx="8950036" cy="6659418"/>
            </a:xfrm>
            <a:custGeom>
              <a:avLst/>
              <a:gdLst>
                <a:gd name="connsiteX0" fmla="*/ 0 w 8950036"/>
                <a:gd name="connsiteY0" fmla="*/ 6659418 h 6659418"/>
                <a:gd name="connsiteX1" fmla="*/ 0 w 8950036"/>
                <a:gd name="connsiteY1" fmla="*/ 0 h 6659418"/>
                <a:gd name="connsiteX2" fmla="*/ 8950036 w 8950036"/>
                <a:gd name="connsiteY2" fmla="*/ 0 h 6659418"/>
                <a:gd name="connsiteX3" fmla="*/ 8950036 w 8950036"/>
                <a:gd name="connsiteY3" fmla="*/ 6659418 h 6659418"/>
                <a:gd name="connsiteX4" fmla="*/ 0 w 8950036"/>
                <a:gd name="connsiteY4" fmla="*/ 6659418 h 665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0036" h="6659418">
                  <a:moveTo>
                    <a:pt x="0" y="6659418"/>
                  </a:moveTo>
                  <a:lnTo>
                    <a:pt x="0" y="0"/>
                  </a:lnTo>
                  <a:lnTo>
                    <a:pt x="8950036" y="0"/>
                  </a:lnTo>
                  <a:lnTo>
                    <a:pt x="8950036" y="6659418"/>
                  </a:lnTo>
                  <a:lnTo>
                    <a:pt x="0" y="665941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sx="101000" sy="101000" algn="ctr" rotWithShape="0">
                <a:schemeClr val="bg1">
                  <a:lumMod val="50000"/>
                  <a:alpha val="46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Содержимое 25"/>
          <p:cNvSpPr>
            <a:spLocks noGrp="1"/>
          </p:cNvSpPr>
          <p:nvPr>
            <p:ph sz="quarter" idx="12"/>
            <p:custDataLst>
              <p:tags r:id="rId4"/>
            </p:custDataLst>
          </p:nvPr>
        </p:nvSpPr>
        <p:spPr>
          <a:xfrm>
            <a:off x="187960" y="1038225"/>
            <a:ext cx="4311650" cy="5380038"/>
          </a:xfr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2" name="Содержимое 25"/>
          <p:cNvSpPr>
            <a:spLocks noGrp="1"/>
          </p:cNvSpPr>
          <p:nvPr>
            <p:ph sz="quarter" idx="16"/>
            <p:custDataLst>
              <p:tags r:id="rId5"/>
            </p:custDataLst>
          </p:nvPr>
        </p:nvSpPr>
        <p:spPr>
          <a:xfrm>
            <a:off x="4613273" y="1038225"/>
            <a:ext cx="4311652" cy="2635250"/>
          </a:xfr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0" name="Содержимое 25"/>
          <p:cNvSpPr>
            <a:spLocks noGrp="1"/>
          </p:cNvSpPr>
          <p:nvPr>
            <p:ph sz="quarter" idx="17"/>
            <p:custDataLst>
              <p:tags r:id="rId6"/>
            </p:custDataLst>
          </p:nvPr>
        </p:nvSpPr>
        <p:spPr>
          <a:xfrm>
            <a:off x="4613273" y="3783063"/>
            <a:ext cx="4311652" cy="2635200"/>
          </a:xfr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20" name="Номер слайда 4"/>
          <p:cNvSpPr>
            <a:spLocks noGrp="1"/>
          </p:cNvSpPr>
          <p:nvPr>
            <p:ph type="sldNum" sz="quarter" idx="13"/>
            <p:custDataLst>
              <p:tags r:id="rId7"/>
            </p:custDataLst>
          </p:nvPr>
        </p:nvSpPr>
        <p:spPr>
          <a:xfrm>
            <a:off x="8666163" y="6525352"/>
            <a:ext cx="376237" cy="210457"/>
          </a:xfrm>
          <a:prstGeom prst="rect">
            <a:avLst/>
          </a:prstGeom>
        </p:spPr>
        <p:txBody>
          <a:bodyPr wrap="none" lIns="36000" rIns="36000" anchor="ctr" anchorCtr="0"/>
          <a:lstStyle>
            <a:lvl1pPr algn="ctr">
              <a:defRPr sz="1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B6365512-130C-46FC-B761-353F822BB14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" name="Заголовок 1"/>
          <p:cNvSpPr>
            <a:spLocks noGrp="1"/>
          </p:cNvSpPr>
          <p:nvPr>
            <p:ph type="title" hasCustomPrompt="1"/>
            <p:custDataLst>
              <p:tags r:id="rId8"/>
            </p:custDataLst>
          </p:nvPr>
        </p:nvSpPr>
        <p:spPr>
          <a:xfrm>
            <a:off x="867642" y="166536"/>
            <a:ext cx="8051964" cy="749680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>
            <a:lvl1pPr algn="l">
              <a:defRPr sz="1600" b="1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23" name="Текст 21"/>
          <p:cNvSpPr>
            <a:spLocks noGrp="1"/>
          </p:cNvSpPr>
          <p:nvPr>
            <p:ph type="body" sz="quarter" idx="11" hasCustomPrompt="1"/>
            <p:custDataLst>
              <p:tags r:id="rId9"/>
            </p:custDataLst>
          </p:nvPr>
        </p:nvSpPr>
        <p:spPr>
          <a:xfrm>
            <a:off x="187960" y="6526213"/>
            <a:ext cx="8431295" cy="209596"/>
          </a:xfrm>
        </p:spPr>
        <p:txBody>
          <a:bodyPr lIns="0" tIns="0" rIns="0" bIns="0" anchor="ctr"/>
          <a:lstStyle>
            <a:lvl1pPr>
              <a:buNone/>
              <a:defRPr sz="80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9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9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9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9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ru-RU" dirty="0" smtClean="0"/>
              <a:t>Источник:</a:t>
            </a:r>
          </a:p>
        </p:txBody>
      </p:sp>
      <p:cxnSp>
        <p:nvCxnSpPr>
          <p:cNvPr id="17" name="Прямая соединительная линия 3"/>
          <p:cNvCxnSpPr/>
          <p:nvPr userDrawn="1">
            <p:custDataLst>
              <p:tags r:id="rId10"/>
            </p:custDataLst>
          </p:nvPr>
        </p:nvCxnSpPr>
        <p:spPr>
          <a:xfrm>
            <a:off x="8666163" y="6562567"/>
            <a:ext cx="0" cy="15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 userDrawn="1"/>
        </p:nvGrpSpPr>
        <p:grpSpPr>
          <a:xfrm>
            <a:off x="187959" y="44739"/>
            <a:ext cx="561600" cy="866167"/>
            <a:chOff x="187959" y="44739"/>
            <a:chExt cx="561600" cy="866167"/>
          </a:xfrm>
        </p:grpSpPr>
        <p:sp>
          <p:nvSpPr>
            <p:cNvPr id="32" name="Rectangle 31"/>
            <p:cNvSpPr/>
            <p:nvPr userDrawn="1"/>
          </p:nvSpPr>
          <p:spPr>
            <a:xfrm>
              <a:off x="187960" y="92364"/>
              <a:ext cx="560029" cy="818542"/>
            </a:xfrm>
            <a:prstGeom prst="rect">
              <a:avLst/>
            </a:prstGeom>
            <a:gradFill>
              <a:gsLst>
                <a:gs pos="0">
                  <a:srgbClr val="346FA7"/>
                </a:gs>
                <a:gs pos="8000">
                  <a:schemeClr val="accent4"/>
                </a:gs>
                <a:gs pos="100000">
                  <a:srgbClr val="175082"/>
                </a:gs>
              </a:gsLst>
              <a:lin ang="5400000" scaled="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3" name="Picture 2" descr="C:\Users\malyarov_as\AppData\Local\Microsoft\Windows\Temporary Internet Files\Content.Outlook\ZYFP0043\arblogo.png"/>
            <p:cNvPicPr>
              <a:picLocks noChangeAspect="1" noChangeArrowheads="1"/>
            </p:cNvPicPr>
            <p:nvPr userDrawn="1"/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9136"/>
            <a:stretch/>
          </p:blipFill>
          <p:spPr bwMode="auto">
            <a:xfrm>
              <a:off x="220426" y="240083"/>
              <a:ext cx="495096" cy="4855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Rectangle 33"/>
            <p:cNvSpPr/>
            <p:nvPr userDrawn="1"/>
          </p:nvSpPr>
          <p:spPr>
            <a:xfrm>
              <a:off x="187959" y="44739"/>
              <a:ext cx="561600" cy="49290"/>
            </a:xfrm>
            <a:prstGeom prst="rect">
              <a:avLst/>
            </a:prstGeom>
            <a:gradFill>
              <a:gsLst>
                <a:gs pos="0">
                  <a:srgbClr val="0094C6"/>
                </a:gs>
                <a:gs pos="100000">
                  <a:srgbClr val="0690C6"/>
                </a:gs>
                <a:gs pos="58000">
                  <a:srgbClr val="0690C6"/>
                </a:gs>
                <a:gs pos="74000">
                  <a:srgbClr val="0690C6"/>
                </a:gs>
              </a:gsLst>
              <a:lin ang="5400000" scaled="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34705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83224194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196" name="think-cell Slide" r:id="rId14" imgW="360" imgH="360" progId="">
                  <p:embed/>
                </p:oleObj>
              </mc:Choice>
              <mc:Fallback>
                <p:oleObj name="think-cell Slide" r:id="rId14" imgW="360" imgH="360" progId="">
                  <p:embed/>
                  <p:pic>
                    <p:nvPicPr>
                      <p:cNvPr id="0" name="Picture 5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2"/>
          <p:cNvGrpSpPr/>
          <p:nvPr userDrawn="1">
            <p:custDataLst>
              <p:tags r:id="rId3"/>
            </p:custDataLst>
          </p:nvPr>
        </p:nvGrpSpPr>
        <p:grpSpPr>
          <a:xfrm>
            <a:off x="-1" y="0"/>
            <a:ext cx="9144001" cy="6858000"/>
            <a:chOff x="-1" y="0"/>
            <a:chExt cx="9144001" cy="6858000"/>
          </a:xfrm>
        </p:grpSpPr>
        <p:sp>
          <p:nvSpPr>
            <p:cNvPr id="14" name="Freeform 13"/>
            <p:cNvSpPr/>
            <p:nvPr userDrawn="1">
              <p:custDataLst>
                <p:tags r:id="rId11"/>
              </p:custDataLst>
            </p:nvPr>
          </p:nvSpPr>
          <p:spPr>
            <a:xfrm>
              <a:off x="-1" y="0"/>
              <a:ext cx="9144001" cy="6858000"/>
            </a:xfrm>
            <a:custGeom>
              <a:avLst/>
              <a:gdLst>
                <a:gd name="connsiteX0" fmla="*/ 0 w 8950036"/>
                <a:gd name="connsiteY0" fmla="*/ 6659418 h 6659418"/>
                <a:gd name="connsiteX1" fmla="*/ 0 w 8950036"/>
                <a:gd name="connsiteY1" fmla="*/ 0 h 6659418"/>
                <a:gd name="connsiteX2" fmla="*/ 8950036 w 8950036"/>
                <a:gd name="connsiteY2" fmla="*/ 0 h 6659418"/>
                <a:gd name="connsiteX3" fmla="*/ 8950036 w 8950036"/>
                <a:gd name="connsiteY3" fmla="*/ 6659418 h 6659418"/>
                <a:gd name="connsiteX4" fmla="*/ 0 w 8950036"/>
                <a:gd name="connsiteY4" fmla="*/ 6659418 h 665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0036" h="6659418">
                  <a:moveTo>
                    <a:pt x="0" y="6659418"/>
                  </a:moveTo>
                  <a:lnTo>
                    <a:pt x="0" y="0"/>
                  </a:lnTo>
                  <a:lnTo>
                    <a:pt x="8950036" y="0"/>
                  </a:lnTo>
                  <a:lnTo>
                    <a:pt x="8950036" y="6659418"/>
                  </a:lnTo>
                  <a:lnTo>
                    <a:pt x="0" y="665941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Freeform 14"/>
            <p:cNvSpPr/>
            <p:nvPr userDrawn="1">
              <p:custDataLst>
                <p:tags r:id="rId12"/>
              </p:custDataLst>
            </p:nvPr>
          </p:nvSpPr>
          <p:spPr>
            <a:xfrm>
              <a:off x="92364" y="92364"/>
              <a:ext cx="8950036" cy="6659418"/>
            </a:xfrm>
            <a:custGeom>
              <a:avLst/>
              <a:gdLst>
                <a:gd name="connsiteX0" fmla="*/ 0 w 8950036"/>
                <a:gd name="connsiteY0" fmla="*/ 6659418 h 6659418"/>
                <a:gd name="connsiteX1" fmla="*/ 0 w 8950036"/>
                <a:gd name="connsiteY1" fmla="*/ 0 h 6659418"/>
                <a:gd name="connsiteX2" fmla="*/ 8950036 w 8950036"/>
                <a:gd name="connsiteY2" fmla="*/ 0 h 6659418"/>
                <a:gd name="connsiteX3" fmla="*/ 8950036 w 8950036"/>
                <a:gd name="connsiteY3" fmla="*/ 6659418 h 6659418"/>
                <a:gd name="connsiteX4" fmla="*/ 0 w 8950036"/>
                <a:gd name="connsiteY4" fmla="*/ 6659418 h 665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0036" h="6659418">
                  <a:moveTo>
                    <a:pt x="0" y="6659418"/>
                  </a:moveTo>
                  <a:lnTo>
                    <a:pt x="0" y="0"/>
                  </a:lnTo>
                  <a:lnTo>
                    <a:pt x="8950036" y="0"/>
                  </a:lnTo>
                  <a:lnTo>
                    <a:pt x="8950036" y="6659418"/>
                  </a:lnTo>
                  <a:lnTo>
                    <a:pt x="0" y="665941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sx="101000" sy="101000" algn="ctr" rotWithShape="0">
                <a:schemeClr val="bg1">
                  <a:lumMod val="50000"/>
                  <a:alpha val="46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Содержимое 25"/>
          <p:cNvSpPr>
            <a:spLocks noGrp="1"/>
          </p:cNvSpPr>
          <p:nvPr>
            <p:ph sz="quarter" idx="12"/>
            <p:custDataLst>
              <p:tags r:id="rId4"/>
            </p:custDataLst>
          </p:nvPr>
        </p:nvSpPr>
        <p:spPr>
          <a:xfrm>
            <a:off x="4613273" y="1038225"/>
            <a:ext cx="4311652" cy="5380038"/>
          </a:xfr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628650" indent="-171450"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081088" indent="-166688"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2" name="Содержимое 25"/>
          <p:cNvSpPr>
            <a:spLocks noGrp="1"/>
          </p:cNvSpPr>
          <p:nvPr>
            <p:ph sz="quarter" idx="16"/>
            <p:custDataLst>
              <p:tags r:id="rId5"/>
            </p:custDataLst>
          </p:nvPr>
        </p:nvSpPr>
        <p:spPr>
          <a:xfrm>
            <a:off x="187960" y="1038225"/>
            <a:ext cx="4311650" cy="2635249"/>
          </a:xfr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628650" indent="-171450"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081088" indent="-166688"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0" name="Содержимое 25"/>
          <p:cNvSpPr>
            <a:spLocks noGrp="1"/>
          </p:cNvSpPr>
          <p:nvPr>
            <p:ph sz="quarter" idx="17"/>
            <p:custDataLst>
              <p:tags r:id="rId6"/>
            </p:custDataLst>
          </p:nvPr>
        </p:nvSpPr>
        <p:spPr>
          <a:xfrm>
            <a:off x="187960" y="3783063"/>
            <a:ext cx="4311650" cy="2635200"/>
          </a:xfr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628650" indent="-171450"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081088" indent="-166688">
              <a:tabLst/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20" name="Номер слайда 4"/>
          <p:cNvSpPr>
            <a:spLocks noGrp="1"/>
          </p:cNvSpPr>
          <p:nvPr>
            <p:ph type="sldNum" sz="quarter" idx="13"/>
            <p:custDataLst>
              <p:tags r:id="rId7"/>
            </p:custDataLst>
          </p:nvPr>
        </p:nvSpPr>
        <p:spPr>
          <a:xfrm>
            <a:off x="8666163" y="6525352"/>
            <a:ext cx="376237" cy="210457"/>
          </a:xfrm>
          <a:prstGeom prst="rect">
            <a:avLst/>
          </a:prstGeom>
        </p:spPr>
        <p:txBody>
          <a:bodyPr wrap="none" lIns="36000" rIns="36000" anchor="ctr" anchorCtr="0"/>
          <a:lstStyle>
            <a:lvl1pPr algn="ctr">
              <a:defRPr sz="1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B6365512-130C-46FC-B761-353F822BB14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" name="Заголовок 1"/>
          <p:cNvSpPr>
            <a:spLocks noGrp="1"/>
          </p:cNvSpPr>
          <p:nvPr>
            <p:ph type="title" hasCustomPrompt="1"/>
            <p:custDataLst>
              <p:tags r:id="rId8"/>
            </p:custDataLst>
          </p:nvPr>
        </p:nvSpPr>
        <p:spPr>
          <a:xfrm>
            <a:off x="867642" y="166536"/>
            <a:ext cx="8057284" cy="749680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>
            <a:lvl1pPr algn="l">
              <a:defRPr sz="1600" b="1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23" name="Текст 21"/>
          <p:cNvSpPr>
            <a:spLocks noGrp="1"/>
          </p:cNvSpPr>
          <p:nvPr>
            <p:ph type="body" sz="quarter" idx="11" hasCustomPrompt="1"/>
            <p:custDataLst>
              <p:tags r:id="rId9"/>
            </p:custDataLst>
          </p:nvPr>
        </p:nvSpPr>
        <p:spPr>
          <a:xfrm>
            <a:off x="187960" y="6526213"/>
            <a:ext cx="8431295" cy="209596"/>
          </a:xfrm>
        </p:spPr>
        <p:txBody>
          <a:bodyPr lIns="0" tIns="0" rIns="0" bIns="0" anchor="ctr"/>
          <a:lstStyle>
            <a:lvl1pPr>
              <a:buNone/>
              <a:defRPr sz="80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9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9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9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9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ru-RU" dirty="0" smtClean="0"/>
              <a:t>Источник:</a:t>
            </a:r>
          </a:p>
        </p:txBody>
      </p:sp>
      <p:cxnSp>
        <p:nvCxnSpPr>
          <p:cNvPr id="17" name="Прямая соединительная линия 3"/>
          <p:cNvCxnSpPr/>
          <p:nvPr userDrawn="1">
            <p:custDataLst>
              <p:tags r:id="rId10"/>
            </p:custDataLst>
          </p:nvPr>
        </p:nvCxnSpPr>
        <p:spPr>
          <a:xfrm>
            <a:off x="8666163" y="6562567"/>
            <a:ext cx="0" cy="15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 userDrawn="1"/>
        </p:nvGrpSpPr>
        <p:grpSpPr>
          <a:xfrm>
            <a:off x="187959" y="44739"/>
            <a:ext cx="561600" cy="866167"/>
            <a:chOff x="187959" y="44739"/>
            <a:chExt cx="561600" cy="866167"/>
          </a:xfrm>
        </p:grpSpPr>
        <p:sp>
          <p:nvSpPr>
            <p:cNvPr id="30" name="Rectangle 29"/>
            <p:cNvSpPr/>
            <p:nvPr userDrawn="1"/>
          </p:nvSpPr>
          <p:spPr>
            <a:xfrm>
              <a:off x="187960" y="92364"/>
              <a:ext cx="560029" cy="818542"/>
            </a:xfrm>
            <a:prstGeom prst="rect">
              <a:avLst/>
            </a:prstGeom>
            <a:gradFill>
              <a:gsLst>
                <a:gs pos="0">
                  <a:srgbClr val="346FA7"/>
                </a:gs>
                <a:gs pos="8000">
                  <a:schemeClr val="accent4"/>
                </a:gs>
                <a:gs pos="100000">
                  <a:srgbClr val="175082"/>
                </a:gs>
              </a:gsLst>
              <a:lin ang="5400000" scaled="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1" name="Picture 2" descr="C:\Users\malyarov_as\AppData\Local\Microsoft\Windows\Temporary Internet Files\Content.Outlook\ZYFP0043\arblogo.png"/>
            <p:cNvPicPr>
              <a:picLocks noChangeAspect="1" noChangeArrowheads="1"/>
            </p:cNvPicPr>
            <p:nvPr userDrawn="1"/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9136"/>
            <a:stretch/>
          </p:blipFill>
          <p:spPr bwMode="auto">
            <a:xfrm>
              <a:off x="220426" y="240083"/>
              <a:ext cx="495096" cy="4855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Rectangle 31"/>
            <p:cNvSpPr/>
            <p:nvPr userDrawn="1"/>
          </p:nvSpPr>
          <p:spPr>
            <a:xfrm>
              <a:off x="187959" y="44739"/>
              <a:ext cx="561600" cy="49290"/>
            </a:xfrm>
            <a:prstGeom prst="rect">
              <a:avLst/>
            </a:prstGeom>
            <a:gradFill>
              <a:gsLst>
                <a:gs pos="0">
                  <a:srgbClr val="0094C6"/>
                </a:gs>
                <a:gs pos="100000">
                  <a:srgbClr val="0690C6"/>
                </a:gs>
                <a:gs pos="58000">
                  <a:srgbClr val="0690C6"/>
                </a:gs>
                <a:gs pos="74000">
                  <a:srgbClr val="0690C6"/>
                </a:gs>
              </a:gsLst>
              <a:lin ang="5400000" scaled="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591713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06403046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218" name="think-cell Slide" r:id="rId15" imgW="360" imgH="360" progId="">
                  <p:embed/>
                </p:oleObj>
              </mc:Choice>
              <mc:Fallback>
                <p:oleObj name="think-cell Slide" r:id="rId15" imgW="360" imgH="360" progId="">
                  <p:embed/>
                  <p:pic>
                    <p:nvPicPr>
                      <p:cNvPr id="0" name="Picture 5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10"/>
          <p:cNvGrpSpPr/>
          <p:nvPr userDrawn="1">
            <p:custDataLst>
              <p:tags r:id="rId3"/>
            </p:custDataLst>
          </p:nvPr>
        </p:nvGrpSpPr>
        <p:grpSpPr>
          <a:xfrm>
            <a:off x="-1" y="0"/>
            <a:ext cx="9144001" cy="6858000"/>
            <a:chOff x="-1" y="0"/>
            <a:chExt cx="9144001" cy="6858000"/>
          </a:xfrm>
        </p:grpSpPr>
        <p:sp>
          <p:nvSpPr>
            <p:cNvPr id="15" name="Freeform 14"/>
            <p:cNvSpPr/>
            <p:nvPr userDrawn="1">
              <p:custDataLst>
                <p:tags r:id="rId12"/>
              </p:custDataLst>
            </p:nvPr>
          </p:nvSpPr>
          <p:spPr>
            <a:xfrm>
              <a:off x="-1" y="0"/>
              <a:ext cx="9144001" cy="6858000"/>
            </a:xfrm>
            <a:custGeom>
              <a:avLst/>
              <a:gdLst>
                <a:gd name="connsiteX0" fmla="*/ 0 w 8950036"/>
                <a:gd name="connsiteY0" fmla="*/ 6659418 h 6659418"/>
                <a:gd name="connsiteX1" fmla="*/ 0 w 8950036"/>
                <a:gd name="connsiteY1" fmla="*/ 0 h 6659418"/>
                <a:gd name="connsiteX2" fmla="*/ 8950036 w 8950036"/>
                <a:gd name="connsiteY2" fmla="*/ 0 h 6659418"/>
                <a:gd name="connsiteX3" fmla="*/ 8950036 w 8950036"/>
                <a:gd name="connsiteY3" fmla="*/ 6659418 h 6659418"/>
                <a:gd name="connsiteX4" fmla="*/ 0 w 8950036"/>
                <a:gd name="connsiteY4" fmla="*/ 6659418 h 665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0036" h="6659418">
                  <a:moveTo>
                    <a:pt x="0" y="6659418"/>
                  </a:moveTo>
                  <a:lnTo>
                    <a:pt x="0" y="0"/>
                  </a:lnTo>
                  <a:lnTo>
                    <a:pt x="8950036" y="0"/>
                  </a:lnTo>
                  <a:lnTo>
                    <a:pt x="8950036" y="6659418"/>
                  </a:lnTo>
                  <a:lnTo>
                    <a:pt x="0" y="665941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Freeform 15"/>
            <p:cNvSpPr/>
            <p:nvPr userDrawn="1">
              <p:custDataLst>
                <p:tags r:id="rId13"/>
              </p:custDataLst>
            </p:nvPr>
          </p:nvSpPr>
          <p:spPr>
            <a:xfrm>
              <a:off x="92364" y="92364"/>
              <a:ext cx="8950036" cy="6659418"/>
            </a:xfrm>
            <a:custGeom>
              <a:avLst/>
              <a:gdLst>
                <a:gd name="connsiteX0" fmla="*/ 0 w 8950036"/>
                <a:gd name="connsiteY0" fmla="*/ 6659418 h 6659418"/>
                <a:gd name="connsiteX1" fmla="*/ 0 w 8950036"/>
                <a:gd name="connsiteY1" fmla="*/ 0 h 6659418"/>
                <a:gd name="connsiteX2" fmla="*/ 8950036 w 8950036"/>
                <a:gd name="connsiteY2" fmla="*/ 0 h 6659418"/>
                <a:gd name="connsiteX3" fmla="*/ 8950036 w 8950036"/>
                <a:gd name="connsiteY3" fmla="*/ 6659418 h 6659418"/>
                <a:gd name="connsiteX4" fmla="*/ 0 w 8950036"/>
                <a:gd name="connsiteY4" fmla="*/ 6659418 h 665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0036" h="6659418">
                  <a:moveTo>
                    <a:pt x="0" y="6659418"/>
                  </a:moveTo>
                  <a:lnTo>
                    <a:pt x="0" y="0"/>
                  </a:lnTo>
                  <a:lnTo>
                    <a:pt x="8950036" y="0"/>
                  </a:lnTo>
                  <a:lnTo>
                    <a:pt x="8950036" y="6659418"/>
                  </a:lnTo>
                  <a:lnTo>
                    <a:pt x="0" y="665941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sx="101000" sy="101000" algn="ctr" rotWithShape="0">
                <a:schemeClr val="bg1">
                  <a:lumMod val="50000"/>
                  <a:alpha val="46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Содержимое 25"/>
          <p:cNvSpPr>
            <a:spLocks noGrp="1"/>
          </p:cNvSpPr>
          <p:nvPr>
            <p:ph sz="quarter" idx="16"/>
            <p:custDataLst>
              <p:tags r:id="rId4"/>
            </p:custDataLst>
          </p:nvPr>
        </p:nvSpPr>
        <p:spPr>
          <a:xfrm>
            <a:off x="4613273" y="1038225"/>
            <a:ext cx="4313350" cy="2635249"/>
          </a:xfr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0" name="Содержимое 25"/>
          <p:cNvSpPr>
            <a:spLocks noGrp="1"/>
          </p:cNvSpPr>
          <p:nvPr>
            <p:ph sz="quarter" idx="17"/>
            <p:custDataLst>
              <p:tags r:id="rId5"/>
            </p:custDataLst>
          </p:nvPr>
        </p:nvSpPr>
        <p:spPr>
          <a:xfrm>
            <a:off x="4613273" y="3783064"/>
            <a:ext cx="4313350" cy="2635200"/>
          </a:xfr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3" name="Содержимое 25"/>
          <p:cNvSpPr>
            <a:spLocks noGrp="1"/>
          </p:cNvSpPr>
          <p:nvPr>
            <p:ph sz="quarter" idx="18"/>
            <p:custDataLst>
              <p:tags r:id="rId6"/>
            </p:custDataLst>
          </p:nvPr>
        </p:nvSpPr>
        <p:spPr>
          <a:xfrm>
            <a:off x="187960" y="3783064"/>
            <a:ext cx="4311650" cy="2635200"/>
          </a:xfr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4" name="Содержимое 25"/>
          <p:cNvSpPr>
            <a:spLocks noGrp="1"/>
          </p:cNvSpPr>
          <p:nvPr>
            <p:ph sz="quarter" idx="19"/>
            <p:custDataLst>
              <p:tags r:id="rId7"/>
            </p:custDataLst>
          </p:nvPr>
        </p:nvSpPr>
        <p:spPr>
          <a:xfrm>
            <a:off x="187960" y="1038225"/>
            <a:ext cx="4311650" cy="2635249"/>
          </a:xfr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21" name="Номер слайда 4"/>
          <p:cNvSpPr>
            <a:spLocks noGrp="1"/>
          </p:cNvSpPr>
          <p:nvPr>
            <p:ph type="sldNum" sz="quarter" idx="13"/>
            <p:custDataLst>
              <p:tags r:id="rId8"/>
            </p:custDataLst>
          </p:nvPr>
        </p:nvSpPr>
        <p:spPr>
          <a:xfrm>
            <a:off x="8666163" y="6525352"/>
            <a:ext cx="376237" cy="210457"/>
          </a:xfrm>
          <a:prstGeom prst="rect">
            <a:avLst/>
          </a:prstGeom>
        </p:spPr>
        <p:txBody>
          <a:bodyPr wrap="none" lIns="36000" rIns="36000" anchor="ctr" anchorCtr="0"/>
          <a:lstStyle>
            <a:lvl1pPr algn="ctr">
              <a:defRPr sz="1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B6365512-130C-46FC-B761-353F822BB14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" name="Заголовок 1"/>
          <p:cNvSpPr>
            <a:spLocks noGrp="1"/>
          </p:cNvSpPr>
          <p:nvPr>
            <p:ph type="title" hasCustomPrompt="1"/>
            <p:custDataLst>
              <p:tags r:id="rId9"/>
            </p:custDataLst>
          </p:nvPr>
        </p:nvSpPr>
        <p:spPr>
          <a:xfrm>
            <a:off x="867641" y="166536"/>
            <a:ext cx="8057283" cy="749680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>
            <a:lvl1pPr algn="l">
              <a:defRPr sz="1600" b="1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11" hasCustomPrompt="1"/>
            <p:custDataLst>
              <p:tags r:id="rId10"/>
            </p:custDataLst>
          </p:nvPr>
        </p:nvSpPr>
        <p:spPr>
          <a:xfrm>
            <a:off x="187960" y="6526213"/>
            <a:ext cx="8431295" cy="209596"/>
          </a:xfrm>
        </p:spPr>
        <p:txBody>
          <a:bodyPr lIns="0" tIns="0" rIns="0" bIns="0" anchor="ctr"/>
          <a:lstStyle>
            <a:lvl1pPr>
              <a:buNone/>
              <a:defRPr sz="80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9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9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9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9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ru-RU" dirty="0" smtClean="0"/>
              <a:t>Источник:</a:t>
            </a:r>
          </a:p>
        </p:txBody>
      </p:sp>
      <p:cxnSp>
        <p:nvCxnSpPr>
          <p:cNvPr id="18" name="Прямая соединительная линия 3"/>
          <p:cNvCxnSpPr/>
          <p:nvPr userDrawn="1">
            <p:custDataLst>
              <p:tags r:id="rId11"/>
            </p:custDataLst>
          </p:nvPr>
        </p:nvCxnSpPr>
        <p:spPr>
          <a:xfrm>
            <a:off x="8666163" y="6562567"/>
            <a:ext cx="0" cy="15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 userDrawn="1"/>
        </p:nvGrpSpPr>
        <p:grpSpPr>
          <a:xfrm>
            <a:off x="187959" y="44739"/>
            <a:ext cx="561600" cy="866167"/>
            <a:chOff x="187959" y="44739"/>
            <a:chExt cx="561600" cy="866167"/>
          </a:xfrm>
        </p:grpSpPr>
        <p:sp>
          <p:nvSpPr>
            <p:cNvPr id="28" name="Rectangle 27"/>
            <p:cNvSpPr/>
            <p:nvPr userDrawn="1"/>
          </p:nvSpPr>
          <p:spPr>
            <a:xfrm>
              <a:off x="187960" y="92364"/>
              <a:ext cx="560029" cy="818542"/>
            </a:xfrm>
            <a:prstGeom prst="rect">
              <a:avLst/>
            </a:prstGeom>
            <a:gradFill>
              <a:gsLst>
                <a:gs pos="0">
                  <a:srgbClr val="346FA7"/>
                </a:gs>
                <a:gs pos="8000">
                  <a:schemeClr val="accent4"/>
                </a:gs>
                <a:gs pos="100000">
                  <a:srgbClr val="175082"/>
                </a:gs>
              </a:gsLst>
              <a:lin ang="5400000" scaled="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9" name="Picture 2" descr="C:\Users\malyarov_as\AppData\Local\Microsoft\Windows\Temporary Internet Files\Content.Outlook\ZYFP0043\arblogo.png"/>
            <p:cNvPicPr>
              <a:picLocks noChangeAspect="1" noChangeArrowheads="1"/>
            </p:cNvPicPr>
            <p:nvPr userDrawn="1"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9136"/>
            <a:stretch/>
          </p:blipFill>
          <p:spPr bwMode="auto">
            <a:xfrm>
              <a:off x="220426" y="240083"/>
              <a:ext cx="495096" cy="4855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Rectangle 29"/>
            <p:cNvSpPr/>
            <p:nvPr userDrawn="1"/>
          </p:nvSpPr>
          <p:spPr>
            <a:xfrm>
              <a:off x="187959" y="44739"/>
              <a:ext cx="561600" cy="49290"/>
            </a:xfrm>
            <a:prstGeom prst="rect">
              <a:avLst/>
            </a:prstGeom>
            <a:gradFill>
              <a:gsLst>
                <a:gs pos="0">
                  <a:srgbClr val="0094C6"/>
                </a:gs>
                <a:gs pos="100000">
                  <a:srgbClr val="0690C6"/>
                </a:gs>
                <a:gs pos="58000">
                  <a:srgbClr val="0690C6"/>
                </a:gs>
                <a:gs pos="74000">
                  <a:srgbClr val="0690C6"/>
                </a:gs>
              </a:gsLst>
              <a:lin ang="5400000" scaled="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585478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65454008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242" name="think-cell Slide" r:id="rId13" imgW="360" imgH="360" progId="">
                  <p:embed/>
                </p:oleObj>
              </mc:Choice>
              <mc:Fallback>
                <p:oleObj name="think-cell Slide" r:id="rId13" imgW="360" imgH="360" progId="">
                  <p:embed/>
                  <p:pic>
                    <p:nvPicPr>
                      <p:cNvPr id="0" name="Picture 5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 userDrawn="1">
            <p:custDataLst>
              <p:tags r:id="rId3"/>
            </p:custDataLst>
          </p:nvPr>
        </p:nvGrpSpPr>
        <p:grpSpPr>
          <a:xfrm>
            <a:off x="-1" y="0"/>
            <a:ext cx="9144001" cy="6858000"/>
            <a:chOff x="-1" y="0"/>
            <a:chExt cx="9144001" cy="6858000"/>
          </a:xfrm>
        </p:grpSpPr>
        <p:sp>
          <p:nvSpPr>
            <p:cNvPr id="10" name="Freeform 9"/>
            <p:cNvSpPr/>
            <p:nvPr userDrawn="1">
              <p:custDataLst>
                <p:tags r:id="rId10"/>
              </p:custDataLst>
            </p:nvPr>
          </p:nvSpPr>
          <p:spPr>
            <a:xfrm>
              <a:off x="-1" y="0"/>
              <a:ext cx="9144001" cy="6858000"/>
            </a:xfrm>
            <a:custGeom>
              <a:avLst/>
              <a:gdLst>
                <a:gd name="connsiteX0" fmla="*/ 0 w 8950036"/>
                <a:gd name="connsiteY0" fmla="*/ 6659418 h 6659418"/>
                <a:gd name="connsiteX1" fmla="*/ 0 w 8950036"/>
                <a:gd name="connsiteY1" fmla="*/ 0 h 6659418"/>
                <a:gd name="connsiteX2" fmla="*/ 8950036 w 8950036"/>
                <a:gd name="connsiteY2" fmla="*/ 0 h 6659418"/>
                <a:gd name="connsiteX3" fmla="*/ 8950036 w 8950036"/>
                <a:gd name="connsiteY3" fmla="*/ 6659418 h 6659418"/>
                <a:gd name="connsiteX4" fmla="*/ 0 w 8950036"/>
                <a:gd name="connsiteY4" fmla="*/ 6659418 h 665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0036" h="6659418">
                  <a:moveTo>
                    <a:pt x="0" y="6659418"/>
                  </a:moveTo>
                  <a:lnTo>
                    <a:pt x="0" y="0"/>
                  </a:lnTo>
                  <a:lnTo>
                    <a:pt x="8950036" y="0"/>
                  </a:lnTo>
                  <a:lnTo>
                    <a:pt x="8950036" y="6659418"/>
                  </a:lnTo>
                  <a:lnTo>
                    <a:pt x="0" y="665941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Freeform 10"/>
            <p:cNvSpPr/>
            <p:nvPr userDrawn="1">
              <p:custDataLst>
                <p:tags r:id="rId11"/>
              </p:custDataLst>
            </p:nvPr>
          </p:nvSpPr>
          <p:spPr>
            <a:xfrm>
              <a:off x="92364" y="92364"/>
              <a:ext cx="8950036" cy="6659418"/>
            </a:xfrm>
            <a:custGeom>
              <a:avLst/>
              <a:gdLst>
                <a:gd name="connsiteX0" fmla="*/ 0 w 8950036"/>
                <a:gd name="connsiteY0" fmla="*/ 6659418 h 6659418"/>
                <a:gd name="connsiteX1" fmla="*/ 0 w 8950036"/>
                <a:gd name="connsiteY1" fmla="*/ 0 h 6659418"/>
                <a:gd name="connsiteX2" fmla="*/ 8950036 w 8950036"/>
                <a:gd name="connsiteY2" fmla="*/ 0 h 6659418"/>
                <a:gd name="connsiteX3" fmla="*/ 8950036 w 8950036"/>
                <a:gd name="connsiteY3" fmla="*/ 6659418 h 6659418"/>
                <a:gd name="connsiteX4" fmla="*/ 0 w 8950036"/>
                <a:gd name="connsiteY4" fmla="*/ 6659418 h 665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0036" h="6659418">
                  <a:moveTo>
                    <a:pt x="0" y="6659418"/>
                  </a:moveTo>
                  <a:lnTo>
                    <a:pt x="0" y="0"/>
                  </a:lnTo>
                  <a:lnTo>
                    <a:pt x="8950036" y="0"/>
                  </a:lnTo>
                  <a:lnTo>
                    <a:pt x="8950036" y="6659418"/>
                  </a:lnTo>
                  <a:lnTo>
                    <a:pt x="0" y="665941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sx="101000" sy="101000" algn="ctr" rotWithShape="0">
                <a:schemeClr val="bg1">
                  <a:lumMod val="50000"/>
                  <a:alpha val="46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Содержимое 25"/>
          <p:cNvSpPr>
            <a:spLocks noGrp="1"/>
          </p:cNvSpPr>
          <p:nvPr>
            <p:ph sz="quarter" idx="18"/>
            <p:custDataLst>
              <p:tags r:id="rId4"/>
            </p:custDataLst>
          </p:nvPr>
        </p:nvSpPr>
        <p:spPr>
          <a:xfrm>
            <a:off x="187959" y="3783064"/>
            <a:ext cx="8736965" cy="2635200"/>
          </a:xfr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35" name="Содержимое 25"/>
          <p:cNvSpPr>
            <a:spLocks noGrp="1"/>
          </p:cNvSpPr>
          <p:nvPr>
            <p:ph sz="quarter" idx="19"/>
            <p:custDataLst>
              <p:tags r:id="rId5"/>
            </p:custDataLst>
          </p:nvPr>
        </p:nvSpPr>
        <p:spPr>
          <a:xfrm>
            <a:off x="187959" y="1038225"/>
            <a:ext cx="8736965" cy="2635250"/>
          </a:xfr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lang="ru-RU" sz="12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7" name="Номер слайда 4"/>
          <p:cNvSpPr>
            <a:spLocks noGrp="1"/>
          </p:cNvSpPr>
          <p:nvPr>
            <p:ph type="sldNum" sz="quarter" idx="13"/>
            <p:custDataLst>
              <p:tags r:id="rId6"/>
            </p:custDataLst>
          </p:nvPr>
        </p:nvSpPr>
        <p:spPr>
          <a:xfrm>
            <a:off x="8666163" y="6525352"/>
            <a:ext cx="376237" cy="210457"/>
          </a:xfrm>
          <a:prstGeom prst="rect">
            <a:avLst/>
          </a:prstGeom>
        </p:spPr>
        <p:txBody>
          <a:bodyPr wrap="none" lIns="36000" rIns="36000" anchor="ctr" anchorCtr="0"/>
          <a:lstStyle>
            <a:lvl1pPr algn="ctr">
              <a:defRPr sz="1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B6365512-130C-46FC-B761-353F822BB14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" name="Заголовок 1"/>
          <p:cNvSpPr>
            <a:spLocks noGrp="1"/>
          </p:cNvSpPr>
          <p:nvPr>
            <p:ph type="title" hasCustomPrompt="1"/>
            <p:custDataLst>
              <p:tags r:id="rId7"/>
            </p:custDataLst>
          </p:nvPr>
        </p:nvSpPr>
        <p:spPr>
          <a:xfrm>
            <a:off x="867642" y="166536"/>
            <a:ext cx="8057283" cy="749680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>
            <a:lvl1pPr algn="l">
              <a:defRPr sz="1600" b="1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21" name="Текст 21"/>
          <p:cNvSpPr>
            <a:spLocks noGrp="1"/>
          </p:cNvSpPr>
          <p:nvPr>
            <p:ph type="body" sz="quarter" idx="11" hasCustomPrompt="1"/>
            <p:custDataLst>
              <p:tags r:id="rId8"/>
            </p:custDataLst>
          </p:nvPr>
        </p:nvSpPr>
        <p:spPr>
          <a:xfrm>
            <a:off x="187960" y="6526213"/>
            <a:ext cx="8431295" cy="209596"/>
          </a:xfrm>
        </p:spPr>
        <p:txBody>
          <a:bodyPr lIns="0" tIns="0" rIns="0" bIns="0" anchor="ctr"/>
          <a:lstStyle>
            <a:lvl1pPr>
              <a:buNone/>
              <a:defRPr sz="80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9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9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9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9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ru-RU" dirty="0" smtClean="0"/>
              <a:t>Источник:</a:t>
            </a:r>
          </a:p>
        </p:txBody>
      </p:sp>
      <p:cxnSp>
        <p:nvCxnSpPr>
          <p:cNvPr id="15" name="Прямая соединительная линия 3"/>
          <p:cNvCxnSpPr/>
          <p:nvPr userDrawn="1">
            <p:custDataLst>
              <p:tags r:id="rId9"/>
            </p:custDataLst>
          </p:nvPr>
        </p:nvCxnSpPr>
        <p:spPr>
          <a:xfrm>
            <a:off x="8666163" y="6562567"/>
            <a:ext cx="0" cy="154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 userDrawn="1"/>
        </p:nvGrpSpPr>
        <p:grpSpPr>
          <a:xfrm>
            <a:off x="187959" y="44739"/>
            <a:ext cx="561600" cy="866167"/>
            <a:chOff x="187959" y="44739"/>
            <a:chExt cx="561600" cy="866167"/>
          </a:xfrm>
        </p:grpSpPr>
        <p:sp>
          <p:nvSpPr>
            <p:cNvPr id="24" name="Rectangle 23"/>
            <p:cNvSpPr/>
            <p:nvPr userDrawn="1"/>
          </p:nvSpPr>
          <p:spPr>
            <a:xfrm>
              <a:off x="187960" y="92364"/>
              <a:ext cx="560029" cy="818542"/>
            </a:xfrm>
            <a:prstGeom prst="rect">
              <a:avLst/>
            </a:prstGeom>
            <a:gradFill>
              <a:gsLst>
                <a:gs pos="0">
                  <a:srgbClr val="346FA7"/>
                </a:gs>
                <a:gs pos="8000">
                  <a:schemeClr val="accent4"/>
                </a:gs>
                <a:gs pos="100000">
                  <a:srgbClr val="175082"/>
                </a:gs>
              </a:gsLst>
              <a:lin ang="5400000" scaled="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5" name="Picture 2" descr="C:\Users\malyarov_as\AppData\Local\Microsoft\Windows\Temporary Internet Files\Content.Outlook\ZYFP0043\arblogo.png"/>
            <p:cNvPicPr>
              <a:picLocks noChangeAspect="1" noChangeArrowheads="1"/>
            </p:cNvPicPr>
            <p:nvPr userDrawn="1"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9136"/>
            <a:stretch/>
          </p:blipFill>
          <p:spPr bwMode="auto">
            <a:xfrm>
              <a:off x="220426" y="240083"/>
              <a:ext cx="495096" cy="4855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Rectangle 25"/>
            <p:cNvSpPr/>
            <p:nvPr userDrawn="1"/>
          </p:nvSpPr>
          <p:spPr>
            <a:xfrm>
              <a:off x="187959" y="44739"/>
              <a:ext cx="561600" cy="49290"/>
            </a:xfrm>
            <a:prstGeom prst="rect">
              <a:avLst/>
            </a:prstGeom>
            <a:gradFill>
              <a:gsLst>
                <a:gs pos="0">
                  <a:srgbClr val="0094C6"/>
                </a:gs>
                <a:gs pos="100000">
                  <a:srgbClr val="0690C6"/>
                </a:gs>
                <a:gs pos="58000">
                  <a:srgbClr val="0690C6"/>
                </a:gs>
                <a:gs pos="74000">
                  <a:srgbClr val="0690C6"/>
                </a:gs>
              </a:gsLst>
              <a:lin ang="5400000" scaled="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822013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vmlDrawing" Target="../drawings/vmlDrawing1.v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1"/>
            </p:custDataLst>
            <p:extLst>
              <p:ext uri="{D42A27DB-BD31-4B8C-83A1-F6EECF244321}">
                <p14:modId xmlns:p14="http://schemas.microsoft.com/office/powerpoint/2010/main" val="3016960341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39" name="think-cell Slide" r:id="rId24" imgW="360" imgH="360" progId="">
                  <p:embed/>
                </p:oleObj>
              </mc:Choice>
              <mc:Fallback>
                <p:oleObj name="think-cell Slide" r:id="rId24" imgW="360" imgH="360" progId="">
                  <p:embed/>
                  <p:pic>
                    <p:nvPicPr>
                      <p:cNvPr id="0" name="Picture 6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 hidden="1"/>
          <p:cNvSpPr/>
          <p:nvPr userDrawn="1">
            <p:custDataLst>
              <p:tags r:id="rId2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sz="1400" b="0" i="0" baseline="0" dirty="0">
              <a:latin typeface="Verdana"/>
              <a:ea typeface="+mn-ea"/>
              <a:cs typeface="+mn-cs"/>
              <a:sym typeface="Verdana"/>
            </a:endParaRP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  <p:custDataLst>
              <p:tags r:id="rId23"/>
            </p:custDataLst>
          </p:nvPr>
        </p:nvSpPr>
        <p:spPr bwMode="auto">
          <a:xfrm>
            <a:off x="7620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14" r:id="rId2"/>
    <p:sldLayoutId id="2147483716" r:id="rId3"/>
    <p:sldLayoutId id="2147483715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7" r:id="rId13"/>
    <p:sldLayoutId id="2147483718" r:id="rId14"/>
    <p:sldLayoutId id="2147483720" r:id="rId15"/>
    <p:sldLayoutId id="2147483721" r:id="rId16"/>
    <p:sldLayoutId id="2147483722" r:id="rId17"/>
    <p:sldLayoutId id="2147483723" r:id="rId18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lr>
          <a:srgbClr val="174F82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71450" algn="l" rtl="0" eaLnBrk="0" fontAlgn="base" hangingPunct="0">
        <a:spcBef>
          <a:spcPct val="20000"/>
        </a:spcBef>
        <a:spcAft>
          <a:spcPct val="0"/>
        </a:spcAft>
        <a:buClr>
          <a:schemeClr val="accent6">
            <a:lumMod val="50000"/>
          </a:schemeClr>
        </a:buClr>
        <a:buFont typeface="Arial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1081088" indent="-166688" algn="l" rtl="0" eaLnBrk="0" fontAlgn="base" hangingPunct="0">
        <a:spcBef>
          <a:spcPct val="20000"/>
        </a:spcBef>
        <a:spcAft>
          <a:spcPct val="0"/>
        </a:spcAft>
        <a:buClr>
          <a:schemeClr val="accent6">
            <a:lumMod val="50000"/>
          </a:schemeClr>
        </a:buClr>
        <a:buFont typeface="Arial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524000" indent="-152400" algn="l" rtl="0" eaLnBrk="0" fontAlgn="base" hangingPunct="0">
        <a:spcBef>
          <a:spcPct val="20000"/>
        </a:spcBef>
        <a:spcAft>
          <a:spcPct val="0"/>
        </a:spcAft>
        <a:buClr>
          <a:schemeClr val="accent6">
            <a:lumMod val="50000"/>
          </a:schemeClr>
        </a:buClr>
        <a:buFont typeface="Arial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976438" indent="-147638" algn="l" rtl="0" eaLnBrk="0" fontAlgn="base" hangingPunct="0">
        <a:spcBef>
          <a:spcPct val="20000"/>
        </a:spcBef>
        <a:spcAft>
          <a:spcPct val="0"/>
        </a:spcAft>
        <a:buClr>
          <a:schemeClr val="accent6">
            <a:lumMod val="50000"/>
          </a:schemeClr>
        </a:buClr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3.xml"/><Relationship Id="rId4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34.xml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3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03564" y="1606233"/>
            <a:ext cx="5849936" cy="1477328"/>
          </a:xfrm>
        </p:spPr>
        <p:txBody>
          <a:bodyPr/>
          <a:lstStyle/>
          <a:p>
            <a:r>
              <a:rPr lang="ru-RU" sz="24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«</a:t>
            </a:r>
            <a:r>
              <a:rPr lang="ru-RU" sz="24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О</a:t>
            </a:r>
            <a:r>
              <a:rPr lang="ru-RU" sz="24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б</a:t>
            </a:r>
            <a:r>
              <a:rPr lang="ru-RU" sz="24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использовании инструментов банковского регулирования для расширения кредитования российской экономики»</a:t>
            </a:r>
            <a:endParaRPr lang="ru-RU" sz="24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03564" y="5145826"/>
            <a:ext cx="5847005" cy="215444"/>
          </a:xfrm>
        </p:spPr>
        <p:txBody>
          <a:bodyPr/>
          <a:lstStyle/>
          <a:p>
            <a:r>
              <a:rPr lang="ru-RU" sz="1400" dirty="0" smtClean="0">
                <a:latin typeface="+mj-lt"/>
              </a:rPr>
              <a:t>Москва, </a:t>
            </a:r>
            <a:r>
              <a:rPr lang="ru-RU" sz="1400" dirty="0" smtClean="0">
                <a:latin typeface="+mj-lt"/>
              </a:rPr>
              <a:t>8 ноября </a:t>
            </a:r>
            <a:r>
              <a:rPr lang="ru-RU" sz="1400" dirty="0" smtClean="0">
                <a:latin typeface="+mj-lt"/>
              </a:rPr>
              <a:t>2018</a:t>
            </a:r>
            <a:endParaRPr lang="ru-RU" sz="1400" dirty="0">
              <a:latin typeface="+mj-lt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3103564" y="3414802"/>
            <a:ext cx="5478755" cy="54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74F82"/>
              </a:buClr>
              <a:buSzTx/>
              <a:buFont typeface="Wingdings" pitchFamily="2" charset="2"/>
              <a:buNone/>
              <a:tabLst/>
              <a:defRPr/>
            </a:pPr>
            <a:r>
              <a:rPr lang="ru-RU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Г.А.Тосунян</a:t>
            </a:r>
            <a:endParaRPr lang="ru-RU" sz="1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74F82"/>
              </a:buClr>
              <a:buSzTx/>
              <a:buFont typeface="Wingdings" pitchFamily="2" charset="2"/>
              <a:buNone/>
              <a:tabLst/>
              <a:defRPr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Ассоциация российских банков</a:t>
            </a:r>
          </a:p>
        </p:txBody>
      </p:sp>
    </p:spTree>
    <p:extLst>
      <p:ext uri="{BB962C8B-B14F-4D97-AF65-F5344CB8AC3E}">
        <p14:creationId xmlns:p14="http://schemas.microsoft.com/office/powerpoint/2010/main" val="128938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867642" y="166535"/>
            <a:ext cx="8054108" cy="892243"/>
          </a:xfrm>
        </p:spPr>
        <p:txBody>
          <a:bodyPr>
            <a:noAutofit/>
          </a:bodyPr>
          <a:lstStyle/>
          <a:p>
            <a:r>
              <a:rPr lang="ru-RU" sz="2800" dirty="0" smtClean="0"/>
              <a:t>Кредитный портфель </a:t>
            </a:r>
            <a:r>
              <a:rPr lang="ru-RU" sz="2800" dirty="0"/>
              <a:t>субъектов МСП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(</a:t>
            </a:r>
            <a:r>
              <a:rPr lang="ru-RU" sz="2800" dirty="0"/>
              <a:t>в млн </a:t>
            </a:r>
            <a:r>
              <a:rPr lang="ru-RU" sz="2800" dirty="0" err="1"/>
              <a:t>рубл</a:t>
            </a:r>
            <a:r>
              <a:rPr lang="ru-RU" sz="2800" dirty="0"/>
              <a:t>)</a:t>
            </a:r>
            <a:endParaRPr lang="ru-RU" sz="2800" dirty="0">
              <a:latin typeface="+mj-lt"/>
            </a:endParaRPr>
          </a:p>
        </p:txBody>
      </p:sp>
      <p:sp>
        <p:nvSpPr>
          <p:cNvPr id="57" name="Номер слайда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666163" y="6525352"/>
            <a:ext cx="376237" cy="21045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365512-130C-46FC-B761-353F822BB145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Arial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984563925"/>
              </p:ext>
            </p:extLst>
          </p:nvPr>
        </p:nvGraphicFramePr>
        <p:xfrm>
          <a:off x="336434" y="1232618"/>
          <a:ext cx="8033047" cy="3676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67642" y="5186524"/>
            <a:ext cx="762193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С середины 2014 года кредитный портфель МСП сократился на 20%, при сохранении доли МСП в ВВП и росте совокупного кредитного портфеля бизнесу.</a:t>
            </a:r>
          </a:p>
        </p:txBody>
      </p:sp>
    </p:spTree>
    <p:extLst>
      <p:ext uri="{BB962C8B-B14F-4D97-AF65-F5344CB8AC3E}">
        <p14:creationId xmlns:p14="http://schemas.microsoft.com/office/powerpoint/2010/main" val="357415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Доля кредитов МСП в объеме выданных кредитов бизнесу (в </a:t>
            </a:r>
            <a:r>
              <a:rPr lang="en-US" sz="2800" dirty="0" smtClean="0"/>
              <a:t>%)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187961" y="1038225"/>
            <a:ext cx="8736964" cy="364205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7" name="Номер слайда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666163" y="6525352"/>
            <a:ext cx="376237" cy="21045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365512-130C-46FC-B761-353F822BB145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Arial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725950081"/>
              </p:ext>
            </p:extLst>
          </p:nvPr>
        </p:nvGraphicFramePr>
        <p:xfrm>
          <a:off x="410197" y="1158950"/>
          <a:ext cx="8409063" cy="3882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B6365512-130C-46FC-B761-353F822BB145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867642" y="5186524"/>
            <a:ext cx="76219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Доступность кредитов для субъектов МСП (с </a:t>
            </a:r>
            <a:r>
              <a:rPr lang="ru-RU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середины 2012 </a:t>
            </a:r>
            <a:r>
              <a:rPr lang="ru-RU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года) </a:t>
            </a:r>
            <a:r>
              <a:rPr lang="ru-RU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снизилась в 1,5 раза (с 24% до 15%).</a:t>
            </a:r>
          </a:p>
        </p:txBody>
      </p:sp>
    </p:spTree>
    <p:extLst>
      <p:ext uri="{BB962C8B-B14F-4D97-AF65-F5344CB8AC3E}">
        <p14:creationId xmlns:p14="http://schemas.microsoft.com/office/powerpoint/2010/main" val="307313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+mj-lt"/>
              </a:rPr>
              <a:t>Нацпроект МСП - это…</a:t>
            </a:r>
            <a:endParaRPr lang="ru-RU" sz="2800" dirty="0">
              <a:latin typeface="+mj-lt"/>
            </a:endParaRPr>
          </a:p>
        </p:txBody>
      </p:sp>
      <p:sp>
        <p:nvSpPr>
          <p:cNvPr id="57" name="Номер слайда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666163" y="6525352"/>
            <a:ext cx="376237" cy="21045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365512-130C-46FC-B761-353F822BB145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9749" y="916216"/>
            <a:ext cx="8253694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2000" b="1" dirty="0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5 Федеральных </a:t>
            </a:r>
            <a:r>
              <a:rPr lang="ru-RU" sz="2000" b="1" dirty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п</a:t>
            </a:r>
            <a:r>
              <a:rPr lang="ru-RU" sz="2000" b="1" dirty="0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роектов (ФП):</a:t>
            </a:r>
          </a:p>
          <a:p>
            <a:pPr marL="442913" indent="-263525">
              <a:spcBef>
                <a:spcPts val="6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sz="2000" dirty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Улучшение </a:t>
            </a:r>
            <a:r>
              <a:rPr lang="ru-RU" sz="2000" dirty="0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условий ведения предпринимательской </a:t>
            </a:r>
            <a:r>
              <a:rPr lang="ru-RU" sz="2000" dirty="0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деятельности</a:t>
            </a:r>
            <a:r>
              <a:rPr lang="en-US" sz="2000" dirty="0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 – </a:t>
            </a:r>
            <a:r>
              <a:rPr lang="en-US" sz="2000" u="sng" dirty="0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4</a:t>
            </a:r>
            <a:r>
              <a:rPr lang="ru-RU" sz="2000" u="sng" dirty="0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,</a:t>
            </a:r>
            <a:r>
              <a:rPr lang="en-US" sz="2000" u="sng" dirty="0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8 </a:t>
            </a:r>
            <a:r>
              <a:rPr lang="ru-RU" sz="2000" u="sng" dirty="0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млрд </a:t>
            </a:r>
            <a:r>
              <a:rPr lang="ru-RU" sz="2000" u="sng" dirty="0" err="1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рубл</a:t>
            </a:r>
            <a:r>
              <a:rPr lang="ru-RU" sz="2000" dirty="0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*;</a:t>
            </a:r>
            <a:endParaRPr lang="ru-RU" sz="2000" dirty="0" smtClean="0">
              <a:solidFill>
                <a:schemeClr val="tx2"/>
              </a:solidFill>
              <a:latin typeface="Verdana"/>
              <a:ea typeface="Verdana"/>
              <a:cs typeface="Verdana"/>
            </a:endParaRPr>
          </a:p>
          <a:p>
            <a:pPr marL="442913" indent="-263525">
              <a:spcBef>
                <a:spcPts val="6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sz="2000" b="1" dirty="0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Расширение </a:t>
            </a:r>
            <a:r>
              <a:rPr lang="ru-RU" sz="2000" b="1" dirty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доступа </a:t>
            </a:r>
            <a:r>
              <a:rPr lang="ru-RU" sz="2000" b="1" dirty="0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субъектов МСП к финансовым </a:t>
            </a:r>
            <a:r>
              <a:rPr lang="ru-RU" sz="2000" b="1" dirty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ресурсам, </a:t>
            </a:r>
            <a:r>
              <a:rPr lang="ru-RU" sz="2000" b="1" dirty="0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в том числе к льготному </a:t>
            </a:r>
            <a:r>
              <a:rPr lang="ru-RU" sz="2000" b="1" dirty="0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финансированию – </a:t>
            </a:r>
            <a:r>
              <a:rPr lang="ru-RU" sz="2000" b="1" u="sng" dirty="0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262,9 млрд </a:t>
            </a:r>
            <a:r>
              <a:rPr lang="ru-RU" sz="2000" b="1" u="sng" dirty="0" err="1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рубл</a:t>
            </a:r>
            <a:r>
              <a:rPr lang="ru-RU" sz="2000" b="1" dirty="0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* (63,7%);</a:t>
            </a:r>
            <a:endParaRPr lang="ru-RU" sz="2000" b="1" dirty="0" smtClean="0">
              <a:solidFill>
                <a:schemeClr val="tx2"/>
              </a:solidFill>
              <a:latin typeface="Verdana"/>
              <a:ea typeface="Verdana"/>
              <a:cs typeface="Verdana"/>
            </a:endParaRPr>
          </a:p>
          <a:p>
            <a:pPr marL="442913" indent="-263525">
              <a:spcBef>
                <a:spcPts val="6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sz="2000" dirty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Создание </a:t>
            </a:r>
            <a:r>
              <a:rPr lang="ru-RU" sz="2000" dirty="0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системы акселерации субъектов </a:t>
            </a:r>
            <a:r>
              <a:rPr lang="ru-RU" sz="2000" dirty="0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МСП – </a:t>
            </a:r>
            <a:r>
              <a:rPr lang="ru-RU" sz="2000" u="sng" dirty="0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158,6 млрд </a:t>
            </a:r>
            <a:r>
              <a:rPr lang="ru-RU" sz="2000" u="sng" dirty="0" err="1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рубл</a:t>
            </a:r>
            <a:r>
              <a:rPr lang="ru-RU" sz="2000" dirty="0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*;</a:t>
            </a:r>
            <a:endParaRPr lang="ru-RU" sz="2000" dirty="0" smtClean="0">
              <a:solidFill>
                <a:schemeClr val="tx2"/>
              </a:solidFill>
              <a:latin typeface="Verdana"/>
              <a:ea typeface="Verdana"/>
              <a:cs typeface="Verdana"/>
            </a:endParaRPr>
          </a:p>
          <a:p>
            <a:pPr marL="442913" indent="-263525">
              <a:spcBef>
                <a:spcPts val="6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Создание </a:t>
            </a:r>
            <a:r>
              <a:rPr lang="ru-RU" sz="2000" dirty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системы поддержки </a:t>
            </a:r>
            <a:r>
              <a:rPr lang="ru-RU" sz="2000" dirty="0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фермеров </a:t>
            </a:r>
            <a:r>
              <a:rPr lang="ru-RU" sz="2000" dirty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и </a:t>
            </a:r>
            <a:r>
              <a:rPr lang="ru-RU" sz="2000" dirty="0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развитие </a:t>
            </a:r>
            <a:r>
              <a:rPr lang="ru-RU" sz="2000" dirty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сельской </a:t>
            </a:r>
            <a:r>
              <a:rPr lang="ru-RU" sz="2000" dirty="0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кооперации – </a:t>
            </a:r>
            <a:r>
              <a:rPr lang="ru-RU" sz="2000" u="sng" dirty="0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36,7 млрд </a:t>
            </a:r>
            <a:r>
              <a:rPr lang="ru-RU" sz="2000" u="sng" dirty="0" err="1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рубл</a:t>
            </a:r>
            <a:r>
              <a:rPr lang="ru-RU" sz="2000" dirty="0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*;</a:t>
            </a:r>
            <a:endParaRPr lang="ru-RU" sz="2000" dirty="0" smtClean="0">
              <a:solidFill>
                <a:schemeClr val="tx2"/>
              </a:solidFill>
              <a:latin typeface="Verdana"/>
              <a:ea typeface="Verdana"/>
              <a:cs typeface="Verdana"/>
            </a:endParaRPr>
          </a:p>
          <a:p>
            <a:pPr marL="442913" indent="-263525">
              <a:spcBef>
                <a:spcPts val="6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sz="2000" dirty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Популяризация </a:t>
            </a:r>
            <a:r>
              <a:rPr lang="ru-RU" sz="2000" dirty="0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предпринимательства – </a:t>
            </a:r>
            <a:r>
              <a:rPr lang="ru-RU" sz="2000" u="sng" dirty="0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8,2 млрд </a:t>
            </a:r>
            <a:r>
              <a:rPr lang="ru-RU" sz="2000" u="sng" dirty="0" err="1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рубл</a:t>
            </a:r>
            <a:r>
              <a:rPr lang="ru-RU" sz="2000" dirty="0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*.</a:t>
            </a:r>
          </a:p>
          <a:p>
            <a:pPr marL="442913" indent="-263525">
              <a:lnSpc>
                <a:spcPts val="2000"/>
              </a:lnSpc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</a:pPr>
            <a:endParaRPr lang="ru-RU" dirty="0">
              <a:solidFill>
                <a:schemeClr val="tx2"/>
              </a:solidFill>
              <a:latin typeface="Verdana"/>
              <a:ea typeface="Verdana"/>
              <a:cs typeface="Verdana"/>
            </a:endParaRPr>
          </a:p>
          <a:p>
            <a:pPr marL="442913" indent="-263525">
              <a:lnSpc>
                <a:spcPts val="2000"/>
              </a:lnSpc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</a:pPr>
            <a:endParaRPr lang="ru-RU" dirty="0">
              <a:solidFill>
                <a:schemeClr val="tx2"/>
              </a:solidFill>
              <a:latin typeface="Verdana"/>
              <a:ea typeface="Verdana"/>
              <a:cs typeface="Verdana"/>
            </a:endParaRPr>
          </a:p>
          <a:p>
            <a:pPr marL="179388">
              <a:lnSpc>
                <a:spcPts val="2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* - объем средств, выделяемых из федерального бюджета.</a:t>
            </a:r>
            <a:endParaRPr lang="ru-RU" dirty="0" smtClean="0">
              <a:solidFill>
                <a:schemeClr val="tx2"/>
              </a:solidFill>
              <a:latin typeface="Verdana"/>
              <a:ea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86471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867642" y="166535"/>
            <a:ext cx="8054108" cy="1277253"/>
          </a:xfrm>
        </p:spPr>
        <p:txBody>
          <a:bodyPr>
            <a:noAutofit/>
          </a:bodyPr>
          <a:lstStyle/>
          <a:p>
            <a:r>
              <a:rPr lang="ru-RU" sz="2200" dirty="0">
                <a:latin typeface="+mj-lt"/>
              </a:rPr>
              <a:t>ФП «Расширение доступа субъектов МСП к финансовым ресурсам, в том числе льготному финансированию» </a:t>
            </a:r>
            <a:r>
              <a:rPr lang="ru-RU" sz="2200" dirty="0" smtClean="0">
                <a:latin typeface="+mj-lt"/>
              </a:rPr>
              <a:t>- </a:t>
            </a:r>
            <a:r>
              <a:rPr lang="ru-RU" sz="2200" u="sng" dirty="0" smtClean="0">
                <a:latin typeface="+mj-lt"/>
              </a:rPr>
              <a:t>отсутствует главная задача</a:t>
            </a:r>
            <a:endParaRPr lang="ru-RU" sz="2200" u="sng" dirty="0">
              <a:latin typeface="+mj-lt"/>
            </a:endParaRPr>
          </a:p>
        </p:txBody>
      </p:sp>
      <p:sp>
        <p:nvSpPr>
          <p:cNvPr id="57" name="Номер слайда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666163" y="6525352"/>
            <a:ext cx="376237" cy="21045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365512-130C-46FC-B761-353F822BB145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5642" y="1443788"/>
            <a:ext cx="8040521" cy="4814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</a:pPr>
            <a:r>
              <a:rPr lang="ru-RU" b="1" dirty="0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При наличии 4 важных задач:</a:t>
            </a:r>
            <a:endParaRPr lang="ru-RU" b="1" dirty="0" smtClean="0">
              <a:solidFill>
                <a:schemeClr val="tx2"/>
              </a:solidFill>
              <a:latin typeface="Verdana"/>
              <a:ea typeface="Verdana"/>
              <a:cs typeface="Verdana"/>
            </a:endParaRPr>
          </a:p>
          <a:p>
            <a:pPr marL="442913" indent="-263525">
              <a:lnSpc>
                <a:spcPts val="2000"/>
              </a:lnSpc>
              <a:spcBef>
                <a:spcPts val="3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dirty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Упрощение доступа </a:t>
            </a:r>
            <a:r>
              <a:rPr lang="ru-RU" b="1" dirty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к льготному </a:t>
            </a:r>
            <a:r>
              <a:rPr lang="ru-RU" b="1" dirty="0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финансированию</a:t>
            </a:r>
            <a:r>
              <a:rPr lang="ru-RU" dirty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…;</a:t>
            </a:r>
            <a:endParaRPr lang="ru-RU" dirty="0">
              <a:solidFill>
                <a:schemeClr val="tx2"/>
              </a:solidFill>
              <a:latin typeface="Verdana"/>
              <a:ea typeface="Verdana"/>
              <a:cs typeface="Verdana"/>
            </a:endParaRPr>
          </a:p>
          <a:p>
            <a:pPr marL="442913" indent="-263525">
              <a:lnSpc>
                <a:spcPts val="2000"/>
              </a:lnSpc>
              <a:spcBef>
                <a:spcPts val="3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Развитие </a:t>
            </a:r>
            <a:r>
              <a:rPr lang="ru-RU" dirty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инструментов </a:t>
            </a:r>
            <a:r>
              <a:rPr lang="ru-RU" b="1" dirty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биржевого рынка </a:t>
            </a:r>
            <a:r>
              <a:rPr lang="ru-RU" dirty="0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….. </a:t>
            </a:r>
            <a:r>
              <a:rPr lang="ru-RU" dirty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в целях </a:t>
            </a:r>
            <a:r>
              <a:rPr lang="ru-RU" dirty="0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доступа </a:t>
            </a:r>
            <a:r>
              <a:rPr lang="ru-RU" dirty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к дополнительным источникам </a:t>
            </a:r>
            <a:r>
              <a:rPr lang="ru-RU" dirty="0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финансирования;</a:t>
            </a:r>
            <a:endParaRPr lang="en-US" dirty="0">
              <a:solidFill>
                <a:schemeClr val="tx2"/>
              </a:solidFill>
              <a:latin typeface="Verdana"/>
              <a:ea typeface="Verdana"/>
              <a:cs typeface="Verdana"/>
            </a:endParaRPr>
          </a:p>
          <a:p>
            <a:pPr marL="442913" indent="-263525">
              <a:lnSpc>
                <a:spcPts val="2000"/>
              </a:lnSpc>
              <a:spcBef>
                <a:spcPts val="3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" dirty="0" smtClean="0">
                <a:solidFill>
                  <a:srgbClr val="174F82"/>
                </a:solidFill>
                <a:latin typeface="Verdana"/>
              </a:rPr>
              <a:t>Обеспечение </a:t>
            </a:r>
            <a:r>
              <a:rPr lang="ru" dirty="0">
                <a:solidFill>
                  <a:srgbClr val="174F82"/>
                </a:solidFill>
                <a:latin typeface="Verdana"/>
              </a:rPr>
              <a:t>доступа инструментов </a:t>
            </a:r>
            <a:r>
              <a:rPr lang="ru" b="1" dirty="0" smtClean="0">
                <a:solidFill>
                  <a:srgbClr val="174F82"/>
                </a:solidFill>
                <a:latin typeface="Verdana"/>
              </a:rPr>
              <a:t>лизинга...;</a:t>
            </a:r>
            <a:endParaRPr lang="ru" dirty="0">
              <a:solidFill>
                <a:srgbClr val="174F82"/>
              </a:solidFill>
              <a:latin typeface="Verdana"/>
            </a:endParaRPr>
          </a:p>
          <a:p>
            <a:pPr marL="442913" indent="-263525">
              <a:lnSpc>
                <a:spcPts val="2000"/>
              </a:lnSpc>
              <a:spcBef>
                <a:spcPts val="3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" dirty="0" smtClean="0">
                <a:solidFill>
                  <a:srgbClr val="174F82"/>
                </a:solidFill>
                <a:latin typeface="Verdana"/>
              </a:rPr>
              <a:t>Повышение </a:t>
            </a:r>
            <a:r>
              <a:rPr lang="ru" dirty="0">
                <a:solidFill>
                  <a:srgbClr val="174F82"/>
                </a:solidFill>
                <a:latin typeface="Verdana"/>
              </a:rPr>
              <a:t>доступности финансирования </a:t>
            </a:r>
            <a:r>
              <a:rPr lang="ru" dirty="0" smtClean="0">
                <a:solidFill>
                  <a:srgbClr val="174F82"/>
                </a:solidFill>
                <a:latin typeface="Verdana"/>
              </a:rPr>
              <a:t>микро и малого </a:t>
            </a:r>
            <a:r>
              <a:rPr lang="ru" dirty="0">
                <a:solidFill>
                  <a:srgbClr val="174F82"/>
                </a:solidFill>
                <a:latin typeface="Verdana"/>
              </a:rPr>
              <a:t>бизнеса </a:t>
            </a:r>
            <a:r>
              <a:rPr lang="ru" b="1" dirty="0">
                <a:solidFill>
                  <a:srgbClr val="174F82"/>
                </a:solidFill>
                <a:latin typeface="Verdana"/>
              </a:rPr>
              <a:t>за счет микрофинансовых организаций и </a:t>
            </a:r>
            <a:r>
              <a:rPr lang="ru" b="1" dirty="0" smtClean="0">
                <a:solidFill>
                  <a:srgbClr val="174F82"/>
                </a:solidFill>
                <a:latin typeface="Verdana"/>
              </a:rPr>
              <a:t>краундфандинга</a:t>
            </a:r>
            <a:r>
              <a:rPr lang="en-US" dirty="0" smtClean="0">
                <a:solidFill>
                  <a:srgbClr val="174F82"/>
                </a:solidFill>
                <a:latin typeface="Verdana"/>
              </a:rPr>
              <a:t>*</a:t>
            </a:r>
            <a:r>
              <a:rPr lang="ru" dirty="0" smtClean="0">
                <a:solidFill>
                  <a:srgbClr val="174F82"/>
                </a:solidFill>
                <a:latin typeface="Verdana"/>
              </a:rPr>
              <a:t>.</a:t>
            </a:r>
          </a:p>
          <a:p>
            <a:pPr marL="442913" indent="-263525">
              <a:lnSpc>
                <a:spcPts val="2000"/>
              </a:lnSpc>
              <a:spcBef>
                <a:spcPts val="300"/>
              </a:spcBef>
              <a:spcAft>
                <a:spcPts val="600"/>
              </a:spcAft>
              <a:buFont typeface="+mj-lt"/>
              <a:buAutoNum type="arabicPeriod"/>
            </a:pPr>
            <a:endParaRPr lang="ru" dirty="0">
              <a:solidFill>
                <a:srgbClr val="174F82"/>
              </a:solidFill>
              <a:latin typeface="Verdana"/>
            </a:endParaRPr>
          </a:p>
          <a:p>
            <a:pPr indent="0">
              <a:spcAft>
                <a:spcPts val="840"/>
              </a:spcAft>
            </a:pPr>
            <a:r>
              <a:rPr lang="ru-RU" b="1" dirty="0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Отсутствует главная задача</a:t>
            </a:r>
            <a:r>
              <a:rPr lang="ru" b="1" dirty="0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:</a:t>
            </a:r>
            <a:endParaRPr lang="ru" b="1" dirty="0">
              <a:solidFill>
                <a:schemeClr val="tx2"/>
              </a:solidFill>
              <a:latin typeface="Verdana"/>
              <a:ea typeface="Verdana"/>
              <a:cs typeface="Verdana"/>
            </a:endParaRPr>
          </a:p>
          <a:p>
            <a:pPr marL="190500" indent="0"/>
            <a:r>
              <a:rPr lang="ru" dirty="0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Стимулирование </a:t>
            </a:r>
            <a:r>
              <a:rPr lang="ru" dirty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банков и МФО к финансированию</a:t>
            </a:r>
          </a:p>
          <a:p>
            <a:pPr marL="190500" indent="0"/>
            <a:r>
              <a:rPr lang="ru" dirty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 субъектов МСП</a:t>
            </a:r>
          </a:p>
          <a:p>
            <a:pPr marL="442913" indent="-263525">
              <a:lnSpc>
                <a:spcPts val="2000"/>
              </a:lnSpc>
              <a:spcBef>
                <a:spcPts val="300"/>
              </a:spcBef>
              <a:spcAft>
                <a:spcPts val="600"/>
              </a:spcAft>
              <a:buFont typeface="+mj-lt"/>
              <a:buAutoNum type="arabicPeriod"/>
            </a:pPr>
            <a:endParaRPr lang="ru-RU" b="1" dirty="0">
              <a:solidFill>
                <a:schemeClr val="tx2"/>
              </a:solidFill>
              <a:latin typeface="Verdana"/>
              <a:ea typeface="Verdana"/>
              <a:cs typeface="Verdana"/>
            </a:endParaRPr>
          </a:p>
          <a:p>
            <a:pPr marL="442913" indent="-263525">
              <a:lnSpc>
                <a:spcPts val="2000"/>
              </a:lnSpc>
              <a:spcBef>
                <a:spcPts val="300"/>
              </a:spcBef>
              <a:spcAft>
                <a:spcPts val="600"/>
              </a:spcAft>
              <a:buFont typeface="+mj-lt"/>
              <a:buAutoNum type="arabicPeriod"/>
            </a:pPr>
            <a:endParaRPr lang="ru" dirty="0">
              <a:solidFill>
                <a:srgbClr val="174F82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69306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600" dirty="0">
                <a:latin typeface="+mj-lt"/>
              </a:rPr>
              <a:t>ФП «Расширение доступа субъектов МСП к финансовым ресурсам, в том числе льготному финансированию» </a:t>
            </a:r>
            <a:r>
              <a:rPr lang="ru-RU" sz="2600" dirty="0" smtClean="0">
                <a:latin typeface="+mj-lt"/>
              </a:rPr>
              <a:t>- это…</a:t>
            </a:r>
            <a:endParaRPr lang="ru-RU" sz="2600" dirty="0">
              <a:latin typeface="+mj-lt"/>
            </a:endParaRPr>
          </a:p>
        </p:txBody>
      </p:sp>
      <p:sp>
        <p:nvSpPr>
          <p:cNvPr id="57" name="Номер слайда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666163" y="6525352"/>
            <a:ext cx="376237" cy="21045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365512-130C-46FC-B761-353F822BB145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3950" y="1579930"/>
            <a:ext cx="4374491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</a:pPr>
            <a:r>
              <a:rPr lang="ru" dirty="0" smtClean="0">
                <a:solidFill>
                  <a:srgbClr val="174F82"/>
                </a:solidFill>
                <a:latin typeface="Verdana"/>
              </a:rPr>
              <a:t>Расширение доступа субъектов МСП к заемным ресурсам – расширение круга субъектов МСП, привлекающих (могущих привлечь) заемные ресурсы. 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00B050"/>
                </a:solidFill>
                <a:latin typeface="Verdana"/>
              </a:rPr>
              <a:t>С</a:t>
            </a:r>
            <a:r>
              <a:rPr lang="ru" b="1" dirty="0" smtClean="0">
                <a:solidFill>
                  <a:srgbClr val="00B050"/>
                </a:solidFill>
                <a:latin typeface="Verdana"/>
              </a:rPr>
              <a:t>убъекты МСП, привлекающие заемное финансирвоание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</a:pPr>
            <a:r>
              <a:rPr lang="ru" b="1" dirty="0" smtClean="0">
                <a:solidFill>
                  <a:srgbClr val="FFC000"/>
                </a:solidFill>
                <a:latin typeface="Verdana"/>
              </a:rPr>
              <a:t>Субъекты МСП, получившие поддержку и впервые привлекшие заемное финансирование.</a:t>
            </a:r>
            <a:endParaRPr lang="ru" b="1" dirty="0">
              <a:solidFill>
                <a:srgbClr val="FFC000"/>
              </a:solidFill>
              <a:latin typeface="Verdana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</a:pPr>
            <a:endParaRPr lang="ru" dirty="0" smtClean="0">
              <a:solidFill>
                <a:srgbClr val="174F82"/>
              </a:solidFill>
              <a:latin typeface="Verdana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</a:pPr>
            <a:endParaRPr lang="ru" dirty="0">
              <a:solidFill>
                <a:srgbClr val="174F82"/>
              </a:solidFill>
              <a:latin typeface="Verdana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</a:pPr>
            <a:endParaRPr lang="ru" dirty="0" smtClean="0">
              <a:solidFill>
                <a:srgbClr val="174F82"/>
              </a:solidFill>
              <a:latin typeface="Verdana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</a:pPr>
            <a:endParaRPr lang="ru" dirty="0">
              <a:solidFill>
                <a:srgbClr val="174F82"/>
              </a:solidFill>
              <a:latin typeface="Verdana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16376" y="2033336"/>
            <a:ext cx="3753853" cy="340493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5174071" y="2322094"/>
            <a:ext cx="2838467" cy="28274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148135" y="3284621"/>
            <a:ext cx="890337" cy="90236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4472757" y="3534275"/>
            <a:ext cx="2153404" cy="403057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4181948" y="4452156"/>
            <a:ext cx="2450353" cy="345909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679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" sz="2800" dirty="0">
                <a:solidFill>
                  <a:srgbClr val="174F82"/>
                </a:solidFill>
                <a:latin typeface="Verdana"/>
              </a:rPr>
              <a:t>Регулирование, направленное на расширение кредитования МСП</a:t>
            </a:r>
            <a:endParaRPr lang="ru-RU" sz="2600" dirty="0">
              <a:latin typeface="+mj-lt"/>
            </a:endParaRPr>
          </a:p>
        </p:txBody>
      </p:sp>
      <p:sp>
        <p:nvSpPr>
          <p:cNvPr id="57" name="Номер слайда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666163" y="6525352"/>
            <a:ext cx="376237" cy="21045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365512-130C-46FC-B761-353F822BB145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741" y="1308585"/>
            <a:ext cx="8729009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just">
              <a:lnSpc>
                <a:spcPts val="2800"/>
              </a:lnSpc>
            </a:pPr>
            <a:r>
              <a:rPr lang="ru" dirty="0" smtClean="0">
                <a:solidFill>
                  <a:srgbClr val="174F82"/>
                </a:solidFill>
                <a:latin typeface="Verdana"/>
              </a:rPr>
              <a:t>Наши предложения:</a:t>
            </a:r>
          </a:p>
          <a:p>
            <a:pPr marL="84138" algn="just">
              <a:lnSpc>
                <a:spcPts val="2800"/>
              </a:lnSpc>
              <a:tabLst>
                <a:tab pos="360363" algn="l"/>
              </a:tabLst>
            </a:pPr>
            <a:r>
              <a:rPr lang="ru" dirty="0" smtClean="0">
                <a:solidFill>
                  <a:srgbClr val="174F82"/>
                </a:solidFill>
                <a:latin typeface="Verdana"/>
              </a:rPr>
              <a:t>1</a:t>
            </a:r>
            <a:r>
              <a:rPr lang="ru" dirty="0">
                <a:solidFill>
                  <a:srgbClr val="174F82"/>
                </a:solidFill>
                <a:latin typeface="Verdana"/>
              </a:rPr>
              <a:t>. </a:t>
            </a:r>
            <a:r>
              <a:rPr lang="ru" dirty="0" smtClean="0">
                <a:solidFill>
                  <a:srgbClr val="174F82"/>
                </a:solidFill>
                <a:latin typeface="Verdana"/>
              </a:rPr>
              <a:t>Снижение </a:t>
            </a:r>
            <a:r>
              <a:rPr lang="ru" dirty="0">
                <a:solidFill>
                  <a:srgbClr val="174F82"/>
                </a:solidFill>
                <a:latin typeface="Verdana"/>
              </a:rPr>
              <a:t>себестоимости выдачи небольших (до 5 млн рублей) кредитов:</a:t>
            </a:r>
          </a:p>
          <a:p>
            <a:pPr marL="541338" algn="just">
              <a:lnSpc>
                <a:spcPts val="2800"/>
              </a:lnSpc>
            </a:pPr>
            <a:r>
              <a:rPr lang="ru" dirty="0" smtClean="0">
                <a:solidFill>
                  <a:srgbClr val="174F82"/>
                </a:solidFill>
                <a:latin typeface="Verdana"/>
              </a:rPr>
              <a:t>• Получение </a:t>
            </a:r>
            <a:r>
              <a:rPr lang="ru" dirty="0">
                <a:solidFill>
                  <a:srgbClr val="174F82"/>
                </a:solidFill>
                <a:latin typeface="Verdana"/>
              </a:rPr>
              <a:t>и хранение любой информации в электронном виде;</a:t>
            </a:r>
          </a:p>
          <a:p>
            <a:pPr marL="541338" algn="just">
              <a:lnSpc>
                <a:spcPts val="2800"/>
              </a:lnSpc>
            </a:pPr>
            <a:r>
              <a:rPr lang="ru" dirty="0">
                <a:solidFill>
                  <a:srgbClr val="174F82"/>
                </a:solidFill>
                <a:latin typeface="Verdana"/>
              </a:rPr>
              <a:t>• </a:t>
            </a:r>
            <a:r>
              <a:rPr lang="ru" dirty="0" smtClean="0">
                <a:solidFill>
                  <a:srgbClr val="174F82"/>
                </a:solidFill>
                <a:latin typeface="Verdana"/>
              </a:rPr>
              <a:t>Получение </a:t>
            </a:r>
            <a:r>
              <a:rPr lang="ru" dirty="0">
                <a:solidFill>
                  <a:srgbClr val="174F82"/>
                </a:solidFill>
                <a:latin typeface="Verdana"/>
              </a:rPr>
              <a:t>информации о </a:t>
            </a:r>
            <a:r>
              <a:rPr lang="ru" dirty="0" smtClean="0">
                <a:solidFill>
                  <a:srgbClr val="174F82"/>
                </a:solidFill>
                <a:latin typeface="Verdana"/>
              </a:rPr>
              <a:t>заемщике </a:t>
            </a:r>
            <a:r>
              <a:rPr lang="ru" dirty="0">
                <a:solidFill>
                  <a:srgbClr val="174F82"/>
                </a:solidFill>
                <a:latin typeface="Verdana"/>
              </a:rPr>
              <a:t>от гос.органов в электронном виде;</a:t>
            </a:r>
          </a:p>
          <a:p>
            <a:pPr marL="541338">
              <a:lnSpc>
                <a:spcPts val="2800"/>
              </a:lnSpc>
            </a:pPr>
            <a:r>
              <a:rPr lang="ru" dirty="0">
                <a:solidFill>
                  <a:srgbClr val="174F82"/>
                </a:solidFill>
                <a:latin typeface="Verdana"/>
              </a:rPr>
              <a:t>• </a:t>
            </a:r>
            <a:r>
              <a:rPr lang="ru" dirty="0" smtClean="0">
                <a:solidFill>
                  <a:srgbClr val="174F82"/>
                </a:solidFill>
                <a:latin typeface="Verdana"/>
              </a:rPr>
              <a:t>Оценка </a:t>
            </a:r>
            <a:r>
              <a:rPr lang="ru" dirty="0">
                <a:solidFill>
                  <a:srgbClr val="174F82"/>
                </a:solidFill>
                <a:latin typeface="Verdana"/>
              </a:rPr>
              <a:t>платежеспособности клиента на основе финансовых потоков и </a:t>
            </a:r>
            <a:r>
              <a:rPr lang="en-US" dirty="0" smtClean="0">
                <a:solidFill>
                  <a:srgbClr val="174F82"/>
                </a:solidFill>
                <a:latin typeface="Verdana"/>
              </a:rPr>
              <a:t>Big </a:t>
            </a:r>
            <a:r>
              <a:rPr lang="en-US" dirty="0" smtClean="0">
                <a:solidFill>
                  <a:srgbClr val="174F82"/>
                </a:solidFill>
                <a:latin typeface="Verdana"/>
              </a:rPr>
              <a:t>Data</a:t>
            </a:r>
            <a:r>
              <a:rPr lang="ru-RU" dirty="0" smtClean="0">
                <a:solidFill>
                  <a:srgbClr val="174F82"/>
                </a:solidFill>
                <a:latin typeface="Verdana"/>
              </a:rPr>
              <a:t>*</a:t>
            </a:r>
            <a:r>
              <a:rPr lang="ru" dirty="0" smtClean="0">
                <a:solidFill>
                  <a:srgbClr val="174F82"/>
                </a:solidFill>
                <a:latin typeface="Verdana"/>
              </a:rPr>
              <a:t>;</a:t>
            </a:r>
          </a:p>
          <a:p>
            <a:pPr marL="541338">
              <a:lnSpc>
                <a:spcPts val="2800"/>
              </a:lnSpc>
            </a:pPr>
            <a:r>
              <a:rPr lang="ru" dirty="0">
                <a:solidFill>
                  <a:srgbClr val="174F82"/>
                </a:solidFill>
                <a:latin typeface="Verdana"/>
              </a:rPr>
              <a:t>• Сохранение упрощенного порядка сопровождения кредитов, исключенных из ПОС;</a:t>
            </a:r>
          </a:p>
          <a:p>
            <a:pPr marL="541338">
              <a:lnSpc>
                <a:spcPts val="2800"/>
              </a:lnSpc>
            </a:pPr>
            <a:endParaRPr lang="ru" dirty="0" smtClean="0">
              <a:solidFill>
                <a:srgbClr val="174F82"/>
              </a:solidFill>
              <a:latin typeface="Verdana"/>
            </a:endParaRPr>
          </a:p>
          <a:p>
            <a:pPr marL="541338">
              <a:lnSpc>
                <a:spcPts val="2800"/>
              </a:lnSpc>
            </a:pPr>
            <a:endParaRPr lang="ru" dirty="0" smtClean="0">
              <a:solidFill>
                <a:srgbClr val="174F82"/>
              </a:solidFill>
              <a:latin typeface="Verdana"/>
            </a:endParaRPr>
          </a:p>
          <a:p>
            <a:pPr marL="368300" indent="-368300">
              <a:lnSpc>
                <a:spcPts val="2400"/>
              </a:lnSpc>
            </a:pPr>
            <a:endParaRPr lang="ru" dirty="0">
              <a:solidFill>
                <a:srgbClr val="174F82"/>
              </a:solidFill>
              <a:latin typeface="Verdana"/>
            </a:endParaRPr>
          </a:p>
          <a:p>
            <a:pPr>
              <a:lnSpc>
                <a:spcPts val="2400"/>
              </a:lnSpc>
              <a:spcBef>
                <a:spcPts val="300"/>
              </a:spcBef>
              <a:spcAft>
                <a:spcPts val="0"/>
              </a:spcAft>
            </a:pPr>
            <a:endParaRPr lang="ru-RU" sz="14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/>
              <a:ea typeface="Verdana"/>
              <a:cs typeface="Verdana"/>
            </a:endParaRPr>
          </a:p>
          <a:p>
            <a:pPr>
              <a:lnSpc>
                <a:spcPts val="24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1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Verdana"/>
                <a:cs typeface="Verdana"/>
              </a:rPr>
              <a:t>* - частично учтены в новой редакции 590-П</a:t>
            </a:r>
            <a:endParaRPr lang="ru-RU" sz="1400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/>
              <a:ea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09142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" sz="2800" dirty="0">
                <a:solidFill>
                  <a:srgbClr val="174F82"/>
                </a:solidFill>
                <a:latin typeface="Verdana"/>
              </a:rPr>
              <a:t>Регулирование, направленное на расширение кредитования МСП</a:t>
            </a:r>
            <a:endParaRPr lang="ru-RU" sz="2600" dirty="0">
              <a:latin typeface="+mj-lt"/>
            </a:endParaRPr>
          </a:p>
        </p:txBody>
      </p:sp>
      <p:sp>
        <p:nvSpPr>
          <p:cNvPr id="57" name="Номер слайда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666163" y="6525352"/>
            <a:ext cx="376237" cy="21045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365512-130C-46FC-B761-353F822BB145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742" y="1528154"/>
            <a:ext cx="8473422" cy="5465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1338" algn="just">
              <a:lnSpc>
                <a:spcPts val="2800"/>
              </a:lnSpc>
            </a:pPr>
            <a:r>
              <a:rPr lang="ru-RU" dirty="0" smtClean="0">
                <a:solidFill>
                  <a:srgbClr val="174F82"/>
                </a:solidFill>
                <a:latin typeface="Verdana"/>
              </a:rPr>
              <a:t>П.1 - продолжение</a:t>
            </a:r>
            <a:endParaRPr lang="en-US" dirty="0" smtClean="0">
              <a:solidFill>
                <a:srgbClr val="174F82"/>
              </a:solidFill>
              <a:latin typeface="Verdana"/>
            </a:endParaRPr>
          </a:p>
          <a:p>
            <a:pPr marL="541338" algn="just">
              <a:lnSpc>
                <a:spcPts val="2800"/>
              </a:lnSpc>
            </a:pPr>
            <a:r>
              <a:rPr lang="ru" dirty="0" smtClean="0">
                <a:solidFill>
                  <a:srgbClr val="174F82"/>
                </a:solidFill>
                <a:latin typeface="Verdana"/>
              </a:rPr>
              <a:t>• </a:t>
            </a:r>
            <a:r>
              <a:rPr lang="ru" dirty="0">
                <a:solidFill>
                  <a:srgbClr val="174F82"/>
                </a:solidFill>
                <a:latin typeface="Verdana"/>
              </a:rPr>
              <a:t>Уменьшение </a:t>
            </a:r>
            <a:r>
              <a:rPr lang="ru" dirty="0" smtClean="0">
                <a:solidFill>
                  <a:srgbClr val="174F82"/>
                </a:solidFill>
                <a:latin typeface="Verdana"/>
              </a:rPr>
              <a:t>со 100 до 50 </a:t>
            </a:r>
            <a:r>
              <a:rPr lang="ru" dirty="0" smtClean="0">
                <a:solidFill>
                  <a:srgbClr val="174F82"/>
                </a:solidFill>
                <a:latin typeface="Verdana"/>
              </a:rPr>
              <a:t>минимального числа кредитов, необходимых для создания ПОС (для банков с базовой лицензией);</a:t>
            </a:r>
          </a:p>
          <a:p>
            <a:pPr marL="541338" algn="just">
              <a:lnSpc>
                <a:spcPts val="2800"/>
              </a:lnSpc>
            </a:pPr>
            <a:r>
              <a:rPr lang="ru" dirty="0" smtClean="0">
                <a:solidFill>
                  <a:srgbClr val="174F82"/>
                </a:solidFill>
                <a:latin typeface="Verdana"/>
              </a:rPr>
              <a:t>• </a:t>
            </a:r>
            <a:r>
              <a:rPr lang="ru" spc="-20" dirty="0" smtClean="0">
                <a:solidFill>
                  <a:srgbClr val="174F82"/>
                </a:solidFill>
                <a:latin typeface="Verdana"/>
              </a:rPr>
              <a:t>Гармонизация частоты предоставления финансовой отчетности </a:t>
            </a:r>
            <a:r>
              <a:rPr lang="ru" dirty="0" smtClean="0">
                <a:solidFill>
                  <a:srgbClr val="174F82"/>
                </a:solidFill>
                <a:latin typeface="Verdana"/>
              </a:rPr>
              <a:t>субъектом МСП в банк с используемым им налоговым режимом и частотой сдачи финансовоцй отчетности в налоговую службу.</a:t>
            </a:r>
          </a:p>
          <a:p>
            <a:pPr marL="360363" indent="-360363" algn="just">
              <a:lnSpc>
                <a:spcPts val="2800"/>
              </a:lnSpc>
            </a:pPr>
            <a:r>
              <a:rPr lang="ru" dirty="0">
                <a:solidFill>
                  <a:srgbClr val="174F82"/>
                </a:solidFill>
                <a:latin typeface="Verdana"/>
              </a:rPr>
              <a:t>2. Снижение коэффициента использования капитала для микробизнеса до 0,5;</a:t>
            </a:r>
          </a:p>
          <a:p>
            <a:pPr marL="368300" indent="-368300">
              <a:lnSpc>
                <a:spcPts val="2800"/>
              </a:lnSpc>
            </a:pPr>
            <a:r>
              <a:rPr lang="ru" dirty="0">
                <a:solidFill>
                  <a:srgbClr val="174F82"/>
                </a:solidFill>
                <a:latin typeface="Verdana"/>
              </a:rPr>
              <a:t>3. Уменьшение коэффициента использования капитала банков под кредиты малого и среднего предпринимательства до 0,75 независимо от включения кредита в ПОС;</a:t>
            </a:r>
          </a:p>
          <a:p>
            <a:pPr marL="541338" algn="just">
              <a:lnSpc>
                <a:spcPts val="2800"/>
              </a:lnSpc>
            </a:pPr>
            <a:endParaRPr lang="ru" dirty="0">
              <a:solidFill>
                <a:srgbClr val="174F82"/>
              </a:solidFill>
              <a:latin typeface="Verdana"/>
            </a:endParaRPr>
          </a:p>
          <a:p>
            <a:pPr marL="265113">
              <a:lnSpc>
                <a:spcPts val="2800"/>
              </a:lnSpc>
            </a:pPr>
            <a:endParaRPr lang="ru" dirty="0">
              <a:solidFill>
                <a:srgbClr val="174F82"/>
              </a:solidFill>
              <a:latin typeface="Verdana"/>
            </a:endParaRPr>
          </a:p>
          <a:p>
            <a:pPr>
              <a:lnSpc>
                <a:spcPts val="2400"/>
              </a:lnSpc>
              <a:spcBef>
                <a:spcPts val="300"/>
              </a:spcBef>
              <a:spcAft>
                <a:spcPts val="0"/>
              </a:spcAft>
            </a:pPr>
            <a:endParaRPr lang="ru-RU" sz="14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/>
              <a:ea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39241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867642" y="166535"/>
            <a:ext cx="8054108" cy="952401"/>
          </a:xfrm>
        </p:spPr>
        <p:txBody>
          <a:bodyPr>
            <a:noAutofit/>
          </a:bodyPr>
          <a:lstStyle/>
          <a:p>
            <a:r>
              <a:rPr lang="ru" sz="2800" dirty="0">
                <a:solidFill>
                  <a:srgbClr val="174F82"/>
                </a:solidFill>
                <a:latin typeface="Verdana"/>
              </a:rPr>
              <a:t>Регулирование, направленное на расширение кредитования МСП</a:t>
            </a:r>
            <a:endParaRPr lang="ru-RU" sz="2800" dirty="0">
              <a:latin typeface="+mj-lt"/>
            </a:endParaRPr>
          </a:p>
        </p:txBody>
      </p:sp>
      <p:sp>
        <p:nvSpPr>
          <p:cNvPr id="57" name="Номер слайда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666163" y="6525352"/>
            <a:ext cx="376237" cy="21045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365512-130C-46FC-B761-353F822BB145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4853" y="1255342"/>
            <a:ext cx="8257089" cy="738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8300" indent="-368300">
              <a:lnSpc>
                <a:spcPts val="2800"/>
              </a:lnSpc>
            </a:pPr>
            <a:r>
              <a:rPr lang="ru" dirty="0" smtClean="0">
                <a:solidFill>
                  <a:srgbClr val="174F82"/>
                </a:solidFill>
                <a:latin typeface="Verdana"/>
              </a:rPr>
              <a:t>4. </a:t>
            </a:r>
            <a:r>
              <a:rPr lang="ru" dirty="0" smtClean="0">
                <a:solidFill>
                  <a:srgbClr val="174F82"/>
                </a:solidFill>
                <a:latin typeface="Verdana"/>
              </a:rPr>
              <a:t>«</a:t>
            </a:r>
            <a:r>
              <a:rPr lang="ru-RU" dirty="0">
                <a:solidFill>
                  <a:srgbClr val="174F82"/>
                </a:solidFill>
                <a:latin typeface="Verdana"/>
              </a:rPr>
              <a:t>Регулятивная п</a:t>
            </a:r>
            <a:r>
              <a:rPr lang="ru" dirty="0">
                <a:solidFill>
                  <a:srgbClr val="174F82"/>
                </a:solidFill>
                <a:latin typeface="Verdana"/>
              </a:rPr>
              <a:t>есочница» =&gt; «Лаборатория регулятивных инноваций</a:t>
            </a:r>
            <a:r>
              <a:rPr lang="ru" dirty="0" smtClean="0">
                <a:solidFill>
                  <a:srgbClr val="174F82"/>
                </a:solidFill>
                <a:latin typeface="Verdana"/>
              </a:rPr>
              <a:t>».</a:t>
            </a:r>
          </a:p>
          <a:p>
            <a:pPr marL="541338">
              <a:lnSpc>
                <a:spcPts val="2800"/>
              </a:lnSpc>
            </a:pPr>
            <a:r>
              <a:rPr lang="ru-RU" i="1" dirty="0" smtClean="0">
                <a:solidFill>
                  <a:srgbClr val="174F82"/>
                </a:solidFill>
                <a:latin typeface="Verdana"/>
              </a:rPr>
              <a:t>Особый </a:t>
            </a:r>
            <a:r>
              <a:rPr lang="ru-RU" i="1" dirty="0">
                <a:solidFill>
                  <a:srgbClr val="174F82"/>
                </a:solidFill>
                <a:latin typeface="Verdana"/>
              </a:rPr>
              <a:t>регулятивный режим, </a:t>
            </a:r>
            <a:r>
              <a:rPr lang="ru-RU" b="1" i="1" dirty="0" smtClean="0">
                <a:solidFill>
                  <a:srgbClr val="174F82"/>
                </a:solidFill>
                <a:latin typeface="Verdana"/>
              </a:rPr>
              <a:t>установленный Банком России</a:t>
            </a:r>
            <a:r>
              <a:rPr lang="ru-RU" i="1" dirty="0" smtClean="0">
                <a:solidFill>
                  <a:srgbClr val="174F82"/>
                </a:solidFill>
                <a:latin typeface="Verdana"/>
              </a:rPr>
              <a:t>, </a:t>
            </a:r>
            <a:r>
              <a:rPr lang="ru-RU" i="1" dirty="0">
                <a:solidFill>
                  <a:srgbClr val="174F82"/>
                </a:solidFill>
                <a:latin typeface="Verdana"/>
              </a:rPr>
              <a:t>позволяющий </a:t>
            </a:r>
            <a:r>
              <a:rPr lang="ru-RU" i="1" dirty="0">
                <a:solidFill>
                  <a:srgbClr val="174F82"/>
                </a:solidFill>
                <a:latin typeface="Verdana"/>
              </a:rPr>
              <a:t>банкам, кредитующим МСП, </a:t>
            </a:r>
            <a:r>
              <a:rPr lang="ru-RU" i="1" dirty="0">
                <a:solidFill>
                  <a:srgbClr val="174F82"/>
                </a:solidFill>
                <a:latin typeface="Verdana"/>
              </a:rPr>
              <a:t>проводить в ограниченной среде эксперименты по </a:t>
            </a:r>
            <a:r>
              <a:rPr lang="ru-RU" i="1" dirty="0" smtClean="0">
                <a:solidFill>
                  <a:srgbClr val="174F82"/>
                </a:solidFill>
                <a:latin typeface="Verdana"/>
              </a:rPr>
              <a:t>внедрению новых методов, инструментов и механизмов кредитования МСП, без </a:t>
            </a:r>
            <a:r>
              <a:rPr lang="ru-RU" i="1" dirty="0">
                <a:solidFill>
                  <a:srgbClr val="174F82"/>
                </a:solidFill>
                <a:latin typeface="Verdana"/>
              </a:rPr>
              <a:t>риска нарушения </a:t>
            </a:r>
            <a:r>
              <a:rPr lang="ru-RU" i="1" dirty="0" smtClean="0">
                <a:solidFill>
                  <a:srgbClr val="174F82"/>
                </a:solidFill>
                <a:latin typeface="Verdana"/>
              </a:rPr>
              <a:t>нормативных документов Банка России.</a:t>
            </a:r>
          </a:p>
          <a:p>
            <a:pPr marL="368300" indent="76200"/>
            <a:endParaRPr lang="ru-RU" sz="800" dirty="0" smtClean="0">
              <a:solidFill>
                <a:srgbClr val="174F82"/>
              </a:solidFill>
              <a:latin typeface="Verdana"/>
            </a:endParaRPr>
          </a:p>
          <a:p>
            <a:pPr marL="360363" indent="-360363">
              <a:lnSpc>
                <a:spcPts val="2800"/>
              </a:lnSpc>
            </a:pPr>
            <a:r>
              <a:rPr lang="ru-RU" dirty="0">
                <a:solidFill>
                  <a:srgbClr val="174F82"/>
                </a:solidFill>
                <a:latin typeface="Verdana"/>
              </a:rPr>
              <a:t>5. </a:t>
            </a:r>
            <a:r>
              <a:rPr lang="ru-RU" dirty="0">
                <a:solidFill>
                  <a:srgbClr val="174F82"/>
                </a:solidFill>
                <a:latin typeface="Verdana"/>
              </a:rPr>
              <a:t>Включение </a:t>
            </a:r>
            <a:r>
              <a:rPr lang="ru-RU" dirty="0">
                <a:solidFill>
                  <a:srgbClr val="174F82"/>
                </a:solidFill>
                <a:latin typeface="Verdana"/>
              </a:rPr>
              <a:t>банков с базовой лицензией в периметр государственной системы поддержки </a:t>
            </a:r>
            <a:r>
              <a:rPr lang="ru-RU" dirty="0" smtClean="0">
                <a:solidFill>
                  <a:srgbClr val="174F82"/>
                </a:solidFill>
                <a:latin typeface="Verdana"/>
              </a:rPr>
              <a:t>МСП (например, программа «6,5%» ЦБ РФ и Корпорации МСП).</a:t>
            </a:r>
            <a:endParaRPr lang="ru-RU" dirty="0">
              <a:solidFill>
                <a:srgbClr val="174F82"/>
              </a:solidFill>
              <a:latin typeface="Verdana"/>
            </a:endParaRPr>
          </a:p>
          <a:p>
            <a:pPr marL="368300" indent="-368300">
              <a:lnSpc>
                <a:spcPts val="2800"/>
              </a:lnSpc>
            </a:pPr>
            <a:r>
              <a:rPr lang="ru-RU" dirty="0">
                <a:solidFill>
                  <a:srgbClr val="174F82"/>
                </a:solidFill>
                <a:latin typeface="Verdana"/>
              </a:rPr>
              <a:t>6. </a:t>
            </a:r>
            <a:r>
              <a:rPr lang="ru-RU" dirty="0" smtClean="0">
                <a:solidFill>
                  <a:srgbClr val="174F82"/>
                </a:solidFill>
                <a:latin typeface="Verdana"/>
              </a:rPr>
              <a:t>Устранение </a:t>
            </a:r>
            <a:r>
              <a:rPr lang="ru-RU" dirty="0">
                <a:solidFill>
                  <a:srgbClr val="174F82"/>
                </a:solidFill>
                <a:latin typeface="Verdana"/>
              </a:rPr>
              <a:t>конкуренции институтов развития и рыночных </a:t>
            </a:r>
            <a:r>
              <a:rPr lang="ru-RU" dirty="0" smtClean="0">
                <a:solidFill>
                  <a:srgbClr val="174F82"/>
                </a:solidFill>
                <a:latin typeface="Verdana"/>
              </a:rPr>
              <a:t>участников.</a:t>
            </a:r>
          </a:p>
          <a:p>
            <a:pPr marL="368300" indent="-368300">
              <a:lnSpc>
                <a:spcPts val="2800"/>
              </a:lnSpc>
            </a:pPr>
            <a:r>
              <a:rPr lang="ru-RU" dirty="0">
                <a:solidFill>
                  <a:srgbClr val="174F82"/>
                </a:solidFill>
                <a:latin typeface="Verdana"/>
              </a:rPr>
              <a:t>7. Зафиксировать </a:t>
            </a:r>
            <a:r>
              <a:rPr lang="ru-RU" dirty="0">
                <a:solidFill>
                  <a:srgbClr val="174F82"/>
                </a:solidFill>
                <a:latin typeface="Verdana"/>
              </a:rPr>
              <a:t>право банка на получение, ведение и хранение досье клиента в электронном виде.</a:t>
            </a:r>
          </a:p>
          <a:p>
            <a:pPr marL="368300" indent="-368300">
              <a:lnSpc>
                <a:spcPts val="2800"/>
              </a:lnSpc>
            </a:pPr>
            <a:endParaRPr lang="ru-RU" dirty="0" smtClean="0">
              <a:solidFill>
                <a:srgbClr val="174F82"/>
              </a:solidFill>
              <a:latin typeface="Verdana"/>
            </a:endParaRPr>
          </a:p>
          <a:p>
            <a:pPr marL="368300" indent="-368300">
              <a:lnSpc>
                <a:spcPts val="2800"/>
              </a:lnSpc>
            </a:pPr>
            <a:endParaRPr lang="ru-RU" dirty="0">
              <a:solidFill>
                <a:srgbClr val="174F82"/>
              </a:solidFill>
              <a:latin typeface="Verdana"/>
            </a:endParaRPr>
          </a:p>
          <a:p>
            <a:pPr marL="368300" indent="76200">
              <a:lnSpc>
                <a:spcPts val="2800"/>
              </a:lnSpc>
            </a:pPr>
            <a:endParaRPr lang="ru" dirty="0">
              <a:solidFill>
                <a:srgbClr val="174F82"/>
              </a:solidFill>
              <a:latin typeface="Verdana"/>
            </a:endParaRPr>
          </a:p>
          <a:p>
            <a:pPr marL="368300" indent="-368300">
              <a:lnSpc>
                <a:spcPts val="2800"/>
              </a:lnSpc>
            </a:pPr>
            <a:endParaRPr lang="ru" dirty="0" smtClean="0">
              <a:solidFill>
                <a:srgbClr val="174F82"/>
              </a:solidFill>
              <a:latin typeface="Verdana"/>
            </a:endParaRPr>
          </a:p>
          <a:p>
            <a:pPr marL="368300" indent="-368300">
              <a:lnSpc>
                <a:spcPts val="2800"/>
              </a:lnSpc>
            </a:pPr>
            <a:endParaRPr lang="ru" dirty="0">
              <a:solidFill>
                <a:srgbClr val="174F82"/>
              </a:solidFill>
              <a:latin typeface="Verdana"/>
            </a:endParaRPr>
          </a:p>
          <a:p>
            <a:pPr>
              <a:lnSpc>
                <a:spcPts val="2400"/>
              </a:lnSpc>
              <a:spcBef>
                <a:spcPts val="300"/>
              </a:spcBef>
              <a:spcAft>
                <a:spcPts val="0"/>
              </a:spcAft>
            </a:pPr>
            <a:endParaRPr lang="ru-RU" sz="14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/>
              <a:ea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87386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867642" y="166535"/>
            <a:ext cx="8054108" cy="952401"/>
          </a:xfrm>
        </p:spPr>
        <p:txBody>
          <a:bodyPr>
            <a:noAutofit/>
          </a:bodyPr>
          <a:lstStyle/>
          <a:p>
            <a:r>
              <a:rPr lang="ru" sz="2800" dirty="0">
                <a:solidFill>
                  <a:srgbClr val="174F82"/>
                </a:solidFill>
                <a:latin typeface="Verdana"/>
              </a:rPr>
              <a:t>Регулирование, направленное на расширение кредитования МСП</a:t>
            </a:r>
            <a:endParaRPr lang="ru-RU" sz="2800" dirty="0">
              <a:latin typeface="+mj-lt"/>
            </a:endParaRPr>
          </a:p>
        </p:txBody>
      </p:sp>
      <p:sp>
        <p:nvSpPr>
          <p:cNvPr id="57" name="Номер слайда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666163" y="6525352"/>
            <a:ext cx="376237" cy="21045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365512-130C-46FC-B761-353F822BB145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0632" y="1291437"/>
            <a:ext cx="8257089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8300" indent="-284163">
              <a:lnSpc>
                <a:spcPts val="2200"/>
              </a:lnSpc>
              <a:spcBef>
                <a:spcPts val="300"/>
              </a:spcBef>
              <a:spcAft>
                <a:spcPts val="300"/>
              </a:spcAft>
            </a:pPr>
            <a:r>
              <a:rPr lang="ru" dirty="0" smtClean="0">
                <a:solidFill>
                  <a:srgbClr val="175082"/>
                </a:solidFill>
                <a:latin typeface="+mn-lt"/>
              </a:rPr>
              <a:t>8. Создание механизма </a:t>
            </a:r>
            <a:r>
              <a:rPr lang="ru-RU" dirty="0" smtClean="0">
                <a:solidFill>
                  <a:srgbClr val="175082"/>
                </a:solidFill>
                <a:latin typeface="+mn-lt"/>
              </a:rPr>
              <a:t>присвоения региональным гарантийным организациям 1-ой </a:t>
            </a:r>
            <a:r>
              <a:rPr lang="ru-RU" dirty="0">
                <a:solidFill>
                  <a:srgbClr val="175082"/>
                </a:solidFill>
                <a:latin typeface="+mn-lt"/>
              </a:rPr>
              <a:t>категории </a:t>
            </a:r>
            <a:r>
              <a:rPr lang="ru-RU" dirty="0" smtClean="0">
                <a:solidFill>
                  <a:srgbClr val="175082"/>
                </a:solidFill>
                <a:latin typeface="+mn-lt"/>
              </a:rPr>
              <a:t>качества</a:t>
            </a:r>
          </a:p>
          <a:p>
            <a:pPr marL="368300" indent="-284163">
              <a:lnSpc>
                <a:spcPts val="22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dirty="0" smtClean="0">
                <a:solidFill>
                  <a:srgbClr val="175082"/>
                </a:solidFill>
                <a:latin typeface="+mn-lt"/>
              </a:rPr>
              <a:t>9. Решить проблему </a:t>
            </a:r>
            <a:r>
              <a:rPr lang="ru-RU" dirty="0">
                <a:solidFill>
                  <a:srgbClr val="175082"/>
                </a:solidFill>
                <a:latin typeface="+mn-lt"/>
              </a:rPr>
              <a:t>«черных списков»:</a:t>
            </a:r>
          </a:p>
          <a:p>
            <a:pPr marL="722313" indent="-361950">
              <a:lnSpc>
                <a:spcPts val="22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dirty="0">
                <a:solidFill>
                  <a:srgbClr val="175082"/>
                </a:solidFill>
                <a:latin typeface="+mn-lt"/>
              </a:rPr>
              <a:t>- сократить основания включения субъекта МСП в «черные списки»;</a:t>
            </a:r>
          </a:p>
          <a:p>
            <a:pPr marL="722313" indent="-361950">
              <a:lnSpc>
                <a:spcPts val="22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dirty="0">
                <a:solidFill>
                  <a:srgbClr val="175082"/>
                </a:solidFill>
                <a:latin typeface="+mn-lt"/>
              </a:rPr>
              <a:t>- дифференцировать требования по включению в «черные списки» в зависимости от масштаба субъекта МСП. Предоставлять отсрочку включения в списки при небольшом объёме (до 100-200 </a:t>
            </a:r>
            <a:r>
              <a:rPr lang="ru-RU" dirty="0" err="1">
                <a:solidFill>
                  <a:srgbClr val="175082"/>
                </a:solidFill>
                <a:latin typeface="+mn-lt"/>
              </a:rPr>
              <a:t>тыс</a:t>
            </a:r>
            <a:r>
              <a:rPr lang="ru-RU" dirty="0">
                <a:solidFill>
                  <a:srgbClr val="175082"/>
                </a:solidFill>
                <a:latin typeface="+mn-lt"/>
              </a:rPr>
              <a:t> </a:t>
            </a:r>
            <a:r>
              <a:rPr lang="ru-RU" dirty="0" err="1">
                <a:solidFill>
                  <a:srgbClr val="175082"/>
                </a:solidFill>
                <a:latin typeface="+mn-lt"/>
              </a:rPr>
              <a:t>рубл</a:t>
            </a:r>
            <a:r>
              <a:rPr lang="ru-RU" dirty="0">
                <a:solidFill>
                  <a:srgbClr val="175082"/>
                </a:solidFill>
                <a:latin typeface="+mn-lt"/>
              </a:rPr>
              <a:t>)  «подозрительных» операций;</a:t>
            </a:r>
          </a:p>
          <a:p>
            <a:pPr marL="722313" indent="-361950">
              <a:lnSpc>
                <a:spcPts val="2200"/>
              </a:lnSpc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ru-RU" dirty="0" smtClean="0">
                <a:solidFill>
                  <a:srgbClr val="175082"/>
                </a:solidFill>
                <a:latin typeface="+mn-lt"/>
              </a:rPr>
              <a:t>реабилитация </a:t>
            </a:r>
            <a:r>
              <a:rPr lang="ru-RU" dirty="0">
                <a:solidFill>
                  <a:srgbClr val="175082"/>
                </a:solidFill>
                <a:latin typeface="+mn-lt"/>
              </a:rPr>
              <a:t>предприятий, включенных в «черные списки</a:t>
            </a:r>
            <a:r>
              <a:rPr lang="ru-RU" dirty="0" smtClean="0">
                <a:solidFill>
                  <a:srgbClr val="175082"/>
                </a:solidFill>
                <a:latin typeface="+mn-lt"/>
              </a:rPr>
              <a:t>».</a:t>
            </a:r>
          </a:p>
          <a:p>
            <a:pPr marL="368300" indent="-284163">
              <a:lnSpc>
                <a:spcPts val="22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dirty="0" smtClean="0">
                <a:solidFill>
                  <a:srgbClr val="175082"/>
                </a:solidFill>
                <a:latin typeface="+mn-lt"/>
              </a:rPr>
              <a:t>10. </a:t>
            </a:r>
            <a:r>
              <a:rPr lang="ru-RU" dirty="0">
                <a:solidFill>
                  <a:srgbClr val="175082"/>
                </a:solidFill>
                <a:latin typeface="+mn-lt"/>
              </a:rPr>
              <a:t>Разработать и утвердить подходы к процессу онлайн кредитования субъектов МСП, включая удаленную аутентификацию субъектов МСП.</a:t>
            </a:r>
          </a:p>
          <a:p>
            <a:pPr marL="368300" indent="76200">
              <a:lnSpc>
                <a:spcPts val="2800"/>
              </a:lnSpc>
            </a:pPr>
            <a:endParaRPr lang="ru" dirty="0">
              <a:solidFill>
                <a:srgbClr val="174F82"/>
              </a:solidFill>
              <a:latin typeface="Verdana"/>
            </a:endParaRPr>
          </a:p>
          <a:p>
            <a:pPr marL="368300" indent="-368300">
              <a:lnSpc>
                <a:spcPts val="2800"/>
              </a:lnSpc>
            </a:pPr>
            <a:endParaRPr lang="ru" dirty="0" smtClean="0">
              <a:solidFill>
                <a:srgbClr val="174F82"/>
              </a:solidFill>
              <a:latin typeface="Verdana"/>
            </a:endParaRPr>
          </a:p>
          <a:p>
            <a:pPr marL="368300" indent="-368300">
              <a:lnSpc>
                <a:spcPts val="2800"/>
              </a:lnSpc>
            </a:pPr>
            <a:endParaRPr lang="ru" dirty="0">
              <a:solidFill>
                <a:srgbClr val="174F82"/>
              </a:solidFill>
              <a:latin typeface="Verdana"/>
            </a:endParaRPr>
          </a:p>
          <a:p>
            <a:pPr>
              <a:lnSpc>
                <a:spcPts val="2400"/>
              </a:lnSpc>
              <a:spcBef>
                <a:spcPts val="300"/>
              </a:spcBef>
              <a:spcAft>
                <a:spcPts val="0"/>
              </a:spcAft>
            </a:pPr>
            <a:endParaRPr lang="ru-RU" sz="14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/>
              <a:ea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92586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2"/>
          </p:nvPr>
        </p:nvSpPr>
        <p:spPr>
          <a:xfrm>
            <a:off x="867642" y="1179095"/>
            <a:ext cx="7470242" cy="4667945"/>
          </a:xfrm>
        </p:spPr>
        <p:txBody>
          <a:bodyPr/>
          <a:lstStyle/>
          <a:p>
            <a:pPr marL="0" indent="0">
              <a:lnSpc>
                <a:spcPts val="2800"/>
              </a:lnSpc>
              <a:spcBef>
                <a:spcPts val="0"/>
              </a:spcBef>
              <a:buNone/>
            </a:pPr>
            <a:r>
              <a:rPr lang="ru" sz="2800" dirty="0" smtClean="0">
                <a:solidFill>
                  <a:srgbClr val="174F82"/>
                </a:solidFill>
                <a:latin typeface="Verdana"/>
              </a:rPr>
              <a:t>Регулятивная </a:t>
            </a:r>
            <a:r>
              <a:rPr lang="ru" sz="2800" dirty="0">
                <a:solidFill>
                  <a:srgbClr val="174F82"/>
                </a:solidFill>
                <a:latin typeface="Verdana"/>
              </a:rPr>
              <a:t>песочница для кредитования МСП - опыт Гонконга</a:t>
            </a:r>
            <a:endParaRPr lang="ru-RU" sz="2800" dirty="0"/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</a:pPr>
            <a:endParaRPr lang="en-US" sz="1400" dirty="0">
              <a:solidFill>
                <a:srgbClr val="175082"/>
              </a:solidFill>
            </a:endParaRP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175082"/>
                </a:solidFill>
              </a:rPr>
              <a:t>В Гонконге </a:t>
            </a:r>
            <a:r>
              <a:rPr lang="en-US" sz="1800" dirty="0" smtClean="0">
                <a:solidFill>
                  <a:srgbClr val="175082"/>
                </a:solidFill>
              </a:rPr>
              <a:t>The </a:t>
            </a:r>
            <a:r>
              <a:rPr lang="en-US" sz="1800" dirty="0">
                <a:solidFill>
                  <a:srgbClr val="175082"/>
                </a:solidFill>
              </a:rPr>
              <a:t>Hong Kong Monetary Authority (HKMA) </a:t>
            </a:r>
            <a:r>
              <a:rPr lang="ru-RU" sz="1800" dirty="0" smtClean="0">
                <a:solidFill>
                  <a:srgbClr val="175082"/>
                </a:solidFill>
              </a:rPr>
              <a:t>разрешило уполномоченным банкам выдавать небольшие кредиты малому бизнесу  без запроса обязательного пакета документов и с отходом от традиционных практик кредитования. Банки могут </a:t>
            </a:r>
            <a:r>
              <a:rPr lang="ru-RU" sz="1800" dirty="0">
                <a:solidFill>
                  <a:srgbClr val="175082"/>
                </a:solidFill>
              </a:rPr>
              <a:t>применять новые методы и практики управления кредитными рисками, </a:t>
            </a:r>
            <a:r>
              <a:rPr lang="ru-RU" sz="1800" dirty="0" smtClean="0">
                <a:solidFill>
                  <a:srgbClr val="175082"/>
                </a:solidFill>
              </a:rPr>
              <a:t>основанными </a:t>
            </a:r>
            <a:r>
              <a:rPr lang="ru-RU" sz="1800" dirty="0">
                <a:solidFill>
                  <a:srgbClr val="175082"/>
                </a:solidFill>
              </a:rPr>
              <a:t>на инновационных технологиях, таких как </a:t>
            </a:r>
            <a:r>
              <a:rPr lang="en-US" sz="1800" dirty="0" smtClean="0">
                <a:solidFill>
                  <a:srgbClr val="175082"/>
                </a:solidFill>
              </a:rPr>
              <a:t>Big Data</a:t>
            </a:r>
            <a:r>
              <a:rPr lang="ru-RU" sz="1800" dirty="0" smtClean="0">
                <a:solidFill>
                  <a:srgbClr val="175082"/>
                </a:solidFill>
              </a:rPr>
              <a:t>.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175082"/>
                </a:solidFill>
              </a:rPr>
              <a:t>Лимит совокупного объема таких кредитов ограничен 10% капитала банка.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</a:pPr>
            <a:endParaRPr lang="ru-RU" sz="1800" dirty="0">
              <a:solidFill>
                <a:srgbClr val="17508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67642" y="166536"/>
            <a:ext cx="8054108" cy="928338"/>
          </a:xfrm>
        </p:spPr>
        <p:txBody>
          <a:bodyPr>
            <a:noAutofit/>
          </a:bodyPr>
          <a:lstStyle/>
          <a:p>
            <a:r>
              <a:rPr lang="ru" sz="2800" dirty="0">
                <a:solidFill>
                  <a:srgbClr val="174F82"/>
                </a:solidFill>
                <a:latin typeface="Verdana"/>
              </a:rPr>
              <a:t>Регулирование, направленное на расширение кредитования МСП</a:t>
            </a:r>
            <a:endParaRPr lang="ru-RU" sz="2800" dirty="0"/>
          </a:p>
        </p:txBody>
      </p:sp>
      <p:sp>
        <p:nvSpPr>
          <p:cNvPr id="5" name="Номер слайда 8"/>
          <p:cNvSpPr txBox="1">
            <a:spLocks/>
          </p:cNvSpPr>
          <p:nvPr/>
        </p:nvSpPr>
        <p:spPr>
          <a:xfrm>
            <a:off x="8666163" y="6525352"/>
            <a:ext cx="376237" cy="210457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1000" dirty="0" smtClean="0">
                <a:solidFill>
                  <a:srgbClr val="175082"/>
                </a:solidFill>
                <a:latin typeface="+mn-lt"/>
              </a:rPr>
              <a:t>19</a:t>
            </a:r>
            <a:endParaRPr lang="ru-RU" sz="1000" dirty="0">
              <a:solidFill>
                <a:srgbClr val="17508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246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349" y="857250"/>
            <a:ext cx="8728364" cy="499240"/>
          </a:xfrm>
        </p:spPr>
        <p:txBody>
          <a:bodyPr>
            <a:normAutofit fontScale="90000"/>
          </a:bodyPr>
          <a:lstStyle/>
          <a:p>
            <a:r>
              <a:rPr lang="ru-RU" sz="1500" b="1" dirty="0">
                <a:solidFill>
                  <a:srgbClr val="175082"/>
                </a:solidFill>
              </a:rPr>
              <a:t>Кредиты банков являются мощным (и, может быть, даже единственным) резервным источником для наращивания </a:t>
            </a:r>
            <a:r>
              <a:rPr lang="ru-RU" sz="1500" b="1" dirty="0">
                <a:solidFill>
                  <a:srgbClr val="175082"/>
                </a:solidFill>
              </a:rPr>
              <a:t>инвестиций</a:t>
            </a:r>
            <a:endParaRPr lang="ru-RU" sz="1500" dirty="0">
              <a:solidFill>
                <a:srgbClr val="175082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649124"/>
              </p:ext>
            </p:extLst>
          </p:nvPr>
        </p:nvGraphicFramePr>
        <p:xfrm>
          <a:off x="576694" y="1356490"/>
          <a:ext cx="7664937" cy="54969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2306">
                  <a:extLst>
                    <a:ext uri="{9D8B030D-6E8A-4147-A177-3AD203B41FA5}">
                      <a16:colId xmlns:a16="http://schemas.microsoft.com/office/drawing/2014/main" val="346812607"/>
                    </a:ext>
                  </a:extLst>
                </a:gridCol>
                <a:gridCol w="1091968">
                  <a:extLst>
                    <a:ext uri="{9D8B030D-6E8A-4147-A177-3AD203B41FA5}">
                      <a16:colId xmlns:a16="http://schemas.microsoft.com/office/drawing/2014/main" val="3615552443"/>
                    </a:ext>
                  </a:extLst>
                </a:gridCol>
                <a:gridCol w="1210253">
                  <a:extLst>
                    <a:ext uri="{9D8B030D-6E8A-4147-A177-3AD203B41FA5}">
                      <a16:colId xmlns:a16="http://schemas.microsoft.com/office/drawing/2014/main" val="2292146073"/>
                    </a:ext>
                  </a:extLst>
                </a:gridCol>
                <a:gridCol w="1482062">
                  <a:extLst>
                    <a:ext uri="{9D8B030D-6E8A-4147-A177-3AD203B41FA5}">
                      <a16:colId xmlns:a16="http://schemas.microsoft.com/office/drawing/2014/main" val="2470392716"/>
                    </a:ext>
                  </a:extLst>
                </a:gridCol>
                <a:gridCol w="1028348">
                  <a:extLst>
                    <a:ext uri="{9D8B030D-6E8A-4147-A177-3AD203B41FA5}">
                      <a16:colId xmlns:a16="http://schemas.microsoft.com/office/drawing/2014/main" val="2529824800"/>
                    </a:ext>
                  </a:extLst>
                </a:gridCol>
              </a:tblGrid>
              <a:tr h="3725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175082"/>
                          </a:solidFill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17508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175082"/>
                          </a:solidFill>
                          <a:effectLst/>
                        </a:rPr>
                        <a:t>Ёмкость сегментов рынка капитала к ВВП-2016, %</a:t>
                      </a:r>
                      <a:endParaRPr lang="ru-RU" sz="1400" b="1" i="0" u="none" strike="noStrike" dirty="0">
                        <a:solidFill>
                          <a:srgbClr val="17508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175082"/>
                          </a:solidFill>
                          <a:effectLst/>
                        </a:rPr>
                        <a:t>ВВП-2016, млрд </a:t>
                      </a:r>
                      <a:r>
                        <a:rPr lang="en-US" sz="1400" u="none" strike="noStrike" dirty="0">
                          <a:solidFill>
                            <a:srgbClr val="175082"/>
                          </a:solidFill>
                          <a:effectLst/>
                        </a:rPr>
                        <a:t>USD</a:t>
                      </a:r>
                      <a:endParaRPr lang="en-US" sz="1400" b="1" i="0" u="none" strike="noStrike" dirty="0">
                        <a:solidFill>
                          <a:srgbClr val="17508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5801560"/>
                  </a:ext>
                </a:extLst>
              </a:tr>
              <a:tr h="18967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175082"/>
                          </a:solidFill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17508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175082"/>
                          </a:solidFill>
                          <a:effectLst/>
                        </a:rPr>
                        <a:t>Акции</a:t>
                      </a:r>
                      <a:endParaRPr lang="ru-RU" sz="1400" b="1" i="0" u="none" strike="noStrike" dirty="0">
                        <a:solidFill>
                          <a:srgbClr val="17508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175082"/>
                          </a:solidFill>
                          <a:effectLst/>
                        </a:rPr>
                        <a:t>Облигации</a:t>
                      </a:r>
                      <a:endParaRPr lang="ru-RU" sz="1400" b="1" i="0" u="none" strike="noStrike" dirty="0">
                        <a:solidFill>
                          <a:srgbClr val="17508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rgbClr val="175082"/>
                          </a:solidFill>
                          <a:effectLst/>
                        </a:rPr>
                        <a:t>Кредиты</a:t>
                      </a:r>
                      <a:endParaRPr lang="ru-RU" sz="1400" b="1" i="0" u="none" strike="noStrike">
                        <a:solidFill>
                          <a:srgbClr val="17508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783323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США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146,9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204,6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52,3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18625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6812727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Китай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65,4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84,1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157,1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11191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289644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Япония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100,1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243,1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106,1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4949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8842483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Германия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49,3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93,1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76,3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3478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889843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Великобритания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109,4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204,7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89,6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2651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6541298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Франция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87,6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160,2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94,6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2465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4334378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Индия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68,9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53,1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2274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9166660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Италия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31,2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155,5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83,5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1859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0135791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Бразилия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42,3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122,7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62,3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1794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0137092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Канада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129,8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141,8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113,3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1536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1509076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Южная Корея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88,7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112,9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131,9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1415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0466674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1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Россия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1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48,4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32,9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51,8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1285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9504343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Австралия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163,2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143,7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1208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4133640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Мексика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32,6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18,9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1077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6909961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Индонезия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45,7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29,4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35,5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932,3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7324696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Турция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19,9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28,8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61,5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863,7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944533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Саудовская Аравия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69,6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8,8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59,3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644,9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405196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Аргентина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11,5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36,6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13,5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554,9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3568556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ЮАР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321,6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79,5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64,8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175082"/>
                          </a:solidFill>
                          <a:effectLst/>
                          <a:latin typeface="Calibri" panose="020F0502020204030204" pitchFamily="34" charset="0"/>
                        </a:rPr>
                        <a:t>295,8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636038"/>
                  </a:ext>
                </a:extLst>
              </a:tr>
              <a:tr h="18967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rgbClr val="175082"/>
                          </a:solidFill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17508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rgbClr val="175082"/>
                          </a:solidFill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17508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rgbClr val="175082"/>
                          </a:solidFill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17508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rgbClr val="175082"/>
                          </a:solidFill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17508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175082"/>
                          </a:solidFill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17508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972986"/>
                  </a:ext>
                </a:extLst>
              </a:tr>
              <a:tr h="3725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175082"/>
                          </a:solidFill>
                          <a:effectLst/>
                        </a:rPr>
                        <a:t>G20 среднее (взвешенное по ВВП)</a:t>
                      </a:r>
                      <a:endParaRPr lang="ru-RU" sz="1400" b="1" i="0" u="none" strike="noStrike" dirty="0">
                        <a:solidFill>
                          <a:srgbClr val="17508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solidFill>
                            <a:srgbClr val="175082"/>
                          </a:solidFill>
                          <a:effectLst/>
                        </a:rPr>
                        <a:t>96,2</a:t>
                      </a:r>
                      <a:endParaRPr lang="ru-RU" sz="1400" b="0" i="0" u="none" strike="noStrike">
                        <a:solidFill>
                          <a:srgbClr val="17508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solidFill>
                            <a:srgbClr val="175082"/>
                          </a:solidFill>
                          <a:effectLst/>
                        </a:rPr>
                        <a:t>145,4</a:t>
                      </a:r>
                      <a:endParaRPr lang="ru-RU" sz="1400" b="0" i="0" u="none" strike="noStrike">
                        <a:solidFill>
                          <a:srgbClr val="17508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solidFill>
                            <a:srgbClr val="175082"/>
                          </a:solidFill>
                          <a:effectLst/>
                        </a:rPr>
                        <a:t>87,2</a:t>
                      </a:r>
                      <a:endParaRPr lang="ru-RU" sz="1400" b="0" i="0" u="none" strike="noStrike" dirty="0">
                        <a:solidFill>
                          <a:srgbClr val="17508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17508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2161787"/>
                  </a:ext>
                </a:extLst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223" y="6577096"/>
            <a:ext cx="372979" cy="200359"/>
          </a:xfrm>
        </p:spPr>
        <p:txBody>
          <a:bodyPr/>
          <a:lstStyle/>
          <a:p>
            <a:fld id="{8ABFB31D-AF80-4C03-BDA6-13995CD0387C}" type="slidenum">
              <a:rPr lang="ru-RU" sz="1000" smtClean="0">
                <a:latin typeface="+mn-lt"/>
              </a:rPr>
              <a:pPr/>
              <a:t>2</a:t>
            </a:fld>
            <a:endParaRPr lang="ru-RU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9288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2"/>
          </p:nvPr>
        </p:nvSpPr>
        <p:spPr>
          <a:xfrm>
            <a:off x="481263" y="1179095"/>
            <a:ext cx="8181474" cy="5027017"/>
          </a:xfrm>
        </p:spPr>
        <p:txBody>
          <a:bodyPr/>
          <a:lstStyle/>
          <a:p>
            <a:pPr marL="0" indent="0">
              <a:lnSpc>
                <a:spcPts val="2800"/>
              </a:lnSpc>
              <a:spcBef>
                <a:spcPts val="0"/>
              </a:spcBef>
              <a:buNone/>
            </a:pPr>
            <a:r>
              <a:rPr lang="ru" sz="2400" b="1" dirty="0" smtClean="0">
                <a:solidFill>
                  <a:srgbClr val="174F82"/>
                </a:solidFill>
                <a:latin typeface="Verdana"/>
              </a:rPr>
              <a:t>Возможности использование регулятивной песочницы для развития кредитования МСП</a:t>
            </a:r>
            <a:endParaRPr lang="ru-RU" sz="2400" b="1" dirty="0"/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175082"/>
                </a:solidFill>
              </a:rPr>
              <a:t>Регулятивная песочница может быть использована для:</a:t>
            </a:r>
          </a:p>
          <a:p>
            <a:pPr marL="342900" indent="-342900">
              <a:lnSpc>
                <a:spcPts val="2800"/>
              </a:lnSpc>
              <a:spcBef>
                <a:spcPts val="0"/>
              </a:spcBef>
              <a:buAutoNum type="arabicPeriod"/>
            </a:pPr>
            <a:r>
              <a:rPr lang="ru-RU" sz="1800" dirty="0" smtClean="0">
                <a:solidFill>
                  <a:srgbClr val="175082"/>
                </a:solidFill>
              </a:rPr>
              <a:t>выдачи банками небольших (до 5 млн </a:t>
            </a:r>
            <a:r>
              <a:rPr lang="ru-RU" sz="1800" dirty="0" err="1" smtClean="0">
                <a:solidFill>
                  <a:srgbClr val="175082"/>
                </a:solidFill>
              </a:rPr>
              <a:t>рубл</a:t>
            </a:r>
            <a:r>
              <a:rPr lang="ru-RU" sz="1800" dirty="0" smtClean="0">
                <a:solidFill>
                  <a:srgbClr val="175082"/>
                </a:solidFill>
              </a:rPr>
              <a:t>) кредитов;</a:t>
            </a:r>
          </a:p>
          <a:p>
            <a:pPr marL="342900" indent="-342900">
              <a:lnSpc>
                <a:spcPts val="2800"/>
              </a:lnSpc>
              <a:spcBef>
                <a:spcPts val="0"/>
              </a:spcBef>
              <a:buAutoNum type="arabicPeriod"/>
            </a:pPr>
            <a:r>
              <a:rPr lang="ru-RU" sz="1800" dirty="0">
                <a:solidFill>
                  <a:srgbClr val="175082"/>
                </a:solidFill>
              </a:rPr>
              <a:t>в</a:t>
            </a:r>
            <a:r>
              <a:rPr lang="ru-RU" sz="1800" dirty="0" smtClean="0">
                <a:solidFill>
                  <a:srgbClr val="175082"/>
                </a:solidFill>
              </a:rPr>
              <a:t>ыдачи кредитов под залог прав на интеллектуальную собственность (развитие кредитования под залог интеллектуальной собственности прописано в Нацпроекте МСП);</a:t>
            </a:r>
          </a:p>
          <a:p>
            <a:pPr marL="342900" indent="-342900">
              <a:lnSpc>
                <a:spcPts val="2800"/>
              </a:lnSpc>
              <a:spcBef>
                <a:spcPts val="0"/>
              </a:spcBef>
              <a:buAutoNum type="arabicPeriod"/>
            </a:pPr>
            <a:r>
              <a:rPr lang="ru-RU" sz="1800" dirty="0" smtClean="0">
                <a:solidFill>
                  <a:srgbClr val="175082"/>
                </a:solidFill>
              </a:rPr>
              <a:t>запуск МСП Банком новых банковских продуктов на неосвоенных сегментах кредитования МСП, например - проектное финансирование, кредитование стартапов, кредитование приоритетных групп предпринимателей (молодежь, женщины, инвалиды, предприниматели старше 45 лет) в соответствии с Нацпроектом МСП.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</a:pPr>
            <a:endParaRPr lang="ru-RU" sz="1800" dirty="0">
              <a:solidFill>
                <a:srgbClr val="17508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67642" y="166536"/>
            <a:ext cx="8054108" cy="928338"/>
          </a:xfrm>
        </p:spPr>
        <p:txBody>
          <a:bodyPr>
            <a:noAutofit/>
          </a:bodyPr>
          <a:lstStyle/>
          <a:p>
            <a:r>
              <a:rPr lang="ru" sz="2800" dirty="0">
                <a:solidFill>
                  <a:srgbClr val="174F82"/>
                </a:solidFill>
                <a:latin typeface="Verdana"/>
              </a:rPr>
              <a:t>Регулирование, направленное на расширение кредитования МСП</a:t>
            </a:r>
            <a:endParaRPr lang="ru-RU" sz="2800" dirty="0"/>
          </a:p>
        </p:txBody>
      </p:sp>
      <p:sp>
        <p:nvSpPr>
          <p:cNvPr id="4" name="Номер слайда 8"/>
          <p:cNvSpPr txBox="1">
            <a:spLocks/>
          </p:cNvSpPr>
          <p:nvPr/>
        </p:nvSpPr>
        <p:spPr>
          <a:xfrm>
            <a:off x="8666163" y="6525352"/>
            <a:ext cx="376237" cy="210457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1000" dirty="0" smtClean="0">
                <a:solidFill>
                  <a:srgbClr val="175082"/>
                </a:solidFill>
                <a:latin typeface="+mn-lt"/>
              </a:rPr>
              <a:t>20</a:t>
            </a:r>
            <a:endParaRPr lang="ru-RU" sz="1000" dirty="0">
              <a:solidFill>
                <a:srgbClr val="17508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6847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2"/>
          </p:nvPr>
        </p:nvSpPr>
        <p:spPr>
          <a:xfrm>
            <a:off x="867642" y="1179094"/>
            <a:ext cx="7470242" cy="4724370"/>
          </a:xfrm>
        </p:spPr>
        <p:txBody>
          <a:bodyPr/>
          <a:lstStyle/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ru" sz="2000" b="1" dirty="0" smtClean="0">
                <a:solidFill>
                  <a:srgbClr val="174F82"/>
                </a:solidFill>
                <a:latin typeface="Verdana"/>
              </a:rPr>
              <a:t>Предложение по регулятивной песочницы </a:t>
            </a:r>
            <a:r>
              <a:rPr lang="ru" sz="2000" b="1" dirty="0">
                <a:solidFill>
                  <a:srgbClr val="174F82"/>
                </a:solidFill>
                <a:latin typeface="Verdana"/>
              </a:rPr>
              <a:t>для кредитования </a:t>
            </a:r>
            <a:r>
              <a:rPr lang="ru" sz="2000" b="1" dirty="0" smtClean="0">
                <a:solidFill>
                  <a:srgbClr val="174F82"/>
                </a:solidFill>
                <a:latin typeface="Verdana"/>
              </a:rPr>
              <a:t>МСП в РФ</a:t>
            </a:r>
            <a:endParaRPr lang="ru-RU" sz="2000" b="1" dirty="0" smtClean="0">
              <a:solidFill>
                <a:srgbClr val="175082"/>
              </a:solidFill>
            </a:endParaRP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1800" dirty="0" smtClean="0">
                <a:solidFill>
                  <a:srgbClr val="175082"/>
                </a:solidFill>
              </a:rPr>
              <a:t>Сформировать </a:t>
            </a:r>
            <a:r>
              <a:rPr lang="ru-RU" sz="1800" dirty="0">
                <a:solidFill>
                  <a:srgbClr val="175082"/>
                </a:solidFill>
              </a:rPr>
              <a:t>«регулятивную </a:t>
            </a:r>
            <a:r>
              <a:rPr lang="ru-RU" sz="1800" dirty="0" smtClean="0">
                <a:solidFill>
                  <a:srgbClr val="175082"/>
                </a:solidFill>
              </a:rPr>
              <a:t>песочницу</a:t>
            </a:r>
            <a:r>
              <a:rPr lang="ru-RU" sz="1800" dirty="0">
                <a:solidFill>
                  <a:srgbClr val="175082"/>
                </a:solidFill>
              </a:rPr>
              <a:t>» для апробации новых банковских подходов к кредитованию субъектов МСП, нацеленных на упрощение выдачи банками микрокредитов (в размере до 5 млн </a:t>
            </a:r>
            <a:r>
              <a:rPr lang="ru-RU" sz="1800" dirty="0" err="1">
                <a:solidFill>
                  <a:srgbClr val="175082"/>
                </a:solidFill>
              </a:rPr>
              <a:t>рубл</a:t>
            </a:r>
            <a:r>
              <a:rPr lang="ru-RU" sz="1800" dirty="0">
                <a:solidFill>
                  <a:srgbClr val="175082"/>
                </a:solidFill>
              </a:rPr>
              <a:t>) </a:t>
            </a:r>
            <a:r>
              <a:rPr lang="ru-RU" sz="1800" dirty="0" err="1">
                <a:solidFill>
                  <a:srgbClr val="175082"/>
                </a:solidFill>
              </a:rPr>
              <a:t>микропредприятиям</a:t>
            </a:r>
            <a:r>
              <a:rPr lang="ru-RU" sz="1800" dirty="0">
                <a:solidFill>
                  <a:srgbClr val="175082"/>
                </a:solidFill>
              </a:rPr>
              <a:t>:</a:t>
            </a:r>
          </a:p>
          <a:p>
            <a:pPr marL="625475" indent="-360363"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1800" dirty="0">
                <a:solidFill>
                  <a:srgbClr val="175082"/>
                </a:solidFill>
              </a:rPr>
              <a:t>- банк самостоятельно определяет политику оценки рисков и резервирования базируясь на обычаях делового оборота, профессионального отношения к делу, используя инновационные технологии (как, например, </a:t>
            </a:r>
            <a:r>
              <a:rPr lang="en-US" sz="1800" dirty="0" smtClean="0">
                <a:solidFill>
                  <a:srgbClr val="175082"/>
                </a:solidFill>
              </a:rPr>
              <a:t>Big Data</a:t>
            </a:r>
            <a:r>
              <a:rPr lang="ru-RU" sz="1800" dirty="0" smtClean="0">
                <a:solidFill>
                  <a:srgbClr val="175082"/>
                </a:solidFill>
              </a:rPr>
              <a:t>) </a:t>
            </a:r>
            <a:r>
              <a:rPr lang="ru-RU" sz="1800" dirty="0">
                <a:solidFill>
                  <a:srgbClr val="175082"/>
                </a:solidFill>
              </a:rPr>
              <a:t>для управления кредитными рисками;</a:t>
            </a:r>
          </a:p>
          <a:p>
            <a:pPr marL="625475" indent="-360363"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1800" dirty="0">
                <a:solidFill>
                  <a:srgbClr val="175082"/>
                </a:solidFill>
              </a:rPr>
              <a:t>- совокупный размер микрокредитов, выданный банком в рамках «регулятивной песочницы» не может превышать 10% от капитала банков с базовой лицензией и 5% от капитала для банков с универсальной банковской лицензией.</a:t>
            </a:r>
            <a:endParaRPr lang="ru-RU" sz="1800" dirty="0">
              <a:solidFill>
                <a:srgbClr val="17508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67642" y="166536"/>
            <a:ext cx="8054108" cy="928338"/>
          </a:xfrm>
        </p:spPr>
        <p:txBody>
          <a:bodyPr>
            <a:noAutofit/>
          </a:bodyPr>
          <a:lstStyle/>
          <a:p>
            <a:r>
              <a:rPr lang="ru" sz="2800" dirty="0">
                <a:solidFill>
                  <a:srgbClr val="174F82"/>
                </a:solidFill>
                <a:latin typeface="Verdana"/>
              </a:rPr>
              <a:t>Регулирование, направленное на расширение кредитования МСП</a:t>
            </a:r>
            <a:endParaRPr lang="ru-RU" sz="2800" dirty="0"/>
          </a:p>
        </p:txBody>
      </p:sp>
      <p:sp>
        <p:nvSpPr>
          <p:cNvPr id="4" name="Номер слайда 8"/>
          <p:cNvSpPr txBox="1">
            <a:spLocks/>
          </p:cNvSpPr>
          <p:nvPr/>
        </p:nvSpPr>
        <p:spPr>
          <a:xfrm>
            <a:off x="8666163" y="6525352"/>
            <a:ext cx="376237" cy="210457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1000" dirty="0" smtClean="0">
                <a:solidFill>
                  <a:srgbClr val="175082"/>
                </a:solidFill>
                <a:latin typeface="+mn-lt"/>
              </a:rPr>
              <a:t>21</a:t>
            </a:r>
            <a:endParaRPr lang="ru-RU" sz="1000" dirty="0">
              <a:solidFill>
                <a:srgbClr val="17508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6788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2584" y="201168"/>
            <a:ext cx="7955280" cy="7193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400" b="1" dirty="0" smtClean="0">
                <a:solidFill>
                  <a:srgbClr val="175082"/>
                </a:solidFill>
                <a:latin typeface="Verdana"/>
              </a:rPr>
              <a:t>Работа Банка России по повышению доступности кредитования МСП</a:t>
            </a:r>
            <a:endParaRPr lang="ru-RU" sz="2400" b="1" dirty="0">
              <a:solidFill>
                <a:srgbClr val="175082"/>
              </a:solidFill>
              <a:latin typeface="Verdana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088" y="1063752"/>
            <a:ext cx="8543544" cy="26578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Bef>
                <a:spcPts val="0"/>
              </a:spcBef>
              <a:spcAft>
                <a:spcPts val="0"/>
              </a:spcAft>
            </a:pPr>
            <a:endParaRPr lang="ru" b="1" i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r>
              <a:rPr lang="ru-RU" b="1" i="1" dirty="0">
                <a:solidFill>
                  <a:srgbClr val="175082"/>
                </a:solidFill>
                <a:latin typeface="+mn-lt"/>
                <a:cs typeface="Times New Roman" panose="02020603050405020304" pitchFamily="18" charset="0"/>
              </a:rPr>
              <a:t>19.10.18 </a:t>
            </a:r>
            <a:r>
              <a:rPr lang="ru-RU" b="1" i="1" dirty="0" smtClean="0">
                <a:solidFill>
                  <a:srgbClr val="175082"/>
                </a:solidFill>
                <a:latin typeface="+mn-lt"/>
                <a:cs typeface="Times New Roman" panose="02020603050405020304" pitchFamily="18" charset="0"/>
              </a:rPr>
              <a:t>года - </a:t>
            </a:r>
            <a:r>
              <a:rPr lang="ru-RU" dirty="0" smtClean="0">
                <a:solidFill>
                  <a:srgbClr val="175082"/>
                </a:solidFill>
                <a:latin typeface="+mn-lt"/>
                <a:cs typeface="Times New Roman" panose="02020603050405020304" pitchFamily="18" charset="0"/>
              </a:rPr>
              <a:t>вступило </a:t>
            </a:r>
            <a:r>
              <a:rPr lang="ru-RU" dirty="0">
                <a:solidFill>
                  <a:srgbClr val="175082"/>
                </a:solidFill>
                <a:latin typeface="+mn-lt"/>
                <a:cs typeface="Times New Roman" panose="02020603050405020304" pitchFamily="18" charset="0"/>
              </a:rPr>
              <a:t>в силу Указание ЦБ РФ </a:t>
            </a:r>
            <a:r>
              <a:rPr lang="ru-RU" dirty="0" smtClean="0">
                <a:solidFill>
                  <a:srgbClr val="175082"/>
                </a:solidFill>
                <a:latin typeface="+mn-lt"/>
                <a:cs typeface="Times New Roman" panose="02020603050405020304" pitchFamily="18" charset="0"/>
              </a:rPr>
              <a:t>№ </a:t>
            </a:r>
            <a:r>
              <a:rPr lang="en-US" dirty="0" smtClean="0">
                <a:solidFill>
                  <a:srgbClr val="175082"/>
                </a:solidFill>
                <a:latin typeface="+mn-lt"/>
                <a:cs typeface="Times New Roman" panose="02020603050405020304" pitchFamily="18" charset="0"/>
              </a:rPr>
              <a:t>4874-</a:t>
            </a:r>
            <a:r>
              <a:rPr lang="ru-RU" dirty="0">
                <a:solidFill>
                  <a:srgbClr val="175082"/>
                </a:solidFill>
                <a:latin typeface="+mn-lt"/>
                <a:cs typeface="Times New Roman" panose="02020603050405020304" pitchFamily="18" charset="0"/>
              </a:rPr>
              <a:t>У от </a:t>
            </a:r>
            <a:r>
              <a:rPr lang="ru-RU" dirty="0" smtClean="0">
                <a:solidFill>
                  <a:srgbClr val="175082"/>
                </a:solidFill>
                <a:latin typeface="+mn-lt"/>
                <a:cs typeface="Times New Roman" panose="02020603050405020304" pitchFamily="18" charset="0"/>
              </a:rPr>
              <a:t>26.07.18г</a:t>
            </a:r>
            <a:r>
              <a:rPr lang="ru-RU" dirty="0">
                <a:solidFill>
                  <a:srgbClr val="175082"/>
                </a:solidFill>
                <a:latin typeface="+mn-lt"/>
                <a:cs typeface="Times New Roman" panose="02020603050405020304" pitchFamily="18" charset="0"/>
              </a:rPr>
              <a:t>. (зарегистрирован в Минюсте </a:t>
            </a:r>
            <a:r>
              <a:rPr lang="ru-RU" dirty="0" smtClean="0">
                <a:solidFill>
                  <a:srgbClr val="175082"/>
                </a:solidFill>
                <a:latin typeface="+mn-lt"/>
                <a:cs typeface="Times New Roman" panose="02020603050405020304" pitchFamily="18" charset="0"/>
              </a:rPr>
              <a:t>03.10.18г.) – изменения в 590-П. </a:t>
            </a:r>
            <a:endParaRPr lang="ru-RU" dirty="0">
              <a:solidFill>
                <a:srgbClr val="175082"/>
              </a:solidFill>
              <a:latin typeface="+mn-lt"/>
              <a:cs typeface="Times New Roman" panose="02020603050405020304" pitchFamily="18" charset="0"/>
            </a:endParaRPr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r>
              <a:rPr lang="en-US" b="1" i="1" dirty="0" smtClean="0">
                <a:solidFill>
                  <a:srgbClr val="175082"/>
                </a:solidFill>
                <a:latin typeface="+mn-lt"/>
                <a:cs typeface="Times New Roman" panose="02020603050405020304" pitchFamily="18" charset="0"/>
              </a:rPr>
              <a:t>09</a:t>
            </a:r>
            <a:r>
              <a:rPr lang="ru" b="1" i="1" dirty="0" smtClean="0">
                <a:solidFill>
                  <a:srgbClr val="175082"/>
                </a:solidFill>
                <a:latin typeface="+mn-lt"/>
                <a:cs typeface="Times New Roman" panose="02020603050405020304" pitchFamily="18" charset="0"/>
              </a:rPr>
              <a:t>.10.18 года </a:t>
            </a:r>
            <a:r>
              <a:rPr lang="en-US" b="1" i="1" dirty="0" smtClean="0">
                <a:solidFill>
                  <a:srgbClr val="175082"/>
                </a:solidFill>
                <a:latin typeface="+mn-lt"/>
                <a:cs typeface="Times New Roman" panose="02020603050405020304" pitchFamily="18" charset="0"/>
              </a:rPr>
              <a:t>– </a:t>
            </a:r>
            <a:r>
              <a:rPr lang="ru-RU" dirty="0">
                <a:solidFill>
                  <a:srgbClr val="175082"/>
                </a:solidFill>
                <a:latin typeface="+mn-lt"/>
                <a:cs typeface="Times New Roman" panose="02020603050405020304" pitchFamily="18" charset="0"/>
              </a:rPr>
              <a:t>презентация Центральным Банком </a:t>
            </a:r>
            <a:r>
              <a:rPr lang="ru-RU" dirty="0" smtClean="0">
                <a:solidFill>
                  <a:srgbClr val="175082"/>
                </a:solidFill>
                <a:latin typeface="+mn-lt"/>
                <a:cs typeface="Times New Roman" panose="02020603050405020304" pitchFamily="18" charset="0"/>
              </a:rPr>
              <a:t>дорожной карты </a:t>
            </a:r>
            <a:r>
              <a:rPr lang="ru-RU" dirty="0">
                <a:solidFill>
                  <a:srgbClr val="175082"/>
                </a:solidFill>
                <a:latin typeface="+mn-lt"/>
                <a:cs typeface="Times New Roman" panose="02020603050405020304" pitchFamily="18" charset="0"/>
              </a:rPr>
              <a:t>по развитию финансирования субъектов </a:t>
            </a:r>
            <a:r>
              <a:rPr lang="ru-RU" dirty="0" smtClean="0">
                <a:solidFill>
                  <a:srgbClr val="175082"/>
                </a:solidFill>
                <a:latin typeface="+mn-lt"/>
                <a:cs typeface="Times New Roman" panose="02020603050405020304" pitchFamily="18" charset="0"/>
              </a:rPr>
              <a:t>МСП.</a:t>
            </a:r>
          </a:p>
          <a:p>
            <a:pPr indent="0">
              <a:spcBef>
                <a:spcPts val="0"/>
              </a:spcBef>
              <a:spcAft>
                <a:spcPts val="0"/>
              </a:spcAft>
            </a:pPr>
            <a:endParaRPr lang="ru-RU" dirty="0" smtClean="0">
              <a:solidFill>
                <a:srgbClr val="175082"/>
              </a:solidFill>
              <a:latin typeface="+mn-lt"/>
              <a:cs typeface="Times New Roman" panose="02020603050405020304" pitchFamily="18" charset="0"/>
            </a:endParaRPr>
          </a:p>
          <a:p>
            <a:pPr indent="0">
              <a:spcBef>
                <a:spcPts val="0"/>
              </a:spcBef>
              <a:spcAft>
                <a:spcPts val="0"/>
              </a:spcAft>
            </a:pPr>
            <a:r>
              <a:rPr lang="ru-RU" b="1" i="1" dirty="0" smtClean="0">
                <a:solidFill>
                  <a:srgbClr val="175082"/>
                </a:solidFill>
                <a:latin typeface="+mn-lt"/>
                <a:cs typeface="Times New Roman" panose="02020603050405020304" pitchFamily="18" charset="0"/>
              </a:rPr>
              <a:t>В вышеприведенных документах присутствуют: </a:t>
            </a:r>
          </a:p>
          <a:p>
            <a:pPr marL="180975" indent="-180975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rgbClr val="175082"/>
                </a:solidFill>
                <a:latin typeface="+mn-lt"/>
                <a:cs typeface="Times New Roman" panose="02020603050405020304" pitchFamily="18" charset="0"/>
              </a:rPr>
              <a:t>увеличение </a:t>
            </a:r>
            <a:r>
              <a:rPr lang="ru" dirty="0" smtClean="0">
                <a:solidFill>
                  <a:srgbClr val="175082"/>
                </a:solidFill>
                <a:latin typeface="+mn-lt"/>
                <a:cs typeface="Times New Roman" panose="02020603050405020304" pitchFamily="18" charset="0"/>
              </a:rPr>
              <a:t>размера ссуды, включаемой в ПОС с 0,5% до 1,5% от капитала банка;</a:t>
            </a:r>
          </a:p>
          <a:p>
            <a:pPr marL="180975" indent="-180975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" dirty="0">
                <a:solidFill>
                  <a:srgbClr val="175082"/>
                </a:solidFill>
                <a:latin typeface="+mn-lt"/>
                <a:cs typeface="Times New Roman" panose="02020603050405020304" pitchFamily="18" charset="0"/>
              </a:rPr>
              <a:t>о</a:t>
            </a:r>
            <a:r>
              <a:rPr lang="ru" dirty="0" smtClean="0">
                <a:solidFill>
                  <a:srgbClr val="175082"/>
                </a:solidFill>
                <a:latin typeface="+mn-lt"/>
                <a:cs typeface="Times New Roman" panose="02020603050405020304" pitchFamily="18" charset="0"/>
              </a:rPr>
              <a:t>беспечение </a:t>
            </a:r>
            <a:r>
              <a:rPr lang="ru" dirty="0" smtClean="0">
                <a:solidFill>
                  <a:srgbClr val="175082"/>
                </a:solidFill>
                <a:latin typeface="+mn-lt"/>
                <a:cs typeface="Times New Roman" panose="02020603050405020304" pitchFamily="18" charset="0"/>
              </a:rPr>
              <a:t>Корпорации МСП отнесено к обеспечению </a:t>
            </a:r>
            <a:r>
              <a:rPr lang="en-US" dirty="0" smtClean="0">
                <a:solidFill>
                  <a:srgbClr val="175082"/>
                </a:solidFill>
                <a:latin typeface="+mn-lt"/>
                <a:cs typeface="Times New Roman" panose="02020603050405020304" pitchFamily="18" charset="0"/>
              </a:rPr>
              <a:t>I </a:t>
            </a:r>
            <a:r>
              <a:rPr lang="ru-RU" dirty="0" smtClean="0">
                <a:solidFill>
                  <a:srgbClr val="175082"/>
                </a:solidFill>
                <a:latin typeface="+mn-lt"/>
                <a:cs typeface="Times New Roman" panose="02020603050405020304" pitchFamily="18" charset="0"/>
              </a:rPr>
              <a:t>категории качества;</a:t>
            </a:r>
          </a:p>
          <a:p>
            <a:pPr marL="180975" indent="-180975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dirty="0">
                <a:solidFill>
                  <a:srgbClr val="175082"/>
                </a:solidFill>
                <a:latin typeface="+mn-lt"/>
                <a:cs typeface="Times New Roman" panose="02020603050405020304" pitchFamily="18" charset="0"/>
              </a:rPr>
              <a:t>д</a:t>
            </a:r>
            <a:r>
              <a:rPr lang="ru-RU" dirty="0" smtClean="0">
                <a:solidFill>
                  <a:srgbClr val="175082"/>
                </a:solidFill>
                <a:latin typeface="+mn-lt"/>
                <a:cs typeface="Times New Roman" panose="02020603050405020304" pitchFamily="18" charset="0"/>
              </a:rPr>
              <a:t>ополнение </a:t>
            </a:r>
            <a:r>
              <a:rPr lang="ru-RU" dirty="0" smtClean="0">
                <a:solidFill>
                  <a:srgbClr val="175082"/>
                </a:solidFill>
                <a:latin typeface="+mn-lt"/>
                <a:cs typeface="Times New Roman" panose="02020603050405020304" pitchFamily="18" charset="0"/>
              </a:rPr>
              <a:t>перечня информации, которая, помимо официальной отчетности, может использоваться для анализа финансового положения заемщика – субъекта МСП;</a:t>
            </a:r>
            <a:endParaRPr lang="ru" dirty="0" smtClean="0">
              <a:solidFill>
                <a:srgbClr val="175082"/>
              </a:solidFill>
              <a:latin typeface="+mn-lt"/>
              <a:cs typeface="Times New Roman" panose="02020603050405020304" pitchFamily="18" charset="0"/>
            </a:endParaRPr>
          </a:p>
          <a:p>
            <a:pPr marL="180975" indent="-180975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" dirty="0" smtClean="0">
                <a:solidFill>
                  <a:srgbClr val="175082"/>
                </a:solidFill>
                <a:latin typeface="+mn-lt"/>
                <a:cs typeface="Times New Roman" panose="02020603050405020304" pitchFamily="18" charset="0"/>
              </a:rPr>
              <a:t>и </a:t>
            </a:r>
            <a:r>
              <a:rPr lang="ru" dirty="0">
                <a:solidFill>
                  <a:srgbClr val="175082"/>
                </a:solidFill>
                <a:latin typeface="+mn-lt"/>
                <a:cs typeface="Times New Roman" panose="02020603050405020304" pitchFamily="18" charset="0"/>
              </a:rPr>
              <a:t>прочее</a:t>
            </a:r>
            <a:r>
              <a:rPr lang="ru" dirty="0" smtClean="0">
                <a:solidFill>
                  <a:srgbClr val="175082"/>
                </a:solidFill>
                <a:latin typeface="+mn-lt"/>
                <a:cs typeface="Times New Roman" panose="02020603050405020304" pitchFamily="18" charset="0"/>
              </a:rPr>
              <a:t>...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" dirty="0">
              <a:solidFill>
                <a:srgbClr val="175082"/>
              </a:solidFill>
              <a:latin typeface="+mn-lt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" b="1" dirty="0" smtClean="0">
                <a:solidFill>
                  <a:srgbClr val="175082"/>
                </a:solidFill>
                <a:latin typeface="+mn-lt"/>
                <a:cs typeface="Times New Roman" panose="02020603050405020304" pitchFamily="18" charset="0"/>
              </a:rPr>
              <a:t>15.10.18г. - АРБ организовало сбор предложений от банков к </a:t>
            </a:r>
            <a:r>
              <a:rPr lang="ru" b="1" dirty="0">
                <a:solidFill>
                  <a:srgbClr val="175082"/>
                </a:solidFill>
                <a:latin typeface="+mn-lt"/>
                <a:cs typeface="Times New Roman" panose="02020603050405020304" pitchFamily="18" charset="0"/>
              </a:rPr>
              <a:t>дорожной карте </a:t>
            </a:r>
            <a:r>
              <a:rPr lang="ru" b="1" dirty="0" smtClean="0">
                <a:solidFill>
                  <a:srgbClr val="175082"/>
                </a:solidFill>
                <a:latin typeface="+mn-lt"/>
                <a:cs typeface="Times New Roman" panose="02020603050405020304" pitchFamily="18" charset="0"/>
              </a:rPr>
              <a:t>ЦБ.</a:t>
            </a:r>
            <a:endParaRPr lang="ru" b="1" dirty="0">
              <a:solidFill>
                <a:srgbClr val="175082"/>
              </a:solidFill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832" y="85344"/>
            <a:ext cx="579120" cy="835152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B6365512-130C-46FC-B761-353F822BB145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50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44979" y="3197030"/>
            <a:ext cx="2911642" cy="175997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400" b="1" dirty="0" smtClean="0">
                <a:solidFill>
                  <a:srgbClr val="174F82"/>
                </a:solidFill>
                <a:latin typeface="Verdana"/>
              </a:rPr>
              <a:t>Вопросы?</a:t>
            </a:r>
            <a:endParaRPr lang="ru-RU" sz="2400" b="1" dirty="0">
              <a:solidFill>
                <a:srgbClr val="174F82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25450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867642" y="166535"/>
            <a:ext cx="8054108" cy="1337411"/>
          </a:xfrm>
        </p:spPr>
        <p:txBody>
          <a:bodyPr>
            <a:noAutofit/>
          </a:bodyPr>
          <a:lstStyle/>
          <a:p>
            <a:r>
              <a:rPr lang="ru-RU" sz="2400" dirty="0"/>
              <a:t>Об использовании инструментов банковского регулирования для расширения кредитования российской экономики</a:t>
            </a:r>
            <a:endParaRPr lang="ru-RU" sz="2400" dirty="0">
              <a:latin typeface="+mj-lt"/>
            </a:endParaRPr>
          </a:p>
        </p:txBody>
      </p:sp>
      <p:sp>
        <p:nvSpPr>
          <p:cNvPr id="57" name="Номер слайда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666163" y="6525352"/>
            <a:ext cx="376237" cy="21045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365512-130C-46FC-B761-353F822BB145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99509" y="2093494"/>
            <a:ext cx="3313419" cy="867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Инструменты банковского регулирования (ИБР)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0856" y="3918094"/>
            <a:ext cx="3068053" cy="10888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ИБР Центрального Банка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66081" y="3918094"/>
            <a:ext cx="3080085" cy="10888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ИБР Правительства РФ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2993583" y="2960803"/>
            <a:ext cx="505326" cy="9572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>
            <a:off x="5527336" y="2960803"/>
            <a:ext cx="421105" cy="9572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54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867642" y="166535"/>
            <a:ext cx="8054108" cy="1337411"/>
          </a:xfrm>
        </p:spPr>
        <p:txBody>
          <a:bodyPr>
            <a:noAutofit/>
          </a:bodyPr>
          <a:lstStyle/>
          <a:p>
            <a:r>
              <a:rPr lang="ru-RU" sz="2400" dirty="0"/>
              <a:t>Об использовании инструментов банковского регулирования для расширения кредитования российской экономики</a:t>
            </a:r>
            <a:endParaRPr lang="ru-RU" sz="2400" dirty="0">
              <a:latin typeface="+mj-lt"/>
            </a:endParaRPr>
          </a:p>
        </p:txBody>
      </p:sp>
      <p:sp>
        <p:nvSpPr>
          <p:cNvPr id="57" name="Номер слайда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666163" y="6525352"/>
            <a:ext cx="376237" cy="21045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365512-130C-46FC-B761-353F822BB145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9705" y="1600738"/>
            <a:ext cx="773630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dirty="0" smtClean="0">
                <a:solidFill>
                  <a:srgbClr val="175082"/>
                </a:solidFill>
                <a:latin typeface="+mn-lt"/>
              </a:rPr>
              <a:t>Инструменты банковского регулирования  </a:t>
            </a:r>
            <a:r>
              <a:rPr lang="ru-RU" dirty="0">
                <a:solidFill>
                  <a:srgbClr val="175082"/>
                </a:solidFill>
                <a:latin typeface="+mn-lt"/>
              </a:rPr>
              <a:t>Центрального банка влияют на:</a:t>
            </a:r>
          </a:p>
          <a:p>
            <a:pPr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dirty="0">
                <a:solidFill>
                  <a:srgbClr val="175082"/>
                </a:solidFill>
                <a:latin typeface="+mn-lt"/>
              </a:rPr>
              <a:t>- объем кредитования;</a:t>
            </a:r>
          </a:p>
          <a:p>
            <a:pPr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dirty="0">
                <a:solidFill>
                  <a:srgbClr val="175082"/>
                </a:solidFill>
                <a:latin typeface="+mn-lt"/>
              </a:rPr>
              <a:t>- себестоимость выдачи кредитов;</a:t>
            </a:r>
          </a:p>
          <a:p>
            <a:pPr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dirty="0">
                <a:solidFill>
                  <a:srgbClr val="175082"/>
                </a:solidFill>
                <a:latin typeface="+mn-lt"/>
              </a:rPr>
              <a:t>- используемые банком </a:t>
            </a:r>
            <a:r>
              <a:rPr lang="ru-RU" dirty="0" smtClean="0">
                <a:solidFill>
                  <a:srgbClr val="175082"/>
                </a:solidFill>
                <a:latin typeface="+mn-lt"/>
              </a:rPr>
              <a:t>технологии;</a:t>
            </a:r>
            <a:endParaRPr lang="ru-RU" dirty="0">
              <a:solidFill>
                <a:srgbClr val="175082"/>
              </a:solidFill>
              <a:latin typeface="+mn-lt"/>
            </a:endParaRPr>
          </a:p>
          <a:p>
            <a:pPr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dirty="0">
                <a:solidFill>
                  <a:srgbClr val="175082"/>
                </a:solidFill>
                <a:latin typeface="+mn-lt"/>
              </a:rPr>
              <a:t>- приоритеты выдачи кредитов </a:t>
            </a:r>
            <a:r>
              <a:rPr lang="ru-RU" dirty="0" smtClean="0">
                <a:solidFill>
                  <a:srgbClr val="175082"/>
                </a:solidFill>
                <a:latin typeface="+mn-lt"/>
              </a:rPr>
              <a:t>определенным группам </a:t>
            </a:r>
            <a:r>
              <a:rPr lang="ru-RU" dirty="0">
                <a:solidFill>
                  <a:srgbClr val="175082"/>
                </a:solidFill>
                <a:latin typeface="+mn-lt"/>
              </a:rPr>
              <a:t>заемщиков.</a:t>
            </a:r>
          </a:p>
        </p:txBody>
      </p:sp>
    </p:spTree>
    <p:extLst>
      <p:ext uri="{BB962C8B-B14F-4D97-AF65-F5344CB8AC3E}">
        <p14:creationId xmlns:p14="http://schemas.microsoft.com/office/powerpoint/2010/main" val="306592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867642" y="166535"/>
            <a:ext cx="8054108" cy="1337411"/>
          </a:xfrm>
        </p:spPr>
        <p:txBody>
          <a:bodyPr>
            <a:noAutofit/>
          </a:bodyPr>
          <a:lstStyle/>
          <a:p>
            <a:r>
              <a:rPr lang="ru-RU" sz="2400" dirty="0"/>
              <a:t>Об использовании инструментов банковского регулирования для расширения кредитования российской экономики</a:t>
            </a:r>
            <a:endParaRPr lang="ru-RU" sz="2400" dirty="0">
              <a:latin typeface="+mj-lt"/>
            </a:endParaRPr>
          </a:p>
        </p:txBody>
      </p:sp>
      <p:sp>
        <p:nvSpPr>
          <p:cNvPr id="57" name="Номер слайда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666163" y="6525352"/>
            <a:ext cx="376237" cy="21045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365512-130C-46FC-B761-353F822BB145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9705" y="1600738"/>
            <a:ext cx="7736305" cy="3140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dirty="0" smtClean="0">
                <a:solidFill>
                  <a:srgbClr val="175082"/>
                </a:solidFill>
                <a:latin typeface="+mn-lt"/>
              </a:rPr>
              <a:t>Инструменты банковского регулирования  Правительства РФ влияют на:</a:t>
            </a:r>
            <a:endParaRPr lang="ru-RU" dirty="0">
              <a:solidFill>
                <a:srgbClr val="175082"/>
              </a:solidFill>
              <a:latin typeface="+mn-lt"/>
            </a:endParaRPr>
          </a:p>
          <a:p>
            <a:pPr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dirty="0" smtClean="0">
                <a:solidFill>
                  <a:srgbClr val="175082"/>
                </a:solidFill>
                <a:latin typeface="+mn-lt"/>
              </a:rPr>
              <a:t>- </a:t>
            </a:r>
            <a:r>
              <a:rPr lang="ru-RU" dirty="0">
                <a:solidFill>
                  <a:srgbClr val="175082"/>
                </a:solidFill>
                <a:latin typeface="+mn-lt"/>
              </a:rPr>
              <a:t>межбанковскую конкуренцию;</a:t>
            </a:r>
          </a:p>
          <a:p>
            <a:pPr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dirty="0">
                <a:solidFill>
                  <a:srgbClr val="175082"/>
                </a:solidFill>
                <a:latin typeface="+mn-lt"/>
              </a:rPr>
              <a:t>- допуск банков к бюджетным и </a:t>
            </a:r>
            <a:r>
              <a:rPr lang="ru-RU" dirty="0" err="1">
                <a:solidFill>
                  <a:srgbClr val="175082"/>
                </a:solidFill>
                <a:latin typeface="+mn-lt"/>
              </a:rPr>
              <a:t>околобюджетным</a:t>
            </a:r>
            <a:r>
              <a:rPr lang="ru-RU" dirty="0">
                <a:solidFill>
                  <a:srgbClr val="175082"/>
                </a:solidFill>
                <a:latin typeface="+mn-lt"/>
              </a:rPr>
              <a:t> средствам, госпрограммам, работе с госзаказом, с дольщиками многоквартирных домов, предприятиями ВПК и проч.;</a:t>
            </a:r>
          </a:p>
          <a:p>
            <a:pPr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dirty="0">
                <a:solidFill>
                  <a:srgbClr val="175082"/>
                </a:solidFill>
                <a:latin typeface="+mn-lt"/>
              </a:rPr>
              <a:t>- конкуренцию или партнерство с институтами развития;</a:t>
            </a:r>
          </a:p>
          <a:p>
            <a:pPr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dirty="0">
                <a:solidFill>
                  <a:srgbClr val="175082"/>
                </a:solidFill>
                <a:latin typeface="+mn-lt"/>
              </a:rPr>
              <a:t>- </a:t>
            </a:r>
            <a:r>
              <a:rPr lang="ru-RU" dirty="0" smtClean="0">
                <a:solidFill>
                  <a:srgbClr val="175082"/>
                </a:solidFill>
                <a:latin typeface="+mn-lt"/>
              </a:rPr>
              <a:t>стимулирование </a:t>
            </a:r>
            <a:r>
              <a:rPr lang="ru-RU" dirty="0">
                <a:solidFill>
                  <a:srgbClr val="175082"/>
                </a:solidFill>
                <a:latin typeface="+mn-lt"/>
              </a:rPr>
              <a:t>кредитования приоритетных групп заемщиков.</a:t>
            </a:r>
          </a:p>
        </p:txBody>
      </p:sp>
    </p:spTree>
    <p:extLst>
      <p:ext uri="{BB962C8B-B14F-4D97-AF65-F5344CB8AC3E}">
        <p14:creationId xmlns:p14="http://schemas.microsoft.com/office/powerpoint/2010/main" val="108042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867642" y="166536"/>
            <a:ext cx="8054108" cy="45910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+mj-lt"/>
              </a:rPr>
              <a:t>Нацпроект МСП - это…</a:t>
            </a:r>
            <a:endParaRPr lang="ru-RU" sz="2800" dirty="0">
              <a:latin typeface="+mj-lt"/>
            </a:endParaRPr>
          </a:p>
        </p:txBody>
      </p:sp>
      <p:sp>
        <p:nvSpPr>
          <p:cNvPr id="57" name="Номер слайда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666163" y="6525352"/>
            <a:ext cx="376237" cy="21045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365512-130C-46FC-B761-353F822BB145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021923"/>
              </p:ext>
            </p:extLst>
          </p:nvPr>
        </p:nvGraphicFramePr>
        <p:xfrm>
          <a:off x="867642" y="1983189"/>
          <a:ext cx="7520003" cy="24925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195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4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55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03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Целевой показатель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Значение сегодня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2024 год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362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Численность занятых в МСП, в млн чел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19,2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25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87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Доля МСП в ВВП, %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22,3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30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1751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2"/>
                          </a:solidFill>
                          <a:effectLst/>
                        </a:rPr>
                        <a:t>Доля </a:t>
                      </a:r>
                      <a:r>
                        <a:rPr lang="ru-RU" sz="1700" dirty="0">
                          <a:solidFill>
                            <a:schemeClr val="tx2"/>
                          </a:solidFill>
                          <a:effectLst/>
                        </a:rPr>
                        <a:t>МСП в </a:t>
                      </a:r>
                      <a:r>
                        <a:rPr lang="ru-RU" sz="1700" dirty="0" err="1">
                          <a:solidFill>
                            <a:schemeClr val="tx2"/>
                          </a:solidFill>
                          <a:effectLst/>
                        </a:rPr>
                        <a:t>несырьевом</a:t>
                      </a:r>
                      <a:r>
                        <a:rPr lang="ru-RU" sz="1700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ru-RU" sz="1700" dirty="0" smtClean="0">
                          <a:solidFill>
                            <a:schemeClr val="tx2"/>
                          </a:solidFill>
                          <a:effectLst/>
                        </a:rPr>
                        <a:t>экспорте, %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8,6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10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45958" y="842749"/>
            <a:ext cx="7736305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900"/>
              </a:spcAft>
            </a:pPr>
            <a:r>
              <a:rPr lang="ru-RU" sz="1700" b="1" dirty="0">
                <a:solidFill>
                  <a:srgbClr val="175082"/>
                </a:solidFill>
                <a:latin typeface="+mn-lt"/>
              </a:rPr>
              <a:t>Нацпроектом МСП поставлена амбициозная задача развития МСП на ближайшие 6 </a:t>
            </a:r>
            <a:r>
              <a:rPr lang="ru-RU" sz="1700" b="1" dirty="0" smtClean="0">
                <a:solidFill>
                  <a:srgbClr val="175082"/>
                </a:solidFill>
                <a:latin typeface="+mn-lt"/>
              </a:rPr>
              <a:t>лет. </a:t>
            </a:r>
          </a:p>
          <a:p>
            <a:pPr>
              <a:spcBef>
                <a:spcPts val="300"/>
              </a:spcBef>
              <a:spcAft>
                <a:spcPts val="900"/>
              </a:spcAft>
            </a:pPr>
            <a:r>
              <a:rPr lang="ru-RU" sz="1700" b="1" dirty="0" smtClean="0">
                <a:solidFill>
                  <a:srgbClr val="175082"/>
                </a:solidFill>
                <a:latin typeface="+mn-lt"/>
              </a:rPr>
              <a:t>Установлены </a:t>
            </a:r>
            <a:r>
              <a:rPr lang="ru-RU" sz="1700" b="1" dirty="0" smtClean="0">
                <a:solidFill>
                  <a:srgbClr val="175082"/>
                </a:solidFill>
                <a:latin typeface="+mn-lt"/>
                <a:ea typeface="Verdana"/>
                <a:cs typeface="Verdana"/>
              </a:rPr>
              <a:t>3 </a:t>
            </a:r>
            <a:r>
              <a:rPr lang="ru-RU" sz="1700" b="1" dirty="0">
                <a:solidFill>
                  <a:srgbClr val="175082"/>
                </a:solidFill>
                <a:latin typeface="+mn-lt"/>
                <a:ea typeface="Verdana"/>
                <a:cs typeface="Verdana"/>
              </a:rPr>
              <a:t>главных </a:t>
            </a:r>
            <a:r>
              <a:rPr lang="en-US" sz="1700" b="1" dirty="0">
                <a:solidFill>
                  <a:srgbClr val="175082"/>
                </a:solidFill>
                <a:latin typeface="+mn-lt"/>
                <a:ea typeface="Verdana"/>
                <a:cs typeface="Verdana"/>
              </a:rPr>
              <a:t>KPI</a:t>
            </a:r>
            <a:r>
              <a:rPr lang="ru-RU" sz="1700" b="1" dirty="0">
                <a:solidFill>
                  <a:srgbClr val="175082"/>
                </a:solidFill>
                <a:latin typeface="+mn-lt"/>
                <a:ea typeface="Verdana"/>
                <a:cs typeface="Verdana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9490" y="4849264"/>
            <a:ext cx="77363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900"/>
              </a:spcAft>
            </a:pPr>
            <a:r>
              <a:rPr lang="ru-RU" b="1" dirty="0" smtClean="0">
                <a:solidFill>
                  <a:srgbClr val="175082"/>
                </a:solidFill>
                <a:latin typeface="+mn-lt"/>
              </a:rPr>
              <a:t>Достижение этих </a:t>
            </a:r>
            <a:r>
              <a:rPr lang="en-US" b="1" dirty="0" smtClean="0">
                <a:solidFill>
                  <a:srgbClr val="175082"/>
                </a:solidFill>
                <a:latin typeface="+mn-lt"/>
              </a:rPr>
              <a:t>KPI </a:t>
            </a:r>
            <a:r>
              <a:rPr lang="ru-RU" b="1" dirty="0" smtClean="0">
                <a:solidFill>
                  <a:srgbClr val="175082"/>
                </a:solidFill>
                <a:latin typeface="+mn-lt"/>
              </a:rPr>
              <a:t>возможно только при увеличении объемов </a:t>
            </a:r>
            <a:r>
              <a:rPr lang="ru-RU" b="1" dirty="0">
                <a:solidFill>
                  <a:srgbClr val="175082"/>
                </a:solidFill>
                <a:latin typeface="+mn-lt"/>
              </a:rPr>
              <a:t>кредитования МСП в ближайшие 5 лет минимум в 2,5 раза и доведение доли кредитов МСП в кредитах бизнесу до </a:t>
            </a:r>
            <a:r>
              <a:rPr lang="ru-RU" b="1" dirty="0" smtClean="0">
                <a:solidFill>
                  <a:srgbClr val="175082"/>
                </a:solidFill>
                <a:latin typeface="+mn-lt"/>
              </a:rPr>
              <a:t>30%.</a:t>
            </a:r>
            <a:endParaRPr lang="ru-RU" sz="1700" b="1" dirty="0">
              <a:solidFill>
                <a:srgbClr val="175082"/>
              </a:solidFill>
              <a:latin typeface="+mn-lt"/>
              <a:ea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80221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+mj-lt"/>
              </a:rPr>
              <a:t>Банки с базовой лицензией..</a:t>
            </a:r>
            <a:endParaRPr lang="ru-RU" sz="2800" dirty="0">
              <a:latin typeface="+mj-lt"/>
            </a:endParaRPr>
          </a:p>
        </p:txBody>
      </p:sp>
      <p:sp>
        <p:nvSpPr>
          <p:cNvPr id="57" name="Номер слайда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666163" y="6525352"/>
            <a:ext cx="376237" cy="21045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365512-130C-46FC-B761-353F822BB145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7989" y="962514"/>
            <a:ext cx="757989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С 1.01.2019 года</a:t>
            </a:r>
            <a:endParaRPr lang="en-US" dirty="0" smtClean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</a:pPr>
            <a:endParaRPr lang="en-US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I.</a:t>
            </a:r>
            <a:r>
              <a:rPr lang="ru-RU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317268" y="1830400"/>
            <a:ext cx="3313419" cy="867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Банки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0587" y="3655000"/>
            <a:ext cx="3068053" cy="10888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Банки с базовой лицензией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35812" y="3655000"/>
            <a:ext cx="3080085" cy="10888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Банки с универсальной лицензией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3163314" y="2697709"/>
            <a:ext cx="505326" cy="9572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>
            <a:off x="5697067" y="2697709"/>
            <a:ext cx="421105" cy="9572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00587" y="4991464"/>
            <a:ext cx="8253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dirty="0" smtClean="0">
                <a:solidFill>
                  <a:srgbClr val="175082"/>
                </a:solidFill>
                <a:latin typeface="+mn-lt"/>
              </a:rPr>
              <a:t>II. </a:t>
            </a:r>
            <a:r>
              <a:rPr lang="ru-RU" dirty="0" smtClean="0">
                <a:solidFill>
                  <a:srgbClr val="175082"/>
                </a:solidFill>
                <a:latin typeface="+mn-lt"/>
              </a:rPr>
              <a:t>Распространением </a:t>
            </a:r>
            <a:r>
              <a:rPr lang="ru-RU" dirty="0">
                <a:solidFill>
                  <a:srgbClr val="175082"/>
                </a:solidFill>
                <a:latin typeface="+mn-lt"/>
              </a:rPr>
              <a:t>системы страхования вкладов на субъекты малого бизнеса.</a:t>
            </a:r>
            <a:endParaRPr lang="ru-RU" dirty="0" smtClean="0">
              <a:solidFill>
                <a:srgbClr val="175082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15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75082"/>
                </a:solidFill>
                <a:latin typeface="+mj-lt"/>
              </a:rPr>
              <a:t>Что представляет собой малое и среднее предпринимательство…</a:t>
            </a:r>
            <a:br>
              <a:rPr lang="ru-RU" sz="2800" dirty="0" smtClean="0">
                <a:solidFill>
                  <a:srgbClr val="175082"/>
                </a:solidFill>
                <a:latin typeface="+mj-lt"/>
              </a:rPr>
            </a:br>
            <a:endParaRPr lang="ru-RU" sz="2800" dirty="0">
              <a:solidFill>
                <a:srgbClr val="175082"/>
              </a:solidFill>
              <a:latin typeface="+mj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7" name="Номер слайда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666163" y="6525352"/>
            <a:ext cx="376237" cy="21045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365512-130C-46FC-B761-353F822BB145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8168" y="1654780"/>
            <a:ext cx="8723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900"/>
              </a:spcAft>
            </a:pPr>
            <a:r>
              <a:rPr lang="ru-RU" dirty="0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Критерии – ФЗ №209-ФЗ от </a:t>
            </a:r>
            <a:r>
              <a:rPr lang="ru-RU" dirty="0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24</a:t>
            </a:r>
            <a:r>
              <a:rPr lang="en-US" dirty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.</a:t>
            </a:r>
            <a:r>
              <a:rPr lang="ru-RU" dirty="0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07</a:t>
            </a:r>
            <a:r>
              <a:rPr lang="en-US" dirty="0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.</a:t>
            </a:r>
            <a:r>
              <a:rPr lang="ru-RU" dirty="0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2007</a:t>
            </a:r>
            <a:r>
              <a:rPr lang="ru-RU" dirty="0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г.</a:t>
            </a:r>
            <a:r>
              <a:rPr lang="ru-RU" dirty="0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Verdana"/>
                <a:ea typeface="Verdana"/>
                <a:cs typeface="Verdana"/>
              </a:rPr>
              <a:t>«О развитии малого и среднего предпринимательства в Российской Федерации»:</a:t>
            </a:r>
            <a:endParaRPr lang="ru-RU" b="1" dirty="0" smtClean="0">
              <a:solidFill>
                <a:schemeClr val="tx2"/>
              </a:solidFill>
              <a:latin typeface="Verdana"/>
              <a:ea typeface="Verdana"/>
              <a:cs typeface="Verdana"/>
            </a:endParaRPr>
          </a:p>
        </p:txBody>
      </p:sp>
      <p:pic>
        <p:nvPicPr>
          <p:cNvPr id="73730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97193" y="2476499"/>
            <a:ext cx="8238908" cy="345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B6365512-130C-46FC-B761-353F822BB145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014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867642" y="166536"/>
            <a:ext cx="8054108" cy="1060685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175082"/>
                </a:solidFill>
              </a:rPr>
              <a:t>Что </a:t>
            </a:r>
            <a:r>
              <a:rPr lang="ru-RU" sz="2800" dirty="0">
                <a:solidFill>
                  <a:srgbClr val="175082"/>
                </a:solidFill>
              </a:rPr>
              <a:t>представляет собой малое и среднее предпринимательство…</a:t>
            </a:r>
            <a:endParaRPr lang="ru-RU" sz="2800" dirty="0">
              <a:solidFill>
                <a:srgbClr val="175082"/>
              </a:solidFill>
              <a:latin typeface="+mj-lt"/>
            </a:endParaRPr>
          </a:p>
        </p:txBody>
      </p:sp>
      <p:sp>
        <p:nvSpPr>
          <p:cNvPr id="57" name="Номер слайда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666163" y="6525352"/>
            <a:ext cx="376237" cy="21045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365512-130C-46FC-B761-353F822BB145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Arial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532261"/>
              </p:ext>
            </p:extLst>
          </p:nvPr>
        </p:nvGraphicFramePr>
        <p:xfrm>
          <a:off x="666059" y="2029281"/>
          <a:ext cx="7868652" cy="35179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62925">
                  <a:extLst>
                    <a:ext uri="{9D8B030D-6E8A-4147-A177-3AD203B41FA5}">
                      <a16:colId xmlns:a16="http://schemas.microsoft.com/office/drawing/2014/main" val="3953042277"/>
                    </a:ext>
                  </a:extLst>
                </a:gridCol>
                <a:gridCol w="3705727">
                  <a:extLst>
                    <a:ext uri="{9D8B030D-6E8A-4147-A177-3AD203B41FA5}">
                      <a16:colId xmlns:a16="http://schemas.microsoft.com/office/drawing/2014/main" val="3898970344"/>
                    </a:ext>
                  </a:extLst>
                </a:gridCol>
              </a:tblGrid>
              <a:tr h="7979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b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Категория </a:t>
                      </a:r>
                      <a:r>
                        <a:rPr lang="ru-RU" sz="20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субъектов МСП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(от числа субъектов МСП), в 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4927815"/>
                  </a:ext>
                </a:extLst>
              </a:tr>
              <a:tr h="5496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800" b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Средний </a:t>
                      </a:r>
                      <a:r>
                        <a:rPr lang="ru-RU" sz="20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бизнес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b="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0,32%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9764649"/>
                  </a:ext>
                </a:extLst>
              </a:tr>
              <a:tr h="5293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800" b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Малый </a:t>
                      </a:r>
                      <a:r>
                        <a:rPr lang="ru-RU" sz="20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бизнес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b="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4,29%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311031"/>
                  </a:ext>
                </a:extLst>
              </a:tr>
              <a:tr h="4331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800" b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Микробизнес</a:t>
                      </a:r>
                      <a:endParaRPr lang="ru-RU" sz="2000" b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b="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95,39%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4594788"/>
                  </a:ext>
                </a:extLst>
              </a:tr>
              <a:tr h="1207877">
                <a:tc>
                  <a:txBody>
                    <a:bodyPr/>
                    <a:lstStyle/>
                    <a:p>
                      <a:pPr marL="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800" b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20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 них микробизнес с оборотом до 30 млн </a:t>
                      </a:r>
                      <a:r>
                        <a:rPr lang="ru-RU" sz="2000" b="1" kern="12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рубл</a:t>
                      </a:r>
                      <a:endParaRPr lang="ru-RU" sz="2000" b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800" b="0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≈85</a:t>
                      </a:r>
                      <a:r>
                        <a:rPr lang="ru-RU" sz="2000" b="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0250008"/>
                  </a:ext>
                </a:extLst>
              </a:tr>
            </a:tbl>
          </a:graphicData>
        </a:graphic>
      </p:graphicFrame>
      <p:sp>
        <p:nvSpPr>
          <p:cNvPr id="7" name="Заголовок 15"/>
          <p:cNvSpPr txBox="1">
            <a:spLocks/>
          </p:cNvSpPr>
          <p:nvPr/>
        </p:nvSpPr>
        <p:spPr>
          <a:xfrm>
            <a:off x="612055" y="5547221"/>
            <a:ext cx="8054108" cy="1060685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sz="1800" dirty="0" smtClean="0">
              <a:solidFill>
                <a:srgbClr val="175082"/>
              </a:solidFill>
              <a:latin typeface="+mn-lt"/>
            </a:endParaRPr>
          </a:p>
          <a:p>
            <a:r>
              <a:rPr lang="ru-RU" sz="1800" dirty="0" smtClean="0">
                <a:solidFill>
                  <a:srgbClr val="175082"/>
                </a:solidFill>
                <a:latin typeface="+mn-lt"/>
              </a:rPr>
              <a:t>Основная (по количеству) потребность субъектов МСП – в небольших кредитах, до 5-10 млн рублей.</a:t>
            </a:r>
            <a:endParaRPr lang="ru-RU" sz="1800" dirty="0">
              <a:solidFill>
                <a:srgbClr val="17508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9842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13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14&quot;&gt;&lt;elem m_fUsage=&quot;1.91280162109464920000E+000&quot;&gt;&lt;m_ppcolschidx val=&quot;0&quot;/&gt;&lt;m_rgb r=&quot;ff&quot; g=&quot;0&quot; b=&quot;0&quot;/&gt;&lt;/elem&gt;&lt;elem m_fUsage=&quot;1.73011952063961030000E+000&quot;&gt;&lt;m_ppcolschidx val=&quot;0&quot;/&gt;&lt;m_rgb r=&quot;0&quot; g=&quot;97&quot; b=&quot;0&quot;/&gt;&lt;/elem&gt;&lt;elem m_fUsage=&quot;1.60788442599148200000E+000&quot;&gt;&lt;m_ppcolschidx val=&quot;0&quot;/&gt;&lt;m_rgb r=&quot;66&quot; g=&quot;33&quot; b=&quot;0&quot;/&gt;&lt;/elem&gt;&lt;elem m_fUsage=&quot;1.24046721000000000000E+000&quot;&gt;&lt;m_ppcolschidx val=&quot;0&quot;/&gt;&lt;m_rgb r=&quot;f5&quot; g=&quot;cc&quot; b=&quot;6b&quot;/&gt;&lt;/elem&gt;&lt;elem m_fUsage=&quot;1.10940487658100030000E+000&quot;&gt;&lt;m_ppcolschidx val=&quot;0&quot;/&gt;&lt;m_rgb r=&quot;86&quot; g=&quot;97&quot; b=&quot;d&quot;/&gt;&lt;/elem&gt;&lt;elem m_fUsage=&quot;1.07026688898754660000E+000&quot;&gt;&lt;m_ppcolschidx val=&quot;0&quot;/&gt;&lt;m_rgb r=&quot;0&quot; g=&quot;b0&quot; b=&quot;f0&quot;/&gt;&lt;/elem&gt;&lt;elem m_fUsage=&quot;5.18693638198027940000E-001&quot;&gt;&lt;m_ppcolschidx val=&quot;0&quot;/&gt;&lt;m_rgb r=&quot;e9&quot; g=&quot;f3&quot; b=&quot;fd&quot;/&gt;&lt;/elem&gt;&lt;elem m_fUsage=&quot;1.66771816996665770000E-001&quot;&gt;&lt;m_ppcolschidx val=&quot;0&quot;/&gt;&lt;m_rgb r=&quot;0&quot; g=&quot;ff&quot; b=&quot;0&quot;/&gt;&lt;/elem&gt;&lt;elem m_fUsage=&quot;1.40046529800836870000E-001&quot;&gt;&lt;m_ppcolschidx val=&quot;0&quot;/&gt;&lt;m_rgb r=&quot;d2&quot; g=&quot;df&quot; b=&quot;ee&quot;/&gt;&lt;/elem&gt;&lt;elem m_fUsage=&quot;1.09418989131512430000E-001&quot;&gt;&lt;m_ppcolschidx val=&quot;0&quot;/&gt;&lt;m_rgb r=&quot;4f&quot; g=&quot;81&quot; b=&quot;bd&quot;/&gt;&lt;/elem&gt;&lt;elem m_fUsage=&quot;1.04273328189113280000E-001&quot;&gt;&lt;m_ppcolschidx val=&quot;0&quot;/&gt;&lt;m_rgb r=&quot;79&quot; g=&quot;9e&quot; b=&quot;cc&quot;/&gt;&lt;/elem&gt;&lt;elem m_fUsage=&quot;9.83956058785062510000E-002&quot;&gt;&lt;m_ppcolschidx val=&quot;0&quot;/&gt;&lt;m_rgb r=&quot;a3&quot; g=&quot;bc&quot; b=&quot;dc&quot;/&gt;&lt;/elem&gt;&lt;elem m_fUsage=&quot;5.84276020381398750000E-002&quot;&gt;&lt;m_ppcolschidx val=&quot;0&quot;/&gt;&lt;m_rgb r=&quot;be&quot; g=&quot;d0&quot; b=&quot;e7&quot;/&gt;&lt;/elem&gt;&lt;elem m_fUsage=&quot;1.33027946472911470000E-002&quot;&gt;&lt;m_ppcolschidx val=&quot;0&quot;/&gt;&lt;m_rgb r=&quot;b8&quot; g=&quot;cc&quot; b=&quot;e4&quot;/&gt;&lt;/elem&gt;&lt;/m_vecMRU&gt;&lt;/m_mruColor&gt;&lt;m_mapectfillschemeMRU&gt;&lt;key val=&quot;0&quot;/&gt;&lt;elem&gt;&lt;m_nPartnerID val=&quot;530&quot;/&gt;&lt;m_nIndex val=&quot;2&quot;/&gt;&lt;/elem&gt;&lt;/m_mapectfillschemeMRU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&gt;&lt;m_strFormatTime&gt;%#d.%#m.%y&lt;/m_strFormatTime&gt;&lt;/m_precDefault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m_chDecimalSymbol17909&gt;,&lt;/m_chDecimalSymbol17909&gt;&lt;m_nGroupingDigits17909 val=&quot;3&quot;/&gt;&lt;m_chGroupingSymbol17909&gt;.&lt;/m_chGroupingSymbol17909&gt;&lt;/m_precDefault&gt;&lt;/CDefaultPrec&gt;&lt;/root&gt;"/>
  <p:tag name="THINKCELLUNDODONOTDELETE" val="1217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ylD72l8DEyMm3l2J987MA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4QiqkZGJ0S6FBCJNsbVfQ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K7vTS55Xki.J_PeRtAqfQ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N5k3zc8ukWC3pDIFS8bzw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lIz1GxAb02oHVyGdOENJw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jkzCgzwb0aLOhufyGL5.A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LFE6SXNvUS4Ovcb_TxMog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zDLARCzvk2IPqoKOizEIw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V7D.iSJPESVBQywRjBBMw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xfcO76koEmRFRgDEXpEA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nEnTqKEqkKnOGKDKjh.Aw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uI3_xaCUEaQoEZ5hdG_hw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3ZOEDcizUadj_UbBFv7Zw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N5k3zc8ukWC3pDIFS8bzw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4QiqkZGJ0S6FBCJNsbVfQ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lIz1GxAb02oHVyGdOENJw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jkzCgzwb0aLOhufyGL5.A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LFE6SXNvUS4Ovcb_TxMog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PWNs2yy1EG.cupA2pV0WQ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bjz36L5u0uWZaaXJPQvE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jkzCgzwb0aLOhufyGL5.A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iVVWvOJA0.gcV4GR9CCQg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gfF3ev35U2CIaklIGMdWA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X0MNAoy7ku1TZvKPFETpg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R9Xjf._9EyonOBEYb.Bsw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jkzCgzwb0aLOhufyGL5.A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LFE6SXNvUS4Ovcb_TxMog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EkDeCBUGkuOOes4pBQRYg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EkDeCBUGkuOOes4pBQRYg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EkDeCBUGkuOOes4pBQRYg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EkDeCBUGkuOOes4pBQRY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LFE6SXNvUS4Ovcb_TxMog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EkDeCBUGkuOOes4pBQRYg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EkDeCBUGkuOOes4pBQRYg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EkDeCBUGkuOOes4pBQRYg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EkDeCBUGkuOOes4pBQRYg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EkDeCBUGkuOOes4pBQRYg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EkDeCBUGkuOOes4pBQRYg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EkDeCBUGkuOOes4pBQRYg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EkDeCBUGkuOOes4pBQRYg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EkDeCBUGkuOOes4pBQRYg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EkDeCBUGkuOOes4pBQRY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EkDeCBUGkuOOes4pBQRYg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EkDeCBUGkuOOes4pBQRY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He5jEpk3kyZE4xGpBCLU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NSTtGAA.kezsP8gm.F1G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lfbo5rL8kqW8bjGF1dwC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N5k3zc8ukWC3pDIFS8bz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jkzCgzwb0aLOhufyGL5.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LFE6SXNvUS4Ovcb_TxMo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wweQsD9SkyJieveYTy8P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jkzCgzwb0aLOhufyGL5.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LFE6SXNvUS4Ovcb_TxMo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lfbo5rL8kqW8bjGF1dwC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Vd.SQIrgEKkExJefPjEz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lIz1GxAb02oHVyGdOENJ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N5k3zc8ukWC3pDIFS8bz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4QiqkZGJ0S6FBCJNsbVf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TtZyUW3jEO4Ys.QZ_ddI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wweQsD9SkyJieveYTy8P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g.d2wPfTkuLP_Z8vgpT8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Vd.SQIrgEKkExJefPjEz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lIz1GxAb02oHVyGdOENJ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N5k3zc8ukWC3pDIFS8bz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4QiqkZGJ0S6FBCJNsbVf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phpry1i0kiPwqqF6I.JU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jkzCgzwb0aLOhufyGL5.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LFE6SXNvUS4Ovcb_TxMo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cyrgJ9_50eIX0wnTbzDTw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spM16qu1kqEGCHjsw_W3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g3OG5XfE6jU8KDsX0q4g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IVwHWmiikmowFPYUQ0rN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CUempUISU.Qa2dpMUmU3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9jm0Wjua0OAL705pRlXO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1Y0pLANsk.h77kTrK97z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L7121fjm0.ElQmRi4M6r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z5uKAXso0.lgbS23lmtOA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jkzCgzwb0aLOhufyGL5.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LFE6SXNvUS4Ovcb_TxMo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uPI9BovIkG9fpgwJBDgjg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wKhLiNnNEq2SralJ14uu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i4LODrI9ki48pNBufnXkg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qRVkiOQdUq0Vi8Wv7asUg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3ZOEDcizUadj_UbBFv7Zw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N5k3zc8ukWC3pDIFS8bz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4QiqkZGJ0S6FBCJNsbVf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lIz1GxAb02oHVyGdOENJ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p4HyuYMYUScDs4rL3EwYA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jkzCgzwb0aLOhufyGL5.A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LFE6SXNvUS4Ovcb_TxMog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TCKMUSTdUmU0RvMjPVZoQ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JK0WSR6W0meZtIxv9ZpaA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pJMQnh3AE._v6JQCn.5x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2fJDI3BV0aGmrLaIASekg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3ZOEDcizUadj_UbBFv7Zw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N5k3zc8ukWC3pDIFS8bzw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4QiqkZGJ0S6FBCJNsbVf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5SYqfLbr0.sZTMr2Lc7l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lIz1GxAb02oHVyGdOENJw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jkzCgzwb0aLOhufyGL5.A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LFE6SXNvUS4Ovcb_TxMog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FvsYX9u_EmxTbTtdA030A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xYkQmQcbk2bcxM3jYoOkw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2vs5WTPDk6ro72rtF5d5g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EYai33jgUuTljK_1Yt9Ag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2d_BcW8oUyG_IEF3UNjSg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3ZOEDcizUadj_UbBFv7Z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XiDUwIzJUuux_qKYITqpQ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N5k3zc8ukWC3pDIFS8bzw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4QiqkZGJ0S6FBCJNsbVfQ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lIz1GxAb02oHVyGdOENJw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jkzCgzwb0aLOhufyGL5.A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LFE6SXNvUS4Ovcb_TxMog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my9TJPIrEqbQkZRvkOYOA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7ZmzIBBIUuUTHSDUdFgHQ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idHBlRODUmbpCEi9698LQ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3ZOEDcizUadj_UbBFv7Z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RM61Ai0Nk.Re2Hn92XlIQ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N5k3zc8ukWC3pDIFS8bzw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4QiqkZGJ0S6FBCJNsbVfQ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lIz1GxAb02oHVyGdOENJw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jkzCgzwb0aLOhufyGL5.A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LFE6SXNvUS4Ovcb_TxMog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PJ9voKh8ECs74E5E3.tHg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E02E5xrNUW.RNgr2zqbBw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3F0n_s5dkaGAafdobSSZg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a.x3ap1UeWQcXqew_MJA"/>
</p:tagLst>
</file>

<file path=ppt/theme/theme1.xml><?xml version="1.0" encoding="utf-8"?>
<a:theme xmlns:a="http://schemas.openxmlformats.org/drawingml/2006/main" name="Тема Office">
  <a:themeElements>
    <a:clrScheme name="АРБ">
      <a:dk1>
        <a:sysClr val="windowText" lastClr="000000"/>
      </a:dk1>
      <a:lt1>
        <a:sysClr val="window" lastClr="FFFFFF"/>
      </a:lt1>
      <a:dk2>
        <a:srgbClr val="174F82"/>
      </a:dk2>
      <a:lt2>
        <a:srgbClr val="FFFFFF"/>
      </a:lt2>
      <a:accent1>
        <a:srgbClr val="C7D9F1"/>
      </a:accent1>
      <a:accent2>
        <a:srgbClr val="94B4FF"/>
      </a:accent2>
      <a:accent3>
        <a:srgbClr val="FFFFFF"/>
      </a:accent3>
      <a:accent4>
        <a:srgbClr val="4F81BD"/>
      </a:accent4>
      <a:accent5>
        <a:srgbClr val="174F82"/>
      </a:accent5>
      <a:accent6>
        <a:srgbClr val="8EB4E3"/>
      </a:accent6>
      <a:hlink>
        <a:srgbClr val="0066CC"/>
      </a:hlink>
      <a:folHlink>
        <a:srgbClr val="174F8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44326</TotalTime>
  <Words>1566</Words>
  <Application>Microsoft Office PowerPoint</Application>
  <PresentationFormat>Экран (4:3)</PresentationFormat>
  <Paragraphs>316</Paragraphs>
  <Slides>23</Slides>
  <Notes>18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1" baseType="lpstr">
      <vt:lpstr>MS Gothic</vt:lpstr>
      <vt:lpstr>Arial</vt:lpstr>
      <vt:lpstr>Calibri</vt:lpstr>
      <vt:lpstr>Times New Roman</vt:lpstr>
      <vt:lpstr>Verdana</vt:lpstr>
      <vt:lpstr>Wingdings</vt:lpstr>
      <vt:lpstr>Тема Office</vt:lpstr>
      <vt:lpstr>think-cell Slide</vt:lpstr>
      <vt:lpstr>«Об использовании инструментов банковского регулирования для расширения кредитования российской экономики»</vt:lpstr>
      <vt:lpstr>Кредиты банков являются мощным (и, может быть, даже единственным) резервным источником для наращивания инвестиций</vt:lpstr>
      <vt:lpstr>Об использовании инструментов банковского регулирования для расширения кредитования российской экономики</vt:lpstr>
      <vt:lpstr>Об использовании инструментов банковского регулирования для расширения кредитования российской экономики</vt:lpstr>
      <vt:lpstr>Об использовании инструментов банковского регулирования для расширения кредитования российской экономики</vt:lpstr>
      <vt:lpstr>Нацпроект МСП - это…</vt:lpstr>
      <vt:lpstr>Банки с базовой лицензией..</vt:lpstr>
      <vt:lpstr>Что представляет собой малое и среднее предпринимательство… </vt:lpstr>
      <vt:lpstr>Что представляет собой малое и среднее предпринимательство…</vt:lpstr>
      <vt:lpstr>Кредитный портфель субъектов МСП  (в млн рубл)</vt:lpstr>
      <vt:lpstr>Доля кредитов МСП в объеме выданных кредитов бизнесу (в %)</vt:lpstr>
      <vt:lpstr>Нацпроект МСП - это…</vt:lpstr>
      <vt:lpstr>ФП «Расширение доступа субъектов МСП к финансовым ресурсам, в том числе льготному финансированию» - отсутствует главная задача</vt:lpstr>
      <vt:lpstr>ФП «Расширение доступа субъектов МСП к финансовым ресурсам, в том числе льготному финансированию» - это…</vt:lpstr>
      <vt:lpstr>Регулирование, направленное на расширение кредитования МСП</vt:lpstr>
      <vt:lpstr>Регулирование, направленное на расширение кредитования МСП</vt:lpstr>
      <vt:lpstr>Регулирование, направленное на расширение кредитования МСП</vt:lpstr>
      <vt:lpstr>Регулирование, направленное на расширение кредитования МСП</vt:lpstr>
      <vt:lpstr>Регулирование, направленное на расширение кредитования МСП</vt:lpstr>
      <vt:lpstr>Регулирование, направленное на расширение кредитования МСП</vt:lpstr>
      <vt:lpstr>Регулирование, направленное на расширение кредитования МСП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Serge Grigoryan</dc:creator>
  <cp:lastModifiedBy>Логинов Игорь Эдуардович</cp:lastModifiedBy>
  <cp:revision>2453</cp:revision>
  <cp:lastPrinted>2018-11-08T11:14:46Z</cp:lastPrinted>
  <dcterms:created xsi:type="dcterms:W3CDTF">2011-11-01T09:36:34Z</dcterms:created>
  <dcterms:modified xsi:type="dcterms:W3CDTF">2018-11-08T11:16:07Z</dcterms:modified>
</cp:coreProperties>
</file>