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70" r:id="rId2"/>
    <p:sldId id="271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9" r:id="rId11"/>
    <p:sldId id="293" r:id="rId12"/>
    <p:sldId id="294" r:id="rId13"/>
    <p:sldId id="301" r:id="rId14"/>
    <p:sldId id="296" r:id="rId15"/>
    <p:sldId id="298" r:id="rId16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65000"/>
      </a:lnSpc>
      <a:spcBef>
        <a:spcPct val="0"/>
      </a:spcBef>
      <a:spcAft>
        <a:spcPct val="0"/>
      </a:spcAft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65000"/>
      </a:lnSpc>
      <a:spcBef>
        <a:spcPct val="0"/>
      </a:spcBef>
      <a:spcAft>
        <a:spcPct val="0"/>
      </a:spcAft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65000"/>
      </a:lnSpc>
      <a:spcBef>
        <a:spcPct val="0"/>
      </a:spcBef>
      <a:spcAft>
        <a:spcPct val="0"/>
      </a:spcAft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65000"/>
      </a:lnSpc>
      <a:spcBef>
        <a:spcPct val="0"/>
      </a:spcBef>
      <a:spcAft>
        <a:spcPct val="0"/>
      </a:spcAft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65000"/>
      </a:lnSpc>
      <a:spcBef>
        <a:spcPct val="0"/>
      </a:spcBef>
      <a:spcAft>
        <a:spcPct val="0"/>
      </a:spcAft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690" autoAdjust="0"/>
    <p:restoredTop sz="94660"/>
  </p:normalViewPr>
  <p:slideViewPr>
    <p:cSldViewPr>
      <p:cViewPr>
        <p:scale>
          <a:sx n="80" d="100"/>
          <a:sy n="80" d="100"/>
        </p:scale>
        <p:origin x="-342" y="30"/>
      </p:cViewPr>
      <p:guideLst>
        <p:guide orient="horz" pos="2160"/>
        <p:guide orient="horz" pos="709"/>
        <p:guide pos="2880"/>
        <p:guide pos="204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170</c:v>
                </c:pt>
                <c:pt idx="1">
                  <c:v>180</c:v>
                </c:pt>
                <c:pt idx="2">
                  <c:v>190</c:v>
                </c:pt>
                <c:pt idx="3">
                  <c:v>200</c:v>
                </c:pt>
                <c:pt idx="4">
                  <c:v>210</c:v>
                </c:pt>
                <c:pt idx="5">
                  <c:v>236</c:v>
                </c:pt>
              </c:numCache>
            </c:numRef>
          </c:val>
        </c:ser>
        <c:marker val="1"/>
        <c:axId val="81016320"/>
        <c:axId val="81017856"/>
      </c:lineChart>
      <c:catAx>
        <c:axId val="81016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017856"/>
        <c:crosses val="autoZero"/>
        <c:auto val="1"/>
        <c:lblAlgn val="ctr"/>
        <c:lblOffset val="100"/>
      </c:catAx>
      <c:valAx>
        <c:axId val="81017856"/>
        <c:scaling>
          <c:orientation val="minMax"/>
          <c:min val="1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016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2788B6A-7C0A-4138-89B9-ACE6A61F8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76200" cmpd="tri">
            <a:solidFill>
              <a:srgbClr val="3065A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600200"/>
          </a:xfrm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>
            <a:lvl1pPr algn="ctr">
              <a:defRPr sz="4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533400"/>
          </a:xfrm>
        </p:spPr>
        <p:txBody>
          <a:bodyPr anchorCtr="1"/>
          <a:lstStyle>
            <a:lvl1pPr marL="0" indent="0" algn="ctr">
              <a:buFontTx/>
              <a:buNone/>
              <a:defRPr>
                <a:solidFill>
                  <a:srgbClr val="1F4081"/>
                </a:solidFill>
                <a:latin typeface="Monotype Corsiva" pitchFamily="66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7EAED58-A188-45A5-83C9-315D217C8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quarter" idx="11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CC7FA362-E06E-4D05-A968-369DF1B08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332132AF-0F7A-45EF-A87C-B8C5F44C8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C73171EA-BE5C-4F78-B828-C1D18D475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34CF2C3E-23F5-4BA6-A7E2-BFE145367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40DA68D2-DAED-44DE-98FF-64F7184BB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AFC0F4CC-7B0F-4AEA-A8D4-F077BA1E2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2FC8FCC3-E817-4027-8F4F-5C93BAB0C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A15DFF74-EC50-4E90-BA36-18F9A265D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33B7C264-0C13-4718-8A84-13C3C6BC3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Стр. </a:t>
            </a:r>
            <a:fld id="{5D943790-26F5-4E4B-9F9A-A6B0F8931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4863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600">
                <a:solidFill>
                  <a:srgbClr val="3065A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Стр. </a:t>
            </a:r>
            <a:fld id="{DACE3A9F-C7CA-45EA-A4E4-C22A9946B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965200"/>
            <a:ext cx="9144000" cy="0"/>
          </a:xfrm>
          <a:prstGeom prst="line">
            <a:avLst/>
          </a:prstGeom>
          <a:noFill/>
          <a:ln w="57150" cmpd="thickThin">
            <a:solidFill>
              <a:srgbClr val="3065A6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  <a:r>
              <a:rPr lang="en-US" smtClean="0"/>
              <a:t> </a:t>
            </a:r>
            <a:r>
              <a:rPr lang="ru-RU" smtClean="0"/>
              <a:t>заголовка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0" sz="1400">
                <a:solidFill>
                  <a:srgbClr val="3065A6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400">
                <a:solidFill>
                  <a:srgbClr val="3065A6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F4081"/>
          </a:solidFill>
          <a:latin typeface="Arial Unicode MS" pitchFamily="34" charset="-128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3065A6"/>
        </a:buClr>
        <a:buSzPct val="60000"/>
        <a:buBlip>
          <a:blip r:embed="rId13"/>
        </a:buBlip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005DAA"/>
        </a:buClr>
        <a:buSzPct val="80000"/>
        <a:buChar char="–"/>
        <a:defRPr>
          <a:solidFill>
            <a:srgbClr val="000000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5DAA"/>
        </a:buClr>
        <a:buSzPct val="60000"/>
        <a:buFont typeface="Wingdings" pitchFamily="2" charset="2"/>
        <a:buChar char="v"/>
        <a:defRPr sz="1600">
          <a:solidFill>
            <a:srgbClr val="000000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005DAA"/>
        </a:buClr>
        <a:buSzPct val="7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005DAA"/>
        </a:buClr>
        <a:buSzPct val="80000"/>
        <a:buChar char="*"/>
        <a:defRPr sz="1400">
          <a:solidFill>
            <a:srgbClr val="000000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005DAA"/>
        </a:buClr>
        <a:buSzPct val="80000"/>
        <a:buChar char="*"/>
        <a:defRPr sz="1400">
          <a:solidFill>
            <a:srgbClr val="000000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005DAA"/>
        </a:buClr>
        <a:buSzPct val="80000"/>
        <a:buChar char="*"/>
        <a:defRPr sz="1400">
          <a:solidFill>
            <a:srgbClr val="000000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005DAA"/>
        </a:buClr>
        <a:buSzPct val="80000"/>
        <a:buChar char="*"/>
        <a:defRPr sz="1400">
          <a:solidFill>
            <a:srgbClr val="000000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005DAA"/>
        </a:buClr>
        <a:buSzPct val="80000"/>
        <a:buChar char="*"/>
        <a:defRPr sz="14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86000"/>
            <a:ext cx="7848600" cy="25828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Развитие законодательства </a:t>
            </a:r>
            <a:br>
              <a:rPr lang="ru-RU" sz="2400" dirty="0" smtClean="0"/>
            </a:br>
            <a:r>
              <a:rPr lang="ru-RU" sz="2400" dirty="0" smtClean="0"/>
              <a:t>о промышленной безопасности:</a:t>
            </a:r>
            <a:br>
              <a:rPr lang="ru-RU" sz="2400" dirty="0" smtClean="0"/>
            </a:br>
            <a:r>
              <a:rPr lang="ru-RU" sz="2400" dirty="0" smtClean="0"/>
              <a:t>взгляд бизнеса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410200"/>
            <a:ext cx="7632700" cy="898525"/>
          </a:xfrm>
        </p:spPr>
        <p:txBody>
          <a:bodyPr/>
          <a:lstStyle/>
          <a:p>
            <a:pPr eaLnBrk="1" hangingPunct="1"/>
            <a:r>
              <a:rPr lang="ru-RU" sz="1400" smtClean="0">
                <a:latin typeface="Lucida Sans" pitchFamily="34" charset="0"/>
              </a:rPr>
              <a:t>Сопредседатель </a:t>
            </a:r>
          </a:p>
          <a:p>
            <a:pPr eaLnBrk="1" hangingPunct="1"/>
            <a:r>
              <a:rPr lang="ru-RU" sz="1400" smtClean="0">
                <a:latin typeface="Lucida Sans" pitchFamily="34" charset="0"/>
              </a:rPr>
              <a:t>комитета РСПП по экологической, промышленной и технологической безопасности</a:t>
            </a:r>
          </a:p>
          <a:p>
            <a:pPr eaLnBrk="1" hangingPunct="1"/>
            <a:r>
              <a:rPr lang="ru-RU" sz="1400" smtClean="0">
                <a:latin typeface="Lucida Sans" pitchFamily="34" charset="0"/>
              </a:rPr>
              <a:t>Козицын Андрей Анатольевич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7088" y="476250"/>
            <a:ext cx="7772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lnSpc>
                <a:spcPct val="100000"/>
              </a:lnSpc>
              <a:defRPr/>
            </a:pPr>
            <a:r>
              <a:rPr kumimoji="0"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РОССИЙСКИЙ СОЮЗ ПРОМЫШЛЕННИКОВ И ПРЕДПРИНИМАТЕЛЕЙ</a:t>
            </a:r>
            <a:br>
              <a:rPr kumimoji="0"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</a:br>
            <a:endParaRPr kumimoji="0" lang="ru-RU" b="1" dirty="0"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3077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3079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04864"/>
            <a:ext cx="3096344" cy="57589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Сфера российского закона</a:t>
            </a:r>
            <a:br>
              <a:rPr lang="ru-RU" sz="1800" dirty="0" smtClean="0"/>
            </a:br>
            <a:r>
              <a:rPr lang="ru-RU" sz="1800" dirty="0" smtClean="0"/>
              <a:t>«О промышленной безопасности»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1270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79512" y="3140968"/>
            <a:ext cx="8640960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Объекты обращения опасных веществ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79512" y="3789040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Оборудование под давлением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79512" y="4437112"/>
            <a:ext cx="4464496" cy="7778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Подъёмные механизмы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2060"/>
                </a:solidFill>
              </a:rPr>
              <a:t>(в том числе жилищный фонд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2060"/>
                </a:solidFill>
              </a:rPr>
              <a:t>и административные здания, в которых есть лифты)</a:t>
            </a:r>
            <a:endParaRPr kumimoji="1" lang="ru-RU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79512" y="5286388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Металлургия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79512" y="5996208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Горно-обогатительные</a:t>
            </a:r>
            <a:r>
              <a:rPr kumimoji="1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производства</a:t>
            </a:r>
            <a:endParaRPr kumimoji="1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220072" y="2204864"/>
            <a:ext cx="3096344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Сфера европейской директивы «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Севезо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 bwMode="auto">
          <a:xfrm>
            <a:off x="539552" y="4221088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1331640" y="5797394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755576" y="6157434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2555776" y="6373458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79512" y="5301208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755576" y="4941168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555776" y="5085184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2276128" y="4157464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3316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3318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714620"/>
            <a:ext cx="3096344" cy="57589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Объекты регулирования</a:t>
            </a:r>
            <a:br>
              <a:rPr lang="ru-RU" sz="1800" dirty="0" smtClean="0"/>
            </a:br>
            <a:r>
              <a:rPr lang="ru-RU" sz="1800" dirty="0" smtClean="0"/>
              <a:t>российского закона</a:t>
            </a:r>
            <a:br>
              <a:rPr lang="ru-RU" sz="1800" dirty="0" smtClean="0"/>
            </a:br>
            <a:r>
              <a:rPr lang="ru-RU" sz="1800" dirty="0" smtClean="0"/>
              <a:t>«О промышленной безопасности»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292080" y="2708920"/>
            <a:ext cx="3096344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Объект регулирования европейской директивы «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Севезо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51520" y="4077072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Цех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39552" y="4437112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Гараж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267744" y="4437112"/>
            <a:ext cx="201622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Склад продукции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2123728" y="4005064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Склад ГСМ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95536" y="5589240"/>
            <a:ext cx="2304256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Сеть газоснабжения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907704" y="5949280"/>
            <a:ext cx="2448272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Сеть теплоснабжения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51520" y="6309320"/>
            <a:ext cx="2880320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Административное</a:t>
            </a:r>
            <a:r>
              <a:rPr kumimoji="1" lang="ru-RU" sz="1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здание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95536" y="4797152"/>
            <a:ext cx="2952328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Участок</a:t>
            </a:r>
            <a:r>
              <a:rPr kumimoji="1" lang="ru-RU" sz="1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механизации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79512" y="5149322"/>
            <a:ext cx="4392488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Площадка трансформаторной</a:t>
            </a:r>
            <a:r>
              <a:rPr kumimoji="1" lang="ru-RU" sz="1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подстанции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5364088" y="3933056"/>
            <a:ext cx="3168352" cy="23762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Промышленная площадка</a:t>
            </a: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5591987" y="4077586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6156176" y="4069202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6720365" y="4060818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7284554" y="4052434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7848743" y="4044050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5591987" y="4501250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6168051" y="4501250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6744115" y="4501250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7320179" y="4501250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7896243" y="4501250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5580112" y="5373216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6156176" y="5373216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6732240" y="5373216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7308304" y="5373216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7884368" y="5373216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 bwMode="auto">
          <a:xfrm>
            <a:off x="5591987" y="5805264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6168051" y="5805264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 bwMode="auto">
          <a:xfrm>
            <a:off x="6744115" y="5805264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7320179" y="5805264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7896243" y="5805264"/>
            <a:ext cx="420173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2786050" y="5500702"/>
            <a:ext cx="1656184" cy="2959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Жилой фонд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4340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4342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2214554"/>
            <a:ext cx="4357718" cy="57589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Российский закон</a:t>
            </a:r>
            <a:br>
              <a:rPr lang="ru-RU" sz="1800" dirty="0" smtClean="0"/>
            </a:br>
            <a:r>
              <a:rPr lang="ru-RU" sz="1800" dirty="0" smtClean="0"/>
              <a:t>«О промышленной безопасности»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286380" y="2143116"/>
            <a:ext cx="3096344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Европейская директива «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Севезо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14282" y="5349276"/>
            <a:ext cx="407196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Полноценный надзор: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2060"/>
                </a:solidFill>
              </a:rPr>
              <a:t>все экспертизы, все согласования,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разрешения</a:t>
            </a:r>
            <a:r>
              <a:rPr lang="ru-RU" dirty="0" smtClean="0">
                <a:solidFill>
                  <a:srgbClr val="002060"/>
                </a:solidFill>
              </a:rPr>
              <a:t>, регулярный надзор</a:t>
            </a: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929190" y="5349276"/>
            <a:ext cx="389128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Упрощённый порядок: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разработка политики предотвращения 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2060"/>
                </a:solidFill>
              </a:rPr>
              <a:t>аварий;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нотификация в орган надзора 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 количестве опасных веществ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4929190" y="3429000"/>
            <a:ext cx="381927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Полноценный надзор: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отчёт о безопасности;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план ликвидации аварий;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регулярный надзор.</a:t>
            </a:r>
            <a:endParaRPr kumimoji="1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14282" y="3429000"/>
            <a:ext cx="407196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Полноценный надзор: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2060"/>
                </a:solidFill>
              </a:rPr>
              <a:t>все экспертизы, все согласования,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разрешения</a:t>
            </a:r>
            <a:r>
              <a:rPr lang="ru-RU" dirty="0" smtClean="0">
                <a:solidFill>
                  <a:srgbClr val="002060"/>
                </a:solidFill>
              </a:rPr>
              <a:t>, регулярный надзор</a:t>
            </a: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</a:rPr>
              <a:t>плюс декларация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</a:rPr>
              <a:t>промышленной безопасности 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00034" y="2857496"/>
            <a:ext cx="8215370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Объём опасных веществ выше установленной</a:t>
            </a:r>
            <a:r>
              <a:rPr kumimoji="0" lang="ru-RU" sz="1800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нормы</a:t>
            </a:r>
            <a:endParaRPr kumimoji="0" lang="ru-RU" sz="1800" i="0" u="none" strike="noStrike" kern="0" cap="none" spc="0" normalizeH="0" baseline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28596" y="4781936"/>
            <a:ext cx="8215370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Объём опасных веществ ниже установленной</a:t>
            </a:r>
            <a:r>
              <a:rPr kumimoji="0" lang="ru-RU" sz="1800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нормы</a:t>
            </a:r>
            <a:endParaRPr kumimoji="0" lang="ru-RU" sz="1800" i="0" u="none" strike="noStrike" kern="0" cap="none" spc="0" normalizeH="0" baseline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214282" y="4714884"/>
            <a:ext cx="857256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214282" y="2928934"/>
            <a:ext cx="857256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4340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4342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2214554"/>
            <a:ext cx="4357718" cy="57589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Российский закон</a:t>
            </a:r>
            <a:br>
              <a:rPr lang="ru-RU" sz="1800" dirty="0" smtClean="0"/>
            </a:br>
            <a:r>
              <a:rPr lang="ru-RU" sz="1800" dirty="0" smtClean="0"/>
              <a:t>«О промышленной безопасности»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286380" y="2143116"/>
            <a:ext cx="3096344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Европейская директива «</a:t>
            </a:r>
            <a:r>
              <a:rPr kumimoji="0" lang="ru-RU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Севезо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14282" y="4857760"/>
            <a:ext cx="407196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294 тысячи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объектов регулирования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929190" y="4857760"/>
            <a:ext cx="389128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Упрощённый порядок: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разработка политики предотвращения 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2060"/>
                </a:solidFill>
              </a:rPr>
              <a:t>аварий;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нотификация в орган надзора 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 количестве опасных веществ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4929190" y="3206136"/>
            <a:ext cx="381927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Полноценный надзор: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отчёт о безопасности;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1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план ликвидации аварий;</a:t>
            </a:r>
          </a:p>
          <a:p>
            <a:pPr marL="0" marR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регулярный надзор.</a:t>
            </a:r>
            <a:endParaRPr kumimoji="1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14282" y="3214686"/>
            <a:ext cx="4071966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4 тысячи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объектов регулирования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00034" y="2714620"/>
            <a:ext cx="8215370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Объём опасных веществ выше установленной</a:t>
            </a:r>
            <a:r>
              <a:rPr kumimoji="0" lang="ru-RU" sz="1800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нормы</a:t>
            </a:r>
            <a:endParaRPr kumimoji="0" lang="ru-RU" sz="1800" i="0" u="none" strike="noStrike" kern="0" cap="none" spc="0" normalizeH="0" baseline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28596" y="4353308"/>
            <a:ext cx="8215370" cy="5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Объём опасных веществ ниже установленной</a:t>
            </a:r>
            <a:r>
              <a:rPr kumimoji="0" lang="ru-RU" sz="1800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нормы</a:t>
            </a:r>
            <a:endParaRPr kumimoji="0" lang="ru-RU" sz="1800" i="0" u="none" strike="noStrike" kern="0" cap="none" spc="0" normalizeH="0" baseline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 bwMode="auto">
          <a:xfrm>
            <a:off x="214282" y="4429132"/>
            <a:ext cx="857256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214282" y="2857496"/>
            <a:ext cx="857256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11560" y="6093296"/>
            <a:ext cx="7807587" cy="641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Внедрение в российскую практику европейских принципов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могло бы существенно упростить режим регулирования  98,6% объектов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без ущерба для уровня безопасности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10800000">
            <a:off x="4357687" y="3356992"/>
            <a:ext cx="360040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10800000">
            <a:off x="4429695" y="5085183"/>
            <a:ext cx="360040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05038"/>
            <a:ext cx="7848600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Задачи реформирования системы государственного регулирования: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- отказ от практики разработки нормативных актов надзорным ведомством;</a:t>
            </a:r>
            <a:br>
              <a:rPr lang="ru-RU" sz="1800" b="0" dirty="0" smtClean="0"/>
            </a:br>
            <a:r>
              <a:rPr lang="ru-RU" sz="1800" b="0" dirty="0" smtClean="0"/>
              <a:t>- комплексный независимый (общественный) аудит функций надзорных органов с целью оптимизации полномочий;</a:t>
            </a:r>
            <a:br>
              <a:rPr lang="ru-RU" sz="1800" b="0" dirty="0" smtClean="0"/>
            </a:br>
            <a:r>
              <a:rPr lang="ru-RU" sz="1800" b="0" dirty="0" smtClean="0"/>
              <a:t>- обязательная оценка регулирующего воздействия;</a:t>
            </a:r>
            <a:br>
              <a:rPr lang="ru-RU" sz="1800" b="0" dirty="0" smtClean="0"/>
            </a:br>
            <a:r>
              <a:rPr lang="ru-RU" sz="1800" b="0" dirty="0" smtClean="0"/>
              <a:t>- законодательная переориентация органов надзора на профилактическую и разъяснительную работу;</a:t>
            </a:r>
            <a:br>
              <a:rPr lang="ru-RU" sz="1800" b="0" dirty="0" smtClean="0"/>
            </a:br>
            <a:r>
              <a:rPr lang="ru-RU" sz="1800" b="0" dirty="0" smtClean="0"/>
              <a:t> карательные меры должны применяться только при реальном ущербе, либо подтверждённой высокой угрозе реального ущерба;</a:t>
            </a:r>
            <a:br>
              <a:rPr lang="ru-RU" sz="1800" b="0" dirty="0" smtClean="0"/>
            </a:br>
            <a:r>
              <a:rPr lang="ru-RU" sz="1800" b="0" dirty="0" smtClean="0"/>
              <a:t>- исключение фискальной функции у органов надзора, целевое использование средств штрафов и платежей.</a:t>
            </a:r>
            <a:r>
              <a:rPr lang="ru-RU" sz="1800" dirty="0" smtClean="0"/>
              <a:t>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6388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6390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05038"/>
            <a:ext cx="7848600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Спасибо за внимание!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7412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7414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05038"/>
            <a:ext cx="7848600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Федеральный закон №116-ФЗ «О промышленной безопасности опасных производственных объектов: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прямые затраты </a:t>
            </a:r>
            <a:r>
              <a:rPr lang="ru-RU" sz="1800" b="0" dirty="0" smtClean="0"/>
              <a:t>(стоимость выполнения формальных требований закона) – </a:t>
            </a:r>
            <a:r>
              <a:rPr lang="ru-RU" sz="1800" dirty="0" smtClean="0"/>
              <a:t>200 млрд.руб. в год;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косвенные затраты </a:t>
            </a:r>
            <a:r>
              <a:rPr lang="ru-RU" sz="1800" b="0" dirty="0" smtClean="0"/>
              <a:t>(заработная плата работников, обеспечивающих выполнение формальных требований, финансовые потери, связанные со снижением темпов реализации инвестиционных проектов)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4100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4102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5038"/>
            <a:ext cx="8064128" cy="1079946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Обязательное страхование гражданской ответственности владельцев опасных объектов за причинение вреда в результате аварии на опасном объекте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5124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5126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3501008"/>
          <a:ext cx="813690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Существующий порядок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Новый порядок с 01.01.2012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(в соответствии с федеральным законом №225-ФЗ)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Ежегодные расходы предприятий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2,3 млрд.руб. в год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28,5 млрд.руб. в год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(предложение НССО)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Доля в затратах на выполнение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формальных требований в сфере промышленной безопасности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1,15%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12,6%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564904"/>
            <a:ext cx="3744416" cy="64789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Расходы на выполнение </a:t>
            </a:r>
            <a:br>
              <a:rPr lang="ru-RU" sz="1800" dirty="0" smtClean="0"/>
            </a:br>
            <a:r>
              <a:rPr lang="ru-RU" sz="1800" dirty="0" smtClean="0"/>
              <a:t>требований законодательства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6148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6150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 bwMode="auto">
          <a:xfrm>
            <a:off x="5076056" y="3284984"/>
            <a:ext cx="3744416" cy="3096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23528" y="3284984"/>
            <a:ext cx="3744416" cy="3096344"/>
            <a:chOff x="611560" y="3284984"/>
            <a:chExt cx="3744416" cy="3096344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611560" y="3284984"/>
              <a:ext cx="3744416" cy="3096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0" name="Диаграмма 9"/>
            <p:cNvGraphicFramePr/>
            <p:nvPr/>
          </p:nvGraphicFramePr>
          <p:xfrm>
            <a:off x="611560" y="3501008"/>
            <a:ext cx="3672408" cy="28083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2" name="Двойная стрелка влево/вправо 11"/>
          <p:cNvSpPr/>
          <p:nvPr/>
        </p:nvSpPr>
        <p:spPr bwMode="auto">
          <a:xfrm>
            <a:off x="4067944" y="4416436"/>
            <a:ext cx="1008112" cy="54540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076056" y="2492896"/>
            <a:ext cx="3744416" cy="64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Реальный уровень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kern="0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б</a:t>
            </a:r>
            <a:r>
              <a:rPr kumimoji="0" lang="ru-RU" b="1" kern="0" dirty="0" smtClean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езопасности промышленных предприятий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3573016"/>
            <a:ext cx="595036" cy="848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76056" y="3356992"/>
            <a:ext cx="37444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b="1" kern="0" noProof="0" dirty="0" smtClean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ч</a:t>
            </a:r>
            <a:r>
              <a:rPr kumimoji="0" lang="ru-RU" b="1" kern="0" dirty="0" err="1" smtClean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исло</a:t>
            </a:r>
            <a:r>
              <a:rPr kumimoji="0" lang="ru-RU" b="1" kern="0" dirty="0" smtClean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аварий , при которых причинён ущерб жизни и здоровью;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b="1" kern="0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b="1" kern="0" dirty="0" smtClean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число пострадавших на промышленных предприятиях;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1" i="0" u="none" strike="noStrike" kern="0" cap="none" spc="0" normalizeH="0" noProof="0" dirty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безопасность на объектах, не относящихся к ОПО;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b="1" kern="0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b="1" kern="0" dirty="0" smtClean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защиты интересов граждан, пострадавших в результате несчастных случаев</a:t>
            </a:r>
            <a:endParaRPr kumimoji="0" lang="ru-RU" sz="1800" b="1" i="0" u="none" strike="noStrike" kern="0" cap="none" spc="0" normalizeH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1F408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ая прямоугольная выноска 20"/>
          <p:cNvSpPr/>
          <p:nvPr/>
        </p:nvSpPr>
        <p:spPr bwMode="auto">
          <a:xfrm>
            <a:off x="251520" y="2708920"/>
            <a:ext cx="8424936" cy="2880320"/>
          </a:xfrm>
          <a:prstGeom prst="wedgeRoundRectCallout">
            <a:avLst>
              <a:gd name="adj1" fmla="val 35267"/>
              <a:gd name="adj2" fmla="val 6662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23528" y="4437112"/>
            <a:ext cx="2880320" cy="5130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Ведомственные акты Госгортехнадзора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05038"/>
            <a:ext cx="7848600" cy="57589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Структура законодательства о промышленной безопасности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7172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7174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 bwMode="auto">
          <a:xfrm>
            <a:off x="2267744" y="2780928"/>
            <a:ext cx="4364672" cy="5130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Федеральный закон №116-ФЗ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«О промышленной безопасности»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131840" y="3501008"/>
            <a:ext cx="4176464" cy="3138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Постановления</a:t>
            </a:r>
            <a:r>
              <a:rPr kumimoji="1" lang="ru-RU" sz="1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Правительства России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364088" y="3861048"/>
            <a:ext cx="2880320" cy="3138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Технические регламенты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11560" y="3864987"/>
            <a:ext cx="2952328" cy="6491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Ведомственные акты </a:t>
            </a:r>
            <a:r>
              <a:rPr kumimoji="1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Ростехнадзора</a:t>
            </a:r>
            <a:endParaRPr kumimoji="1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539552" y="5755813"/>
            <a:ext cx="1080120" cy="3138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691952" y="5908213"/>
            <a:ext cx="1080120" cy="3138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844352" y="6060613"/>
            <a:ext cx="1080120" cy="3138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996752" y="6213013"/>
            <a:ext cx="1080120" cy="3138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1720" y="5733256"/>
            <a:ext cx="1364604" cy="641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Документы </a:t>
            </a:r>
          </a:p>
          <a:p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оветского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периода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 rot="10800000">
            <a:off x="827584" y="5085184"/>
            <a:ext cx="360040" cy="576064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893" y="6165304"/>
            <a:ext cx="3345468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Документы,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обязательные для исполнения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060848"/>
            <a:ext cx="7848600" cy="64789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Согласованность законодательства о промышленной безопасности</a:t>
            </a:r>
            <a:br>
              <a:rPr lang="ru-RU" sz="1800" dirty="0" smtClean="0"/>
            </a:br>
            <a:r>
              <a:rPr lang="ru-RU" sz="1800" dirty="0" smtClean="0"/>
              <a:t>с другими отраслями законодательства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8196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8198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179512" y="2780928"/>
            <a:ext cx="3168352" cy="3888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Законодательство</a:t>
            </a:r>
            <a:r>
              <a:rPr kumimoji="1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1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1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</a:rPr>
              <a:t>п</a:t>
            </a:r>
            <a:r>
              <a:rPr kumimoji="1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ромышленной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безопасности</a:t>
            </a:r>
            <a:endParaRPr kumimoji="1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716016" y="2780928"/>
            <a:ext cx="4248472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Градостроительное законодательство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716016" y="3429000"/>
            <a:ext cx="4248472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Законодательство о техническом регулировании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716016" y="4077072"/>
            <a:ext cx="4248472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Законодательство об охране труда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716016" y="4725144"/>
            <a:ext cx="4248472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Законодательство о санитарно-эпидемиологическом благополучии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716016" y="5373216"/>
            <a:ext cx="4248472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Законодательство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 пожарной безопасности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4716016" y="6021288"/>
            <a:ext cx="4248472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Законодательство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 чрезвычайных ситуациях</a:t>
            </a:r>
          </a:p>
        </p:txBody>
      </p:sp>
      <p:sp>
        <p:nvSpPr>
          <p:cNvPr id="16" name="Двойная стрелка влево/вправо 15"/>
          <p:cNvSpPr/>
          <p:nvPr/>
        </p:nvSpPr>
        <p:spPr bwMode="auto">
          <a:xfrm>
            <a:off x="3563888" y="4092401"/>
            <a:ext cx="936104" cy="41671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 bwMode="auto">
          <a:xfrm>
            <a:off x="3563888" y="4725144"/>
            <a:ext cx="936104" cy="41671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 bwMode="auto">
          <a:xfrm>
            <a:off x="3563888" y="5357887"/>
            <a:ext cx="936104" cy="41671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 bwMode="auto">
          <a:xfrm>
            <a:off x="3563888" y="5990630"/>
            <a:ext cx="936104" cy="41671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 bwMode="auto">
          <a:xfrm>
            <a:off x="3563888" y="3516337"/>
            <a:ext cx="936104" cy="41671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 bwMode="auto">
          <a:xfrm>
            <a:off x="3563888" y="2852936"/>
            <a:ext cx="936104" cy="41671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05038"/>
            <a:ext cx="7848600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Два направления </a:t>
            </a:r>
            <a:r>
              <a:rPr lang="ru-RU" sz="1800" b="0" dirty="0" smtClean="0"/>
              <a:t>совершенствования законодательства о промышленной безопасности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 Непрерывная корректировка действующего законодательства</a:t>
            </a:r>
            <a:r>
              <a:rPr lang="ru-RU" sz="1800" b="0" dirty="0" smtClean="0"/>
              <a:t>, с устранением единичных недостатков, процедур, проблем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 Разработка полноценной концепции нового законодательства, </a:t>
            </a:r>
            <a:r>
              <a:rPr lang="ru-RU" sz="1800" b="0" dirty="0" smtClean="0"/>
              <a:t>качественно изменяющего принципы регулирования, повышающего реальную ответственность предприятий и надзоров, устраняющего ненужные барьеры и расходы, ориентированного на реальное повышение безопасности граждан.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9220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9222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205038"/>
            <a:ext cx="7848600" cy="38163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Корректировка действующего законодательства: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 Сокращение числа опасных производственных объектов </a:t>
            </a:r>
            <a:r>
              <a:rPr lang="ru-RU" sz="1800" b="0" dirty="0" smtClean="0"/>
              <a:t>и, соответственно, связанных с этим избыточных требований и процедур:</a:t>
            </a:r>
            <a:br>
              <a:rPr lang="ru-RU" sz="1800" b="0" dirty="0" smtClean="0"/>
            </a:br>
            <a:r>
              <a:rPr lang="ru-RU" sz="1800" b="0" dirty="0" smtClean="0"/>
              <a:t>- лифты,</a:t>
            </a:r>
            <a:br>
              <a:rPr lang="ru-RU" sz="1800" b="0" dirty="0" smtClean="0"/>
            </a:br>
            <a:r>
              <a:rPr lang="ru-RU" sz="1800" b="0" dirty="0" smtClean="0"/>
              <a:t>- сети </a:t>
            </a:r>
            <a:r>
              <a:rPr lang="ru-RU" sz="1800" b="0" dirty="0" err="1" smtClean="0"/>
              <a:t>газопотребления</a:t>
            </a:r>
            <a:r>
              <a:rPr lang="ru-RU" sz="1800" b="0" dirty="0" smtClean="0"/>
              <a:t>,</a:t>
            </a:r>
            <a:br>
              <a:rPr lang="ru-RU" sz="1800" b="0" dirty="0" smtClean="0"/>
            </a:br>
            <a:r>
              <a:rPr lang="ru-RU" sz="1800" b="0" dirty="0" smtClean="0"/>
              <a:t>- автозаправочные станции.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  Сокращение избыточных процедур и документов: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- разрешение на применение технических устройств;</a:t>
            </a:r>
            <a:br>
              <a:rPr lang="ru-RU" sz="1800" b="0" dirty="0" smtClean="0"/>
            </a:br>
            <a:r>
              <a:rPr lang="ru-RU" sz="1800" b="0" dirty="0" smtClean="0"/>
              <a:t>- аттестация сварочного оборудования, материалов и технологий;</a:t>
            </a:r>
            <a:br>
              <a:rPr lang="ru-RU" sz="1800" b="0" dirty="0" smtClean="0"/>
            </a:br>
            <a:r>
              <a:rPr lang="ru-RU" sz="1800" b="0" dirty="0" smtClean="0"/>
              <a:t>- регулярная перерегистрация опасных объектов.</a:t>
            </a:r>
            <a:endParaRPr lang="ru-RU" sz="1800" dirty="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0244" name="AutoShape 5" descr="image001"/>
          <p:cNvSpPr>
            <a:spLocks noChangeAspect="1" noChangeArrowheads="1"/>
          </p:cNvSpPr>
          <p:nvPr/>
        </p:nvSpPr>
        <p:spPr bwMode="auto">
          <a:xfrm>
            <a:off x="4048125" y="2890838"/>
            <a:ext cx="1047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0246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04864"/>
            <a:ext cx="7848600" cy="57589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dirty="0" smtClean="0"/>
              <a:t>Сфера российского законодательства о промышленной безопасности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3350" y="476250"/>
            <a:ext cx="71961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6D6D8">
                <a:alpha val="50000"/>
              </a:srgb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Развитие законодательства о промышленной безопасности: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rgbClr val="1F408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взгляд бизнеса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371850" y="3005138"/>
            <a:ext cx="24003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152352" rIns="90000" bIns="38088">
            <a:spAutoFit/>
          </a:bodyPr>
          <a:lstStyle/>
          <a:p>
            <a:endParaRPr lang="ru-RU"/>
          </a:p>
        </p:txBody>
      </p:sp>
      <p:pic>
        <p:nvPicPr>
          <p:cNvPr id="11270" name="Picture 7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0223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2267744" y="2924944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Объекты обращения опасных веществ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267744" y="3573016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Оборудование под давлением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267744" y="5210390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Металлургия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267744" y="5924770"/>
            <a:ext cx="4464496" cy="5760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Горно-обогатительные</a:t>
            </a:r>
            <a:r>
              <a:rPr kumimoji="1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 производства</a:t>
            </a:r>
            <a:endParaRPr kumimoji="1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250644" y="4294236"/>
            <a:ext cx="4464496" cy="7778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>
            <a:bevelT w="165100" prst="coolSlant"/>
          </a:sp3d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</a:rPr>
              <a:t>Подъёмные механизмы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2060"/>
                </a:solidFill>
              </a:rPr>
              <a:t>(в том числе жилищный фонд </a:t>
            </a:r>
          </a:p>
          <a:p>
            <a:pPr marL="0" marR="0" indent="0" algn="ct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2060"/>
                </a:solidFill>
              </a:rPr>
              <a:t>и административные здания, в которых есть лифты)</a:t>
            </a:r>
            <a:endParaRPr kumimoji="1" lang="ru-RU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N piskul">
  <a:themeElements>
    <a:clrScheme name="NN piskul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NN piskul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N piskul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 piskul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 pisku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 piskul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 piskul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 piskul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 piskul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1052</TotalTime>
  <Words>610</Words>
  <Application>Microsoft Office PowerPoint</Application>
  <PresentationFormat>Экран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NN piskul</vt:lpstr>
      <vt:lpstr>Развитие законодательства  о промышленной безопасности: взгляд бизнеса</vt:lpstr>
      <vt:lpstr>Федеральный закон №116-ФЗ «О промышленной безопасности опасных производственных объектов:  - прямые затраты (стоимость выполнения формальных требований закона) – 200 млрд.руб. в год;  - косвенные затраты (заработная плата работников, обеспечивающих выполнение формальных требований, финансовые потери, связанные со снижением темпов реализации инвестиционных проектов)</vt:lpstr>
      <vt:lpstr>Обязательное страхование гражданской ответственности владельцев опасных объектов за причинение вреда в результате аварии на опасном объекте</vt:lpstr>
      <vt:lpstr>Расходы на выполнение  требований законодательства</vt:lpstr>
      <vt:lpstr>Структура законодательства о промышленной безопасности</vt:lpstr>
      <vt:lpstr>Согласованность законодательства о промышленной безопасности с другими отраслями законодательства</vt:lpstr>
      <vt:lpstr>Два направления совершенствования законодательства о промышленной безопасности:  1. Непрерывная корректировка действующего законодательства, с устранением единичных недостатков, процедур, проблем  2. Разработка полноценной концепции нового законодательства, качественно изменяющего принципы регулирования, повышающего реальную ответственность предприятий и надзоров, устраняющего ненужные барьеры и расходы, ориентированного на реальное повышение безопасности граждан.</vt:lpstr>
      <vt:lpstr>Корректировка действующего законодательства:  1. Сокращение числа опасных производственных объектов и, соответственно, связанных с этим избыточных требований и процедур: - лифты, - сети газопотребления, - автозаправочные станции.  2.  Сокращение избыточных процедур и документов: - разрешение на применение технических устройств; - аттестация сварочного оборудования, материалов и технологий; - регулярная перерегистрация опасных объектов.</vt:lpstr>
      <vt:lpstr>Сфера российского законодательства о промышленной безопасности </vt:lpstr>
      <vt:lpstr>Сфера российского закона «О промышленной безопасности»</vt:lpstr>
      <vt:lpstr>Объекты регулирования российского закона «О промышленной безопасности»</vt:lpstr>
      <vt:lpstr>Российский закон «О промышленной безопасности»</vt:lpstr>
      <vt:lpstr>Российский закон «О промышленной безопасности»</vt:lpstr>
      <vt:lpstr>Задачи реформирования системы государственного регулирования:  - отказ от практики разработки нормативных актов надзорным ведомством; - комплексный независимый (общественный) аудит функций надзорных органов с целью оптимизации полномочий; - обязательная оценка регулирующего воздействия; - законодательная переориентация органов надзора на профилактическую и разъяснительную работу;  карательные меры должны применяться только при реальном ущербе, либо подтверждённой высокой угрозе реального ущерба; - исключение фискальной функции у органов надзора, целевое использование средств штрафов и платежей. </vt:lpstr>
      <vt:lpstr>Спасибо за внимание!</vt:lpstr>
    </vt:vector>
  </TitlesOfParts>
  <Company>MO GMK 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положения Концепции законопроекта РСПП о плате </dc:title>
  <dc:creator>ShataylovVV</dc:creator>
  <cp:lastModifiedBy>E.Bragin</cp:lastModifiedBy>
  <cp:revision>131</cp:revision>
  <dcterms:created xsi:type="dcterms:W3CDTF">2009-07-21T07:12:19Z</dcterms:created>
  <dcterms:modified xsi:type="dcterms:W3CDTF">2011-04-18T08:25:49Z</dcterms:modified>
</cp:coreProperties>
</file>