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8" r:id="rId3"/>
    <p:sldMasterId id="2147483687" r:id="rId4"/>
  </p:sldMasterIdLst>
  <p:notesMasterIdLst>
    <p:notesMasterId r:id="rId8"/>
  </p:notesMasterIdLst>
  <p:sldIdLst>
    <p:sldId id="264" r:id="rId5"/>
    <p:sldId id="259" r:id="rId6"/>
    <p:sldId id="263" r:id="rId7"/>
  </p:sldIdLst>
  <p:sldSz cx="12192000" cy="6858000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D105344-3A9C-4350-A70C-4849FD07F317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CA8FD30-FFF9-459A-9883-97E927EC9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08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317FA6-4613-5147-9AF7-9731C55C989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05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317FA6-4613-5147-9AF7-9731C55C989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5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jp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jpe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jp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22" y="159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2" y="1597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 userDrawn="1"/>
        </p:nvSpPr>
        <p:spPr>
          <a:xfrm>
            <a:off x="1" y="3603957"/>
            <a:ext cx="12192000" cy="3254051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904" dirty="0">
              <a:solidFill>
                <a:srgbClr val="FFFFFF"/>
              </a:solidFill>
            </a:endParaRPr>
          </a:p>
        </p:txBody>
      </p:sp>
      <p:pic>
        <p:nvPicPr>
          <p:cNvPr id="21" name="Picture 20" descr="CBRF_titul-1.jpg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0" y="1542250"/>
            <a:ext cx="12199683" cy="2060376"/>
          </a:xfrm>
          <a:prstGeom prst="rect">
            <a:avLst/>
          </a:prstGeom>
          <a:effectLst/>
        </p:spPr>
      </p:pic>
      <p:pic>
        <p:nvPicPr>
          <p:cNvPr id="22" name="Picture 21" descr="alllogo-02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0"/>
            <a:ext cx="3724401" cy="1542802"/>
          </a:xfrm>
          <a:prstGeom prst="rect">
            <a:avLst/>
          </a:prstGeom>
        </p:spPr>
      </p:pic>
      <p:sp>
        <p:nvSpPr>
          <p:cNvPr id="28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64006" y="4274905"/>
            <a:ext cx="6908801" cy="66806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47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Название презентации</a:t>
            </a:r>
            <a:r>
              <a:rPr lang="en-US" noProof="0" dirty="0"/>
              <a:t/>
            </a:r>
            <a:br>
              <a:rPr lang="en-US" noProof="0" dirty="0"/>
            </a:br>
            <a:r>
              <a:rPr lang="en-US" noProof="0" dirty="0"/>
              <a:t/>
            </a:r>
            <a:br>
              <a:rPr lang="en-US" noProof="0" dirty="0"/>
            </a:br>
            <a:endParaRPr lang="ru-RU" noProof="0" dirty="0"/>
          </a:p>
        </p:txBody>
      </p:sp>
      <p:sp>
        <p:nvSpPr>
          <p:cNvPr id="29" name="Subtitle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064006" y="5405215"/>
            <a:ext cx="6908801" cy="15914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034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Подзаголовок</a:t>
            </a:r>
          </a:p>
        </p:txBody>
      </p:sp>
      <p:sp>
        <p:nvSpPr>
          <p:cNvPr id="32" name="Document type" hidden="1"/>
          <p:cNvSpPr txBox="1">
            <a:spLocks noChangeArrowheads="1"/>
          </p:cNvSpPr>
          <p:nvPr userDrawn="1"/>
        </p:nvSpPr>
        <p:spPr bwMode="auto">
          <a:xfrm>
            <a:off x="4064003" y="5869996"/>
            <a:ext cx="6580717" cy="11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67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Тип документа</a:t>
            </a:r>
          </a:p>
        </p:txBody>
      </p:sp>
      <p:sp>
        <p:nvSpPr>
          <p:cNvPr id="33" name="Date" hidden="1"/>
          <p:cNvSpPr txBox="1">
            <a:spLocks noChangeArrowheads="1"/>
          </p:cNvSpPr>
          <p:nvPr userDrawn="1"/>
        </p:nvSpPr>
        <p:spPr bwMode="auto">
          <a:xfrm>
            <a:off x="4064003" y="6078465"/>
            <a:ext cx="6580717" cy="11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67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Дата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-3841" y="1542250"/>
            <a:ext cx="12195841" cy="2060376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074" tIns="25037" rIns="50074" bIns="250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959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56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 userDrawn="1"/>
        </p:nvSpPr>
        <p:spPr>
          <a:xfrm>
            <a:off x="1" y="3603953"/>
            <a:ext cx="12192000" cy="3254051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904" dirty="0">
              <a:solidFill>
                <a:srgbClr val="FFFFFF"/>
              </a:solidFill>
            </a:endParaRPr>
          </a:p>
        </p:txBody>
      </p:sp>
      <p:pic>
        <p:nvPicPr>
          <p:cNvPr id="22" name="Picture 21" descr="alllogo-0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3724401" cy="1542802"/>
          </a:xfrm>
          <a:prstGeom prst="rect">
            <a:avLst/>
          </a:prstGeom>
        </p:spPr>
      </p:pic>
      <p:sp>
        <p:nvSpPr>
          <p:cNvPr id="28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64003" y="4274905"/>
            <a:ext cx="6908801" cy="66806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47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Название презентации</a:t>
            </a:r>
            <a:r>
              <a:rPr lang="en-US" noProof="0" dirty="0"/>
              <a:t/>
            </a:r>
            <a:br>
              <a:rPr lang="en-US" noProof="0" dirty="0"/>
            </a:br>
            <a:r>
              <a:rPr lang="en-US" noProof="0" dirty="0"/>
              <a:t/>
            </a:r>
            <a:br>
              <a:rPr lang="en-US" noProof="0" dirty="0"/>
            </a:br>
            <a:endParaRPr lang="ru-RU" noProof="0" dirty="0"/>
          </a:p>
        </p:txBody>
      </p:sp>
      <p:sp>
        <p:nvSpPr>
          <p:cNvPr id="29" name="Subtitle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064003" y="5405215"/>
            <a:ext cx="6908801" cy="15914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034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Подзаголовок</a:t>
            </a:r>
          </a:p>
        </p:txBody>
      </p:sp>
      <p:sp>
        <p:nvSpPr>
          <p:cNvPr id="32" name="Document type" hidden="1"/>
          <p:cNvSpPr txBox="1">
            <a:spLocks noChangeArrowheads="1"/>
          </p:cNvSpPr>
          <p:nvPr userDrawn="1"/>
        </p:nvSpPr>
        <p:spPr bwMode="auto">
          <a:xfrm>
            <a:off x="4064003" y="5869996"/>
            <a:ext cx="6580717" cy="11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67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Тип документа</a:t>
            </a:r>
          </a:p>
        </p:txBody>
      </p:sp>
      <p:sp>
        <p:nvSpPr>
          <p:cNvPr id="33" name="Date" hidden="1"/>
          <p:cNvSpPr txBox="1">
            <a:spLocks noChangeArrowheads="1"/>
          </p:cNvSpPr>
          <p:nvPr userDrawn="1"/>
        </p:nvSpPr>
        <p:spPr bwMode="auto">
          <a:xfrm>
            <a:off x="4064003" y="6078465"/>
            <a:ext cx="6580717" cy="11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67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Дата</a:t>
            </a: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 rotWithShape="1"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4" b="70935"/>
          <a:stretch/>
        </p:blipFill>
        <p:spPr>
          <a:xfrm flipH="1">
            <a:off x="-3840" y="1542253"/>
            <a:ext cx="12192003" cy="2076451"/>
          </a:xfrm>
          <a:prstGeom prst="rect">
            <a:avLst/>
          </a:prstGeom>
        </p:spPr>
      </p:pic>
      <p:sp>
        <p:nvSpPr>
          <p:cNvPr id="11" name="Rectangle 10"/>
          <p:cNvSpPr>
            <a:spLocks/>
          </p:cNvSpPr>
          <p:nvPr userDrawn="1"/>
        </p:nvSpPr>
        <p:spPr>
          <a:xfrm>
            <a:off x="-3840" y="1542253"/>
            <a:ext cx="12192003" cy="2076451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074" tIns="25037" rIns="50074" bIns="250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959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71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"/>
          <p:cNvSpPr txBox="1">
            <a:spLocks/>
          </p:cNvSpPr>
          <p:nvPr userDrawn="1"/>
        </p:nvSpPr>
        <p:spPr>
          <a:xfrm>
            <a:off x="11626138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SlideLogoSeparator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11454169" y="6534056"/>
            <a:ext cx="54523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500291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cs typeface="Arial" panose="020B0604020202020204" pitchFamily="34" charset="0"/>
              </a:rPr>
              <a:t>|</a:t>
            </a: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3724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151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99" y="1463"/>
          <a:ext cx="1996" cy="1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9" y="1463"/>
                        <a:ext cx="1996" cy="1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068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1" y="4629502"/>
            <a:ext cx="5251451" cy="230832"/>
          </a:xfrm>
        </p:spPr>
        <p:txBody>
          <a:bodyPr anchor="b"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1" y="4942715"/>
            <a:ext cx="5251451" cy="1146947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3"/>
            <a:ext cx="12192000" cy="2740800"/>
          </a:xfrm>
          <a:prstGeom prst="rect">
            <a:avLst/>
          </a:prstGeom>
        </p:spPr>
      </p:pic>
      <p:pic>
        <p:nvPicPr>
          <p:cNvPr id="13" name="Picture 12" descr="alllogo-0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125" y="19440"/>
            <a:ext cx="2922483" cy="136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31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en-CA" dirty="0"/>
              <a:t>First Level Text</a:t>
            </a:r>
          </a:p>
          <a:p>
            <a:pPr lvl="1"/>
            <a:r>
              <a:rPr lang="en-CA" dirty="0"/>
              <a:t>Second Level Text</a:t>
            </a:r>
          </a:p>
          <a:p>
            <a:pPr lvl="2"/>
            <a:r>
              <a:rPr lang="en-CA" dirty="0"/>
              <a:t>Third Level Text</a:t>
            </a:r>
          </a:p>
          <a:p>
            <a:pPr lvl="3"/>
            <a:r>
              <a:rPr lang="en-CA" dirty="0"/>
              <a:t>Fourth Level Text</a:t>
            </a:r>
          </a:p>
          <a:p>
            <a:pPr lvl="4"/>
            <a:r>
              <a:rPr lang="en-CA" dirty="0"/>
              <a:t>Fifth Level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3" y="992712"/>
            <a:ext cx="1158134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24771" y="365983"/>
            <a:ext cx="10940348" cy="159146"/>
          </a:xfrm>
        </p:spPr>
        <p:txBody>
          <a:bodyPr/>
          <a:lstStyle/>
          <a:p>
            <a:r>
              <a:rPr lang="en-US" dirty="0"/>
              <a:t>Master Title Slide Headline</a:t>
            </a:r>
            <a:endParaRPr lang="en-C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59599" y="6562940"/>
            <a:ext cx="7152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>
                <a:solidFill>
                  <a:srgbClr val="7F7F7F"/>
                </a:solidFill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7F7F7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970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rgbClr val="0070C0"/>
          </a:solidFill>
          <a:ln>
            <a:solidFill>
              <a:srgbClr val="8586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829260" y="5594867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Внедрение </a:t>
            </a:r>
            <a:r>
              <a:rPr lang="en-US" dirty="0"/>
              <a:t>ISO</a:t>
            </a:r>
            <a:r>
              <a:rPr lang="ru-RU" dirty="0"/>
              <a:t> 20022 – контекст и видение Регулятора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5829258" y="4122350"/>
            <a:ext cx="5766487" cy="1359244"/>
          </a:xfrm>
        </p:spPr>
        <p:txBody>
          <a:bodyPr anchor="b">
            <a:normAutofit/>
          </a:bodyPr>
          <a:lstStyle>
            <a:lvl1pPr>
              <a:defRPr sz="2000" baseline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Вводный курс по финансовым (платежным) сообщениям </a:t>
            </a:r>
            <a:r>
              <a:rPr lang="en-US" dirty="0"/>
              <a:t>ISO</a:t>
            </a:r>
            <a:r>
              <a:rPr lang="ru-RU" dirty="0"/>
              <a:t> 20022 в национальной платежной системе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5836573" y="6315164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1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58" y="-7917"/>
            <a:ext cx="2478505" cy="1369015"/>
          </a:xfrm>
          <a:prstGeom prst="rect">
            <a:avLst/>
          </a:prstGeom>
        </p:spPr>
      </p:pic>
      <p:pic>
        <p:nvPicPr>
          <p:cNvPr id="1026" name="Picture 2" descr="Z:\Управление профессиональной подготовки\Отдел учебных проектов и программ\Общий раздел\1 Щаева\Презентация Департамента\chair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0" y="1344916"/>
            <a:ext cx="12193200" cy="2760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519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A5086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24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113773"/>
            <a:ext cx="12192000" cy="2752812"/>
          </a:xfrm>
          <a:prstGeom prst="rect">
            <a:avLst/>
          </a:prstGeom>
          <a:solidFill>
            <a:srgbClr val="0070C0"/>
          </a:solidFill>
          <a:ln>
            <a:solidFill>
              <a:srgbClr val="8586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4118920"/>
            <a:ext cx="5251451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0" y="4942705"/>
            <a:ext cx="5251451" cy="11469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7E6E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3"/>
            <a:ext cx="12192000" cy="2740800"/>
          </a:xfrm>
          <a:prstGeom prst="rect">
            <a:avLst/>
          </a:prstGeom>
        </p:spPr>
      </p:pic>
      <p:pic>
        <p:nvPicPr>
          <p:cNvPr id="11" name="Picture 10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7" y="-308918"/>
            <a:ext cx="3650043" cy="20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67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0057"/>
            <a:ext cx="10866395" cy="88556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32395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A5086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01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22" y="159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2" y="1597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 userDrawn="1"/>
        </p:nvSpPr>
        <p:spPr>
          <a:xfrm>
            <a:off x="1" y="3603957"/>
            <a:ext cx="12192000" cy="3254051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904" dirty="0">
              <a:solidFill>
                <a:srgbClr val="FFFFFF"/>
              </a:solidFill>
            </a:endParaRPr>
          </a:p>
        </p:txBody>
      </p:sp>
      <p:pic>
        <p:nvPicPr>
          <p:cNvPr id="22" name="Picture 21" descr="alllogo-0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0"/>
            <a:ext cx="3724401" cy="1542802"/>
          </a:xfrm>
          <a:prstGeom prst="rect">
            <a:avLst/>
          </a:prstGeom>
        </p:spPr>
      </p:pic>
      <p:sp>
        <p:nvSpPr>
          <p:cNvPr id="28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64006" y="4274905"/>
            <a:ext cx="6908801" cy="66806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47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Название презентации</a:t>
            </a:r>
            <a:r>
              <a:rPr lang="en-US" noProof="0" dirty="0"/>
              <a:t/>
            </a:r>
            <a:br>
              <a:rPr lang="en-US" noProof="0" dirty="0"/>
            </a:br>
            <a:r>
              <a:rPr lang="en-US" noProof="0" dirty="0"/>
              <a:t/>
            </a:r>
            <a:br>
              <a:rPr lang="en-US" noProof="0" dirty="0"/>
            </a:br>
            <a:endParaRPr lang="ru-RU" noProof="0" dirty="0"/>
          </a:p>
        </p:txBody>
      </p:sp>
      <p:sp>
        <p:nvSpPr>
          <p:cNvPr id="29" name="Subtitle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064006" y="5405215"/>
            <a:ext cx="6908801" cy="15914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034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Подзаголовок</a:t>
            </a:r>
          </a:p>
        </p:txBody>
      </p:sp>
      <p:sp>
        <p:nvSpPr>
          <p:cNvPr id="32" name="Document type" hidden="1"/>
          <p:cNvSpPr txBox="1">
            <a:spLocks noChangeArrowheads="1"/>
          </p:cNvSpPr>
          <p:nvPr userDrawn="1"/>
        </p:nvSpPr>
        <p:spPr bwMode="auto">
          <a:xfrm>
            <a:off x="4064003" y="5869996"/>
            <a:ext cx="6580717" cy="11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67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Тип документа</a:t>
            </a:r>
          </a:p>
        </p:txBody>
      </p:sp>
      <p:sp>
        <p:nvSpPr>
          <p:cNvPr id="33" name="Date" hidden="1"/>
          <p:cNvSpPr txBox="1">
            <a:spLocks noChangeArrowheads="1"/>
          </p:cNvSpPr>
          <p:nvPr userDrawn="1"/>
        </p:nvSpPr>
        <p:spPr bwMode="auto">
          <a:xfrm>
            <a:off x="4064003" y="6078465"/>
            <a:ext cx="6580717" cy="11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67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Дата</a:t>
            </a:r>
          </a:p>
        </p:txBody>
      </p:sp>
      <p:pic>
        <p:nvPicPr>
          <p:cNvPr id="9" name="Picture 8" descr="CBRF-Razdelitel.jpg"/>
          <p:cNvPicPr>
            <a:picLocks/>
          </p:cNvPicPr>
          <p:nvPr userDrawn="1"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0" y="1542250"/>
            <a:ext cx="12199683" cy="206037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841" y="1542250"/>
            <a:ext cx="12195841" cy="2060376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074" tIns="25037" rIns="50074" bIns="250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959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622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A5086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743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A5086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17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460" y="1208216"/>
            <a:ext cx="6597136" cy="713946"/>
          </a:xfrm>
        </p:spPr>
        <p:txBody>
          <a:bodyPr anchor="t">
            <a:normAutofit/>
          </a:bodyPr>
          <a:lstStyle>
            <a:lvl1pPr>
              <a:defRPr sz="2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10270" y="1208218"/>
            <a:ext cx="4022596" cy="5037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7460" y="2114380"/>
            <a:ext cx="6597136" cy="41390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A5086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934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CA" dirty="0"/>
              <a:t>First Level Text</a:t>
            </a:r>
          </a:p>
          <a:p>
            <a:pPr lvl="1"/>
            <a:r>
              <a:rPr lang="en-CA" dirty="0"/>
              <a:t>Second Level Text</a:t>
            </a:r>
          </a:p>
          <a:p>
            <a:pPr lvl="2"/>
            <a:r>
              <a:rPr lang="en-CA" dirty="0"/>
              <a:t>Third Level Text</a:t>
            </a:r>
          </a:p>
          <a:p>
            <a:pPr lvl="3"/>
            <a:r>
              <a:rPr lang="en-CA" dirty="0"/>
              <a:t>Fourth Level Text</a:t>
            </a:r>
          </a:p>
          <a:p>
            <a:pPr lvl="4"/>
            <a:r>
              <a:rPr lang="en-CA" dirty="0"/>
              <a:t>Fifth Level 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86875" y="0"/>
            <a:ext cx="10940348" cy="891112"/>
          </a:xfrm>
        </p:spPr>
        <p:txBody>
          <a:bodyPr/>
          <a:lstStyle>
            <a:lvl1pPr>
              <a:defRPr b="1">
                <a:solidFill>
                  <a:srgbClr val="3A50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 Slide Headline</a:t>
            </a:r>
            <a:endParaRPr lang="en-C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9166225" y="6356350"/>
            <a:ext cx="2844800" cy="365125"/>
          </a:xfrm>
        </p:spPr>
        <p:txBody>
          <a:bodyPr/>
          <a:lstStyle>
            <a:lvl1pPr>
              <a:defRPr sz="12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240FD82-CB1A-4C1B-92E9-16B236FA1B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50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BRF_titul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481"/>
            <a:ext cx="12192000" cy="27432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1" y="5594865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41" y="4118919"/>
            <a:ext cx="5766486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162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89" y="5594864"/>
            <a:ext cx="5410968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2" name="Picture 11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7" y="-308918"/>
            <a:ext cx="3650043" cy="20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86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4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33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4118918"/>
            <a:ext cx="5251450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0" y="4942703"/>
            <a:ext cx="5251450" cy="11469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3"/>
            <a:ext cx="12192000" cy="2740800"/>
          </a:xfrm>
          <a:prstGeom prst="rect">
            <a:avLst/>
          </a:prstGeom>
        </p:spPr>
      </p:pic>
      <p:pic>
        <p:nvPicPr>
          <p:cNvPr id="8" name="Picture 7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7" y="-308918"/>
            <a:ext cx="3650043" cy="20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86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32395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4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97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4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7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4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37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22" y="159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2" y="1597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 userDrawn="1"/>
        </p:nvSpPr>
        <p:spPr>
          <a:xfrm>
            <a:off x="1" y="3603957"/>
            <a:ext cx="12192000" cy="3254051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904" dirty="0">
              <a:solidFill>
                <a:srgbClr val="FFFFFF"/>
              </a:solidFill>
            </a:endParaRPr>
          </a:p>
        </p:txBody>
      </p:sp>
      <p:pic>
        <p:nvPicPr>
          <p:cNvPr id="22" name="Picture 21" descr="alllogo-0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0"/>
            <a:ext cx="3724401" cy="1542802"/>
          </a:xfrm>
          <a:prstGeom prst="rect">
            <a:avLst/>
          </a:prstGeom>
        </p:spPr>
      </p:pic>
      <p:sp>
        <p:nvSpPr>
          <p:cNvPr id="28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64006" y="4274905"/>
            <a:ext cx="6908801" cy="66806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47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Название презентации</a:t>
            </a:r>
            <a:r>
              <a:rPr lang="en-US" noProof="0" dirty="0"/>
              <a:t/>
            </a:r>
            <a:br>
              <a:rPr lang="en-US" noProof="0" dirty="0"/>
            </a:br>
            <a:r>
              <a:rPr lang="en-US" noProof="0" dirty="0"/>
              <a:t/>
            </a:r>
            <a:br>
              <a:rPr lang="en-US" noProof="0" dirty="0"/>
            </a:br>
            <a:endParaRPr lang="ru-RU" noProof="0" dirty="0"/>
          </a:p>
        </p:txBody>
      </p:sp>
      <p:sp>
        <p:nvSpPr>
          <p:cNvPr id="29" name="Subtitle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064006" y="5405215"/>
            <a:ext cx="6908801" cy="15914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034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Подзаголовок</a:t>
            </a:r>
          </a:p>
        </p:txBody>
      </p:sp>
      <p:sp>
        <p:nvSpPr>
          <p:cNvPr id="32" name="Document type" hidden="1"/>
          <p:cNvSpPr txBox="1">
            <a:spLocks noChangeArrowheads="1"/>
          </p:cNvSpPr>
          <p:nvPr userDrawn="1"/>
        </p:nvSpPr>
        <p:spPr bwMode="auto">
          <a:xfrm>
            <a:off x="4064003" y="5869996"/>
            <a:ext cx="6580717" cy="11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67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Тип документа</a:t>
            </a:r>
          </a:p>
        </p:txBody>
      </p:sp>
      <p:sp>
        <p:nvSpPr>
          <p:cNvPr id="33" name="Date" hidden="1"/>
          <p:cNvSpPr txBox="1">
            <a:spLocks noChangeArrowheads="1"/>
          </p:cNvSpPr>
          <p:nvPr userDrawn="1"/>
        </p:nvSpPr>
        <p:spPr bwMode="auto">
          <a:xfrm>
            <a:off x="4064003" y="6078465"/>
            <a:ext cx="6580717" cy="11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67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Дата</a:t>
            </a: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 rotWithShape="1"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4" b="70935"/>
          <a:stretch/>
        </p:blipFill>
        <p:spPr>
          <a:xfrm flipH="1">
            <a:off x="-3840" y="1542257"/>
            <a:ext cx="12192003" cy="2076451"/>
          </a:xfrm>
          <a:prstGeom prst="rect">
            <a:avLst/>
          </a:prstGeom>
        </p:spPr>
      </p:pic>
      <p:sp>
        <p:nvSpPr>
          <p:cNvPr id="11" name="Rectangle 10"/>
          <p:cNvSpPr>
            <a:spLocks/>
          </p:cNvSpPr>
          <p:nvPr userDrawn="1"/>
        </p:nvSpPr>
        <p:spPr>
          <a:xfrm>
            <a:off x="-3840" y="1542257"/>
            <a:ext cx="12192003" cy="2076451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074" tIns="25037" rIns="50074" bIns="250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959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510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460" y="1208216"/>
            <a:ext cx="6597136" cy="713946"/>
          </a:xfrm>
        </p:spPr>
        <p:txBody>
          <a:bodyPr anchor="t"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10269" y="1208216"/>
            <a:ext cx="4022596" cy="5037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7460" y="2114378"/>
            <a:ext cx="6597136" cy="41390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49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9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22" y="159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2" y="1597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"/>
          <p:cNvSpPr txBox="1">
            <a:spLocks/>
          </p:cNvSpPr>
          <p:nvPr userDrawn="1"/>
        </p:nvSpPr>
        <p:spPr>
          <a:xfrm>
            <a:off x="11626139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SlideLogoSeparator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11454169" y="6534060"/>
            <a:ext cx="54523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500291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cs typeface="Arial" panose="020B0604020202020204" pitchFamily="34" charset="0"/>
              </a:rPr>
              <a:t>|</a:t>
            </a: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852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2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99" y="1467"/>
          <a:ext cx="1996" cy="1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9" y="1467"/>
                        <a:ext cx="1996" cy="1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31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en-CA" dirty="0"/>
              <a:t>First Level Text</a:t>
            </a:r>
          </a:p>
          <a:p>
            <a:pPr lvl="1"/>
            <a:r>
              <a:rPr lang="en-CA" dirty="0"/>
              <a:t>Second Level Text</a:t>
            </a:r>
          </a:p>
          <a:p>
            <a:pPr lvl="2"/>
            <a:r>
              <a:rPr lang="en-CA" dirty="0"/>
              <a:t>Third Level Text</a:t>
            </a:r>
          </a:p>
          <a:p>
            <a:pPr lvl="3"/>
            <a:r>
              <a:rPr lang="en-CA" dirty="0"/>
              <a:t>Fourth Level Text</a:t>
            </a:r>
          </a:p>
          <a:p>
            <a:pPr lvl="4"/>
            <a:r>
              <a:rPr lang="en-CA" dirty="0"/>
              <a:t>Fifth Level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6" y="992712"/>
            <a:ext cx="1158134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24774" y="365983"/>
            <a:ext cx="10940348" cy="159146"/>
          </a:xfrm>
        </p:spPr>
        <p:txBody>
          <a:bodyPr/>
          <a:lstStyle/>
          <a:p>
            <a:r>
              <a:rPr lang="en-US" dirty="0"/>
              <a:t>Master Title Slide Headline</a:t>
            </a:r>
            <a:endParaRPr lang="en-C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59599" y="6562940"/>
            <a:ext cx="7152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>
                <a:solidFill>
                  <a:srgbClr val="7F7F7F"/>
                </a:solidFill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7F7F7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66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 userDrawn="1"/>
        </p:nvSpPr>
        <p:spPr>
          <a:xfrm>
            <a:off x="1" y="3603953"/>
            <a:ext cx="12192000" cy="3254051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904" dirty="0">
              <a:solidFill>
                <a:srgbClr val="FFFFFF"/>
              </a:solidFill>
            </a:endParaRPr>
          </a:p>
        </p:txBody>
      </p:sp>
      <p:pic>
        <p:nvPicPr>
          <p:cNvPr id="21" name="Picture 20" descr="CBRF_titul-1.jpg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0" y="1542250"/>
            <a:ext cx="12199683" cy="2060376"/>
          </a:xfrm>
          <a:prstGeom prst="rect">
            <a:avLst/>
          </a:prstGeom>
          <a:effectLst/>
        </p:spPr>
      </p:pic>
      <p:pic>
        <p:nvPicPr>
          <p:cNvPr id="22" name="Picture 21" descr="alllogo-02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3724401" cy="1542802"/>
          </a:xfrm>
          <a:prstGeom prst="rect">
            <a:avLst/>
          </a:prstGeom>
        </p:spPr>
      </p:pic>
      <p:sp>
        <p:nvSpPr>
          <p:cNvPr id="28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64003" y="4274905"/>
            <a:ext cx="6908801" cy="66806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47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Название презентации</a:t>
            </a:r>
            <a:r>
              <a:rPr lang="en-US" noProof="0" dirty="0"/>
              <a:t/>
            </a:r>
            <a:br>
              <a:rPr lang="en-US" noProof="0" dirty="0"/>
            </a:br>
            <a:r>
              <a:rPr lang="en-US" noProof="0" dirty="0"/>
              <a:t/>
            </a:r>
            <a:br>
              <a:rPr lang="en-US" noProof="0" dirty="0"/>
            </a:br>
            <a:endParaRPr lang="ru-RU" noProof="0" dirty="0"/>
          </a:p>
        </p:txBody>
      </p:sp>
      <p:sp>
        <p:nvSpPr>
          <p:cNvPr id="29" name="Subtitle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064003" y="5405215"/>
            <a:ext cx="6908801" cy="15914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034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Подзаголовок</a:t>
            </a:r>
          </a:p>
        </p:txBody>
      </p:sp>
      <p:sp>
        <p:nvSpPr>
          <p:cNvPr id="32" name="Document type" hidden="1"/>
          <p:cNvSpPr txBox="1">
            <a:spLocks noChangeArrowheads="1"/>
          </p:cNvSpPr>
          <p:nvPr userDrawn="1"/>
        </p:nvSpPr>
        <p:spPr bwMode="auto">
          <a:xfrm>
            <a:off x="4064003" y="5869996"/>
            <a:ext cx="6580717" cy="11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67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Тип документа</a:t>
            </a:r>
          </a:p>
        </p:txBody>
      </p:sp>
      <p:sp>
        <p:nvSpPr>
          <p:cNvPr id="33" name="Date" hidden="1"/>
          <p:cNvSpPr txBox="1">
            <a:spLocks noChangeArrowheads="1"/>
          </p:cNvSpPr>
          <p:nvPr userDrawn="1"/>
        </p:nvSpPr>
        <p:spPr bwMode="auto">
          <a:xfrm>
            <a:off x="4064003" y="6078465"/>
            <a:ext cx="6580717" cy="11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67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Дата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-3841" y="1542250"/>
            <a:ext cx="12195841" cy="2060376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074" tIns="25037" rIns="50074" bIns="250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959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1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 userDrawn="1"/>
        </p:nvSpPr>
        <p:spPr>
          <a:xfrm>
            <a:off x="1" y="3603953"/>
            <a:ext cx="12192000" cy="3254051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904" dirty="0">
              <a:solidFill>
                <a:srgbClr val="FFFFFF"/>
              </a:solidFill>
            </a:endParaRPr>
          </a:p>
        </p:txBody>
      </p:sp>
      <p:pic>
        <p:nvPicPr>
          <p:cNvPr id="22" name="Picture 21" descr="alllogo-0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3724401" cy="1542802"/>
          </a:xfrm>
          <a:prstGeom prst="rect">
            <a:avLst/>
          </a:prstGeom>
        </p:spPr>
      </p:pic>
      <p:sp>
        <p:nvSpPr>
          <p:cNvPr id="28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64003" y="4274905"/>
            <a:ext cx="6908801" cy="66806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47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Название презентации</a:t>
            </a:r>
            <a:r>
              <a:rPr lang="en-US" noProof="0" dirty="0"/>
              <a:t/>
            </a:r>
            <a:br>
              <a:rPr lang="en-US" noProof="0" dirty="0"/>
            </a:br>
            <a:r>
              <a:rPr lang="en-US" noProof="0" dirty="0"/>
              <a:t/>
            </a:r>
            <a:br>
              <a:rPr lang="en-US" noProof="0" dirty="0"/>
            </a:br>
            <a:endParaRPr lang="ru-RU" noProof="0" dirty="0"/>
          </a:p>
        </p:txBody>
      </p:sp>
      <p:sp>
        <p:nvSpPr>
          <p:cNvPr id="29" name="Subtitle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064003" y="5405215"/>
            <a:ext cx="6908801" cy="15914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034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Подзаголовок</a:t>
            </a:r>
          </a:p>
        </p:txBody>
      </p:sp>
      <p:sp>
        <p:nvSpPr>
          <p:cNvPr id="32" name="Document type" hidden="1"/>
          <p:cNvSpPr txBox="1">
            <a:spLocks noChangeArrowheads="1"/>
          </p:cNvSpPr>
          <p:nvPr userDrawn="1"/>
        </p:nvSpPr>
        <p:spPr bwMode="auto">
          <a:xfrm>
            <a:off x="4064003" y="5869996"/>
            <a:ext cx="6580717" cy="11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67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Тип документа</a:t>
            </a:r>
          </a:p>
        </p:txBody>
      </p:sp>
      <p:sp>
        <p:nvSpPr>
          <p:cNvPr id="33" name="Date" hidden="1"/>
          <p:cNvSpPr txBox="1">
            <a:spLocks noChangeArrowheads="1"/>
          </p:cNvSpPr>
          <p:nvPr userDrawn="1"/>
        </p:nvSpPr>
        <p:spPr bwMode="auto">
          <a:xfrm>
            <a:off x="4064003" y="6078465"/>
            <a:ext cx="6580717" cy="11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67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Дата</a:t>
            </a:r>
          </a:p>
        </p:txBody>
      </p:sp>
      <p:pic>
        <p:nvPicPr>
          <p:cNvPr id="9" name="Picture 8" descr="CBRF-Razdelitel.jpg"/>
          <p:cNvPicPr>
            <a:picLocks/>
          </p:cNvPicPr>
          <p:nvPr userDrawn="1"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0" y="1542250"/>
            <a:ext cx="12199683" cy="206037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841" y="1542250"/>
            <a:ext cx="12195841" cy="2060376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074" tIns="25037" rIns="50074" bIns="250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959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0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ags" Target="../tags/tag8.xml"/><Relationship Id="rId5" Type="http://schemas.openxmlformats.org/officeDocument/2006/relationships/slideLayout" Target="../slideLayouts/slideLayout12.xml"/><Relationship Id="rId10" Type="http://schemas.openxmlformats.org/officeDocument/2006/relationships/vmlDrawing" Target="../drawings/vmlDrawing7.v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/>
          </p:nvPr>
        </p:nvGraphicFramePr>
        <p:xfrm>
          <a:off x="3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21384" y="381127"/>
            <a:ext cx="10737357" cy="15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221387" y="27543"/>
            <a:ext cx="479298" cy="12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82" dirty="0">
                <a:solidFill>
                  <a:srgbClr val="808080"/>
                </a:solidFill>
                <a:cs typeface="Arial" panose="020B0604020202020204" pitchFamily="34" charset="0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233263" y="1012004"/>
            <a:ext cx="11725483" cy="13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94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auto">
          <a:xfrm>
            <a:off x="161988" y="6273272"/>
            <a:ext cx="11630453" cy="414655"/>
            <a:chOff x="75" y="3873"/>
            <a:chExt cx="5385" cy="256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873"/>
              <a:ext cx="5385" cy="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559" dirty="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rPr>
                <a:t>1 Сноска</a:t>
              </a: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76"/>
              <a:ext cx="4323" cy="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340624" indent="-340624" defTabSz="500291" fontAlgn="base">
                <a:spcBef>
                  <a:spcPct val="0"/>
                </a:spcBef>
                <a:spcAft>
                  <a:spcPct val="0"/>
                </a:spcAft>
                <a:tabLst>
                  <a:tab pos="342397" algn="l"/>
                </a:tabLst>
              </a:pPr>
              <a:r>
                <a:rPr lang="ru-RU" sz="559" dirty="0">
                  <a:solidFill>
                    <a:srgbClr val="000000"/>
                  </a:solidFill>
                  <a:cs typeface="Arial" panose="020B0604020202020204" pitchFamily="34" charset="0"/>
                </a:rPr>
                <a:t>ИСТОЧНИК: источник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976210" y="1368694"/>
            <a:ext cx="5801191" cy="299653"/>
            <a:chOff x="915" y="845"/>
            <a:chExt cx="2686" cy="185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845"/>
              <a:ext cx="2686" cy="18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12" b="1" dirty="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12" dirty="0">
                  <a:solidFill>
                    <a:srgbClr val="80808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6208" y="1990674"/>
            <a:ext cx="5853024" cy="63639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 dirty="0"/>
          </a:p>
        </p:txBody>
      </p:sp>
      <p:pic>
        <p:nvPicPr>
          <p:cNvPr id="18" name="Picture 17" descr="CBRF-Logo_20mm.png"/>
          <p:cNvPicPr preferRelativeResize="0"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01"/>
          <a:stretch/>
        </p:blipFill>
        <p:spPr>
          <a:xfrm>
            <a:off x="233263" y="211237"/>
            <a:ext cx="702847" cy="498929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233263" y="921398"/>
            <a:ext cx="11725483" cy="0"/>
          </a:xfrm>
          <a:prstGeom prst="line">
            <a:avLst/>
          </a:prstGeom>
          <a:ln w="95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85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</p:sldLayoutIdLst>
  <p:hf hdr="0" ftr="0" dt="0"/>
  <p:txStyles>
    <p:titleStyle>
      <a:lvl1pPr algn="l" defTabSz="500291" rtl="0" eaLnBrk="1" fontAlgn="base" hangingPunct="1">
        <a:spcBef>
          <a:spcPct val="0"/>
        </a:spcBef>
        <a:spcAft>
          <a:spcPct val="0"/>
        </a:spcAft>
        <a:tabLst>
          <a:tab pos="199584" algn="l"/>
        </a:tabLst>
        <a:defRPr sz="1034" b="1">
          <a:solidFill>
            <a:schemeClr val="accent4"/>
          </a:solidFill>
          <a:latin typeface="+mj-lt"/>
          <a:ea typeface="+mj-ea"/>
          <a:cs typeface="Arial" panose="020B0604020202020204" pitchFamily="34" charset="0"/>
        </a:defRPr>
      </a:lvl1pPr>
      <a:lvl2pPr algn="l" defTabSz="500291" rtl="0" eaLnBrk="1" fontAlgn="base" hangingPunct="1">
        <a:spcBef>
          <a:spcPct val="0"/>
        </a:spcBef>
        <a:spcAft>
          <a:spcPct val="0"/>
        </a:spcAft>
        <a:defRPr sz="1062" b="1">
          <a:solidFill>
            <a:schemeClr val="tx2"/>
          </a:solidFill>
          <a:latin typeface="Arial" charset="0"/>
        </a:defRPr>
      </a:lvl2pPr>
      <a:lvl3pPr algn="l" defTabSz="500291" rtl="0" eaLnBrk="1" fontAlgn="base" hangingPunct="1">
        <a:spcBef>
          <a:spcPct val="0"/>
        </a:spcBef>
        <a:spcAft>
          <a:spcPct val="0"/>
        </a:spcAft>
        <a:defRPr sz="1062" b="1">
          <a:solidFill>
            <a:schemeClr val="tx2"/>
          </a:solidFill>
          <a:latin typeface="Arial" charset="0"/>
        </a:defRPr>
      </a:lvl3pPr>
      <a:lvl4pPr algn="l" defTabSz="500291" rtl="0" eaLnBrk="1" fontAlgn="base" hangingPunct="1">
        <a:spcBef>
          <a:spcPct val="0"/>
        </a:spcBef>
        <a:spcAft>
          <a:spcPct val="0"/>
        </a:spcAft>
        <a:defRPr sz="1062" b="1">
          <a:solidFill>
            <a:schemeClr val="tx2"/>
          </a:solidFill>
          <a:latin typeface="Arial" charset="0"/>
        </a:defRPr>
      </a:lvl4pPr>
      <a:lvl5pPr algn="l" defTabSz="500291" rtl="0" eaLnBrk="1" fontAlgn="base" hangingPunct="1">
        <a:spcBef>
          <a:spcPct val="0"/>
        </a:spcBef>
        <a:spcAft>
          <a:spcPct val="0"/>
        </a:spcAft>
        <a:defRPr sz="1062" b="1">
          <a:solidFill>
            <a:schemeClr val="tx2"/>
          </a:solidFill>
          <a:latin typeface="Arial" charset="0"/>
        </a:defRPr>
      </a:lvl5pPr>
      <a:lvl6pPr marL="255467" algn="l" defTabSz="500291" rtl="0" eaLnBrk="1" fontAlgn="base" hangingPunct="1">
        <a:spcBef>
          <a:spcPct val="0"/>
        </a:spcBef>
        <a:spcAft>
          <a:spcPct val="0"/>
        </a:spcAft>
        <a:defRPr sz="1062" b="1">
          <a:solidFill>
            <a:schemeClr val="tx2"/>
          </a:solidFill>
          <a:latin typeface="Arial" charset="0"/>
        </a:defRPr>
      </a:lvl6pPr>
      <a:lvl7pPr marL="510935" algn="l" defTabSz="500291" rtl="0" eaLnBrk="1" fontAlgn="base" hangingPunct="1">
        <a:spcBef>
          <a:spcPct val="0"/>
        </a:spcBef>
        <a:spcAft>
          <a:spcPct val="0"/>
        </a:spcAft>
        <a:defRPr sz="1062" b="1">
          <a:solidFill>
            <a:schemeClr val="tx2"/>
          </a:solidFill>
          <a:latin typeface="Arial" charset="0"/>
        </a:defRPr>
      </a:lvl7pPr>
      <a:lvl8pPr marL="766402" algn="l" defTabSz="500291" rtl="0" eaLnBrk="1" fontAlgn="base" hangingPunct="1">
        <a:spcBef>
          <a:spcPct val="0"/>
        </a:spcBef>
        <a:spcAft>
          <a:spcPct val="0"/>
        </a:spcAft>
        <a:defRPr sz="1062" b="1">
          <a:solidFill>
            <a:schemeClr val="tx2"/>
          </a:solidFill>
          <a:latin typeface="Arial" charset="0"/>
        </a:defRPr>
      </a:lvl8pPr>
      <a:lvl9pPr marL="1021870" algn="l" defTabSz="500291" rtl="0" eaLnBrk="1" fontAlgn="base" hangingPunct="1">
        <a:spcBef>
          <a:spcPct val="0"/>
        </a:spcBef>
        <a:spcAft>
          <a:spcPct val="0"/>
        </a:spcAft>
        <a:defRPr sz="1062" b="1">
          <a:solidFill>
            <a:schemeClr val="tx2"/>
          </a:solidFill>
          <a:latin typeface="Arial" charset="0"/>
        </a:defRPr>
      </a:lvl9pPr>
    </p:titleStyle>
    <p:bodyStyle>
      <a:lvl1pPr marL="0" indent="0" algn="l" defTabSz="500291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827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08219" indent="-107332" algn="l" defTabSz="5002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827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255467" indent="-146362" algn="l" defTabSz="5002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‒"/>
        <a:defRPr sz="827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343285" indent="-86930" algn="l" defTabSz="5002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◦"/>
        <a:defRPr sz="827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418967" indent="-72737" algn="l" defTabSz="5002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827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418967" indent="-72737" algn="l" defTabSz="5002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894">
          <a:solidFill>
            <a:schemeClr val="tx1"/>
          </a:solidFill>
          <a:latin typeface="+mn-lt"/>
        </a:defRPr>
      </a:lvl6pPr>
      <a:lvl7pPr marL="418967" indent="-72737" algn="l" defTabSz="5002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894">
          <a:solidFill>
            <a:schemeClr val="tx1"/>
          </a:solidFill>
          <a:latin typeface="+mn-lt"/>
        </a:defRPr>
      </a:lvl7pPr>
      <a:lvl8pPr marL="418967" indent="-72737" algn="l" defTabSz="5002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894">
          <a:solidFill>
            <a:schemeClr val="tx1"/>
          </a:solidFill>
          <a:latin typeface="+mn-lt"/>
        </a:defRPr>
      </a:lvl8pPr>
      <a:lvl9pPr marL="418967" indent="-72737" algn="l" defTabSz="5002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89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0935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1pPr>
      <a:lvl2pPr marL="255467" algn="l" defTabSz="510935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2pPr>
      <a:lvl3pPr marL="510935" algn="l" defTabSz="510935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3pPr>
      <a:lvl4pPr marL="766402" algn="l" defTabSz="510935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4pPr>
      <a:lvl5pPr marL="1021870" algn="l" defTabSz="510935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5pPr>
      <a:lvl6pPr marL="1277337" algn="l" defTabSz="510935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6pPr>
      <a:lvl7pPr marL="1532804" algn="l" defTabSz="510935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7pPr>
      <a:lvl8pPr marL="1788272" algn="l" defTabSz="510935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8pPr>
      <a:lvl9pPr marL="2043739" algn="l" defTabSz="510935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/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21384" y="381127"/>
            <a:ext cx="10737357" cy="15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221385" y="27539"/>
            <a:ext cx="479298" cy="12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82" dirty="0">
                <a:solidFill>
                  <a:srgbClr val="808080"/>
                </a:solidFill>
                <a:cs typeface="Arial" panose="020B0604020202020204" pitchFamily="34" charset="0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233260" y="1012004"/>
            <a:ext cx="11725483" cy="13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94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auto">
          <a:xfrm>
            <a:off x="161988" y="6273268"/>
            <a:ext cx="11630453" cy="414655"/>
            <a:chOff x="75" y="3873"/>
            <a:chExt cx="5385" cy="256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873"/>
              <a:ext cx="5385" cy="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559" dirty="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rPr>
                <a:t>1 Сноска</a:t>
              </a: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76"/>
              <a:ext cx="4323" cy="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340624" indent="-340624" defTabSz="500291" fontAlgn="base">
                <a:spcBef>
                  <a:spcPct val="0"/>
                </a:spcBef>
                <a:spcAft>
                  <a:spcPct val="0"/>
                </a:spcAft>
                <a:tabLst>
                  <a:tab pos="342397" algn="l"/>
                </a:tabLst>
              </a:pPr>
              <a:r>
                <a:rPr lang="ru-RU" sz="559" dirty="0">
                  <a:solidFill>
                    <a:srgbClr val="000000"/>
                  </a:solidFill>
                  <a:cs typeface="Arial" panose="020B0604020202020204" pitchFamily="34" charset="0"/>
                </a:rPr>
                <a:t>ИСТОЧНИК: источник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976207" y="1368690"/>
            <a:ext cx="5801191" cy="299653"/>
            <a:chOff x="915" y="845"/>
            <a:chExt cx="2686" cy="185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845"/>
              <a:ext cx="2686" cy="18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12" b="1" dirty="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12" dirty="0">
                  <a:solidFill>
                    <a:srgbClr val="80808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6208" y="1990670"/>
            <a:ext cx="5853024" cy="63639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 dirty="0"/>
          </a:p>
        </p:txBody>
      </p:sp>
      <p:pic>
        <p:nvPicPr>
          <p:cNvPr id="18" name="Picture 17" descr="CBRF-Logo_20mm.png"/>
          <p:cNvPicPr preferRelativeResize="0">
            <a:picLocks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01"/>
          <a:stretch/>
        </p:blipFill>
        <p:spPr>
          <a:xfrm>
            <a:off x="233260" y="211236"/>
            <a:ext cx="576000" cy="5760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233260" y="921398"/>
            <a:ext cx="11725483" cy="0"/>
          </a:xfrm>
          <a:prstGeom prst="line">
            <a:avLst/>
          </a:prstGeom>
          <a:ln w="95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39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hdr="0" ftr="0" dt="0"/>
  <p:txStyles>
    <p:titleStyle>
      <a:lvl1pPr algn="l" defTabSz="500291" rtl="0" eaLnBrk="1" fontAlgn="base" hangingPunct="1">
        <a:spcBef>
          <a:spcPct val="0"/>
        </a:spcBef>
        <a:spcAft>
          <a:spcPct val="0"/>
        </a:spcAft>
        <a:tabLst>
          <a:tab pos="199584" algn="l"/>
        </a:tabLst>
        <a:defRPr sz="1034" b="1">
          <a:solidFill>
            <a:schemeClr val="accent4"/>
          </a:solidFill>
          <a:latin typeface="+mj-lt"/>
          <a:ea typeface="+mj-ea"/>
          <a:cs typeface="Arial" panose="020B0604020202020204" pitchFamily="34" charset="0"/>
        </a:defRPr>
      </a:lvl1pPr>
      <a:lvl2pPr algn="l" defTabSz="500291" rtl="0" eaLnBrk="1" fontAlgn="base" hangingPunct="1">
        <a:spcBef>
          <a:spcPct val="0"/>
        </a:spcBef>
        <a:spcAft>
          <a:spcPct val="0"/>
        </a:spcAft>
        <a:defRPr sz="1062" b="1">
          <a:solidFill>
            <a:schemeClr val="tx2"/>
          </a:solidFill>
          <a:latin typeface="Arial" charset="0"/>
        </a:defRPr>
      </a:lvl2pPr>
      <a:lvl3pPr algn="l" defTabSz="500291" rtl="0" eaLnBrk="1" fontAlgn="base" hangingPunct="1">
        <a:spcBef>
          <a:spcPct val="0"/>
        </a:spcBef>
        <a:spcAft>
          <a:spcPct val="0"/>
        </a:spcAft>
        <a:defRPr sz="1062" b="1">
          <a:solidFill>
            <a:schemeClr val="tx2"/>
          </a:solidFill>
          <a:latin typeface="Arial" charset="0"/>
        </a:defRPr>
      </a:lvl3pPr>
      <a:lvl4pPr algn="l" defTabSz="500291" rtl="0" eaLnBrk="1" fontAlgn="base" hangingPunct="1">
        <a:spcBef>
          <a:spcPct val="0"/>
        </a:spcBef>
        <a:spcAft>
          <a:spcPct val="0"/>
        </a:spcAft>
        <a:defRPr sz="1062" b="1">
          <a:solidFill>
            <a:schemeClr val="tx2"/>
          </a:solidFill>
          <a:latin typeface="Arial" charset="0"/>
        </a:defRPr>
      </a:lvl4pPr>
      <a:lvl5pPr algn="l" defTabSz="500291" rtl="0" eaLnBrk="1" fontAlgn="base" hangingPunct="1">
        <a:spcBef>
          <a:spcPct val="0"/>
        </a:spcBef>
        <a:spcAft>
          <a:spcPct val="0"/>
        </a:spcAft>
        <a:defRPr sz="1062" b="1">
          <a:solidFill>
            <a:schemeClr val="tx2"/>
          </a:solidFill>
          <a:latin typeface="Arial" charset="0"/>
        </a:defRPr>
      </a:lvl5pPr>
      <a:lvl6pPr marL="255467" algn="l" defTabSz="500291" rtl="0" eaLnBrk="1" fontAlgn="base" hangingPunct="1">
        <a:spcBef>
          <a:spcPct val="0"/>
        </a:spcBef>
        <a:spcAft>
          <a:spcPct val="0"/>
        </a:spcAft>
        <a:defRPr sz="1062" b="1">
          <a:solidFill>
            <a:schemeClr val="tx2"/>
          </a:solidFill>
          <a:latin typeface="Arial" charset="0"/>
        </a:defRPr>
      </a:lvl6pPr>
      <a:lvl7pPr marL="510935" algn="l" defTabSz="500291" rtl="0" eaLnBrk="1" fontAlgn="base" hangingPunct="1">
        <a:spcBef>
          <a:spcPct val="0"/>
        </a:spcBef>
        <a:spcAft>
          <a:spcPct val="0"/>
        </a:spcAft>
        <a:defRPr sz="1062" b="1">
          <a:solidFill>
            <a:schemeClr val="tx2"/>
          </a:solidFill>
          <a:latin typeface="Arial" charset="0"/>
        </a:defRPr>
      </a:lvl7pPr>
      <a:lvl8pPr marL="766402" algn="l" defTabSz="500291" rtl="0" eaLnBrk="1" fontAlgn="base" hangingPunct="1">
        <a:spcBef>
          <a:spcPct val="0"/>
        </a:spcBef>
        <a:spcAft>
          <a:spcPct val="0"/>
        </a:spcAft>
        <a:defRPr sz="1062" b="1">
          <a:solidFill>
            <a:schemeClr val="tx2"/>
          </a:solidFill>
          <a:latin typeface="Arial" charset="0"/>
        </a:defRPr>
      </a:lvl8pPr>
      <a:lvl9pPr marL="1021870" algn="l" defTabSz="500291" rtl="0" eaLnBrk="1" fontAlgn="base" hangingPunct="1">
        <a:spcBef>
          <a:spcPct val="0"/>
        </a:spcBef>
        <a:spcAft>
          <a:spcPct val="0"/>
        </a:spcAft>
        <a:defRPr sz="1062" b="1">
          <a:solidFill>
            <a:schemeClr val="tx2"/>
          </a:solidFill>
          <a:latin typeface="Arial" charset="0"/>
        </a:defRPr>
      </a:lvl9pPr>
    </p:titleStyle>
    <p:bodyStyle>
      <a:lvl1pPr marL="0" indent="0" algn="l" defTabSz="500291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827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08219" indent="-107332" algn="l" defTabSz="5002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827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255467" indent="-146362" algn="l" defTabSz="5002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‒"/>
        <a:defRPr sz="827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343285" indent="-86930" algn="l" defTabSz="5002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◦"/>
        <a:defRPr sz="827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418967" indent="-72737" algn="l" defTabSz="5002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827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418967" indent="-72737" algn="l" defTabSz="5002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894">
          <a:solidFill>
            <a:schemeClr val="tx1"/>
          </a:solidFill>
          <a:latin typeface="+mn-lt"/>
        </a:defRPr>
      </a:lvl6pPr>
      <a:lvl7pPr marL="418967" indent="-72737" algn="l" defTabSz="5002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894">
          <a:solidFill>
            <a:schemeClr val="tx1"/>
          </a:solidFill>
          <a:latin typeface="+mn-lt"/>
        </a:defRPr>
      </a:lvl7pPr>
      <a:lvl8pPr marL="418967" indent="-72737" algn="l" defTabSz="5002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894">
          <a:solidFill>
            <a:schemeClr val="tx1"/>
          </a:solidFill>
          <a:latin typeface="+mn-lt"/>
        </a:defRPr>
      </a:lvl8pPr>
      <a:lvl9pPr marL="418967" indent="-72737" algn="l" defTabSz="5002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89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0935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1pPr>
      <a:lvl2pPr marL="255467" algn="l" defTabSz="510935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2pPr>
      <a:lvl3pPr marL="510935" algn="l" defTabSz="510935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3pPr>
      <a:lvl4pPr marL="766402" algn="l" defTabSz="510935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4pPr>
      <a:lvl5pPr marL="1021870" algn="l" defTabSz="510935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5pPr>
      <a:lvl6pPr marL="1277337" algn="l" defTabSz="510935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6pPr>
      <a:lvl7pPr marL="1532804" algn="l" defTabSz="510935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7pPr>
      <a:lvl8pPr marL="1788272" algn="l" defTabSz="510935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8pPr>
      <a:lvl9pPr marL="2043739" algn="l" defTabSz="510935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51414"/>
            <a:ext cx="10866395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36981"/>
            <a:ext cx="10866395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362326" y="845389"/>
            <a:ext cx="11369599" cy="8627"/>
          </a:xfrm>
          <a:prstGeom prst="line">
            <a:avLst/>
          </a:prstGeom>
          <a:ln w="3175" cmpd="sng">
            <a:solidFill>
              <a:srgbClr val="3A508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pic>
        <p:nvPicPr>
          <p:cNvPr id="16" name="Picture 15" descr="CBRF-Logo_20mm.png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01"/>
          <a:stretch/>
        </p:blipFill>
        <p:spPr>
          <a:xfrm>
            <a:off x="370882" y="272623"/>
            <a:ext cx="345887" cy="33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3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3A508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88900" indent="-88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77800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68288" indent="-904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571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460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51414"/>
            <a:ext cx="10866395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199" y="1736981"/>
            <a:ext cx="10866395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8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329514" y="838028"/>
            <a:ext cx="48054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810055" y="847553"/>
            <a:ext cx="2450756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128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325755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30275" y="523875"/>
            <a:ext cx="227965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800" cap="all" dirty="0">
                <a:solidFill>
                  <a:srgbClr val="000000"/>
                </a:solidFill>
              </a:rPr>
              <a:t>Название презентации</a:t>
            </a:r>
            <a:endParaRPr lang="en-US" sz="800" cap="all" dirty="0">
              <a:solidFill>
                <a:srgbClr val="000000"/>
              </a:solidFill>
            </a:endParaRPr>
          </a:p>
        </p:txBody>
      </p:sp>
      <p:pic>
        <p:nvPicPr>
          <p:cNvPr id="5" name="Picture 4" descr="CBRF-Logo_20mm.png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01"/>
          <a:stretch/>
        </p:blipFill>
        <p:spPr>
          <a:xfrm>
            <a:off x="370881" y="415925"/>
            <a:ext cx="345886" cy="33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3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8900" indent="-88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177800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268288" indent="-904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3571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4460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350" y="4527549"/>
            <a:ext cx="10812677" cy="785513"/>
          </a:xfrm>
        </p:spPr>
        <p:txBody>
          <a:bodyPr>
            <a:noAutofit/>
          </a:bodyPr>
          <a:lstStyle/>
          <a:p>
            <a:pPr algn="r"/>
            <a:r>
              <a:rPr lang="ru-RU" sz="3000" dirty="0">
                <a:solidFill>
                  <a:schemeClr val="bg1"/>
                </a:solidFill>
              </a:rPr>
              <a:t>Основные направления развития финансовых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ru-RU" sz="3000" dirty="0">
                <a:solidFill>
                  <a:schemeClr val="bg1"/>
                </a:solidFill>
              </a:rPr>
              <a:t>технологий </a:t>
            </a:r>
            <a:r>
              <a:rPr lang="en-US" sz="3000" dirty="0">
                <a:solidFill>
                  <a:schemeClr val="bg1"/>
                </a:solidFill>
              </a:rPr>
              <a:t/>
            </a:r>
            <a:br>
              <a:rPr lang="en-US" sz="3000" dirty="0">
                <a:solidFill>
                  <a:schemeClr val="bg1"/>
                </a:solidFill>
              </a:rPr>
            </a:b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5257800" y="5631935"/>
            <a:ext cx="6577227" cy="665893"/>
          </a:xfrm>
        </p:spPr>
        <p:txBody>
          <a:bodyPr/>
          <a:lstStyle/>
          <a:p>
            <a:r>
              <a:rPr lang="ru-RU" sz="1600" dirty="0" smtClean="0">
                <a:solidFill>
                  <a:schemeClr val="bg1"/>
                </a:solidFill>
              </a:rPr>
              <a:t>А</a:t>
            </a:r>
            <a:r>
              <a:rPr lang="ru-RU" sz="1600" dirty="0" smtClean="0">
                <a:solidFill>
                  <a:schemeClr val="bg1"/>
                </a:solidFill>
              </a:rPr>
              <a:t>.В. Мельникова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Директор Департамента финансовых технологий Банка России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12 апреля </a:t>
            </a:r>
            <a:r>
              <a:rPr lang="ru-RU" sz="1600" dirty="0">
                <a:solidFill>
                  <a:schemeClr val="bg1"/>
                </a:solidFill>
              </a:rPr>
              <a:t>2018 г.</a:t>
            </a:r>
          </a:p>
          <a:p>
            <a:endParaRPr lang="ru-RU" sz="16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23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17545" y="5145452"/>
            <a:ext cx="11664800" cy="1134359"/>
          </a:xfrm>
          <a:prstGeom prst="rect">
            <a:avLst/>
          </a:prstGeom>
          <a:solidFill>
            <a:srgbClr val="F5F8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pPr defTabSz="895350" fontAlgn="base">
              <a:lnSpc>
                <a:spcPct val="114000"/>
              </a:lnSpc>
              <a:spcAft>
                <a:spcPct val="0"/>
              </a:spcAft>
              <a:buClr>
                <a:srgbClr val="002960"/>
              </a:buClr>
              <a:defRPr/>
            </a:pPr>
            <a:endParaRPr lang="ru-RU" sz="1600" b="1" kern="0" dirty="0">
              <a:solidFill>
                <a:srgbClr val="3A5086"/>
              </a:solidFill>
              <a:ea typeface="SimSun" pitchFamily="2" charset="-122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89000" y="182585"/>
            <a:ext cx="11182821" cy="553998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500291" fontAlgn="base">
              <a:spcAft>
                <a:spcPct val="0"/>
              </a:spcAft>
              <a:tabLst>
                <a:tab pos="199584" algn="l"/>
              </a:tabLst>
              <a:defRPr/>
            </a:pPr>
            <a:r>
              <a:rPr lang="ru-RU" sz="2000" dirty="0">
                <a:solidFill>
                  <a:srgbClr val="3D568B"/>
                </a:solidFill>
              </a:rPr>
              <a:t>Основные направления развития финансовых технологий на период 2018-2020 гг.  синхронизированы с программой «Цифровая экономика Российской Федерации»</a:t>
            </a:r>
            <a:endParaRPr lang="ru-RU" dirty="0">
              <a:solidFill>
                <a:srgbClr val="3D568B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4609" y="5328796"/>
            <a:ext cx="11427305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lvl="2" defTabSz="500291" fontAlgn="base">
              <a:lnSpc>
                <a:spcPct val="115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200000"/>
              <a:defRPr/>
            </a:pPr>
            <a:r>
              <a:rPr lang="ru-RU" b="1" dirty="0">
                <a:solidFill>
                  <a:srgbClr val="3D5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развития финансовых технологий на период 2018-2020 гг. </a:t>
            </a:r>
            <a:r>
              <a:rPr lang="ru-RU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разработаны совместно с участниками финансового рынка </a:t>
            </a:r>
            <a:r>
              <a:rPr lang="ru-RU" b="1" dirty="0">
                <a:solidFill>
                  <a:srgbClr val="3D5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площадке Ассоциации ФинТех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>
          <a:xfrm>
            <a:off x="9150268" y="6476042"/>
            <a:ext cx="2844800" cy="365125"/>
          </a:xfrm>
        </p:spPr>
        <p:txBody>
          <a:bodyPr/>
          <a:lstStyle/>
          <a:p>
            <a:fld id="{3240FD82-CB1A-4C1B-92E9-16B236FA1B1A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456153" y="1982399"/>
            <a:ext cx="4062483" cy="18512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ru-RU" sz="1350" b="1" dirty="0">
              <a:solidFill>
                <a:srgbClr val="8586C6"/>
              </a:solidFill>
              <a:latin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2814" y="1065308"/>
            <a:ext cx="481215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00291" fontAlgn="base">
              <a:spcBef>
                <a:spcPct val="0"/>
              </a:spcBef>
              <a:spcAft>
                <a:spcPct val="0"/>
              </a:spcAft>
              <a:tabLst>
                <a:tab pos="199584" algn="l"/>
              </a:tabLst>
            </a:pPr>
            <a:r>
              <a:rPr lang="ru-RU" sz="1700" b="1" dirty="0">
                <a:solidFill>
                  <a:srgbClr val="3D5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«Цифровая экономика Российской Федерации»</a:t>
            </a:r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303411" y="1944896"/>
            <a:ext cx="5368733" cy="29659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50029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827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8219" indent="-107332" algn="l" defTabSz="50029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82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255467" indent="-146362" algn="l" defTabSz="50029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‒"/>
              <a:defRPr sz="82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343285" indent="-86930" algn="l" defTabSz="50029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sz="82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418967" indent="-72737" algn="l" defTabSz="50029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82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  <a:lvl6pPr marL="418967" indent="-72737" algn="l" defTabSz="50029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894">
                <a:solidFill>
                  <a:schemeClr val="tx1"/>
                </a:solidFill>
                <a:latin typeface="+mn-lt"/>
              </a:defRPr>
            </a:lvl6pPr>
            <a:lvl7pPr marL="418967" indent="-72737" algn="l" defTabSz="50029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894">
                <a:solidFill>
                  <a:schemeClr val="tx1"/>
                </a:solidFill>
                <a:latin typeface="+mn-lt"/>
              </a:defRPr>
            </a:lvl7pPr>
            <a:lvl8pPr marL="418967" indent="-72737" algn="l" defTabSz="50029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894">
                <a:solidFill>
                  <a:schemeClr val="tx1"/>
                </a:solidFill>
                <a:latin typeface="+mn-lt"/>
              </a:defRPr>
            </a:lvl8pPr>
            <a:lvl9pPr marL="418967" indent="-72737" algn="l" defTabSz="50029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894">
                <a:solidFill>
                  <a:schemeClr val="tx1"/>
                </a:solidFill>
                <a:latin typeface="+mn-lt"/>
              </a:defRPr>
            </a:lvl9pPr>
          </a:lstStyle>
          <a:p>
            <a:pPr marL="361950" lvl="2" indent="0">
              <a:lnSpc>
                <a:spcPct val="115000"/>
              </a:lnSpc>
              <a:spcBef>
                <a:spcPts val="1600"/>
              </a:spcBef>
              <a:buClr>
                <a:srgbClr val="FFFFFF"/>
              </a:buClr>
              <a:buSzPct val="200000"/>
              <a:buNone/>
            </a:pPr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</a:rPr>
              <a:t>«Нормативное регулирование»</a:t>
            </a:r>
          </a:p>
          <a:p>
            <a:pPr marL="361950" lvl="2" indent="0">
              <a:lnSpc>
                <a:spcPct val="115000"/>
              </a:lnSpc>
              <a:spcBef>
                <a:spcPts val="1600"/>
              </a:spcBef>
              <a:buClr>
                <a:srgbClr val="FFFFFF"/>
              </a:buClr>
              <a:buSzPct val="200000"/>
              <a:buNone/>
            </a:pPr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</a:rPr>
              <a:t>«Информационная инфраструктура» </a:t>
            </a:r>
          </a:p>
          <a:p>
            <a:pPr marL="361950" lvl="2" indent="0">
              <a:lnSpc>
                <a:spcPct val="115000"/>
              </a:lnSpc>
              <a:spcBef>
                <a:spcPts val="1600"/>
              </a:spcBef>
              <a:buClr>
                <a:srgbClr val="FFFFFF"/>
              </a:buClr>
              <a:buSzPct val="200000"/>
              <a:buNone/>
            </a:pPr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</a:rPr>
              <a:t>«Информационная безопасность»</a:t>
            </a:r>
          </a:p>
          <a:p>
            <a:pPr marL="361950" lvl="2" indent="0">
              <a:lnSpc>
                <a:spcPct val="115000"/>
              </a:lnSpc>
              <a:spcBef>
                <a:spcPts val="1600"/>
              </a:spcBef>
              <a:buClr>
                <a:srgbClr val="FFFFFF"/>
              </a:buClr>
              <a:buSzPct val="200000"/>
              <a:buNone/>
            </a:pPr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</a:rPr>
              <a:t>«Кадры и образование» </a:t>
            </a:r>
          </a:p>
          <a:p>
            <a:pPr marL="361950" lvl="2" indent="0">
              <a:lnSpc>
                <a:spcPct val="115000"/>
              </a:lnSpc>
              <a:spcBef>
                <a:spcPts val="1600"/>
              </a:spcBef>
              <a:buClr>
                <a:srgbClr val="FFFFFF"/>
              </a:buClr>
              <a:buSzPct val="200000"/>
              <a:buNone/>
            </a:pPr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</a:rPr>
              <a:t>«Формирование исследовательских </a:t>
            </a:r>
            <a:r>
              <a:rPr lang="en-US" sz="1600" dirty="0" smtClean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</a:rPr>
              <a:t/>
            </a:r>
            <a:br>
              <a:rPr lang="en-US" sz="1600" dirty="0" smtClean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</a:rPr>
            </a:br>
            <a:r>
              <a:rPr lang="ru-RU" sz="1600" dirty="0" smtClean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</a:rPr>
              <a:t>компетенций </a:t>
            </a:r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</a:rPr>
              <a:t>и технических заделов»</a:t>
            </a:r>
          </a:p>
          <a:p>
            <a:pPr marL="63500" lvl="2" indent="0">
              <a:lnSpc>
                <a:spcPct val="115000"/>
              </a:lnSpc>
              <a:spcBef>
                <a:spcPts val="600"/>
              </a:spcBef>
              <a:buClr>
                <a:srgbClr val="FFFFFF"/>
              </a:buClr>
              <a:buSzPct val="200000"/>
              <a:buFont typeface="Arial" panose="020B0604020202020204" pitchFamily="34" charset="0"/>
              <a:buNone/>
            </a:pPr>
            <a:endParaRPr lang="ru-RU" sz="1400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4821729" y="2900098"/>
            <a:ext cx="769913" cy="419265"/>
          </a:xfrm>
          <a:prstGeom prst="leftRightArrow">
            <a:avLst/>
          </a:prstGeom>
          <a:noFill/>
          <a:ln w="28575">
            <a:solidFill>
              <a:srgbClr val="3D568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89335" y="1065308"/>
            <a:ext cx="604093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00291" fontAlgn="base">
              <a:spcBef>
                <a:spcPct val="0"/>
              </a:spcBef>
              <a:spcAft>
                <a:spcPct val="0"/>
              </a:spcAft>
              <a:tabLst>
                <a:tab pos="199584" algn="l"/>
              </a:tabLst>
            </a:pPr>
            <a:r>
              <a:rPr lang="ru-RU" sz="1700" b="1" dirty="0">
                <a:solidFill>
                  <a:srgbClr val="3D5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развития финансовых технологий на период 2018-2020 гг.</a:t>
            </a:r>
          </a:p>
        </p:txBody>
      </p:sp>
      <p:sp>
        <p:nvSpPr>
          <p:cNvPr id="22" name="Объект 1"/>
          <p:cNvSpPr txBox="1">
            <a:spLocks/>
          </p:cNvSpPr>
          <p:nvPr/>
        </p:nvSpPr>
        <p:spPr>
          <a:xfrm>
            <a:off x="6176556" y="1896154"/>
            <a:ext cx="5517058" cy="30146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50029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827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8219" indent="-107332" algn="l" defTabSz="50029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82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255467" indent="-146362" algn="l" defTabSz="50029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‒"/>
              <a:defRPr sz="82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343285" indent="-86930" algn="l" defTabSz="50029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sz="82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418967" indent="-72737" algn="l" defTabSz="50029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82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  <a:lvl6pPr marL="418967" indent="-72737" algn="l" defTabSz="50029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894">
                <a:solidFill>
                  <a:schemeClr val="tx1"/>
                </a:solidFill>
                <a:latin typeface="+mn-lt"/>
              </a:defRPr>
            </a:lvl6pPr>
            <a:lvl7pPr marL="418967" indent="-72737" algn="l" defTabSz="50029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894">
                <a:solidFill>
                  <a:schemeClr val="tx1"/>
                </a:solidFill>
                <a:latin typeface="+mn-lt"/>
              </a:defRPr>
            </a:lvl7pPr>
            <a:lvl8pPr marL="418967" indent="-72737" algn="l" defTabSz="50029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894">
                <a:solidFill>
                  <a:schemeClr val="tx1"/>
                </a:solidFill>
                <a:latin typeface="+mn-lt"/>
              </a:defRPr>
            </a:lvl8pPr>
            <a:lvl9pPr marL="418967" indent="-72737" algn="l" defTabSz="50029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894">
                <a:solidFill>
                  <a:schemeClr val="tx1"/>
                </a:solidFill>
                <a:latin typeface="+mn-lt"/>
              </a:defRPr>
            </a:lvl9pPr>
          </a:lstStyle>
          <a:p>
            <a:pPr marL="361950" lvl="2" indent="0">
              <a:spcBef>
                <a:spcPts val="1000"/>
              </a:spcBef>
              <a:buClr>
                <a:srgbClr val="FFFFFF"/>
              </a:buClr>
              <a:buSzPct val="200000"/>
              <a:buNone/>
            </a:pPr>
            <a:r>
              <a:rPr lang="ru-RU" sz="1600" kern="0" dirty="0">
                <a:solidFill>
                  <a:srgbClr val="000000"/>
                </a:solidFill>
                <a:latin typeface="Arial"/>
              </a:rPr>
              <a:t>Правовое регулирование</a:t>
            </a:r>
          </a:p>
          <a:p>
            <a:pPr marL="361950" lvl="2" indent="0">
              <a:spcBef>
                <a:spcPts val="1000"/>
              </a:spcBef>
              <a:buClr>
                <a:srgbClr val="FFFFFF"/>
              </a:buClr>
              <a:buSzPct val="200000"/>
              <a:buNone/>
            </a:pPr>
            <a:r>
              <a:rPr lang="ru-RU" sz="1600" kern="0" dirty="0">
                <a:solidFill>
                  <a:srgbClr val="000000"/>
                </a:solidFill>
                <a:latin typeface="Arial"/>
              </a:rPr>
              <a:t>Развитие цифровых технологий на финансовом рынке</a:t>
            </a:r>
          </a:p>
          <a:p>
            <a:pPr marL="361950" lvl="2" indent="0">
              <a:spcBef>
                <a:spcPts val="1000"/>
              </a:spcBef>
              <a:buClr>
                <a:srgbClr val="FFFFFF"/>
              </a:buClr>
              <a:buSzPct val="200000"/>
              <a:buNone/>
            </a:pPr>
            <a:r>
              <a:rPr lang="ru-RU" sz="1600" kern="0" dirty="0">
                <a:solidFill>
                  <a:srgbClr val="000000"/>
                </a:solidFill>
                <a:latin typeface="Arial"/>
              </a:rPr>
              <a:t>Переход на электронное взаимодействие </a:t>
            </a:r>
          </a:p>
          <a:p>
            <a:pPr marL="361950" lvl="2" indent="0">
              <a:spcBef>
                <a:spcPts val="1000"/>
              </a:spcBef>
              <a:buClr>
                <a:srgbClr val="FFFFFF"/>
              </a:buClr>
              <a:buSzPct val="200000"/>
              <a:buNone/>
            </a:pPr>
            <a:r>
              <a:rPr lang="ru-RU" sz="1600" kern="0" dirty="0" smtClean="0">
                <a:solidFill>
                  <a:srgbClr val="000000"/>
                </a:solidFill>
                <a:latin typeface="Arial"/>
              </a:rPr>
              <a:t>Создание регулятивной площадки Банка России</a:t>
            </a:r>
          </a:p>
          <a:p>
            <a:pPr marL="361950" lvl="2" indent="0">
              <a:spcBef>
                <a:spcPts val="1000"/>
              </a:spcBef>
              <a:buClr>
                <a:srgbClr val="FFFFFF"/>
              </a:buClr>
              <a:buSzPct val="200000"/>
              <a:buNone/>
            </a:pPr>
            <a:r>
              <a:rPr lang="ru-RU" sz="1600" kern="0" dirty="0" smtClean="0">
                <a:solidFill>
                  <a:srgbClr val="000000"/>
                </a:solidFill>
                <a:latin typeface="Arial"/>
              </a:rPr>
              <a:t>Взаимодействие в рамках ЕАЭС</a:t>
            </a:r>
          </a:p>
          <a:p>
            <a:pPr marL="361950" lvl="2" indent="0">
              <a:spcBef>
                <a:spcPts val="1000"/>
              </a:spcBef>
              <a:buClr>
                <a:srgbClr val="FFFFFF"/>
              </a:buClr>
              <a:buSzPct val="200000"/>
              <a:buNone/>
            </a:pPr>
            <a:r>
              <a:rPr lang="ru-RU" sz="1600" kern="0" dirty="0" smtClean="0">
                <a:solidFill>
                  <a:srgbClr val="000000"/>
                </a:solidFill>
                <a:latin typeface="Arial"/>
              </a:rPr>
              <a:t>Обеспечение безопасности и устойчивости </a:t>
            </a:r>
          </a:p>
          <a:p>
            <a:pPr marL="361950" lvl="2" indent="0">
              <a:spcBef>
                <a:spcPts val="1000"/>
              </a:spcBef>
              <a:buClr>
                <a:srgbClr val="FFFFFF"/>
              </a:buClr>
              <a:buSzPct val="200000"/>
              <a:buNone/>
            </a:pPr>
            <a:r>
              <a:rPr lang="ru-RU" sz="1600" kern="0" dirty="0" smtClean="0">
                <a:solidFill>
                  <a:srgbClr val="000000"/>
                </a:solidFill>
                <a:latin typeface="Arial"/>
              </a:rPr>
              <a:t>Развитие </a:t>
            </a:r>
            <a:r>
              <a:rPr lang="ru-RU" sz="1600" kern="0" dirty="0">
                <a:solidFill>
                  <a:srgbClr val="000000"/>
                </a:solidFill>
                <a:latin typeface="Arial"/>
              </a:rPr>
              <a:t>кадров в сфере финансовых технологий</a:t>
            </a:r>
          </a:p>
          <a:p>
            <a:pPr marL="541338" lvl="2" indent="-477838">
              <a:lnSpc>
                <a:spcPct val="115000"/>
              </a:lnSpc>
              <a:spcBef>
                <a:spcPts val="600"/>
              </a:spcBef>
              <a:buClr>
                <a:srgbClr val="FFFFFF"/>
              </a:buClr>
              <a:buSzPct val="200000"/>
              <a:buFont typeface="Arial" panose="020B0604020202020204" pitchFamily="34" charset="0"/>
              <a:buBlip>
                <a:blip r:embed="rId3"/>
              </a:buBlip>
            </a:pPr>
            <a:endParaRPr lang="ru-RU" sz="16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</a:endParaRPr>
          </a:p>
        </p:txBody>
      </p:sp>
      <p:pic>
        <p:nvPicPr>
          <p:cNvPr id="24" name="Изображение 22" descr="checked_rounded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74" y="2028106"/>
            <a:ext cx="253938" cy="228544"/>
          </a:xfrm>
          <a:prstGeom prst="rect">
            <a:avLst/>
          </a:prstGeom>
        </p:spPr>
      </p:pic>
      <p:pic>
        <p:nvPicPr>
          <p:cNvPr id="25" name="Изображение 22" descr="checked_rounded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74" y="2508686"/>
            <a:ext cx="253938" cy="228544"/>
          </a:xfrm>
          <a:prstGeom prst="rect">
            <a:avLst/>
          </a:prstGeom>
        </p:spPr>
      </p:pic>
      <p:pic>
        <p:nvPicPr>
          <p:cNvPr id="26" name="Изображение 22" descr="checked_rounded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74" y="2989266"/>
            <a:ext cx="253938" cy="228544"/>
          </a:xfrm>
          <a:prstGeom prst="rect">
            <a:avLst/>
          </a:prstGeom>
        </p:spPr>
      </p:pic>
      <p:pic>
        <p:nvPicPr>
          <p:cNvPr id="27" name="Изображение 22" descr="checked_rounded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74" y="3473918"/>
            <a:ext cx="253938" cy="228544"/>
          </a:xfrm>
          <a:prstGeom prst="rect">
            <a:avLst/>
          </a:prstGeom>
        </p:spPr>
      </p:pic>
      <p:pic>
        <p:nvPicPr>
          <p:cNvPr id="28" name="Изображение 22" descr="checked_rounded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67" y="1963349"/>
            <a:ext cx="253938" cy="228544"/>
          </a:xfrm>
          <a:prstGeom prst="rect">
            <a:avLst/>
          </a:prstGeom>
        </p:spPr>
      </p:pic>
      <p:pic>
        <p:nvPicPr>
          <p:cNvPr id="29" name="Изображение 22" descr="checked_rounded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67" y="2326201"/>
            <a:ext cx="253938" cy="228544"/>
          </a:xfrm>
          <a:prstGeom prst="rect">
            <a:avLst/>
          </a:prstGeom>
        </p:spPr>
      </p:pic>
      <p:pic>
        <p:nvPicPr>
          <p:cNvPr id="30" name="Изображение 22" descr="checked_rounded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67" y="2930578"/>
            <a:ext cx="253938" cy="228544"/>
          </a:xfrm>
          <a:prstGeom prst="rect">
            <a:avLst/>
          </a:prstGeom>
        </p:spPr>
      </p:pic>
      <p:pic>
        <p:nvPicPr>
          <p:cNvPr id="31" name="Изображение 22" descr="checked_rounded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67" y="4048320"/>
            <a:ext cx="253938" cy="228544"/>
          </a:xfrm>
          <a:prstGeom prst="rect">
            <a:avLst/>
          </a:prstGeom>
        </p:spPr>
      </p:pic>
      <p:pic>
        <p:nvPicPr>
          <p:cNvPr id="32" name="Изображение 22" descr="checked_rounded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67" y="3674020"/>
            <a:ext cx="253938" cy="228544"/>
          </a:xfrm>
          <a:prstGeom prst="rect">
            <a:avLst/>
          </a:prstGeom>
        </p:spPr>
      </p:pic>
      <p:pic>
        <p:nvPicPr>
          <p:cNvPr id="33" name="Изображение 22" descr="checked_rounded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67" y="4407101"/>
            <a:ext cx="253938" cy="228544"/>
          </a:xfrm>
          <a:prstGeom prst="rect">
            <a:avLst/>
          </a:prstGeom>
        </p:spPr>
      </p:pic>
      <p:pic>
        <p:nvPicPr>
          <p:cNvPr id="34" name="Изображение 22" descr="checked_rounded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74" y="3963666"/>
            <a:ext cx="253938" cy="228544"/>
          </a:xfrm>
          <a:prstGeom prst="rect">
            <a:avLst/>
          </a:prstGeom>
        </p:spPr>
      </p:pic>
      <p:pic>
        <p:nvPicPr>
          <p:cNvPr id="4" name="Изображение 22" descr="checked_rounded.eps">
            <a:extLst>
              <a:ext uri="{FF2B5EF4-FFF2-40B4-BE49-F238E27FC236}">
                <a16:creationId xmlns="" xmlns:a16="http://schemas.microsoft.com/office/drawing/2014/main" id="{D759A4CD-841D-E44F-87A5-ED45610DEE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67" y="3307492"/>
            <a:ext cx="253938" cy="22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5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917407" y="222162"/>
            <a:ext cx="1073735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solidFill>
                  <a:srgbClr val="3D568B"/>
                </a:solidFill>
              </a:rPr>
              <a:t>Ключевые задачи Основных направлений развития финансовых технологий </a:t>
            </a:r>
            <a:br>
              <a:rPr lang="ru-RU" sz="2000" dirty="0">
                <a:solidFill>
                  <a:srgbClr val="3D568B"/>
                </a:solidFill>
              </a:rPr>
            </a:br>
            <a:r>
              <a:rPr lang="ru-RU" sz="2000" dirty="0">
                <a:solidFill>
                  <a:srgbClr val="3D568B"/>
                </a:solidFill>
              </a:rPr>
              <a:t>на период 2018-2020 гг. </a:t>
            </a:r>
            <a:endParaRPr lang="ru-RU" sz="2000" kern="1200" dirty="0">
              <a:solidFill>
                <a:srgbClr val="3D568B"/>
              </a:solidFill>
              <a:latin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>
          <a:xfrm>
            <a:off x="9162064" y="6417113"/>
            <a:ext cx="2844800" cy="365125"/>
          </a:xfrm>
        </p:spPr>
        <p:txBody>
          <a:bodyPr/>
          <a:lstStyle/>
          <a:p>
            <a:fld id="{3240FD82-CB1A-4C1B-92E9-16B236FA1B1A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1500" y="908049"/>
            <a:ext cx="11546053" cy="879047"/>
          </a:xfrm>
          <a:prstGeom prst="rect">
            <a:avLst/>
          </a:prstGeom>
          <a:solidFill>
            <a:srgbClr val="F5F8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pPr defTabSz="895350" fontAlgn="base">
              <a:lnSpc>
                <a:spcPct val="114000"/>
              </a:lnSpc>
              <a:spcAft>
                <a:spcPct val="0"/>
              </a:spcAft>
              <a:buClr>
                <a:srgbClr val="002960"/>
              </a:buClr>
              <a:defRPr/>
            </a:pPr>
            <a:endParaRPr lang="ru-RU" sz="1600" b="1" kern="0" dirty="0">
              <a:solidFill>
                <a:srgbClr val="3A5086"/>
              </a:solidFill>
              <a:ea typeface="SimSun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891" y="982113"/>
            <a:ext cx="11427305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2" algn="just" fontAlgn="base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ru-RU" b="1" dirty="0">
                <a:solidFill>
                  <a:srgbClr val="3D5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Задача Регулятора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обеспечить </a:t>
            </a:r>
            <a:r>
              <a:rPr lang="ru-RU" b="1" dirty="0">
                <a:solidFill>
                  <a:srgbClr val="3D5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равный доступ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рынка к цифровой инфраструктуре, 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</a:t>
            </a:r>
            <a:r>
              <a:rPr lang="ru-RU" b="1" dirty="0">
                <a:solidFill>
                  <a:srgbClr val="3D5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высокий уровень безопасности применения новых технологий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3858" y="5737608"/>
            <a:ext cx="11546053" cy="1001480"/>
          </a:xfrm>
          <a:prstGeom prst="rect">
            <a:avLst/>
          </a:prstGeom>
          <a:solidFill>
            <a:srgbClr val="F5F8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pPr defTabSz="895350" fontAlgn="base">
              <a:lnSpc>
                <a:spcPct val="114000"/>
              </a:lnSpc>
              <a:spcAft>
                <a:spcPct val="0"/>
              </a:spcAft>
              <a:buClr>
                <a:srgbClr val="002960"/>
              </a:buClr>
              <a:defRPr/>
            </a:pPr>
            <a:endParaRPr lang="ru-RU" sz="1600" b="1" kern="0" dirty="0">
              <a:solidFill>
                <a:srgbClr val="3A5086"/>
              </a:solidFill>
              <a:ea typeface="SimSun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905" y="5822849"/>
            <a:ext cx="11248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2" algn="just" fontAlgn="base">
              <a:spcBef>
                <a:spcPts val="18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инфраструктуры национального масштаба будет способствовать </a:t>
            </a:r>
            <a:r>
              <a:rPr lang="ru-RU" sz="1600" b="1" dirty="0">
                <a:solidFill>
                  <a:srgbClr val="3D5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повышению доступности финансовых услуг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всей территории Российской Федерации, </a:t>
            </a:r>
            <a:r>
              <a:rPr lang="ru-RU" sz="1600" b="1" dirty="0">
                <a:solidFill>
                  <a:srgbClr val="3D5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снижению их стоимости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потребителей </a:t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>
                <a:solidFill>
                  <a:srgbClr val="3D5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развитию конкуренции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финансовом рынке</a:t>
            </a:r>
            <a:endParaRPr lang="ru-RU" sz="1600" b="1" dirty="0">
              <a:solidFill>
                <a:srgbClr val="3D5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1500" y="1909727"/>
            <a:ext cx="10769100" cy="371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2">
              <a:spcBef>
                <a:spcPts val="1200"/>
              </a:spcBef>
              <a:buClr>
                <a:srgbClr val="FFFFFF"/>
              </a:buClr>
              <a:buSzPct val="200000"/>
            </a:pPr>
            <a:r>
              <a:rPr lang="ru-RU" sz="1600" b="1" dirty="0">
                <a:solidFill>
                  <a:srgbClr val="3D5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Внедрение электронного документооборота </a:t>
            </a:r>
          </a:p>
          <a:p>
            <a:pPr marL="447675" lvl="2">
              <a:spcBef>
                <a:spcPts val="1200"/>
              </a:spcBef>
              <a:buClr>
                <a:srgbClr val="FFFFFF"/>
              </a:buClr>
              <a:buSzPct val="200000"/>
            </a:pPr>
            <a:r>
              <a:rPr lang="ru-RU" sz="1600" b="1" dirty="0">
                <a:solidFill>
                  <a:srgbClr val="3D5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Расширение доступа финансовых организаций к государственным информационным ресурсам </a:t>
            </a:r>
          </a:p>
          <a:p>
            <a:pPr marL="447675" lvl="2">
              <a:spcBef>
                <a:spcPts val="1200"/>
              </a:spcBef>
              <a:buClr>
                <a:srgbClr val="FFFFFF"/>
              </a:buClr>
              <a:buSzPct val="200000"/>
            </a:pPr>
            <a:r>
              <a:rPr lang="ru-RU" sz="1600" b="1" dirty="0">
                <a:solidFill>
                  <a:srgbClr val="3D5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Создание для участников рынка инфраструктуры удаленной идентификации</a:t>
            </a:r>
          </a:p>
          <a:p>
            <a:pPr marL="447675" lvl="2" algn="just" defTabSz="500291" fontAlgn="base">
              <a:lnSpc>
                <a:spcPct val="1150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200000"/>
              <a:tabLst>
                <a:tab pos="199584" algn="l"/>
              </a:tabLst>
            </a:pPr>
            <a:r>
              <a:rPr lang="ru-RU" sz="1600" b="1" dirty="0">
                <a:solidFill>
                  <a:srgbClr val="3D5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Создание для участников рынка инфраструктуры «быстрых» платежей </a:t>
            </a:r>
          </a:p>
          <a:p>
            <a:pPr marL="447675" lvl="2" algn="just" defTabSz="500291" fontAlgn="base">
              <a:lnSpc>
                <a:spcPct val="1150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200000"/>
              <a:tabLst>
                <a:tab pos="199584" algn="l"/>
              </a:tabLst>
            </a:pPr>
            <a:r>
              <a:rPr lang="ru-RU" sz="1600" b="1" dirty="0">
                <a:solidFill>
                  <a:srgbClr val="3D5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Создание для участников рынка платформ на основе технологии распределенных реестров </a:t>
            </a:r>
            <a:br>
              <a:rPr lang="ru-RU" sz="1600" b="1" dirty="0">
                <a:solidFill>
                  <a:srgbClr val="3D5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3D5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 использованием отечественных криптографических средств защиты информации</a:t>
            </a:r>
            <a:endParaRPr lang="ru-RU" sz="1600" dirty="0">
              <a:solidFill>
                <a:srgbClr val="E7E6E6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2" algn="just" defTabSz="500291" fontAlgn="base">
              <a:lnSpc>
                <a:spcPct val="1150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200000"/>
            </a:pPr>
            <a:r>
              <a:rPr lang="ru-RU" sz="1600" b="1" dirty="0">
                <a:solidFill>
                  <a:srgbClr val="3D5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Создание инфраструктуры для пилотирования новых технологий на финансовом рынке</a:t>
            </a:r>
            <a:r>
              <a:rPr lang="ru-RU" sz="1600" b="1" dirty="0">
                <a:solidFill>
                  <a:srgbClr val="3D5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1600" b="1" dirty="0">
                <a:solidFill>
                  <a:srgbClr val="3D5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регулятивная площадка Банка России</a:t>
            </a:r>
          </a:p>
          <a:p>
            <a:pPr marL="447675" lvl="2" algn="just" defTabSz="500291" fontAlgn="base">
              <a:lnSpc>
                <a:spcPct val="1150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200000"/>
            </a:pPr>
            <a:r>
              <a:rPr lang="ru-RU" sz="1600" b="1" dirty="0">
                <a:solidFill>
                  <a:srgbClr val="3D5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Развитие инфраструктуры обеспечения информационной безопасности на финансовом рынке – ФинЦЕРТ Банка России </a:t>
            </a:r>
          </a:p>
        </p:txBody>
      </p:sp>
      <p:pic>
        <p:nvPicPr>
          <p:cNvPr id="13" name="Изображение 22" descr="checked_rounded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0" y="1977645"/>
            <a:ext cx="253938" cy="228544"/>
          </a:xfrm>
          <a:prstGeom prst="rect">
            <a:avLst/>
          </a:prstGeom>
        </p:spPr>
      </p:pic>
      <p:pic>
        <p:nvPicPr>
          <p:cNvPr id="15" name="Изображение 22" descr="checked_rounded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0" y="2366115"/>
            <a:ext cx="253938" cy="228544"/>
          </a:xfrm>
          <a:prstGeom prst="rect">
            <a:avLst/>
          </a:prstGeom>
        </p:spPr>
      </p:pic>
      <p:pic>
        <p:nvPicPr>
          <p:cNvPr id="16" name="Изображение 22" descr="checked_rounded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0" y="2771611"/>
            <a:ext cx="253938" cy="228544"/>
          </a:xfrm>
          <a:prstGeom prst="rect">
            <a:avLst/>
          </a:prstGeom>
        </p:spPr>
      </p:pic>
      <p:pic>
        <p:nvPicPr>
          <p:cNvPr id="17" name="Изображение 22" descr="checked_rounded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0" y="3177107"/>
            <a:ext cx="253938" cy="228544"/>
          </a:xfrm>
          <a:prstGeom prst="rect">
            <a:avLst/>
          </a:prstGeom>
        </p:spPr>
      </p:pic>
      <p:pic>
        <p:nvPicPr>
          <p:cNvPr id="18" name="Изображение 22" descr="checked_rounded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0" y="3612996"/>
            <a:ext cx="253938" cy="228544"/>
          </a:xfrm>
          <a:prstGeom prst="rect">
            <a:avLst/>
          </a:prstGeom>
        </p:spPr>
      </p:pic>
      <p:pic>
        <p:nvPicPr>
          <p:cNvPr id="19" name="Изображение 22" descr="checked_rounded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0" y="4332050"/>
            <a:ext cx="253938" cy="228544"/>
          </a:xfrm>
          <a:prstGeom prst="rect">
            <a:avLst/>
          </a:prstGeom>
        </p:spPr>
      </p:pic>
      <p:pic>
        <p:nvPicPr>
          <p:cNvPr id="20" name="Изображение 22" descr="checked_rounded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0" y="5034829"/>
            <a:ext cx="253938" cy="22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544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8_Firm Format - Russian">
  <a:themeElements>
    <a:clrScheme name="Custom 4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3E7ED"/>
      </a:accent1>
      <a:accent2>
        <a:srgbClr val="9CAABF"/>
      </a:accent2>
      <a:accent3>
        <a:srgbClr val="3980C1"/>
      </a:accent3>
      <a:accent4>
        <a:srgbClr val="3A5086"/>
      </a:accent4>
      <a:accent5>
        <a:srgbClr val="E8E8E8"/>
      </a:accent5>
      <a:accent6>
        <a:srgbClr val="909090"/>
      </a:accent6>
      <a:hlink>
        <a:srgbClr val="3980C1"/>
      </a:hlink>
      <a:folHlink>
        <a:srgbClr val="3A5086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W-RU0281-20160518-DA2wm-r.potx" id="{7C8D907E-F6B6-40FF-969C-6FE420ABDCB6}" vid="{0121B243-A77E-400F-9A21-6FB24ABDC729}"/>
    </a:ext>
  </a:extLst>
</a:theme>
</file>

<file path=ppt/theme/theme2.xml><?xml version="1.0" encoding="utf-8"?>
<a:theme xmlns:a="http://schemas.openxmlformats.org/drawingml/2006/main" name="33_Firm Format - Russian">
  <a:themeElements>
    <a:clrScheme name="Custom 4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3E7ED"/>
      </a:accent1>
      <a:accent2>
        <a:srgbClr val="9CAABF"/>
      </a:accent2>
      <a:accent3>
        <a:srgbClr val="3980C1"/>
      </a:accent3>
      <a:accent4>
        <a:srgbClr val="3A5086"/>
      </a:accent4>
      <a:accent5>
        <a:srgbClr val="E8E8E8"/>
      </a:accent5>
      <a:accent6>
        <a:srgbClr val="909090"/>
      </a:accent6>
      <a:hlink>
        <a:srgbClr val="3980C1"/>
      </a:hlink>
      <a:folHlink>
        <a:srgbClr val="3A5086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W-RU0281-20160518-DA2wm-r.potx" id="{7C8D907E-F6B6-40FF-969C-6FE420ABDCB6}" vid="{0121B243-A77E-400F-9A21-6FB24ABDC729}"/>
    </a:ext>
  </a:extLst>
</a:theme>
</file>

<file path=ppt/theme/theme3.xml><?xml version="1.0" encoding="utf-8"?>
<a:theme xmlns:a="http://schemas.openxmlformats.org/drawingml/2006/main" name="CBRF Lavender ENG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BRF Gray ENG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207</Words>
  <Application>Microsoft Office PowerPoint</Application>
  <PresentationFormat>Широкоэкранный</PresentationFormat>
  <Paragraphs>36</Paragraphs>
  <Slides>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2" baseType="lpstr">
      <vt:lpstr>SimSun</vt:lpstr>
      <vt:lpstr>Arial</vt:lpstr>
      <vt:lpstr>Arial Narrow</vt:lpstr>
      <vt:lpstr>Calibri</vt:lpstr>
      <vt:lpstr>18_Firm Format - Russian</vt:lpstr>
      <vt:lpstr>33_Firm Format - Russian</vt:lpstr>
      <vt:lpstr>CBRF Lavender ENG</vt:lpstr>
      <vt:lpstr>CBRF Gray ENG</vt:lpstr>
      <vt:lpstr>think-cell Slide</vt:lpstr>
      <vt:lpstr>Основные направления развития финансовых технологий  </vt:lpstr>
      <vt:lpstr>Основные направления развития финансовых технологий на период 2018-2020 гг.  синхронизированы с программой «Цифровая экономика Российской Федерации»</vt:lpstr>
      <vt:lpstr>Ключевые задачи Основных направлений развития финансовых технологий  на период 2018-2020 гг. </vt:lpstr>
    </vt:vector>
  </TitlesOfParts>
  <Company>gcs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Козинцева Юлия Игоревна</dc:creator>
  <cp:lastModifiedBy>Козинцева Юлия Игоревна</cp:lastModifiedBy>
  <cp:revision>60</cp:revision>
  <cp:lastPrinted>2018-02-16T16:18:17Z</cp:lastPrinted>
  <dcterms:created xsi:type="dcterms:W3CDTF">2018-02-15T18:45:14Z</dcterms:created>
  <dcterms:modified xsi:type="dcterms:W3CDTF">2018-04-11T17:37:27Z</dcterms:modified>
</cp:coreProperties>
</file>