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5"/>
  </p:notesMasterIdLst>
  <p:sldIdLst>
    <p:sldId id="307" r:id="rId2"/>
    <p:sldId id="309" r:id="rId3"/>
    <p:sldId id="310" r:id="rId4"/>
    <p:sldId id="314" r:id="rId5"/>
    <p:sldId id="317" r:id="rId6"/>
    <p:sldId id="321" r:id="rId7"/>
    <p:sldId id="322" r:id="rId8"/>
    <p:sldId id="325" r:id="rId9"/>
    <p:sldId id="327" r:id="rId10"/>
    <p:sldId id="329" r:id="rId11"/>
    <p:sldId id="331" r:id="rId12"/>
    <p:sldId id="333" r:id="rId13"/>
    <p:sldId id="335" r:id="rId14"/>
    <p:sldId id="338" r:id="rId15"/>
    <p:sldId id="340" r:id="rId16"/>
    <p:sldId id="260" r:id="rId17"/>
    <p:sldId id="262" r:id="rId18"/>
    <p:sldId id="275" r:id="rId19"/>
    <p:sldId id="281" r:id="rId20"/>
    <p:sldId id="279" r:id="rId21"/>
    <p:sldId id="284" r:id="rId22"/>
    <p:sldId id="295" r:id="rId23"/>
    <p:sldId id="294" r:id="rId24"/>
    <p:sldId id="286" r:id="rId25"/>
    <p:sldId id="283" r:id="rId26"/>
    <p:sldId id="287" r:id="rId27"/>
    <p:sldId id="289" r:id="rId28"/>
    <p:sldId id="292" r:id="rId29"/>
    <p:sldId id="291" r:id="rId30"/>
    <p:sldId id="293" r:id="rId31"/>
    <p:sldId id="288" r:id="rId32"/>
    <p:sldId id="290" r:id="rId33"/>
    <p:sldId id="3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19.emf"/><Relationship Id="rId4"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2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92D6F-F108-4D6A-88CE-ECE4439A65F3}" type="datetimeFigureOut">
              <a:rPr lang="ru-RU" smtClean="0"/>
              <a:pPr/>
              <a:t>17.12.2015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62CBD0-9568-4489-8D80-C06DB970C476}" type="slidenum">
              <a:rPr lang="ru-RU" smtClean="0"/>
              <a:pPr/>
              <a:t>‹#›</a:t>
            </a:fld>
            <a:endParaRPr lang="ru-RU"/>
          </a:p>
        </p:txBody>
      </p:sp>
    </p:spTree>
    <p:extLst>
      <p:ext uri="{BB962C8B-B14F-4D97-AF65-F5344CB8AC3E}">
        <p14:creationId xmlns:p14="http://schemas.microsoft.com/office/powerpoint/2010/main" val="210737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16</a:t>
            </a:fld>
            <a:endParaRPr lang="ru-RU"/>
          </a:p>
        </p:txBody>
      </p:sp>
    </p:spTree>
    <p:extLst>
      <p:ext uri="{BB962C8B-B14F-4D97-AF65-F5344CB8AC3E}">
        <p14:creationId xmlns:p14="http://schemas.microsoft.com/office/powerpoint/2010/main" val="10896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17</a:t>
            </a:fld>
            <a:endParaRPr lang="ru-RU"/>
          </a:p>
        </p:txBody>
      </p:sp>
    </p:spTree>
    <p:extLst>
      <p:ext uri="{BB962C8B-B14F-4D97-AF65-F5344CB8AC3E}">
        <p14:creationId xmlns:p14="http://schemas.microsoft.com/office/powerpoint/2010/main" val="98169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20</a:t>
            </a:fld>
            <a:endParaRPr lang="ru-RU"/>
          </a:p>
        </p:txBody>
      </p:sp>
    </p:spTree>
    <p:extLst>
      <p:ext uri="{BB962C8B-B14F-4D97-AF65-F5344CB8AC3E}">
        <p14:creationId xmlns:p14="http://schemas.microsoft.com/office/powerpoint/2010/main" val="420665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21</a:t>
            </a:fld>
            <a:endParaRPr lang="ru-RU"/>
          </a:p>
        </p:txBody>
      </p:sp>
    </p:spTree>
    <p:extLst>
      <p:ext uri="{BB962C8B-B14F-4D97-AF65-F5344CB8AC3E}">
        <p14:creationId xmlns:p14="http://schemas.microsoft.com/office/powerpoint/2010/main" val="420665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22</a:t>
            </a:fld>
            <a:endParaRPr lang="ru-RU"/>
          </a:p>
        </p:txBody>
      </p:sp>
    </p:spTree>
    <p:extLst>
      <p:ext uri="{BB962C8B-B14F-4D97-AF65-F5344CB8AC3E}">
        <p14:creationId xmlns:p14="http://schemas.microsoft.com/office/powerpoint/2010/main" val="420665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23</a:t>
            </a:fld>
            <a:endParaRPr lang="ru-RU"/>
          </a:p>
        </p:txBody>
      </p:sp>
    </p:spTree>
    <p:extLst>
      <p:ext uri="{BB962C8B-B14F-4D97-AF65-F5344CB8AC3E}">
        <p14:creationId xmlns:p14="http://schemas.microsoft.com/office/powerpoint/2010/main" val="420665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24</a:t>
            </a:fld>
            <a:endParaRPr lang="ru-RU"/>
          </a:p>
        </p:txBody>
      </p:sp>
    </p:spTree>
    <p:extLst>
      <p:ext uri="{BB962C8B-B14F-4D97-AF65-F5344CB8AC3E}">
        <p14:creationId xmlns:p14="http://schemas.microsoft.com/office/powerpoint/2010/main" val="420665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862CBD0-9568-4489-8D80-C06DB970C476}"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E98035-AA36-4BA9-93D0-3C21B631D168}" type="datetime1">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0CFEDA-E4DE-4950-A22F-45701CE9AD0D}" type="datetime1">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9C07D-044B-4F49-BB37-E6395F2D19CC}" type="datetime1">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3206E4-8167-4FB6-89DB-89F6ABA070ED}" type="datetime1">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771259-9671-4578-A292-FDCE2BA0553A}" type="datetime1">
              <a:rPr lang="en-US" smtClean="0"/>
              <a:pPr/>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0BF9BD-D214-47D8-9AC7-17D6869151E7}" type="datetime1">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EF66E9-B0F9-4713-A0C7-D79FB021230B}" type="datetime1">
              <a:rPr lang="en-US" smtClean="0"/>
              <a:pPr/>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43EF18-0E87-46E1-B388-6D950A94F869}" type="datetime1">
              <a:rPr lang="en-US" smtClean="0"/>
              <a:pPr/>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60A00-E559-4217-A064-F93455923989}" type="datetime1">
              <a:rPr lang="en-US" smtClean="0"/>
              <a:pPr/>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3018C1-103D-44C4-A65C-9D682E2BB905}" type="datetime1">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7F7078-F755-40C9-AA67-FB3427917D76}" type="datetime1">
              <a:rPr lang="en-US" smtClean="0"/>
              <a:pPr/>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C2EBD-4F35-4C58-B0FE-09A9AB25A507}" type="datetime1">
              <a:rPr lang="en-US" smtClean="0"/>
              <a:pPr/>
              <a:t>12/17/2015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oleObject" Target="../embeddings/oleObject2.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image" Target="../media/image18.e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png"/><Relationship Id="rId5" Type="http://schemas.openxmlformats.org/officeDocument/2006/relationships/image" Target="../media/image19.e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emf"/><Relationship Id="rId11" Type="http://schemas.openxmlformats.org/officeDocument/2006/relationships/image" Target="../media/image2.png"/><Relationship Id="rId5" Type="http://schemas.openxmlformats.org/officeDocument/2006/relationships/oleObject" Target="../embeddings/oleObject8.bin"/><Relationship Id="rId10" Type="http://schemas.openxmlformats.org/officeDocument/2006/relationships/image" Target="../media/image23.emf"/><Relationship Id="rId4" Type="http://schemas.openxmlformats.org/officeDocument/2006/relationships/image" Target="../media/image19.emf"/><Relationship Id="rId9"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16.bin"/><Relationship Id="rId18" Type="http://schemas.openxmlformats.org/officeDocument/2006/relationships/image" Target="../media/image28.emf"/><Relationship Id="rId3" Type="http://schemas.openxmlformats.org/officeDocument/2006/relationships/oleObject" Target="../embeddings/oleObject11.bin"/><Relationship Id="rId21" Type="http://schemas.openxmlformats.org/officeDocument/2006/relationships/image" Target="../media/image2.png"/><Relationship Id="rId7" Type="http://schemas.openxmlformats.org/officeDocument/2006/relationships/oleObject" Target="../embeddings/oleObject13.bin"/><Relationship Id="rId12" Type="http://schemas.openxmlformats.org/officeDocument/2006/relationships/image" Target="../media/image25.emf"/><Relationship Id="rId17"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27.emf"/><Relationship Id="rId20" Type="http://schemas.openxmlformats.org/officeDocument/2006/relationships/image" Target="../media/image29.emf"/><Relationship Id="rId1" Type="http://schemas.openxmlformats.org/officeDocument/2006/relationships/vmlDrawing" Target="../drawings/vmlDrawing7.vml"/><Relationship Id="rId6" Type="http://schemas.openxmlformats.org/officeDocument/2006/relationships/image" Target="../media/image22.e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24.emf"/><Relationship Id="rId19" Type="http://schemas.openxmlformats.org/officeDocument/2006/relationships/oleObject" Target="../embeddings/oleObject19.bin"/><Relationship Id="rId4" Type="http://schemas.openxmlformats.org/officeDocument/2006/relationships/image" Target="../media/image21.emf"/><Relationship Id="rId9" Type="http://schemas.openxmlformats.org/officeDocument/2006/relationships/oleObject" Target="../embeddings/oleObject14.bin"/><Relationship Id="rId14" Type="http://schemas.openxmlformats.org/officeDocument/2006/relationships/image" Target="../media/image26.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png"/><Relationship Id="rId4" Type="http://schemas.openxmlformats.org/officeDocument/2006/relationships/image" Target="../media/image30.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image" Target="../media/image31.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2.png"/><Relationship Id="rId4" Type="http://schemas.openxmlformats.org/officeDocument/2006/relationships/image" Target="../media/image32.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png"/><Relationship Id="rId4" Type="http://schemas.openxmlformats.org/officeDocument/2006/relationships/image" Target="../media/image3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png"/><Relationship Id="rId4" Type="http://schemas.openxmlformats.org/officeDocument/2006/relationships/image" Target="../media/image34.emf"/></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notesSlide" Target="../notesSlides/notesSlide8.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6.bin"/><Relationship Id="rId5" Type="http://schemas.openxmlformats.org/officeDocument/2006/relationships/image" Target="../media/image34.emf"/><Relationship Id="rId4" Type="http://schemas.openxmlformats.org/officeDocument/2006/relationships/oleObject" Target="../embeddings/oleObject25.bin"/></Relationships>
</file>

<file path=ppt/slides/_rels/slide33.xml.rels><?xml version="1.0" encoding="UTF-8" standalone="yes"?>
<Relationships xmlns="http://schemas.openxmlformats.org/package/2006/relationships"><Relationship Id="rId3" Type="http://schemas.openxmlformats.org/officeDocument/2006/relationships/hyperlink" Target="mailto:info@eos.su"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Grp="1" noChangeArrowheads="1"/>
          </p:cNvSpPr>
          <p:nvPr>
            <p:ph idx="1"/>
          </p:nvPr>
        </p:nvSpPr>
        <p:spPr>
          <a:xfrm>
            <a:off x="-112713" y="3932767"/>
            <a:ext cx="9180513" cy="2391833"/>
          </a:xfrm>
        </p:spPr>
        <p:txBody>
          <a:bodyPr>
            <a:normAutofit fontScale="92500" lnSpcReduction="10000"/>
          </a:bodyPr>
          <a:lstStyle/>
          <a:p>
            <a:pPr algn="ctr" eaLnBrk="1" hangingPunct="1">
              <a:lnSpc>
                <a:spcPct val="90000"/>
              </a:lnSpc>
              <a:buFont typeface="Wingdings" pitchFamily="2" charset="2"/>
              <a:buNone/>
            </a:pPr>
            <a:r>
              <a:rPr lang="ru-RU" altLang="ru-RU" sz="2400" b="1" dirty="0" smtClean="0"/>
              <a:t>  </a:t>
            </a:r>
            <a:r>
              <a:rPr lang="ru-RU" altLang="ru-RU" sz="2400" b="1" dirty="0" smtClean="0">
                <a:latin typeface="Times New Roman" pitchFamily="18" charset="0"/>
                <a:cs typeface="Times New Roman" pitchFamily="18" charset="0"/>
              </a:rPr>
              <a:t>«Об обеспечении химической безопасности РФ с позиций </a:t>
            </a:r>
            <a:r>
              <a:rPr lang="ru-RU" altLang="ru-RU" sz="2400" b="1" dirty="0" err="1" smtClean="0">
                <a:latin typeface="Times New Roman" pitchFamily="18" charset="0"/>
                <a:cs typeface="Times New Roman" pitchFamily="18" charset="0"/>
              </a:rPr>
              <a:t>импортозамещения</a:t>
            </a:r>
            <a:r>
              <a:rPr lang="ru-RU" altLang="ru-RU" sz="2400" b="1" dirty="0" smtClean="0">
                <a:latin typeface="Times New Roman" pitchFamily="18" charset="0"/>
                <a:cs typeface="Times New Roman" pitchFamily="18" charset="0"/>
              </a:rPr>
              <a:t> высокотехнологической химической продукции, в том числе опасных видов сырья, материалов и комплектующих с заменой на менее опасные отечественные аналоги»</a:t>
            </a:r>
          </a:p>
          <a:p>
            <a:pPr algn="ctr" eaLnBrk="1" hangingPunct="1">
              <a:lnSpc>
                <a:spcPct val="90000"/>
              </a:lnSpc>
              <a:buFont typeface="Wingdings" pitchFamily="2" charset="2"/>
              <a:buNone/>
            </a:pPr>
            <a:endParaRPr lang="ru-RU" altLang="ru-RU" sz="2400" b="1" dirty="0" smtClean="0">
              <a:latin typeface="Arial" charset="0"/>
              <a:cs typeface="Arial" charset="0"/>
            </a:endParaRPr>
          </a:p>
          <a:p>
            <a:pPr algn="ctr" eaLnBrk="1" hangingPunct="1">
              <a:lnSpc>
                <a:spcPct val="90000"/>
              </a:lnSpc>
              <a:buFont typeface="Wingdings" pitchFamily="2" charset="2"/>
              <a:buNone/>
            </a:pPr>
            <a:r>
              <a:rPr lang="ru-RU" altLang="ru-RU" sz="2400" b="1" dirty="0" smtClean="0">
                <a:solidFill>
                  <a:srgbClr val="C00000"/>
                </a:solidFill>
                <a:latin typeface="Arial" charset="0"/>
                <a:cs typeface="Arial" charset="0"/>
              </a:rPr>
              <a:t>    </a:t>
            </a:r>
            <a:r>
              <a:rPr lang="ru-RU" altLang="ru-RU" sz="2400" b="1" dirty="0" smtClean="0">
                <a:solidFill>
                  <a:srgbClr val="C00000"/>
                </a:solidFill>
                <a:latin typeface="Times New Roman" pitchFamily="18" charset="0"/>
                <a:cs typeface="Times New Roman" pitchFamily="18" charset="0"/>
              </a:rPr>
              <a:t>Научный руководитель-первый заместитель генерального директора член-корр. РАН П.А.Стороженко</a:t>
            </a:r>
          </a:p>
        </p:txBody>
      </p:sp>
      <p:pic>
        <p:nvPicPr>
          <p:cNvPr id="2051" name="Picture 3"/>
          <p:cNvPicPr>
            <a:picLocks noChangeAspect="1" noChangeArrowheads="1"/>
          </p:cNvPicPr>
          <p:nvPr/>
        </p:nvPicPr>
        <p:blipFill>
          <a:blip r:embed="rId2" cstate="print"/>
          <a:srcRect/>
          <a:stretch>
            <a:fillRect/>
          </a:stretch>
        </p:blipFill>
        <p:spPr bwMode="auto">
          <a:xfrm>
            <a:off x="227013" y="1097644"/>
            <a:ext cx="8845550" cy="2605012"/>
          </a:xfrm>
          <a:prstGeom prst="rect">
            <a:avLst/>
          </a:prstGeom>
          <a:noFill/>
          <a:ln w="9525">
            <a:noFill/>
            <a:miter lim="800000"/>
            <a:headEnd/>
            <a:tailEnd/>
          </a:ln>
        </p:spPr>
      </p:pic>
      <p:pic>
        <p:nvPicPr>
          <p:cNvPr id="2052" name="Рисунок 3" descr="EOC-10-белые буквы копия"/>
          <p:cNvPicPr>
            <a:picLocks noChangeAspect="1" noChangeArrowheads="1"/>
          </p:cNvPicPr>
          <p:nvPr/>
        </p:nvPicPr>
        <p:blipFill>
          <a:blip r:embed="rId3" cstate="print"/>
          <a:srcRect/>
          <a:stretch>
            <a:fillRect/>
          </a:stretch>
        </p:blipFill>
        <p:spPr bwMode="auto">
          <a:xfrm>
            <a:off x="279401" y="223762"/>
            <a:ext cx="620713" cy="591155"/>
          </a:xfrm>
          <a:prstGeom prst="rect">
            <a:avLst/>
          </a:prstGeom>
          <a:noFill/>
          <a:ln w="9525">
            <a:noFill/>
            <a:miter lim="800000"/>
            <a:headEnd/>
            <a:tailEnd/>
          </a:ln>
        </p:spPr>
      </p:pic>
      <p:sp>
        <p:nvSpPr>
          <p:cNvPr id="2053" name="Прямоугольник 4"/>
          <p:cNvSpPr>
            <a:spLocks noChangeArrowheads="1"/>
          </p:cNvSpPr>
          <p:nvPr/>
        </p:nvSpPr>
        <p:spPr bwMode="auto">
          <a:xfrm>
            <a:off x="1643063" y="367394"/>
            <a:ext cx="5357812" cy="523220"/>
          </a:xfrm>
          <a:prstGeom prst="rect">
            <a:avLst/>
          </a:prstGeom>
          <a:noFill/>
          <a:ln w="9525">
            <a:noFill/>
            <a:miter lim="800000"/>
            <a:headEnd/>
            <a:tailEnd/>
          </a:ln>
        </p:spPr>
        <p:txBody>
          <a:bodyPr>
            <a:spAutoFit/>
          </a:bodyPr>
          <a:lstStyle/>
          <a:p>
            <a:r>
              <a:rPr lang="ru-RU" altLang="ru-RU" sz="2800" b="1" dirty="0">
                <a:latin typeface="Arial" charset="0"/>
                <a:cs typeface="Arial" charset="0"/>
              </a:rPr>
              <a:t>     ГНЦ РФ «ГНИИХТЭОС» </a:t>
            </a:r>
          </a:p>
        </p:txBody>
      </p:sp>
      <p:pic>
        <p:nvPicPr>
          <p:cNvPr id="2054" name="Рисунок 2" descr="rt-chemcomposite_ru"/>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35939" y="68036"/>
            <a:ext cx="827087" cy="960059"/>
          </a:xfrm>
          <a:prstGeom prst="rect">
            <a:avLst/>
          </a:prstGeom>
          <a:noFill/>
          <a:ln w="9525">
            <a:noFill/>
            <a:miter lim="800000"/>
            <a:headEnd/>
            <a:tailEnd/>
          </a:ln>
        </p:spPr>
      </p:pic>
      <p:sp>
        <p:nvSpPr>
          <p:cNvPr id="2055" name="Прямоугольник 4"/>
          <p:cNvSpPr>
            <a:spLocks noChangeArrowheads="1"/>
          </p:cNvSpPr>
          <p:nvPr/>
        </p:nvSpPr>
        <p:spPr bwMode="auto">
          <a:xfrm>
            <a:off x="5538788" y="6324600"/>
            <a:ext cx="5357812" cy="523220"/>
          </a:xfrm>
          <a:prstGeom prst="rect">
            <a:avLst/>
          </a:prstGeom>
          <a:noFill/>
          <a:ln w="9525">
            <a:noFill/>
            <a:miter lim="800000"/>
            <a:headEnd/>
            <a:tailEnd/>
          </a:ln>
        </p:spPr>
        <p:txBody>
          <a:bodyPr>
            <a:spAutoFit/>
          </a:bodyPr>
          <a:lstStyle/>
          <a:p>
            <a:r>
              <a:rPr lang="ru-RU" altLang="ru-RU" sz="2800" b="1" dirty="0">
                <a:latin typeface="Arial" charset="0"/>
                <a:cs typeface="Arial" charset="0"/>
              </a:rPr>
              <a:t>     </a:t>
            </a:r>
            <a:r>
              <a:rPr lang="ru-RU" altLang="ru-RU" sz="1800" b="1" dirty="0">
                <a:latin typeface="Arial" charset="0"/>
                <a:cs typeface="Arial" charset="0"/>
              </a:rPr>
              <a:t> 17 декабря </a:t>
            </a:r>
            <a:r>
              <a:rPr lang="ru-RU" altLang="ru-RU" sz="1800" b="1" dirty="0" smtClean="0">
                <a:latin typeface="Arial" charset="0"/>
                <a:cs typeface="Arial" charset="0"/>
              </a:rPr>
              <a:t>2015</a:t>
            </a:r>
            <a:r>
              <a:rPr lang="ru-RU" altLang="ru-RU" sz="1800" b="1" dirty="0">
                <a:latin typeface="Arial" charset="0"/>
                <a:cs typeface="Arial" charset="0"/>
              </a:rPr>
              <a:t>, РСПП</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304800" y="304800"/>
            <a:ext cx="8229600" cy="6286500"/>
          </a:xfrm>
        </p:spPr>
        <p:txBody>
          <a:bodyPr/>
          <a:lstStyle/>
          <a:p>
            <a:pPr algn="just" eaLnBrk="1" hangingPunct="1">
              <a:buFont typeface="Arial" charset="0"/>
              <a:buNone/>
            </a:pPr>
            <a:r>
              <a:rPr lang="en-US" altLang="ru-RU" sz="1800" dirty="0" smtClean="0"/>
              <a:t>		</a:t>
            </a:r>
            <a:r>
              <a:rPr lang="ru-RU" altLang="ru-RU" sz="1600" b="1" dirty="0" smtClean="0">
                <a:latin typeface="Times New Roman" panose="02020603050405020304" pitchFamily="18" charset="0"/>
                <a:cs typeface="Times New Roman" panose="02020603050405020304" pitchFamily="18" charset="0"/>
              </a:rPr>
              <a:t>С использованием сверхкритического СО</a:t>
            </a:r>
            <a:r>
              <a:rPr lang="ru-RU" altLang="ru-RU" sz="1600" b="1" baseline="-25000" dirty="0" smtClean="0">
                <a:latin typeface="Times New Roman" panose="02020603050405020304" pitchFamily="18" charset="0"/>
                <a:cs typeface="Times New Roman" panose="02020603050405020304" pitchFamily="18" charset="0"/>
              </a:rPr>
              <a:t>2</a:t>
            </a:r>
            <a:r>
              <a:rPr lang="ru-RU" altLang="ru-RU" sz="1600" b="1" dirty="0" smtClean="0">
                <a:latin typeface="Times New Roman" panose="02020603050405020304" pitchFamily="18" charset="0"/>
                <a:cs typeface="Times New Roman" panose="02020603050405020304" pitchFamily="18" charset="0"/>
              </a:rPr>
              <a:t> был разработан промышленный процесс гидрирования </a:t>
            </a:r>
            <a:r>
              <a:rPr lang="ru-RU" altLang="ru-RU" sz="1600" b="1" dirty="0" err="1" smtClean="0">
                <a:latin typeface="Times New Roman" panose="02020603050405020304" pitchFamily="18" charset="0"/>
                <a:cs typeface="Times New Roman" panose="02020603050405020304" pitchFamily="18" charset="0"/>
              </a:rPr>
              <a:t>изофорона</a:t>
            </a:r>
            <a:r>
              <a:rPr lang="ru-RU" altLang="ru-RU" sz="1600" b="1" dirty="0" smtClean="0">
                <a:latin typeface="Times New Roman" panose="02020603050405020304" pitchFamily="18" charset="0"/>
                <a:cs typeface="Times New Roman" panose="02020603050405020304" pitchFamily="18" charset="0"/>
              </a:rPr>
              <a:t> с получением </a:t>
            </a:r>
            <a:r>
              <a:rPr lang="ru-RU" altLang="ru-RU" sz="1600" b="1" dirty="0" err="1" smtClean="0">
                <a:latin typeface="Times New Roman" panose="02020603050405020304" pitchFamily="18" charset="0"/>
                <a:cs typeface="Times New Roman" panose="02020603050405020304" pitchFamily="18" charset="0"/>
              </a:rPr>
              <a:t>триметилциклогексанона</a:t>
            </a:r>
            <a:r>
              <a:rPr lang="ru-RU" altLang="ru-RU" sz="1600" b="1" dirty="0" smtClean="0">
                <a:latin typeface="Times New Roman" panose="02020603050405020304" pitchFamily="18" charset="0"/>
                <a:cs typeface="Times New Roman" panose="02020603050405020304" pitchFamily="18" charset="0"/>
              </a:rPr>
              <a:t> (около 1000 т в год):</a:t>
            </a:r>
          </a:p>
          <a:p>
            <a:pPr eaLnBrk="1" hangingPunct="1">
              <a:buFont typeface="Arial" charset="0"/>
              <a:buNone/>
            </a:pPr>
            <a:r>
              <a:rPr lang="ru-RU" altLang="ru-RU" sz="1600" b="1" dirty="0" smtClean="0">
                <a:latin typeface="Times New Roman" panose="02020603050405020304" pitchFamily="18" charset="0"/>
                <a:cs typeface="Times New Roman" panose="02020603050405020304" pitchFamily="18" charset="0"/>
              </a:rPr>
              <a:t> </a:t>
            </a:r>
          </a:p>
          <a:p>
            <a:pPr eaLnBrk="1" hangingPunct="1"/>
            <a:endParaRPr lang="ru-RU" altLang="ru-RU" sz="1600" b="1" dirty="0" smtClean="0">
              <a:latin typeface="Times New Roman" panose="02020603050405020304" pitchFamily="18" charset="0"/>
              <a:cs typeface="Times New Roman" panose="02020603050405020304" pitchFamily="18" charset="0"/>
            </a:endParaRPr>
          </a:p>
        </p:txBody>
      </p:sp>
      <p:graphicFrame>
        <p:nvGraphicFramePr>
          <p:cNvPr id="15363" name="Object 1"/>
          <p:cNvGraphicFramePr>
            <a:graphicFrameLocks noChangeAspect="1"/>
          </p:cNvGraphicFramePr>
          <p:nvPr>
            <p:extLst>
              <p:ext uri="{D42A27DB-BD31-4B8C-83A1-F6EECF244321}">
                <p14:modId xmlns:p14="http://schemas.microsoft.com/office/powerpoint/2010/main" val="1197477551"/>
              </p:ext>
            </p:extLst>
          </p:nvPr>
        </p:nvGraphicFramePr>
        <p:xfrm>
          <a:off x="3124200" y="990600"/>
          <a:ext cx="3884612" cy="1189038"/>
        </p:xfrm>
        <a:graphic>
          <a:graphicData uri="http://schemas.openxmlformats.org/presentationml/2006/ole">
            <mc:AlternateContent xmlns:mc="http://schemas.openxmlformats.org/markup-compatibility/2006">
              <mc:Choice xmlns:v="urn:schemas-microsoft-com:vml" Requires="v">
                <p:oleObj spid="_x0000_s52266" name="Document" r:id="rId3" imgW="3305175" imgH="1400175" progId="">
                  <p:embed/>
                </p:oleObj>
              </mc:Choice>
              <mc:Fallback>
                <p:oleObj name="Document" r:id="rId3" imgW="3305175" imgH="1400175"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990600"/>
                        <a:ext cx="3884612" cy="1189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4" name="Прямоугольник 4"/>
          <p:cNvSpPr>
            <a:spLocks noChangeArrowheads="1"/>
          </p:cNvSpPr>
          <p:nvPr/>
        </p:nvSpPr>
        <p:spPr bwMode="auto">
          <a:xfrm>
            <a:off x="500063" y="2057400"/>
            <a:ext cx="82867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ru-RU" sz="1800" dirty="0"/>
              <a:t>	</a:t>
            </a:r>
            <a:r>
              <a:rPr lang="ru-RU" altLang="ru-RU" sz="1600" b="1" dirty="0">
                <a:latin typeface="Times New Roman" panose="02020603050405020304" pitchFamily="18" charset="0"/>
                <a:cs typeface="Times New Roman" panose="02020603050405020304" pitchFamily="18" charset="0"/>
              </a:rPr>
              <a:t>Процессы органического </a:t>
            </a:r>
            <a:r>
              <a:rPr lang="ru-RU" altLang="ru-RU" sz="1600" b="1" dirty="0" smtClean="0">
                <a:latin typeface="Times New Roman" panose="02020603050405020304" pitchFamily="18" charset="0"/>
                <a:cs typeface="Times New Roman" panose="02020603050405020304" pitchFamily="18" charset="0"/>
              </a:rPr>
              <a:t>синтеза </a:t>
            </a:r>
            <a:r>
              <a:rPr lang="ru-RU" altLang="ru-RU" sz="1600" b="1" dirty="0">
                <a:latin typeface="Times New Roman" panose="02020603050405020304" pitchFamily="18" charset="0"/>
                <a:cs typeface="Times New Roman" panose="02020603050405020304" pitchFamily="18" charset="0"/>
              </a:rPr>
              <a:t>в воде, как экологически наиболее чистом </a:t>
            </a:r>
            <a:r>
              <a:rPr lang="ru-RU" altLang="ru-RU" sz="1600" b="1" dirty="0" smtClean="0">
                <a:latin typeface="Times New Roman" panose="02020603050405020304" pitchFamily="18" charset="0"/>
                <a:cs typeface="Times New Roman" panose="02020603050405020304" pitchFamily="18" charset="0"/>
              </a:rPr>
              <a:t>растворителе. В </a:t>
            </a:r>
            <a:r>
              <a:rPr lang="ru-RU" altLang="ru-RU" sz="1600" b="1" dirty="0">
                <a:latin typeface="Times New Roman" panose="02020603050405020304" pitchFamily="18" charset="0"/>
                <a:cs typeface="Times New Roman" panose="02020603050405020304" pitchFamily="18" charset="0"/>
              </a:rPr>
              <a:t>качестве примера можно привести реакцию конденсации в присутствии </a:t>
            </a:r>
            <a:r>
              <a:rPr lang="ru-RU" altLang="ru-RU" sz="1600" b="1" dirty="0" err="1">
                <a:latin typeface="Times New Roman" panose="02020603050405020304" pitchFamily="18" charset="0"/>
                <a:cs typeface="Times New Roman" panose="02020603050405020304" pitchFamily="18" charset="0"/>
              </a:rPr>
              <a:t>индийсодержащего</a:t>
            </a:r>
            <a:r>
              <a:rPr lang="ru-RU" altLang="ru-RU" sz="1600" b="1" dirty="0">
                <a:latin typeface="Times New Roman" panose="02020603050405020304" pitchFamily="18" charset="0"/>
                <a:cs typeface="Times New Roman" panose="02020603050405020304" pitchFamily="18" charset="0"/>
              </a:rPr>
              <a:t> катализатора в водной среде:</a:t>
            </a:r>
          </a:p>
        </p:txBody>
      </p:sp>
      <p:graphicFrame>
        <p:nvGraphicFramePr>
          <p:cNvPr id="15365" name="Object 2"/>
          <p:cNvGraphicFramePr>
            <a:graphicFrameLocks noChangeAspect="1"/>
          </p:cNvGraphicFramePr>
          <p:nvPr>
            <p:extLst>
              <p:ext uri="{D42A27DB-BD31-4B8C-83A1-F6EECF244321}">
                <p14:modId xmlns:p14="http://schemas.microsoft.com/office/powerpoint/2010/main" val="3043062948"/>
              </p:ext>
            </p:extLst>
          </p:nvPr>
        </p:nvGraphicFramePr>
        <p:xfrm>
          <a:off x="2393157" y="2887902"/>
          <a:ext cx="4500562" cy="1684098"/>
        </p:xfrm>
        <a:graphic>
          <a:graphicData uri="http://schemas.openxmlformats.org/presentationml/2006/ole">
            <mc:AlternateContent xmlns:mc="http://schemas.openxmlformats.org/markup-compatibility/2006">
              <mc:Choice xmlns:v="urn:schemas-microsoft-com:vml" Requires="v">
                <p:oleObj spid="_x0000_s52267" name="Document" r:id="rId5" imgW="3981450" imgH="2066925" progId="">
                  <p:embed/>
                </p:oleObj>
              </mc:Choice>
              <mc:Fallback>
                <p:oleObj name="Document" r:id="rId5" imgW="3981450" imgH="2066925" progId="">
                  <p:embed/>
                  <p:pic>
                    <p:nvPicPr>
                      <p:cNvPr id="0"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3157" y="2887902"/>
                        <a:ext cx="4500562" cy="16840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Номер слайда 5"/>
          <p:cNvSpPr>
            <a:spLocks noGrp="1"/>
          </p:cNvSpPr>
          <p:nvPr>
            <p:ph type="sldNum" sz="quarter" idx="12"/>
          </p:nvPr>
        </p:nvSpPr>
        <p:spPr/>
        <p:txBody>
          <a:bodyPr/>
          <a:lstStyle/>
          <a:p>
            <a:pPr>
              <a:defRPr/>
            </a:pPr>
            <a:fld id="{84CCABFC-2949-4AA8-B261-B89713D835C8}" type="slidenum">
              <a:rPr lang="ru-RU" smtClean="0"/>
              <a:pPr>
                <a:defRPr/>
              </a:pPr>
              <a:t>10</a:t>
            </a:fld>
            <a:endParaRPr lang="ru-RU"/>
          </a:p>
        </p:txBody>
      </p:sp>
      <p:sp>
        <p:nvSpPr>
          <p:cNvPr id="9" name="Содержимое 2"/>
          <p:cNvSpPr txBox="1">
            <a:spLocks/>
          </p:cNvSpPr>
          <p:nvPr/>
        </p:nvSpPr>
        <p:spPr>
          <a:xfrm>
            <a:off x="457200" y="45418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buFont typeface="Arial" charset="0"/>
              <a:buNone/>
            </a:pPr>
            <a:r>
              <a:rPr lang="en-US" altLang="ru-RU" sz="1800" dirty="0" smtClean="0"/>
              <a:t>		</a:t>
            </a:r>
            <a:r>
              <a:rPr lang="ru-RU" altLang="ru-RU" sz="1600" b="1" dirty="0" smtClean="0">
                <a:latin typeface="Times New Roman" panose="02020603050405020304" pitchFamily="18" charset="0"/>
                <a:cs typeface="Times New Roman" panose="02020603050405020304" pitchFamily="18" charset="0"/>
              </a:rPr>
              <a:t>Наконец, существуют процессы органического синтеза, проводимые вообще без растворителя. Так вторичные спирты с высокой селективностью могут быть конвертированы в кетоны в присутствии железосодержащего катализатора на глине:</a:t>
            </a:r>
          </a:p>
          <a:p>
            <a:pPr>
              <a:spcBef>
                <a:spcPts val="0"/>
              </a:spcBef>
            </a:pPr>
            <a:endParaRPr lang="ru-RU" altLang="ru-RU" sz="1600" dirty="0" smtClean="0">
              <a:latin typeface="Times New Roman" panose="02020603050405020304" pitchFamily="18" charset="0"/>
              <a:cs typeface="Times New Roman" panose="02020603050405020304" pitchFamily="18" charset="0"/>
            </a:endParaRPr>
          </a:p>
        </p:txBody>
      </p:sp>
      <p:pic>
        <p:nvPicPr>
          <p:cNvPr id="52239"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5715000"/>
            <a:ext cx="4105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descr="EOC-10-белые буквы копия"/>
          <p:cNvPicPr>
            <a:picLocks noChangeAspect="1" noChangeArrowheads="1"/>
          </p:cNvPicPr>
          <p:nvPr/>
        </p:nvPicPr>
        <p:blipFill>
          <a:blip r:embed="rId8" cstate="print"/>
          <a:srcRect/>
          <a:stretch>
            <a:fillRect/>
          </a:stretch>
        </p:blipFill>
        <p:spPr bwMode="auto">
          <a:xfrm>
            <a:off x="152400" y="76200"/>
            <a:ext cx="405130" cy="385838"/>
          </a:xfrm>
          <a:prstGeom prst="rect">
            <a:avLst/>
          </a:prstGeom>
          <a:noFill/>
          <a:ln w="9525">
            <a:noFill/>
            <a:miter lim="800000"/>
            <a:headEnd/>
            <a:tailEnd/>
          </a:ln>
        </p:spPr>
      </p:pic>
    </p:spTree>
    <p:extLst>
      <p:ext uri="{BB962C8B-B14F-4D97-AF65-F5344CB8AC3E}">
        <p14:creationId xmlns:p14="http://schemas.microsoft.com/office/powerpoint/2010/main" val="3244882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76200" y="228600"/>
            <a:ext cx="9144000" cy="6429375"/>
          </a:xfrm>
        </p:spPr>
        <p:txBody>
          <a:bodyPr>
            <a:normAutofit fontScale="70000" lnSpcReduction="20000"/>
          </a:bodyPr>
          <a:lstStyle/>
          <a:p>
            <a:pPr algn="just" eaLnBrk="1" hangingPunct="1">
              <a:buFont typeface="Arial" charset="0"/>
              <a:buNone/>
            </a:pPr>
            <a:r>
              <a:rPr lang="en-US" altLang="ru-RU" sz="1800" b="1" dirty="0" smtClean="0"/>
              <a:t>		</a:t>
            </a:r>
            <a:r>
              <a:rPr lang="ru-RU" altLang="ru-RU" sz="2600" b="1" dirty="0" smtClean="0">
                <a:solidFill>
                  <a:srgbClr val="FF0000"/>
                </a:solidFill>
                <a:latin typeface="Times New Roman" panose="02020603050405020304" pitchFamily="18" charset="0"/>
                <a:cs typeface="Times New Roman" panose="02020603050405020304" pitchFamily="18" charset="0"/>
              </a:rPr>
              <a:t>Принцип 6. </a:t>
            </a:r>
            <a:r>
              <a:rPr lang="ru-RU" altLang="ru-RU" sz="2600" b="1" i="1" dirty="0" smtClean="0">
                <a:solidFill>
                  <a:srgbClr val="00B050"/>
                </a:solidFill>
                <a:latin typeface="Times New Roman" panose="02020603050405020304" pitchFamily="18" charset="0"/>
                <a:cs typeface="Times New Roman" panose="02020603050405020304" pitchFamily="18" charset="0"/>
              </a:rPr>
              <a:t>Энергетические расходы должны быть пересмотрены с точки зрения их экономии и воздействия на окружающую среду и минимизированы. По возможности химические процессы должны проводиться при низких температурах и давлениях.</a:t>
            </a:r>
            <a:endParaRPr lang="ru-RU" altLang="ru-RU" sz="2600" dirty="0" smtClean="0">
              <a:solidFill>
                <a:srgbClr val="00B050"/>
              </a:solidFill>
              <a:latin typeface="Times New Roman" panose="02020603050405020304" pitchFamily="18" charset="0"/>
              <a:cs typeface="Times New Roman" panose="02020603050405020304" pitchFamily="18" charset="0"/>
            </a:endParaRPr>
          </a:p>
          <a:p>
            <a:pPr algn="just" eaLnBrk="1" hangingPunct="1">
              <a:buFont typeface="Arial" charset="0"/>
              <a:buNone/>
            </a:pPr>
            <a:r>
              <a:rPr lang="en-US" altLang="ru-RU" sz="1800" dirty="0" smtClean="0">
                <a:latin typeface="Times New Roman" panose="02020603050405020304" pitchFamily="18" charset="0"/>
                <a:cs typeface="Times New Roman" panose="02020603050405020304" pitchFamily="18" charset="0"/>
              </a:rPr>
              <a:t>		</a:t>
            </a:r>
            <a:r>
              <a:rPr lang="ru-RU" altLang="ru-RU" sz="2300" b="1" dirty="0" smtClean="0">
                <a:latin typeface="Times New Roman" panose="02020603050405020304" pitchFamily="18" charset="0"/>
                <a:cs typeface="Times New Roman" panose="02020603050405020304" pitchFamily="18" charset="0"/>
              </a:rPr>
              <a:t>Использование катализаторов, применение СВЧ (микроволнового облучения) для нагрева, использование параллельных схем, в которых тепло экзотермической реакции поглощается в параллельно протекающей эндотермической реакции (например, дегидрирование этилбензола в стирол и гидрирование нитробензола выделяющимся в первом процессе водородом), эффективное использование и рекуперация тепла (недаром в западной науке есть специальная дисциплина — </a:t>
            </a:r>
            <a:r>
              <a:rPr lang="en-US" altLang="ru-RU" sz="2300" b="1" dirty="0" smtClean="0">
                <a:latin typeface="Times New Roman" panose="02020603050405020304" pitchFamily="18" charset="0"/>
                <a:cs typeface="Times New Roman" panose="02020603050405020304" pitchFamily="18" charset="0"/>
              </a:rPr>
              <a:t>heat management</a:t>
            </a:r>
            <a:r>
              <a:rPr lang="ru-RU" altLang="ru-RU" sz="2300" b="1" dirty="0" smtClean="0">
                <a:latin typeface="Times New Roman" panose="02020603050405020304" pitchFamily="18" charset="0"/>
                <a:cs typeface="Times New Roman" panose="02020603050405020304" pitchFamily="18" charset="0"/>
              </a:rPr>
              <a:t> — управление теплом) — все эти подходы должны быть реализованы для превращения многих экологически малопривлекательных процессов в </a:t>
            </a:r>
            <a:r>
              <a:rPr lang="ru-RU" altLang="ru-RU" sz="2300" b="1" dirty="0" smtClean="0">
                <a:solidFill>
                  <a:srgbClr val="00B050"/>
                </a:solidFill>
                <a:latin typeface="Times New Roman" panose="02020603050405020304" pitchFamily="18" charset="0"/>
                <a:cs typeface="Times New Roman" panose="02020603050405020304" pitchFamily="18" charset="0"/>
              </a:rPr>
              <a:t>«зеленую» химию»</a:t>
            </a:r>
            <a:r>
              <a:rPr lang="ru-RU" altLang="ru-RU" sz="2300" b="1" dirty="0" smtClean="0">
                <a:latin typeface="Times New Roman" panose="02020603050405020304" pitchFamily="18" charset="0"/>
                <a:cs typeface="Times New Roman" panose="02020603050405020304" pitchFamily="18" charset="0"/>
              </a:rPr>
              <a:t>. </a:t>
            </a:r>
          </a:p>
          <a:p>
            <a:pPr algn="just" eaLnBrk="1" hangingPunct="1">
              <a:buFont typeface="Arial" charset="0"/>
              <a:buNone/>
            </a:pPr>
            <a:endParaRPr lang="ru-RU" altLang="ru-RU" sz="1800" b="1" dirty="0" smtClean="0"/>
          </a:p>
          <a:p>
            <a:pPr lvl="0" algn="just">
              <a:buNone/>
            </a:pPr>
            <a:r>
              <a:rPr lang="ru-RU" altLang="ru-RU" sz="2000" b="1" dirty="0" smtClean="0">
                <a:solidFill>
                  <a:srgbClr val="00B050"/>
                </a:solidFill>
              </a:rPr>
              <a:t>        		 </a:t>
            </a:r>
            <a:r>
              <a:rPr lang="ru-RU" altLang="ru-RU" sz="2600" b="1" dirty="0" smtClean="0">
                <a:solidFill>
                  <a:srgbClr val="FF0000"/>
                </a:solidFill>
                <a:latin typeface="Times New Roman" panose="02020603050405020304" pitchFamily="18" charset="0"/>
                <a:cs typeface="Times New Roman" panose="02020603050405020304" pitchFamily="18" charset="0"/>
              </a:rPr>
              <a:t>Принцип </a:t>
            </a:r>
            <a:r>
              <a:rPr lang="ru-RU" altLang="ru-RU" sz="2600" b="1" dirty="0">
                <a:solidFill>
                  <a:srgbClr val="FF0000"/>
                </a:solidFill>
                <a:latin typeface="Times New Roman" panose="02020603050405020304" pitchFamily="18" charset="0"/>
                <a:cs typeface="Times New Roman" panose="02020603050405020304" pitchFamily="18" charset="0"/>
              </a:rPr>
              <a:t>7.</a:t>
            </a:r>
            <a:r>
              <a:rPr lang="ru-RU" altLang="ru-RU" sz="2600" b="1" dirty="0">
                <a:solidFill>
                  <a:srgbClr val="00B050"/>
                </a:solidFill>
                <a:latin typeface="Times New Roman" panose="02020603050405020304" pitchFamily="18" charset="0"/>
                <a:cs typeface="Times New Roman" panose="02020603050405020304" pitchFamily="18" charset="0"/>
              </a:rPr>
              <a:t> </a:t>
            </a:r>
            <a:r>
              <a:rPr lang="ru-RU" altLang="ru-RU" sz="2600" b="1" i="1" dirty="0">
                <a:solidFill>
                  <a:srgbClr val="00B050"/>
                </a:solidFill>
                <a:latin typeface="Times New Roman" panose="02020603050405020304" pitchFamily="18" charset="0"/>
                <a:cs typeface="Times New Roman" panose="02020603050405020304" pitchFamily="18" charset="0"/>
              </a:rPr>
              <a:t>Сырье для получения продукта должно быть возобновляемым, а не </a:t>
            </a:r>
            <a:r>
              <a:rPr lang="ru-RU" altLang="ru-RU" sz="2600" b="1" i="1" dirty="0" smtClean="0">
                <a:solidFill>
                  <a:srgbClr val="00B050"/>
                </a:solidFill>
                <a:latin typeface="Times New Roman" panose="02020603050405020304" pitchFamily="18" charset="0"/>
                <a:cs typeface="Times New Roman" panose="02020603050405020304" pitchFamily="18" charset="0"/>
              </a:rPr>
              <a:t> </a:t>
            </a:r>
            <a:r>
              <a:rPr lang="ru-RU" altLang="ru-RU" sz="2600" b="1" i="1" dirty="0" err="1" smtClean="0">
                <a:solidFill>
                  <a:srgbClr val="00B050"/>
                </a:solidFill>
                <a:latin typeface="Times New Roman" panose="02020603050405020304" pitchFamily="18" charset="0"/>
                <a:cs typeface="Times New Roman" panose="02020603050405020304" pitchFamily="18" charset="0"/>
              </a:rPr>
              <a:t>исчерпаемым</a:t>
            </a:r>
            <a:r>
              <a:rPr lang="ru-RU" altLang="ru-RU" sz="2600" b="1" i="1" dirty="0">
                <a:solidFill>
                  <a:srgbClr val="00B050"/>
                </a:solidFill>
                <a:latin typeface="Times New Roman" panose="02020603050405020304" pitchFamily="18" charset="0"/>
                <a:cs typeface="Times New Roman" panose="02020603050405020304" pitchFamily="18" charset="0"/>
              </a:rPr>
              <a:t>, если это экономически целесообразно и технически возможно</a:t>
            </a:r>
            <a:r>
              <a:rPr lang="ru-RU" altLang="ru-RU" sz="2600" i="1" dirty="0">
                <a:solidFill>
                  <a:srgbClr val="00B050"/>
                </a:solidFill>
                <a:latin typeface="Times New Roman" panose="02020603050405020304" pitchFamily="18" charset="0"/>
                <a:cs typeface="Times New Roman" panose="02020603050405020304" pitchFamily="18" charset="0"/>
              </a:rPr>
              <a:t>.</a:t>
            </a:r>
          </a:p>
          <a:p>
            <a:pPr lvl="0" algn="just">
              <a:buNone/>
            </a:pPr>
            <a:r>
              <a:rPr lang="en-US" altLang="ru-RU" sz="1800" dirty="0">
                <a:solidFill>
                  <a:prstClr val="black"/>
                </a:solidFill>
              </a:rPr>
              <a:t>		</a:t>
            </a:r>
            <a:r>
              <a:rPr lang="ru-RU" altLang="ru-RU" sz="2300" b="1" dirty="0">
                <a:solidFill>
                  <a:prstClr val="black"/>
                </a:solidFill>
                <a:latin typeface="Times New Roman" panose="02020603050405020304" pitchFamily="18" charset="0"/>
                <a:cs typeface="Times New Roman" panose="02020603050405020304" pitchFamily="18" charset="0"/>
              </a:rPr>
              <a:t>В контексте тенденции к исчерпанию до конца 21 века основных запасов нефти и природного газа, а спустя еще несколько сотен лет и угля, особое значение имеет стратегия перехода на возобновляемое (растительное, природное) сырье, среди которого наиболее привлекательны растительные масла (особенно пальмовое, которое гораздо дешевле и производится и большем объеме, чем привычное нам подсолнечное), целлюлоза, хитин и получаемый из него </a:t>
            </a:r>
            <a:r>
              <a:rPr lang="ru-RU" altLang="ru-RU" sz="2300" b="1" dirty="0" err="1">
                <a:solidFill>
                  <a:prstClr val="black"/>
                </a:solidFill>
                <a:latin typeface="Times New Roman" panose="02020603050405020304" pitchFamily="18" charset="0"/>
                <a:cs typeface="Times New Roman" panose="02020603050405020304" pitchFamily="18" charset="0"/>
              </a:rPr>
              <a:t>хитозан</a:t>
            </a:r>
            <a:r>
              <a:rPr lang="ru-RU" altLang="ru-RU" sz="2300" b="1" dirty="0">
                <a:solidFill>
                  <a:prstClr val="black"/>
                </a:solidFill>
                <a:latin typeface="Times New Roman" panose="02020603050405020304" pitchFamily="18" charset="0"/>
                <a:cs typeface="Times New Roman" panose="02020603050405020304" pitchFamily="18" charset="0"/>
              </a:rPr>
              <a:t>, биомасса и бытовой мусор, которые в скором времени также могут стать ценным сырьем и будут продаваться и покупаться как нефть и газ. СО</a:t>
            </a:r>
            <a:r>
              <a:rPr lang="ru-RU" altLang="ru-RU" sz="2300" b="1" baseline="-25000" dirty="0">
                <a:solidFill>
                  <a:prstClr val="black"/>
                </a:solidFill>
                <a:latin typeface="Times New Roman" panose="02020603050405020304" pitchFamily="18" charset="0"/>
                <a:cs typeface="Times New Roman" panose="02020603050405020304" pitchFamily="18" charset="0"/>
              </a:rPr>
              <a:t>2</a:t>
            </a:r>
            <a:r>
              <a:rPr lang="ru-RU" altLang="ru-RU" sz="2300" b="1" dirty="0">
                <a:solidFill>
                  <a:prstClr val="black"/>
                </a:solidFill>
                <a:latin typeface="Times New Roman" panose="02020603050405020304" pitchFamily="18" charset="0"/>
                <a:cs typeface="Times New Roman" panose="02020603050405020304" pitchFamily="18" charset="0"/>
              </a:rPr>
              <a:t> также рассматривается отчасти как возобновляемое сырье и поэтому новые идеи утилизации СО</a:t>
            </a:r>
            <a:r>
              <a:rPr lang="ru-RU" altLang="ru-RU" sz="2300" b="1" baseline="-25000" dirty="0">
                <a:solidFill>
                  <a:prstClr val="black"/>
                </a:solidFill>
                <a:latin typeface="Times New Roman" panose="02020603050405020304" pitchFamily="18" charset="0"/>
                <a:cs typeface="Times New Roman" panose="02020603050405020304" pitchFamily="18" charset="0"/>
              </a:rPr>
              <a:t>2</a:t>
            </a:r>
            <a:r>
              <a:rPr lang="ru-RU" altLang="ru-RU" sz="2300" b="1" dirty="0">
                <a:solidFill>
                  <a:prstClr val="black"/>
                </a:solidFill>
                <a:latin typeface="Times New Roman" panose="02020603050405020304" pitchFamily="18" charset="0"/>
                <a:cs typeface="Times New Roman" panose="02020603050405020304" pitchFamily="18" charset="0"/>
              </a:rPr>
              <a:t> и химических процессов с участием СО</a:t>
            </a:r>
            <a:r>
              <a:rPr lang="ru-RU" altLang="ru-RU" sz="2300" b="1" baseline="-25000" dirty="0">
                <a:solidFill>
                  <a:prstClr val="black"/>
                </a:solidFill>
                <a:latin typeface="Times New Roman" panose="02020603050405020304" pitchFamily="18" charset="0"/>
                <a:cs typeface="Times New Roman" panose="02020603050405020304" pitchFamily="18" charset="0"/>
              </a:rPr>
              <a:t>2</a:t>
            </a:r>
            <a:r>
              <a:rPr lang="ru-RU" altLang="ru-RU" sz="2300" b="1" dirty="0">
                <a:solidFill>
                  <a:prstClr val="black"/>
                </a:solidFill>
                <a:latin typeface="Times New Roman" panose="02020603050405020304" pitchFamily="18" charset="0"/>
                <a:cs typeface="Times New Roman" panose="02020603050405020304" pitchFamily="18" charset="0"/>
              </a:rPr>
              <a:t>, например, получение поликарбонатов, целого класса </a:t>
            </a:r>
            <a:r>
              <a:rPr lang="ru-RU" altLang="ru-RU" sz="2300" b="1" dirty="0" err="1">
                <a:solidFill>
                  <a:prstClr val="black"/>
                </a:solidFill>
                <a:latin typeface="Times New Roman" panose="02020603050405020304" pitchFamily="18" charset="0"/>
                <a:cs typeface="Times New Roman" panose="02020603050405020304" pitchFamily="18" charset="0"/>
              </a:rPr>
              <a:t>биоразлагаемых</a:t>
            </a:r>
            <a:r>
              <a:rPr lang="ru-RU" altLang="ru-RU" sz="2300" b="1" dirty="0">
                <a:solidFill>
                  <a:prstClr val="black"/>
                </a:solidFill>
                <a:latin typeface="Times New Roman" panose="02020603050405020304" pitchFamily="18" charset="0"/>
                <a:cs typeface="Times New Roman" panose="02020603050405020304" pitchFamily="18" charset="0"/>
              </a:rPr>
              <a:t> полимеров, имеют исключительную ценность. В этой связи, некоторые крупные химические компании, большая часть продуктового портфеля которых получается в настоящее время из нефти и природного газа (через этилен и пропилен) всерьез рассматривают сценарии перехода на возобновляемое растительное сырье, например растительные масла, целлюлозу и другие углеводы, биомассу</a:t>
            </a:r>
            <a:r>
              <a:rPr lang="ru-RU" altLang="ru-RU" sz="2300" b="1" dirty="0" smtClean="0">
                <a:solidFill>
                  <a:prstClr val="black"/>
                </a:solidFill>
                <a:latin typeface="Times New Roman" panose="02020603050405020304" pitchFamily="18" charset="0"/>
                <a:cs typeface="Times New Roman" panose="02020603050405020304" pitchFamily="18" charset="0"/>
              </a:rPr>
              <a:t>.</a:t>
            </a:r>
            <a:endParaRPr lang="ru-RU" altLang="ru-RU" sz="2300" b="1" dirty="0">
              <a:solidFill>
                <a:prstClr val="black"/>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35B20229-E341-41AA-A3A8-C88EF562A2CB}" type="slidenum">
              <a:rPr lang="ru-RU" smtClean="0"/>
              <a:pPr>
                <a:defRPr/>
              </a:pPr>
              <a:t>11</a:t>
            </a:fld>
            <a:endParaRPr lang="ru-RU"/>
          </a:p>
        </p:txBody>
      </p:sp>
      <p:pic>
        <p:nvPicPr>
          <p:cNvPr id="4" name="Рисунок 3" descr="EOC-10-белые буквы копия"/>
          <p:cNvPicPr>
            <a:picLocks noChangeAspect="1" noChangeArrowheads="1"/>
          </p:cNvPicPr>
          <p:nvPr/>
        </p:nvPicPr>
        <p:blipFill>
          <a:blip r:embed="rId2" cstate="print"/>
          <a:srcRect/>
          <a:stretch>
            <a:fillRect/>
          </a:stretch>
        </p:blipFill>
        <p:spPr bwMode="auto">
          <a:xfrm>
            <a:off x="76200" y="76200"/>
            <a:ext cx="405130" cy="385838"/>
          </a:xfrm>
          <a:prstGeom prst="rect">
            <a:avLst/>
          </a:prstGeom>
          <a:noFill/>
          <a:ln w="9525">
            <a:noFill/>
            <a:miter lim="800000"/>
            <a:headEnd/>
            <a:tailEnd/>
          </a:ln>
        </p:spPr>
      </p:pic>
    </p:spTree>
    <p:extLst>
      <p:ext uri="{BB962C8B-B14F-4D97-AF65-F5344CB8AC3E}">
        <p14:creationId xmlns:p14="http://schemas.microsoft.com/office/powerpoint/2010/main" val="1903115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28270" y="152400"/>
            <a:ext cx="8863330" cy="6553200"/>
          </a:xfrm>
        </p:spPr>
        <p:txBody>
          <a:bodyPr rtlCol="0">
            <a:normAutofit fontScale="85000" lnSpcReduction="20000"/>
          </a:bodyPr>
          <a:lstStyle/>
          <a:p>
            <a:pPr algn="just" eaLnBrk="1" fontAlgn="auto" hangingPunct="1">
              <a:spcAft>
                <a:spcPts val="0"/>
              </a:spcAft>
              <a:buFont typeface="Arial" charset="0"/>
              <a:buNone/>
              <a:defRPr/>
            </a:pPr>
            <a:r>
              <a:rPr lang="en-US" b="1" dirty="0" smtClean="0"/>
              <a:t>	</a:t>
            </a:r>
            <a:r>
              <a:rPr lang="en-US" sz="1900" b="1" dirty="0" smtClean="0"/>
              <a:t>	</a:t>
            </a:r>
            <a:r>
              <a:rPr lang="ru-RU" sz="2100" b="1" dirty="0" smtClean="0">
                <a:solidFill>
                  <a:srgbClr val="FF0000"/>
                </a:solidFill>
                <a:latin typeface="Times New Roman" panose="02020603050405020304" pitchFamily="18" charset="0"/>
                <a:cs typeface="Times New Roman" panose="02020603050405020304" pitchFamily="18" charset="0"/>
              </a:rPr>
              <a:t>Принцип 8.</a:t>
            </a:r>
            <a:r>
              <a:rPr lang="ru-RU" sz="2100" b="1" dirty="0" smtClean="0">
                <a:solidFill>
                  <a:srgbClr val="00B050"/>
                </a:solidFill>
                <a:latin typeface="Times New Roman" panose="02020603050405020304" pitchFamily="18" charset="0"/>
                <a:cs typeface="Times New Roman" panose="02020603050405020304" pitchFamily="18" charset="0"/>
              </a:rPr>
              <a:t> </a:t>
            </a:r>
            <a:r>
              <a:rPr lang="ru-RU" sz="2100" b="1" i="1" dirty="0" smtClean="0">
                <a:solidFill>
                  <a:srgbClr val="00B050"/>
                </a:solidFill>
                <a:latin typeface="Times New Roman" panose="02020603050405020304" pitchFamily="18" charset="0"/>
                <a:cs typeface="Times New Roman" panose="02020603050405020304" pitchFamily="18" charset="0"/>
              </a:rPr>
              <a:t>Вспомогательные стадии получения производных (защита функциональных групп, введение блокирующих заместителей, временные модификации физических и химических процессов) должны быть по возможности исключены.</a:t>
            </a:r>
          </a:p>
          <a:p>
            <a:pPr algn="just" eaLnBrk="1" fontAlgn="auto" hangingPunct="1">
              <a:spcAft>
                <a:spcPts val="0"/>
              </a:spcAft>
              <a:buFont typeface="Arial" charset="0"/>
              <a:buNone/>
              <a:defRPr/>
            </a:pPr>
            <a:r>
              <a:rPr lang="en-US" sz="1900" dirty="0" smtClean="0">
                <a:latin typeface="Times New Roman" panose="02020603050405020304" pitchFamily="18" charset="0"/>
                <a:cs typeface="Times New Roman" panose="02020603050405020304" pitchFamily="18" charset="0"/>
              </a:rPr>
              <a:t>	</a:t>
            </a:r>
            <a:r>
              <a:rPr lang="ru-RU" sz="1900" dirty="0" smtClean="0">
                <a:latin typeface="Times New Roman" panose="02020603050405020304" pitchFamily="18" charset="0"/>
                <a:cs typeface="Times New Roman" panose="02020603050405020304" pitchFamily="18" charset="0"/>
              </a:rPr>
              <a:t>	</a:t>
            </a:r>
            <a:r>
              <a:rPr lang="ru-RU" sz="1900" b="1" dirty="0" smtClean="0">
                <a:latin typeface="Times New Roman" panose="02020603050405020304" pitchFamily="18" charset="0"/>
                <a:cs typeface="Times New Roman" panose="02020603050405020304" pitchFamily="18" charset="0"/>
              </a:rPr>
              <a:t>Многие процессы органического синтеза, включают большое число стадий введения защитных и блокирующих групп, которые затем удаляются и не входят в состав конечного продукта (очень низкая атомная эффективность). Разработка мягких и высокоселективных, в том числе </a:t>
            </a:r>
            <a:r>
              <a:rPr lang="ru-RU" sz="1900" b="1" dirty="0" err="1" smtClean="0">
                <a:latin typeface="Times New Roman" panose="02020603050405020304" pitchFamily="18" charset="0"/>
                <a:cs typeface="Times New Roman" panose="02020603050405020304" pitchFamily="18" charset="0"/>
              </a:rPr>
              <a:t>регио</a:t>
            </a:r>
            <a:r>
              <a:rPr lang="ru-RU" sz="1900" b="1" dirty="0" smtClean="0">
                <a:latin typeface="Times New Roman" panose="02020603050405020304" pitchFamily="18" charset="0"/>
                <a:cs typeface="Times New Roman" panose="02020603050405020304" pitchFamily="18" charset="0"/>
              </a:rPr>
              <a:t>-, стерео- и </a:t>
            </a:r>
            <a:r>
              <a:rPr lang="ru-RU" sz="1900" b="1" dirty="0" err="1" smtClean="0">
                <a:latin typeface="Times New Roman" panose="02020603050405020304" pitchFamily="18" charset="0"/>
                <a:cs typeface="Times New Roman" panose="02020603050405020304" pitchFamily="18" charset="0"/>
              </a:rPr>
              <a:t>энантиоселективных</a:t>
            </a:r>
            <a:r>
              <a:rPr lang="ru-RU" sz="1900" b="1" dirty="0" smtClean="0">
                <a:latin typeface="Times New Roman" panose="02020603050405020304" pitchFamily="18" charset="0"/>
                <a:cs typeface="Times New Roman" panose="02020603050405020304" pitchFamily="18" charset="0"/>
              </a:rPr>
              <a:t> процессов и катализаторов — прямая дорога к устранению необходимости в таких неэффективных стадиях. Особенно впечатляют недавние достижения ферментативного катализа.</a:t>
            </a:r>
          </a:p>
          <a:p>
            <a:pPr algn="just" eaLnBrk="1" fontAlgn="auto" hangingPunct="1">
              <a:spcAft>
                <a:spcPts val="0"/>
              </a:spcAft>
              <a:buFont typeface="Arial" charset="0"/>
              <a:buNone/>
              <a:defRPr/>
            </a:pPr>
            <a:endParaRPr lang="ru-RU" sz="1900" b="1" dirty="0" smtClean="0">
              <a:latin typeface="Times New Roman" panose="02020603050405020304" pitchFamily="18" charset="0"/>
              <a:cs typeface="Times New Roman" panose="02020603050405020304" pitchFamily="18" charset="0"/>
            </a:endParaRPr>
          </a:p>
          <a:p>
            <a:pPr lvl="0" algn="just">
              <a:buNone/>
            </a:pPr>
            <a:r>
              <a:rPr lang="ru-RU" altLang="ru-RU" sz="1900" b="1" dirty="0" smtClean="0">
                <a:solidFill>
                  <a:srgbClr val="00B050"/>
                </a:solidFill>
                <a:latin typeface="Times New Roman" panose="02020603050405020304" pitchFamily="18" charset="0"/>
                <a:cs typeface="Times New Roman" panose="02020603050405020304" pitchFamily="18" charset="0"/>
              </a:rPr>
              <a:t>                   </a:t>
            </a:r>
            <a:r>
              <a:rPr lang="ru-RU" altLang="ru-RU" sz="2100" b="1" dirty="0" smtClean="0">
                <a:solidFill>
                  <a:srgbClr val="FF0000"/>
                </a:solidFill>
                <a:latin typeface="Times New Roman" panose="02020603050405020304" pitchFamily="18" charset="0"/>
                <a:cs typeface="Times New Roman" panose="02020603050405020304" pitchFamily="18" charset="0"/>
              </a:rPr>
              <a:t>Принцип </a:t>
            </a:r>
            <a:r>
              <a:rPr lang="ru-RU" altLang="ru-RU" sz="2100" b="1" dirty="0">
                <a:solidFill>
                  <a:srgbClr val="FF0000"/>
                </a:solidFill>
                <a:latin typeface="Times New Roman" panose="02020603050405020304" pitchFamily="18" charset="0"/>
                <a:cs typeface="Times New Roman" panose="02020603050405020304" pitchFamily="18" charset="0"/>
              </a:rPr>
              <a:t>9. </a:t>
            </a:r>
            <a:r>
              <a:rPr lang="ru-RU" altLang="ru-RU" sz="2100" b="1" i="1" dirty="0">
                <a:solidFill>
                  <a:srgbClr val="00B050"/>
                </a:solidFill>
                <a:latin typeface="Times New Roman" panose="02020603050405020304" pitchFamily="18" charset="0"/>
                <a:cs typeface="Times New Roman" panose="02020603050405020304" pitchFamily="18" charset="0"/>
              </a:rPr>
              <a:t>Каталитические системы и процессы (как можно более селективные) во всех случаях лучше, чем стехиометрические</a:t>
            </a:r>
            <a:r>
              <a:rPr lang="ru-RU" altLang="ru-RU" sz="2100" b="1" i="1" dirty="0" smtClean="0">
                <a:solidFill>
                  <a:srgbClr val="00B050"/>
                </a:solidFill>
                <a:latin typeface="Times New Roman" panose="02020603050405020304" pitchFamily="18" charset="0"/>
                <a:cs typeface="Times New Roman" panose="02020603050405020304" pitchFamily="18" charset="0"/>
              </a:rPr>
              <a:t>.</a:t>
            </a:r>
            <a:endParaRPr lang="ru-RU" altLang="ru-RU" sz="2100" dirty="0">
              <a:solidFill>
                <a:srgbClr val="00B050"/>
              </a:solidFill>
              <a:latin typeface="Times New Roman" panose="02020603050405020304" pitchFamily="18" charset="0"/>
              <a:cs typeface="Times New Roman" panose="02020603050405020304" pitchFamily="18" charset="0"/>
            </a:endParaRPr>
          </a:p>
          <a:p>
            <a:pPr lvl="0" algn="just">
              <a:buNone/>
            </a:pPr>
            <a:r>
              <a:rPr lang="en-US" altLang="ru-RU" sz="1900" dirty="0">
                <a:solidFill>
                  <a:prstClr val="black"/>
                </a:solidFill>
                <a:latin typeface="Times New Roman" panose="02020603050405020304" pitchFamily="18" charset="0"/>
                <a:cs typeface="Times New Roman" panose="02020603050405020304" pitchFamily="18" charset="0"/>
              </a:rPr>
              <a:t>		</a:t>
            </a:r>
            <a:r>
              <a:rPr lang="ru-RU" altLang="ru-RU" sz="1900" b="1" dirty="0">
                <a:solidFill>
                  <a:prstClr val="black"/>
                </a:solidFill>
                <a:latin typeface="Times New Roman" panose="02020603050405020304" pitchFamily="18" charset="0"/>
                <a:cs typeface="Times New Roman" panose="02020603050405020304" pitchFamily="18" charset="0"/>
              </a:rPr>
              <a:t>Этот принцип настолько очевиден, что не требует длительного обсуждения. Следует отметить несомненно перспективную тенденцию, заложенную еще 20—30 лет назад и давшую весомые плоды в последние годы, которая базируется на сочетании преимуществ гетерогенного и гомогенного катализа путем применения иммобилизованных </a:t>
            </a:r>
            <a:r>
              <a:rPr lang="ru-RU" altLang="ru-RU" sz="1900" b="1" dirty="0" err="1">
                <a:solidFill>
                  <a:prstClr val="black"/>
                </a:solidFill>
                <a:latin typeface="Times New Roman" panose="02020603050405020304" pitchFamily="18" charset="0"/>
                <a:cs typeface="Times New Roman" panose="02020603050405020304" pitchFamily="18" charset="0"/>
              </a:rPr>
              <a:t>металлокомплексных</a:t>
            </a:r>
            <a:r>
              <a:rPr lang="ru-RU" altLang="ru-RU" sz="1900" b="1" dirty="0">
                <a:solidFill>
                  <a:prstClr val="black"/>
                </a:solidFill>
                <a:latin typeface="Times New Roman" panose="02020603050405020304" pitchFamily="18" charset="0"/>
                <a:cs typeface="Times New Roman" panose="02020603050405020304" pitchFamily="18" charset="0"/>
              </a:rPr>
              <a:t> и </a:t>
            </a:r>
            <a:r>
              <a:rPr lang="ru-RU" altLang="ru-RU" sz="1900" b="1" dirty="0" err="1">
                <a:solidFill>
                  <a:prstClr val="black"/>
                </a:solidFill>
                <a:latin typeface="Times New Roman" panose="02020603050405020304" pitchFamily="18" charset="0"/>
                <a:cs typeface="Times New Roman" panose="02020603050405020304" pitchFamily="18" charset="0"/>
              </a:rPr>
              <a:t>биокаталитических</a:t>
            </a:r>
            <a:r>
              <a:rPr lang="ru-RU" altLang="ru-RU" sz="1900" b="1" dirty="0">
                <a:solidFill>
                  <a:prstClr val="black"/>
                </a:solidFill>
                <a:latin typeface="Times New Roman" panose="02020603050405020304" pitchFamily="18" charset="0"/>
                <a:cs typeface="Times New Roman" panose="02020603050405020304" pitchFamily="18" charset="0"/>
              </a:rPr>
              <a:t> систем. Основная идея </a:t>
            </a:r>
            <a:r>
              <a:rPr lang="ru-RU" altLang="ru-RU" sz="1900" b="1" dirty="0">
                <a:solidFill>
                  <a:srgbClr val="00B050"/>
                </a:solidFill>
                <a:latin typeface="Times New Roman" panose="02020603050405020304" pitchFamily="18" charset="0"/>
                <a:cs typeface="Times New Roman" panose="02020603050405020304" pitchFamily="18" charset="0"/>
              </a:rPr>
              <a:t>«</a:t>
            </a:r>
            <a:r>
              <a:rPr lang="en-US" altLang="ru-RU" sz="1900" b="1" dirty="0">
                <a:solidFill>
                  <a:srgbClr val="00B050"/>
                </a:solidFill>
                <a:latin typeface="Times New Roman" panose="02020603050405020304" pitchFamily="18" charset="0"/>
                <a:cs typeface="Times New Roman" panose="02020603050405020304" pitchFamily="18" charset="0"/>
              </a:rPr>
              <a:t>green chemistry</a:t>
            </a:r>
            <a:r>
              <a:rPr lang="ru-RU" altLang="ru-RU" sz="1900" b="1" dirty="0">
                <a:solidFill>
                  <a:srgbClr val="00B050"/>
                </a:solidFill>
                <a:latin typeface="Times New Roman" panose="02020603050405020304" pitchFamily="18" charset="0"/>
                <a:cs typeface="Times New Roman" panose="02020603050405020304" pitchFamily="18" charset="0"/>
              </a:rPr>
              <a:t>» </a:t>
            </a:r>
            <a:r>
              <a:rPr lang="ru-RU" altLang="ru-RU" sz="1900" b="1" dirty="0">
                <a:solidFill>
                  <a:prstClr val="black"/>
                </a:solidFill>
                <a:latin typeface="Times New Roman" panose="02020603050405020304" pitchFamily="18" charset="0"/>
                <a:cs typeface="Times New Roman" panose="02020603050405020304" pitchFamily="18" charset="0"/>
              </a:rPr>
              <a:t>— учиться у природы. Комбинация различных подходов, например, сочетание </a:t>
            </a:r>
            <a:r>
              <a:rPr lang="ru-RU" altLang="ru-RU" sz="1900" b="1" dirty="0" err="1">
                <a:solidFill>
                  <a:prstClr val="black"/>
                </a:solidFill>
                <a:latin typeface="Times New Roman" panose="02020603050405020304" pitchFamily="18" charset="0"/>
                <a:cs typeface="Times New Roman" panose="02020603050405020304" pitchFamily="18" charset="0"/>
              </a:rPr>
              <a:t>биокатализа</a:t>
            </a:r>
            <a:r>
              <a:rPr lang="ru-RU" altLang="ru-RU" sz="1900" b="1" dirty="0">
                <a:solidFill>
                  <a:prstClr val="black"/>
                </a:solidFill>
                <a:latin typeface="Times New Roman" panose="02020603050405020304" pitchFamily="18" charset="0"/>
                <a:cs typeface="Times New Roman" panose="02020603050405020304" pitchFamily="18" charset="0"/>
              </a:rPr>
              <a:t> и электрохимии с проведением процессов в водной среде; сочетание СВЧ-активации, катализа и систем без растворителя; межфазный катализ, как вариант сочетания катализа и использования водных сред или ионных жидкостей оказываются весьма эффективными и демонстрируют многочисленные примеры синергизма и других неаддитивных эффектов. Привлекательны каталитические процессы в </a:t>
            </a:r>
            <a:r>
              <a:rPr lang="ru-RU" altLang="ru-RU" sz="1900" b="1" dirty="0" err="1">
                <a:solidFill>
                  <a:prstClr val="black"/>
                </a:solidFill>
                <a:latin typeface="Times New Roman" panose="02020603050405020304" pitchFamily="18" charset="0"/>
                <a:cs typeface="Times New Roman" panose="02020603050405020304" pitchFamily="18" charset="0"/>
              </a:rPr>
              <a:t>суперкритических</a:t>
            </a:r>
            <a:r>
              <a:rPr lang="ru-RU" altLang="ru-RU" sz="1900" b="1" dirty="0">
                <a:solidFill>
                  <a:prstClr val="black"/>
                </a:solidFill>
                <a:latin typeface="Times New Roman" panose="02020603050405020304" pitchFamily="18" charset="0"/>
                <a:cs typeface="Times New Roman" panose="02020603050405020304" pitchFamily="18" charset="0"/>
              </a:rPr>
              <a:t> субстратах (не в сверхкритическом СО</a:t>
            </a:r>
            <a:r>
              <a:rPr lang="ru-RU" altLang="ru-RU" sz="1900" b="1" baseline="-25000" dirty="0">
                <a:solidFill>
                  <a:prstClr val="black"/>
                </a:solidFill>
                <a:latin typeface="Times New Roman" panose="02020603050405020304" pitchFamily="18" charset="0"/>
                <a:cs typeface="Times New Roman" panose="02020603050405020304" pitchFamily="18" charset="0"/>
              </a:rPr>
              <a:t>2</a:t>
            </a:r>
            <a:r>
              <a:rPr lang="ru-RU" altLang="ru-RU" sz="1900" b="1" dirty="0">
                <a:solidFill>
                  <a:prstClr val="black"/>
                </a:solidFill>
                <a:latin typeface="Times New Roman" panose="02020603050405020304" pitchFamily="18" charset="0"/>
                <a:cs typeface="Times New Roman" panose="02020603050405020304" pitchFamily="18" charset="0"/>
              </a:rPr>
              <a:t>, который требует рециркуляции, а непосредственно в субстрате каталитической реакции). В качестве таких субстратов могут быть использованы углеводороды (олефины, парафины, ароматические углеводороды), для которых критические условия достигаются при сравнительно низких давлениях и температурах (до 40–80 </a:t>
            </a:r>
            <a:r>
              <a:rPr lang="ru-RU" altLang="ru-RU" sz="1900" b="1" dirty="0" err="1">
                <a:solidFill>
                  <a:prstClr val="black"/>
                </a:solidFill>
                <a:latin typeface="Times New Roman" panose="02020603050405020304" pitchFamily="18" charset="0"/>
                <a:cs typeface="Times New Roman" panose="02020603050405020304" pitchFamily="18" charset="0"/>
              </a:rPr>
              <a:t>атм</a:t>
            </a:r>
            <a:r>
              <a:rPr lang="ru-RU" altLang="ru-RU" sz="1900" b="1" dirty="0">
                <a:solidFill>
                  <a:prstClr val="black"/>
                </a:solidFill>
                <a:latin typeface="Times New Roman" panose="02020603050405020304" pitchFamily="18" charset="0"/>
                <a:cs typeface="Times New Roman" panose="02020603050405020304" pitchFamily="18" charset="0"/>
              </a:rPr>
              <a:t> и до 200–300 °С). </a:t>
            </a:r>
          </a:p>
        </p:txBody>
      </p:sp>
      <p:sp>
        <p:nvSpPr>
          <p:cNvPr id="4" name="Номер слайда 3"/>
          <p:cNvSpPr>
            <a:spLocks noGrp="1"/>
          </p:cNvSpPr>
          <p:nvPr>
            <p:ph type="sldNum" sz="quarter" idx="12"/>
          </p:nvPr>
        </p:nvSpPr>
        <p:spPr/>
        <p:txBody>
          <a:bodyPr/>
          <a:lstStyle/>
          <a:p>
            <a:pPr>
              <a:defRPr/>
            </a:pPr>
            <a:fld id="{170378C5-DC37-447C-A56B-AC5E3D26FA5D}" type="slidenum">
              <a:rPr lang="ru-RU" smtClean="0"/>
              <a:pPr>
                <a:defRPr/>
              </a:pPr>
              <a:t>12</a:t>
            </a:fld>
            <a:endParaRPr lang="ru-RU" dirty="0"/>
          </a:p>
        </p:txBody>
      </p:sp>
      <p:pic>
        <p:nvPicPr>
          <p:cNvPr id="5" name="Рисунок 4" descr="EOC-10-белые буквы копия"/>
          <p:cNvPicPr>
            <a:picLocks noChangeAspect="1" noChangeArrowheads="1"/>
          </p:cNvPicPr>
          <p:nvPr/>
        </p:nvPicPr>
        <p:blipFill>
          <a:blip r:embed="rId2" cstate="print"/>
          <a:srcRect/>
          <a:stretch>
            <a:fillRect/>
          </a:stretch>
        </p:blipFill>
        <p:spPr bwMode="auto">
          <a:xfrm>
            <a:off x="128270" y="76200"/>
            <a:ext cx="405130" cy="385838"/>
          </a:xfrm>
          <a:prstGeom prst="rect">
            <a:avLst/>
          </a:prstGeom>
          <a:noFill/>
          <a:ln w="9525">
            <a:noFill/>
            <a:miter lim="800000"/>
            <a:headEnd/>
            <a:tailEnd/>
          </a:ln>
        </p:spPr>
      </p:pic>
    </p:spTree>
    <p:extLst>
      <p:ext uri="{BB962C8B-B14F-4D97-AF65-F5344CB8AC3E}">
        <p14:creationId xmlns:p14="http://schemas.microsoft.com/office/powerpoint/2010/main" val="25708979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4"/>
          <p:cNvSpPr>
            <a:spLocks noGrp="1"/>
          </p:cNvSpPr>
          <p:nvPr>
            <p:ph type="ctrTitle"/>
          </p:nvPr>
        </p:nvSpPr>
        <p:spPr>
          <a:xfrm>
            <a:off x="76200" y="685800"/>
            <a:ext cx="8991600" cy="2438400"/>
          </a:xfrm>
        </p:spPr>
        <p:txBody>
          <a:bodyPr>
            <a:normAutofit fontScale="90000"/>
          </a:bodyPr>
          <a:lstStyle/>
          <a:p>
            <a:pPr algn="just"/>
            <a:r>
              <a:rPr lang="en-US" altLang="ru-RU" sz="1800" dirty="0" smtClean="0"/>
              <a:t>	</a:t>
            </a:r>
            <a:r>
              <a:rPr lang="ru-RU" altLang="ru-RU" sz="1800" b="1" dirty="0" smtClean="0">
                <a:latin typeface="Times New Roman" panose="02020603050405020304" pitchFamily="18" charset="0"/>
                <a:cs typeface="Times New Roman" panose="02020603050405020304" pitchFamily="18" charset="0"/>
              </a:rPr>
              <a:t>Интересно, что </a:t>
            </a:r>
            <a:r>
              <a:rPr lang="ru-RU" altLang="ru-RU" sz="1800" b="1" dirty="0" err="1" smtClean="0">
                <a:latin typeface="Times New Roman" panose="02020603050405020304" pitchFamily="18" charset="0"/>
                <a:cs typeface="Times New Roman" panose="02020603050405020304" pitchFamily="18" charset="0"/>
              </a:rPr>
              <a:t>суперкритическая</a:t>
            </a:r>
            <a:r>
              <a:rPr lang="ru-RU" altLang="ru-RU" sz="1800" b="1" dirty="0" smtClean="0">
                <a:latin typeface="Times New Roman" panose="02020603050405020304" pitchFamily="18" charset="0"/>
                <a:cs typeface="Times New Roman" panose="02020603050405020304" pitchFamily="18" charset="0"/>
              </a:rPr>
              <a:t> вода </a:t>
            </a:r>
            <a:r>
              <a:rPr lang="ru-RU" altLang="ru-RU" sz="1800" b="1" dirty="0" err="1" smtClean="0">
                <a:latin typeface="Times New Roman" panose="02020603050405020304" pitchFamily="18" charset="0"/>
                <a:cs typeface="Times New Roman" panose="02020603050405020304" pitchFamily="18" charset="0"/>
              </a:rPr>
              <a:t>неполярна</a:t>
            </a:r>
            <a:r>
              <a:rPr lang="ru-RU" altLang="ru-RU" sz="1800" b="1" dirty="0" smtClean="0">
                <a:latin typeface="Times New Roman" panose="02020603050405020304" pitchFamily="18" charset="0"/>
                <a:cs typeface="Times New Roman" panose="02020603050405020304" pitchFamily="18" charset="0"/>
              </a:rPr>
              <a:t> и обладает сильными окислительными и кислотными свойствами! Перспективным может также оказаться использование сверхкритического аммиака, например, в процессах </a:t>
            </a:r>
            <a:r>
              <a:rPr lang="ru-RU" altLang="ru-RU" sz="1800" b="1" dirty="0" err="1" smtClean="0">
                <a:latin typeface="Times New Roman" panose="02020603050405020304" pitchFamily="18" charset="0"/>
                <a:cs typeface="Times New Roman" panose="02020603050405020304" pitchFamily="18" charset="0"/>
              </a:rPr>
              <a:t>аминирования</a:t>
            </a:r>
            <a:r>
              <a:rPr lang="ru-RU" altLang="ru-RU" sz="1800" b="1" dirty="0" smtClean="0">
                <a:latin typeface="Times New Roman" panose="02020603050405020304" pitchFamily="18" charset="0"/>
                <a:cs typeface="Times New Roman" panose="02020603050405020304" pitchFamily="18" charset="0"/>
              </a:rPr>
              <a:t> спиртов, </a:t>
            </a:r>
            <a:r>
              <a:rPr lang="ru-RU" altLang="ru-RU" sz="1800" b="1" dirty="0" err="1" smtClean="0">
                <a:latin typeface="Times New Roman" panose="02020603050405020304" pitchFamily="18" charset="0"/>
                <a:cs typeface="Times New Roman" panose="02020603050405020304" pitchFamily="18" charset="0"/>
              </a:rPr>
              <a:t>аммоксидирования</a:t>
            </a:r>
            <a:r>
              <a:rPr lang="ru-RU" altLang="ru-RU" sz="1800" b="1" dirty="0" smtClean="0">
                <a:latin typeface="Times New Roman" panose="02020603050405020304" pitchFamily="18" charset="0"/>
                <a:cs typeface="Times New Roman" panose="02020603050405020304" pitchFamily="18" charset="0"/>
              </a:rPr>
              <a:t> олефинов и парафинов и др. </a:t>
            </a:r>
            <a:br>
              <a:rPr lang="ru-RU" altLang="ru-RU" sz="1800" b="1" dirty="0" smtClean="0">
                <a:latin typeface="Times New Roman" panose="02020603050405020304" pitchFamily="18" charset="0"/>
                <a:cs typeface="Times New Roman" panose="02020603050405020304" pitchFamily="18" charset="0"/>
              </a:rPr>
            </a:br>
            <a:r>
              <a:rPr lang="en-US" altLang="ru-RU" sz="1800" b="1" dirty="0" smtClean="0">
                <a:latin typeface="Times New Roman" panose="02020603050405020304" pitchFamily="18" charset="0"/>
                <a:cs typeface="Times New Roman" panose="02020603050405020304" pitchFamily="18" charset="0"/>
              </a:rPr>
              <a:t>	</a:t>
            </a:r>
            <a:r>
              <a:rPr lang="ru-RU" altLang="ru-RU" sz="1800" b="1" dirty="0" smtClean="0">
                <a:latin typeface="Times New Roman" panose="02020603050405020304" pitchFamily="18" charset="0"/>
                <a:cs typeface="Times New Roman" panose="02020603050405020304" pitchFamily="18" charset="0"/>
              </a:rPr>
              <a:t>Потенциал ионизации веществ в </a:t>
            </a:r>
            <a:r>
              <a:rPr lang="ru-RU" altLang="ru-RU" sz="1800" b="1" dirty="0" err="1" smtClean="0">
                <a:latin typeface="Times New Roman" panose="02020603050405020304" pitchFamily="18" charset="0"/>
                <a:cs typeface="Times New Roman" panose="02020603050405020304" pitchFamily="18" charset="0"/>
              </a:rPr>
              <a:t>суперкритических</a:t>
            </a:r>
            <a:r>
              <a:rPr lang="ru-RU" altLang="ru-RU" sz="1800" b="1" dirty="0" smtClean="0">
                <a:latin typeface="Times New Roman" panose="02020603050405020304" pitchFamily="18" charset="0"/>
                <a:cs typeface="Times New Roman" panose="02020603050405020304" pitchFamily="18" charset="0"/>
              </a:rPr>
              <a:t> флюидах существенно снижается, поэтому можно ожидать увеличения реакционной способности многих органических веществ в сверхкритических средах. Известны примеры каталитических реакций в сверхкритических жидкостях: гидратация олефинов, </a:t>
            </a:r>
            <a:r>
              <a:rPr lang="ru-RU" altLang="ru-RU" sz="1800" b="1" dirty="0" err="1" smtClean="0">
                <a:latin typeface="Times New Roman" panose="02020603050405020304" pitchFamily="18" charset="0"/>
                <a:cs typeface="Times New Roman" panose="02020603050405020304" pitchFamily="18" charset="0"/>
              </a:rPr>
              <a:t>аминирование</a:t>
            </a:r>
            <a:r>
              <a:rPr lang="ru-RU" altLang="ru-RU" sz="1800" b="1" dirty="0" smtClean="0">
                <a:latin typeface="Times New Roman" panose="02020603050405020304" pitchFamily="18" charset="0"/>
                <a:cs typeface="Times New Roman" panose="02020603050405020304" pitchFamily="18" charset="0"/>
              </a:rPr>
              <a:t> спиртов, полимеризация и поликонденсация, реакции гидрирования различных субстратов, окисления, получения муравьиной кислоты из водорода и СО</a:t>
            </a:r>
            <a:r>
              <a:rPr lang="ru-RU" altLang="ru-RU" sz="1800" b="1" baseline="-25000" dirty="0" smtClean="0">
                <a:latin typeface="Times New Roman" panose="02020603050405020304" pitchFamily="18" charset="0"/>
                <a:cs typeface="Times New Roman" panose="02020603050405020304" pitchFamily="18" charset="0"/>
              </a:rPr>
              <a:t>2</a:t>
            </a:r>
            <a:r>
              <a:rPr lang="ru-RU" altLang="ru-RU" sz="1800" b="1" dirty="0" smtClean="0">
                <a:latin typeface="Times New Roman" panose="02020603050405020304" pitchFamily="18" charset="0"/>
                <a:cs typeface="Times New Roman" panose="02020603050405020304" pitchFamily="18" charset="0"/>
              </a:rPr>
              <a:t>, который используется в качестве сверхкритической среды.</a:t>
            </a:r>
            <a:br>
              <a:rPr lang="ru-RU" altLang="ru-RU" sz="1800" b="1" dirty="0" smtClean="0">
                <a:latin typeface="Times New Roman" panose="02020603050405020304" pitchFamily="18" charset="0"/>
                <a:cs typeface="Times New Roman" panose="02020603050405020304" pitchFamily="18" charset="0"/>
              </a:rPr>
            </a:br>
            <a:r>
              <a:rPr lang="ru-RU" altLang="ru-RU" sz="1800" b="1" dirty="0" smtClean="0">
                <a:latin typeface="Times New Roman" panose="02020603050405020304" pitchFamily="18" charset="0"/>
                <a:cs typeface="Times New Roman" panose="02020603050405020304" pitchFamily="18" charset="0"/>
              </a:rPr>
              <a:t>	</a:t>
            </a:r>
            <a:r>
              <a:rPr lang="ru-RU" altLang="ru-RU" sz="1800" b="1" dirty="0" smtClean="0">
                <a:solidFill>
                  <a:prstClr val="black"/>
                </a:solidFill>
                <a:latin typeface="Times New Roman" panose="02020603050405020304" pitchFamily="18" charset="0"/>
                <a:cs typeface="Times New Roman" panose="02020603050405020304" pitchFamily="18" charset="0"/>
              </a:rPr>
              <a:t>На </a:t>
            </a:r>
            <a:r>
              <a:rPr lang="ru-RU" altLang="ru-RU" sz="1800" b="1" dirty="0">
                <a:solidFill>
                  <a:prstClr val="black"/>
                </a:solidFill>
                <a:latin typeface="Times New Roman" panose="02020603050405020304" pitchFamily="18" charset="0"/>
                <a:cs typeface="Times New Roman" panose="02020603050405020304" pitchFamily="18" charset="0"/>
              </a:rPr>
              <a:t>схеме  приведены каталитические процессы, для которых в максимальной степени реализованы идеи </a:t>
            </a:r>
            <a:r>
              <a:rPr lang="ru-RU" altLang="ru-RU" sz="1800" b="1" dirty="0">
                <a:solidFill>
                  <a:srgbClr val="00B050"/>
                </a:solidFill>
                <a:latin typeface="Times New Roman" panose="02020603050405020304" pitchFamily="18" charset="0"/>
                <a:cs typeface="Times New Roman" panose="02020603050405020304" pitchFamily="18" charset="0"/>
              </a:rPr>
              <a:t>«зеленой» химии </a:t>
            </a:r>
            <a:r>
              <a:rPr lang="ru-RU" altLang="ru-RU" sz="1800" b="1" dirty="0">
                <a:solidFill>
                  <a:prstClr val="black"/>
                </a:solidFill>
                <a:latin typeface="Times New Roman" panose="02020603050405020304" pitchFamily="18" charset="0"/>
                <a:cs typeface="Times New Roman" panose="02020603050405020304" pitchFamily="18" charset="0"/>
              </a:rPr>
              <a:t>и которые в той или иной степени</a:t>
            </a:r>
            <a:r>
              <a:rPr lang="en-US" altLang="ru-RU" sz="1800" b="1" dirty="0">
                <a:solidFill>
                  <a:prstClr val="black"/>
                </a:solidFill>
                <a:latin typeface="Times New Roman" panose="02020603050405020304" pitchFamily="18" charset="0"/>
                <a:cs typeface="Times New Roman" panose="02020603050405020304" pitchFamily="18" charset="0"/>
              </a:rPr>
              <a:t> </a:t>
            </a:r>
            <a:r>
              <a:rPr lang="ru-RU" altLang="ru-RU" sz="1800" b="1" dirty="0">
                <a:solidFill>
                  <a:prstClr val="black"/>
                </a:solidFill>
                <a:latin typeface="Times New Roman" panose="02020603050405020304" pitchFamily="18" charset="0"/>
                <a:cs typeface="Times New Roman" panose="02020603050405020304" pitchFamily="18" charset="0"/>
              </a:rPr>
              <a:t>готовы к промышленному внедрению.</a:t>
            </a:r>
            <a:endParaRPr lang="ru-RU" altLang="ru-RU" sz="1800" b="1" dirty="0" smtClean="0">
              <a:latin typeface="Times New Roman" panose="02020603050405020304" pitchFamily="18" charset="0"/>
              <a:cs typeface="Times New Roman" panose="02020603050405020304" pitchFamily="18" charset="0"/>
            </a:endParaRPr>
          </a:p>
        </p:txBody>
      </p:sp>
      <p:pic>
        <p:nvPicPr>
          <p:cNvPr id="563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3581400"/>
            <a:ext cx="6400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descr="EOC-10-белые буквы копия"/>
          <p:cNvPicPr>
            <a:picLocks noChangeAspect="1" noChangeArrowheads="1"/>
          </p:cNvPicPr>
          <p:nvPr/>
        </p:nvPicPr>
        <p:blipFill>
          <a:blip r:embed="rId3" cstate="print"/>
          <a:srcRect/>
          <a:stretch>
            <a:fillRect/>
          </a:stretch>
        </p:blipFill>
        <p:spPr bwMode="auto">
          <a:xfrm>
            <a:off x="128270" y="76200"/>
            <a:ext cx="405130" cy="385838"/>
          </a:xfrm>
          <a:prstGeom prst="rect">
            <a:avLst/>
          </a:prstGeom>
          <a:noFill/>
          <a:ln w="9525">
            <a:noFill/>
            <a:miter lim="800000"/>
            <a:headEnd/>
            <a:tailEnd/>
          </a:ln>
        </p:spPr>
      </p:pic>
      <p:sp>
        <p:nvSpPr>
          <p:cNvPr id="5" name="Номер слайда 3"/>
          <p:cNvSpPr>
            <a:spLocks noGrp="1"/>
          </p:cNvSpPr>
          <p:nvPr>
            <p:ph type="sldNum" sz="quarter" idx="12"/>
          </p:nvPr>
        </p:nvSpPr>
        <p:spPr>
          <a:xfrm>
            <a:off x="6858000" y="6492875"/>
            <a:ext cx="2133600" cy="365125"/>
          </a:xfrm>
        </p:spPr>
        <p:txBody>
          <a:bodyPr/>
          <a:lstStyle/>
          <a:p>
            <a:pPr>
              <a:defRPr/>
            </a:pPr>
            <a:fld id="{170378C5-DC37-447C-A56B-AC5E3D26FA5D}" type="slidenum">
              <a:rPr lang="ru-RU" smtClean="0"/>
              <a:pPr>
                <a:defRPr/>
              </a:pPr>
              <a:t>13</a:t>
            </a:fld>
            <a:endParaRPr lang="ru-RU" dirty="0"/>
          </a:p>
        </p:txBody>
      </p:sp>
    </p:spTree>
    <p:extLst>
      <p:ext uri="{BB962C8B-B14F-4D97-AF65-F5344CB8AC3E}">
        <p14:creationId xmlns:p14="http://schemas.microsoft.com/office/powerpoint/2010/main" val="16081257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9067800" cy="2524125"/>
          </a:xfrm>
        </p:spPr>
        <p:txBody>
          <a:bodyPr rtlCol="0">
            <a:normAutofit fontScale="25000" lnSpcReduction="20000"/>
          </a:bodyPr>
          <a:lstStyle/>
          <a:p>
            <a:pPr algn="just" eaLnBrk="1" fontAlgn="auto" hangingPunct="1">
              <a:spcAft>
                <a:spcPts val="0"/>
              </a:spcAft>
              <a:buFont typeface="Arial" charset="0"/>
              <a:buNone/>
              <a:defRPr/>
            </a:pPr>
            <a:r>
              <a:rPr lang="en-US" sz="2900" dirty="0" smtClean="0"/>
              <a:t>		</a:t>
            </a:r>
            <a:r>
              <a:rPr lang="ru-RU" sz="6400" b="1" dirty="0" smtClean="0">
                <a:latin typeface="Times New Roman" panose="02020603050405020304" pitchFamily="18" charset="0"/>
                <a:cs typeface="Times New Roman" panose="02020603050405020304" pitchFamily="18" charset="0"/>
              </a:rPr>
              <a:t>Особо следует отметить процесс окисления бензола закисью азота (</a:t>
            </a:r>
            <a:r>
              <a:rPr lang="en-US" sz="6400" b="1" dirty="0" smtClean="0">
                <a:latin typeface="Times New Roman" panose="02020603050405020304" pitchFamily="18" charset="0"/>
                <a:cs typeface="Times New Roman" panose="02020603050405020304" pitchFamily="18" charset="0"/>
              </a:rPr>
              <a:t>N</a:t>
            </a:r>
            <a:r>
              <a:rPr lang="ru-RU" sz="6400" b="1" baseline="-25000" dirty="0" smtClean="0">
                <a:latin typeface="Times New Roman" panose="02020603050405020304" pitchFamily="18" charset="0"/>
                <a:cs typeface="Times New Roman" panose="02020603050405020304" pitchFamily="18" charset="0"/>
              </a:rPr>
              <a:t>2</a:t>
            </a:r>
            <a:r>
              <a:rPr lang="en-US" sz="6400" b="1" dirty="0" smtClean="0">
                <a:latin typeface="Times New Roman" panose="02020603050405020304" pitchFamily="18" charset="0"/>
                <a:cs typeface="Times New Roman" panose="02020603050405020304" pitchFamily="18" charset="0"/>
              </a:rPr>
              <a:t>O</a:t>
            </a:r>
            <a:r>
              <a:rPr lang="ru-RU" sz="6400" b="1" dirty="0" smtClean="0">
                <a:latin typeface="Times New Roman" panose="02020603050405020304" pitchFamily="18" charset="0"/>
                <a:cs typeface="Times New Roman" panose="02020603050405020304" pitchFamily="18" charset="0"/>
              </a:rPr>
              <a:t>), разработанный Г.И. Пановым и </a:t>
            </a:r>
            <a:r>
              <a:rPr lang="ru-RU" sz="6400" b="1" dirty="0" err="1" smtClean="0">
                <a:latin typeface="Times New Roman" panose="02020603050405020304" pitchFamily="18" charset="0"/>
                <a:cs typeface="Times New Roman" panose="02020603050405020304" pitchFamily="18" charset="0"/>
              </a:rPr>
              <a:t>сотр</a:t>
            </a:r>
            <a:r>
              <a:rPr lang="ru-RU" sz="6400" b="1" dirty="0" smtClean="0">
                <a:latin typeface="Times New Roman" panose="02020603050405020304" pitchFamily="18" charset="0"/>
                <a:cs typeface="Times New Roman" panose="02020603050405020304" pitchFamily="18" charset="0"/>
              </a:rPr>
              <a:t>. и доведенный до демонстрационной установки фирмой </a:t>
            </a:r>
            <a:r>
              <a:rPr lang="en-US" sz="6400" b="1" dirty="0" smtClean="0">
                <a:latin typeface="Times New Roman" panose="02020603050405020304" pitchFamily="18" charset="0"/>
                <a:cs typeface="Times New Roman" panose="02020603050405020304" pitchFamily="18" charset="0"/>
              </a:rPr>
              <a:t>Solutia</a:t>
            </a:r>
            <a:r>
              <a:rPr lang="ru-RU" sz="6400" b="1" dirty="0" smtClean="0">
                <a:latin typeface="Times New Roman" panose="02020603050405020304" pitchFamily="18" charset="0"/>
                <a:cs typeface="Times New Roman" panose="02020603050405020304" pitchFamily="18" charset="0"/>
              </a:rPr>
              <a:t>. Использование закиси азота в качестве мягкого и «экологически чистого» окислителя, побочным продуктом превращения которого является лишь азот, оказалось весьма эффективным для получения замещенных фенолов в присутствии </a:t>
            </a:r>
            <a:r>
              <a:rPr lang="ru-RU" sz="6400" b="1" dirty="0" err="1" smtClean="0">
                <a:latin typeface="Times New Roman" panose="02020603050405020304" pitchFamily="18" charset="0"/>
                <a:cs typeface="Times New Roman" panose="02020603050405020304" pitchFamily="18" charset="0"/>
              </a:rPr>
              <a:t>дегидроксилированных</a:t>
            </a:r>
            <a:r>
              <a:rPr lang="ru-RU" sz="6400" b="1" dirty="0" smtClean="0">
                <a:latin typeface="Times New Roman" panose="02020603050405020304" pitchFamily="18" charset="0"/>
                <a:cs typeface="Times New Roman" panose="02020603050405020304" pitchFamily="18" charset="0"/>
              </a:rPr>
              <a:t> высококремнистых цеолитов, практически не содержащих железа:</a:t>
            </a:r>
          </a:p>
          <a:p>
            <a:pPr eaLnBrk="1" fontAlgn="auto" hangingPunct="1">
              <a:spcAft>
                <a:spcPts val="0"/>
              </a:spcAft>
              <a:buFont typeface="Arial" pitchFamily="34" charset="0"/>
              <a:buChar char="•"/>
              <a:defRPr/>
            </a:pPr>
            <a:endParaRPr lang="ru-RU" sz="5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ru-RU" sz="5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ru-RU" sz="5600"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ru-RU" sz="5600" i="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ru-RU" sz="5600" i="1" dirty="0" smtClean="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ru-RU" sz="5600" i="1" dirty="0" smtClean="0">
              <a:latin typeface="Times New Roman" panose="02020603050405020304" pitchFamily="18" charset="0"/>
              <a:cs typeface="Times New Roman" panose="02020603050405020304" pitchFamily="18" charset="0"/>
            </a:endParaRPr>
          </a:p>
          <a:p>
            <a:pPr algn="r" eaLnBrk="1" fontAlgn="auto" hangingPunct="1">
              <a:spcAft>
                <a:spcPts val="0"/>
              </a:spcAft>
              <a:buFont typeface="Arial" pitchFamily="34" charset="0"/>
              <a:buChar char="•"/>
              <a:defRPr/>
            </a:pPr>
            <a:endParaRPr lang="ru-RU" sz="5600" i="1" dirty="0" smtClean="0">
              <a:latin typeface="Times New Roman" panose="02020603050405020304" pitchFamily="18" charset="0"/>
              <a:cs typeface="Times New Roman" panose="02020603050405020304" pitchFamily="18" charset="0"/>
            </a:endParaRPr>
          </a:p>
          <a:p>
            <a:pPr marL="0" lvl="0" indent="0" algn="ctr" fontAlgn="base">
              <a:lnSpc>
                <a:spcPct val="115000"/>
              </a:lnSpc>
              <a:spcBef>
                <a:spcPct val="0"/>
              </a:spcBef>
              <a:spcAft>
                <a:spcPts val="1000"/>
              </a:spcAft>
              <a:buNone/>
            </a:pPr>
            <a:r>
              <a:rPr lang="ru-RU" sz="1400" b="1" dirty="0">
                <a:solidFill>
                  <a:srgbClr val="000000"/>
                </a:solidFill>
                <a:latin typeface="Times New Roman" pitchFamily="18" charset="0"/>
                <a:cs typeface="Times New Roman" pitchFamily="18" charset="0"/>
              </a:rPr>
              <a:t>до 55</a:t>
            </a:r>
            <a:endParaRPr lang="ru-RU" sz="1000" dirty="0">
              <a:solidFill>
                <a:srgbClr val="000000"/>
              </a:solidFill>
              <a:latin typeface="Times New Roman" pitchFamily="18" charset="0"/>
              <a:cs typeface="Times New Roman" pitchFamily="18" charset="0"/>
            </a:endParaRPr>
          </a:p>
          <a:p>
            <a:pPr algn="r" eaLnBrk="1" fontAlgn="auto" hangingPunct="1">
              <a:spcAft>
                <a:spcPts val="0"/>
              </a:spcAft>
              <a:buFont typeface="Arial" pitchFamily="34" charset="0"/>
              <a:buChar char="•"/>
              <a:defRPr/>
            </a:pPr>
            <a:endParaRPr lang="ru-RU" sz="5600" i="1" dirty="0" smtClean="0">
              <a:latin typeface="Times New Roman" panose="02020603050405020304" pitchFamily="18" charset="0"/>
              <a:cs typeface="Times New Roman" panose="02020603050405020304" pitchFamily="18" charset="0"/>
            </a:endParaRPr>
          </a:p>
          <a:p>
            <a:pPr marL="0" lvl="0" indent="0" algn="ctr" fontAlgn="base">
              <a:lnSpc>
                <a:spcPct val="115000"/>
              </a:lnSpc>
              <a:spcBef>
                <a:spcPct val="0"/>
              </a:spcBef>
              <a:spcAft>
                <a:spcPts val="1000"/>
              </a:spcAft>
              <a:buNone/>
            </a:pPr>
            <a:r>
              <a:rPr lang="ru-RU" sz="1400" b="1" dirty="0">
                <a:solidFill>
                  <a:srgbClr val="000000"/>
                </a:solidFill>
                <a:latin typeface="Times New Roman" pitchFamily="18" charset="0"/>
                <a:cs typeface="Times New Roman" pitchFamily="18" charset="0"/>
              </a:rPr>
              <a:t>до 55</a:t>
            </a:r>
            <a:endParaRPr lang="ru-RU" sz="1000" dirty="0">
              <a:solidFill>
                <a:srgbClr val="000000"/>
              </a:solidFill>
              <a:latin typeface="Times New Roman" pitchFamily="18" charset="0"/>
              <a:cs typeface="Times New Roman" pitchFamily="18" charset="0"/>
            </a:endParaRPr>
          </a:p>
          <a:p>
            <a:pPr algn="r" eaLnBrk="1" fontAlgn="auto" hangingPunct="1">
              <a:spcAft>
                <a:spcPts val="0"/>
              </a:spcAft>
              <a:buFont typeface="Arial" pitchFamily="34" charset="0"/>
              <a:buNone/>
              <a:defRPr/>
            </a:pPr>
            <a:endParaRPr lang="ru-RU" sz="5600" i="1" dirty="0" smtClean="0">
              <a:latin typeface="Times New Roman" panose="02020603050405020304" pitchFamily="18" charset="0"/>
              <a:cs typeface="Times New Roman" panose="02020603050405020304" pitchFamily="18" charset="0"/>
            </a:endParaRPr>
          </a:p>
          <a:p>
            <a:pPr algn="r" eaLnBrk="1" fontAlgn="auto" hangingPunct="1">
              <a:spcAft>
                <a:spcPts val="0"/>
              </a:spcAft>
              <a:buFont typeface="Arial" pitchFamily="34" charset="0"/>
              <a:buNone/>
              <a:defRPr/>
            </a:pPr>
            <a:endParaRPr lang="ru-RU" sz="5600" i="1" dirty="0" smtClean="0">
              <a:latin typeface="Times New Roman" panose="02020603050405020304" pitchFamily="18" charset="0"/>
              <a:cs typeface="Times New Roman" panose="02020603050405020304" pitchFamily="18" charset="0"/>
            </a:endParaRPr>
          </a:p>
          <a:p>
            <a:pPr algn="r" eaLnBrk="1" fontAlgn="auto" hangingPunct="1">
              <a:spcAft>
                <a:spcPts val="0"/>
              </a:spcAft>
              <a:buFont typeface="Arial" pitchFamily="34" charset="0"/>
              <a:buNone/>
              <a:defRPr/>
            </a:pPr>
            <a:endParaRPr lang="ru-RU" sz="5600" i="1" dirty="0" smtClean="0">
              <a:latin typeface="Times New Roman" panose="02020603050405020304" pitchFamily="18" charset="0"/>
              <a:cs typeface="Times New Roman" panose="02020603050405020304" pitchFamily="18" charset="0"/>
            </a:endParaRPr>
          </a:p>
          <a:p>
            <a:pPr lvl="0" algn="just">
              <a:buNone/>
            </a:pPr>
            <a:r>
              <a:rPr lang="ru-RU" altLang="ru-RU" sz="5600" b="1" dirty="0" smtClean="0">
                <a:solidFill>
                  <a:prstClr val="black"/>
                </a:solidFill>
              </a:rPr>
              <a:t>                	</a:t>
            </a:r>
            <a:r>
              <a:rPr lang="ru-RU" altLang="ru-RU" sz="6400" b="1" dirty="0" smtClean="0">
                <a:solidFill>
                  <a:prstClr val="black"/>
                </a:solidFill>
                <a:latin typeface="Times New Roman" panose="02020603050405020304" pitchFamily="18" charset="0"/>
                <a:cs typeface="Times New Roman" panose="02020603050405020304" pitchFamily="18" charset="0"/>
              </a:rPr>
              <a:t>В </a:t>
            </a:r>
            <a:r>
              <a:rPr lang="ru-RU" altLang="ru-RU" sz="6400" b="1" dirty="0">
                <a:solidFill>
                  <a:prstClr val="black"/>
                </a:solidFill>
                <a:latin typeface="Times New Roman" panose="02020603050405020304" pitchFamily="18" charset="0"/>
                <a:cs typeface="Times New Roman" panose="02020603050405020304" pitchFamily="18" charset="0"/>
              </a:rPr>
              <a:t>последнее время было разработано также несколько интересных каталитических систем для селективного окисления различных органических субстратов с использованием перекиси водорода в качестве мягкого, относительно дешевого (в сравнении со стоимостью получаемого продукта) и экологически безопасного окислителя. Во многих случаях </a:t>
            </a:r>
            <a:r>
              <a:rPr lang="ru-RU" altLang="ru-RU" sz="6400" b="1" dirty="0" smtClean="0">
                <a:solidFill>
                  <a:prstClr val="black"/>
                </a:solidFill>
                <a:latin typeface="Times New Roman" panose="02020603050405020304" pitchFamily="18" charset="0"/>
                <a:cs typeface="Times New Roman" panose="02020603050405020304" pitchFamily="18" charset="0"/>
              </a:rPr>
              <a:t>достигнута  </a:t>
            </a:r>
            <a:r>
              <a:rPr lang="ru-RU" altLang="ru-RU" sz="6400" b="1" dirty="0">
                <a:solidFill>
                  <a:prstClr val="black"/>
                </a:solidFill>
                <a:latin typeface="Times New Roman" panose="02020603050405020304" pitchFamily="18" charset="0"/>
                <a:cs typeface="Times New Roman" panose="02020603050405020304" pitchFamily="18" charset="0"/>
              </a:rPr>
              <a:t>исключительно высокая селективность по целевым продуктам, причем даже в тех случаях, когда в исходной молекуле субстрата имеется несколько возможностей для окисления. </a:t>
            </a:r>
            <a:r>
              <a:rPr lang="ru-RU" altLang="ru-RU" sz="6400" b="1" dirty="0" smtClean="0">
                <a:solidFill>
                  <a:prstClr val="black"/>
                </a:solidFill>
                <a:latin typeface="Times New Roman" panose="02020603050405020304" pitchFamily="18" charset="0"/>
                <a:cs typeface="Times New Roman" panose="02020603050405020304" pitchFamily="18" charset="0"/>
              </a:rPr>
              <a:t> </a:t>
            </a:r>
            <a:r>
              <a:rPr lang="ru-RU" altLang="ru-RU" sz="6400" b="1" dirty="0">
                <a:solidFill>
                  <a:prstClr val="black"/>
                </a:solidFill>
                <a:latin typeface="Times New Roman" panose="02020603050405020304" pitchFamily="18" charset="0"/>
                <a:cs typeface="Times New Roman" panose="02020603050405020304" pitchFamily="18" charset="0"/>
              </a:rPr>
              <a:t>Ряд реакций такого типа приведен ниже:</a:t>
            </a:r>
          </a:p>
          <a:p>
            <a:pPr lvl="0" algn="just">
              <a:buNone/>
            </a:pPr>
            <a:endParaRPr lang="ru-RU" altLang="ru-RU" sz="5600" b="1" dirty="0">
              <a:solidFill>
                <a:prstClr val="black"/>
              </a:solidFill>
            </a:endParaRPr>
          </a:p>
          <a:p>
            <a:pPr algn="r" eaLnBrk="1" fontAlgn="auto" hangingPunct="1">
              <a:spcAft>
                <a:spcPts val="0"/>
              </a:spcAft>
              <a:buFont typeface="Arial" pitchFamily="34" charset="0"/>
              <a:buNone/>
              <a:defRPr/>
            </a:pPr>
            <a:endParaRPr lang="ru-RU" sz="5600" i="1" dirty="0" smtClean="0">
              <a:latin typeface="Times New Roman" panose="02020603050405020304" pitchFamily="18" charset="0"/>
              <a:cs typeface="Times New Roman" panose="02020603050405020304" pitchFamily="18" charset="0"/>
            </a:endParaRPr>
          </a:p>
          <a:p>
            <a:pPr algn="r" eaLnBrk="1" fontAlgn="auto" hangingPunct="1">
              <a:spcAft>
                <a:spcPts val="0"/>
              </a:spcAft>
              <a:buFont typeface="Arial" pitchFamily="34" charset="0"/>
              <a:buNone/>
              <a:defRPr/>
            </a:pPr>
            <a:endParaRPr lang="ru-RU" sz="2200" i="1" dirty="0" smtClean="0"/>
          </a:p>
          <a:p>
            <a:pPr algn="r" eaLnBrk="1" fontAlgn="auto" hangingPunct="1">
              <a:spcAft>
                <a:spcPts val="0"/>
              </a:spcAft>
              <a:buFont typeface="Arial" pitchFamily="34" charset="0"/>
              <a:buNone/>
              <a:defRPr/>
            </a:pPr>
            <a:endParaRPr lang="ru-RU" sz="3400" b="1" i="1" dirty="0" smtClean="0"/>
          </a:p>
          <a:p>
            <a:pPr algn="r" eaLnBrk="1" fontAlgn="auto" hangingPunct="1">
              <a:spcAft>
                <a:spcPts val="0"/>
              </a:spcAft>
              <a:buFont typeface="Arial" pitchFamily="34" charset="0"/>
              <a:buNone/>
              <a:defRPr/>
            </a:pPr>
            <a:endParaRPr lang="ru-RU" sz="3400" b="1" i="1" dirty="0" smtClean="0"/>
          </a:p>
          <a:p>
            <a:pPr algn="r" eaLnBrk="1" fontAlgn="auto" hangingPunct="1">
              <a:spcAft>
                <a:spcPts val="0"/>
              </a:spcAft>
              <a:buFont typeface="Arial" pitchFamily="34" charset="0"/>
              <a:buNone/>
              <a:defRPr/>
            </a:pPr>
            <a:endParaRPr lang="ru-RU" sz="3400" b="1" i="1" dirty="0" smtClean="0"/>
          </a:p>
          <a:p>
            <a:pPr algn="r" eaLnBrk="1" fontAlgn="auto" hangingPunct="1">
              <a:spcAft>
                <a:spcPts val="0"/>
              </a:spcAft>
              <a:buFont typeface="Arial" pitchFamily="34" charset="0"/>
              <a:buNone/>
              <a:defRPr/>
            </a:pPr>
            <a:endParaRPr lang="ru-RU" sz="3400" b="1" i="1" dirty="0" smtClean="0"/>
          </a:p>
          <a:p>
            <a:pPr algn="r" eaLnBrk="1" fontAlgn="auto" hangingPunct="1">
              <a:spcAft>
                <a:spcPts val="0"/>
              </a:spcAft>
              <a:buFont typeface="Arial" pitchFamily="34" charset="0"/>
              <a:buNone/>
              <a:defRPr/>
            </a:pPr>
            <a:endParaRPr lang="ru-RU" sz="3400" b="1" i="1" dirty="0" smtClean="0"/>
          </a:p>
          <a:p>
            <a:pPr algn="r" eaLnBrk="1" fontAlgn="auto" hangingPunct="1">
              <a:spcAft>
                <a:spcPts val="0"/>
              </a:spcAft>
              <a:buFont typeface="Arial" pitchFamily="34" charset="0"/>
              <a:buNone/>
              <a:defRPr/>
            </a:pPr>
            <a:endParaRPr lang="ru-RU" sz="3400" b="1" i="1" dirty="0" smtClean="0"/>
          </a:p>
          <a:p>
            <a:pPr algn="r" eaLnBrk="1" fontAlgn="auto" hangingPunct="1">
              <a:spcAft>
                <a:spcPts val="0"/>
              </a:spcAft>
              <a:buFont typeface="Arial" pitchFamily="34" charset="0"/>
              <a:buNone/>
              <a:defRPr/>
            </a:pPr>
            <a:endParaRPr lang="ru-RU" sz="3400" b="1" i="1" dirty="0" smtClean="0"/>
          </a:p>
          <a:p>
            <a:pPr algn="r" eaLnBrk="1" fontAlgn="auto" hangingPunct="1">
              <a:spcAft>
                <a:spcPts val="0"/>
              </a:spcAft>
              <a:buFont typeface="Arial" pitchFamily="34" charset="0"/>
              <a:buNone/>
              <a:defRPr/>
            </a:pPr>
            <a:endParaRPr lang="ru-RU" sz="3400" b="1" i="1" dirty="0" smtClean="0"/>
          </a:p>
        </p:txBody>
      </p:sp>
      <p:graphicFrame>
        <p:nvGraphicFramePr>
          <p:cNvPr id="24579" name="Object 3"/>
          <p:cNvGraphicFramePr>
            <a:graphicFrameLocks noChangeAspect="1"/>
          </p:cNvGraphicFramePr>
          <p:nvPr>
            <p:extLst>
              <p:ext uri="{D42A27DB-BD31-4B8C-83A1-F6EECF244321}">
                <p14:modId xmlns:p14="http://schemas.microsoft.com/office/powerpoint/2010/main" val="3513937690"/>
              </p:ext>
            </p:extLst>
          </p:nvPr>
        </p:nvGraphicFramePr>
        <p:xfrm>
          <a:off x="2514600" y="1447800"/>
          <a:ext cx="4105275" cy="990600"/>
        </p:xfrm>
        <a:graphic>
          <a:graphicData uri="http://schemas.openxmlformats.org/presentationml/2006/ole">
            <mc:AlternateContent xmlns:mc="http://schemas.openxmlformats.org/markup-compatibility/2006">
              <mc:Choice xmlns:v="urn:schemas-microsoft-com:vml" Requires="v">
                <p:oleObj spid="_x0000_s54295" name="Document" r:id="rId3" imgW="3152775" imgH="1200150" progId="">
                  <p:embed/>
                </p:oleObj>
              </mc:Choice>
              <mc:Fallback>
                <p:oleObj name="Document" r:id="rId3" imgW="3152775" imgH="1200150"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1447800"/>
                        <a:ext cx="4105275"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Содержимое 4"/>
          <p:cNvGraphicFramePr>
            <a:graphicFrameLocks noGrp="1"/>
          </p:cNvGraphicFramePr>
          <p:nvPr>
            <p:extLst>
              <p:ext uri="{D42A27DB-BD31-4B8C-83A1-F6EECF244321}">
                <p14:modId xmlns:p14="http://schemas.microsoft.com/office/powerpoint/2010/main" val="1587060775"/>
              </p:ext>
            </p:extLst>
          </p:nvPr>
        </p:nvGraphicFramePr>
        <p:xfrm>
          <a:off x="280668" y="2590800"/>
          <a:ext cx="8710932" cy="1472184"/>
        </p:xfrm>
        <a:graphic>
          <a:graphicData uri="http://schemas.openxmlformats.org/drawingml/2006/table">
            <a:tbl>
              <a:tblPr/>
              <a:tblGrid>
                <a:gridCol w="1742523"/>
                <a:gridCol w="1742522"/>
                <a:gridCol w="1740842"/>
                <a:gridCol w="1742523"/>
                <a:gridCol w="1742522"/>
              </a:tblGrid>
              <a:tr h="219964">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ru-RU" sz="1000" b="1" i="0" u="none" strike="noStrike" cap="none" normalizeH="0" baseline="0" dirty="0" smtClean="0">
                        <a:ln>
                          <a:noFill/>
                        </a:ln>
                        <a:solidFill>
                          <a:srgbClr val="FFFFFF"/>
                        </a:solidFill>
                        <a:effectLst/>
                        <a:latin typeface="Times New Roman" pitchFamily="18" charset="0"/>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Показатель</a:t>
                      </a:r>
                      <a:endParaRPr kumimoji="0" lang="ru-RU" sz="1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Известная система</a:t>
                      </a:r>
                      <a:endParaRPr kumimoji="0" lang="ru-RU" sz="1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c gridSpan="2">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FFFFFF"/>
                          </a:solidFill>
                          <a:effectLst/>
                          <a:latin typeface="Times New Roman" pitchFamily="18" charset="0"/>
                          <a:cs typeface="Times New Roman" pitchFamily="18" charset="0"/>
                        </a:rPr>
                        <a:t>Новая система</a:t>
                      </a:r>
                      <a:endParaRPr kumimoji="0" lang="ru-RU" sz="1000" b="1" i="0" u="none" strike="noStrike" cap="none" normalizeH="0" baseline="0" dirty="0" smtClean="0">
                        <a:ln>
                          <a:noFill/>
                        </a:ln>
                        <a:solidFill>
                          <a:srgbClr val="FFFFFF"/>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ru-RU"/>
                    </a:p>
                  </a:txBody>
                  <a:tcPr/>
                </a:tc>
              </a:tr>
              <a:tr h="219964">
                <a:tc vMerge="1">
                  <a:txBody>
                    <a:bodyPr/>
                    <a:lstStyle/>
                    <a:p>
                      <a:endParaRPr lang="ru-RU"/>
                    </a:p>
                  </a:txBody>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Толуол</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Фторбензол</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Толуол</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Фторбензол</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1996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Выход фенола, %</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&lt;10</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14</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до 55</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40-50</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199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Селективность, %</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20</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90</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85-90</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90-95</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992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Стабильность</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cs typeface="Times New Roman" pitchFamily="18" charset="0"/>
                        </a:rPr>
                        <a:t>Низкая</a:t>
                      </a:r>
                      <a:endParaRPr kumimoji="0" lang="ru-RU"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Необратимая дезактивация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Высокая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15000"/>
                        </a:lnSpc>
                        <a:spcBef>
                          <a:spcPct val="0"/>
                        </a:spcBef>
                        <a:spcAft>
                          <a:spcPts val="100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cs typeface="Times New Roman" pitchFamily="18" charset="0"/>
                        </a:rPr>
                        <a:t>Высокая</a:t>
                      </a:r>
                      <a:endParaRPr kumimoji="0" lang="ru-RU"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Номер слайда 6"/>
          <p:cNvSpPr>
            <a:spLocks noGrp="1"/>
          </p:cNvSpPr>
          <p:nvPr>
            <p:ph type="sldNum" sz="quarter" idx="12"/>
          </p:nvPr>
        </p:nvSpPr>
        <p:spPr>
          <a:xfrm>
            <a:off x="7010400" y="6569075"/>
            <a:ext cx="2133600" cy="365125"/>
          </a:xfrm>
        </p:spPr>
        <p:txBody>
          <a:bodyPr/>
          <a:lstStyle/>
          <a:p>
            <a:pPr>
              <a:defRPr/>
            </a:pPr>
            <a:fld id="{5DF078F7-F776-4CDB-B04A-88E71B7FF917}" type="slidenum">
              <a:rPr lang="ru-RU" smtClean="0"/>
              <a:pPr>
                <a:defRPr/>
              </a:pPr>
              <a:t>14</a:t>
            </a:fld>
            <a:endParaRPr lang="ru-RU"/>
          </a:p>
        </p:txBody>
      </p:sp>
      <p:pic>
        <p:nvPicPr>
          <p:cNvPr id="54280"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562600"/>
            <a:ext cx="3962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8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76800" y="5638800"/>
            <a:ext cx="39433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Рисунок 7" descr="EOC-10-белые буквы копия"/>
          <p:cNvPicPr>
            <a:picLocks noChangeAspect="1" noChangeArrowheads="1"/>
          </p:cNvPicPr>
          <p:nvPr/>
        </p:nvPicPr>
        <p:blipFill>
          <a:blip r:embed="rId7" cstate="print"/>
          <a:srcRect/>
          <a:stretch>
            <a:fillRect/>
          </a:stretch>
        </p:blipFill>
        <p:spPr bwMode="auto">
          <a:xfrm>
            <a:off x="128270" y="76200"/>
            <a:ext cx="405130" cy="385838"/>
          </a:xfrm>
          <a:prstGeom prst="rect">
            <a:avLst/>
          </a:prstGeom>
          <a:noFill/>
          <a:ln w="9525">
            <a:noFill/>
            <a:miter lim="800000"/>
            <a:headEnd/>
            <a:tailEnd/>
          </a:ln>
        </p:spPr>
      </p:pic>
    </p:spTree>
    <p:extLst>
      <p:ext uri="{BB962C8B-B14F-4D97-AF65-F5344CB8AC3E}">
        <p14:creationId xmlns:p14="http://schemas.microsoft.com/office/powerpoint/2010/main" val="11519752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Содержимое 2"/>
          <p:cNvSpPr>
            <a:spLocks noGrp="1"/>
          </p:cNvSpPr>
          <p:nvPr>
            <p:ph idx="1"/>
          </p:nvPr>
        </p:nvSpPr>
        <p:spPr>
          <a:xfrm>
            <a:off x="-304800" y="228600"/>
            <a:ext cx="9296400" cy="6553200"/>
          </a:xfrm>
        </p:spPr>
        <p:txBody>
          <a:bodyPr>
            <a:normAutofit fontScale="92500"/>
          </a:bodyPr>
          <a:lstStyle/>
          <a:p>
            <a:pPr algn="just" eaLnBrk="1" hangingPunct="1">
              <a:buFont typeface="Arial" charset="0"/>
              <a:buNone/>
            </a:pPr>
            <a:r>
              <a:rPr lang="en-US" altLang="ru-RU" sz="2000" b="1" dirty="0" smtClean="0"/>
              <a:t>		</a:t>
            </a:r>
            <a:r>
              <a:rPr lang="ru-RU" altLang="ru-RU" sz="1800" b="1" dirty="0" smtClean="0">
                <a:solidFill>
                  <a:srgbClr val="FF0000"/>
                </a:solidFill>
                <a:latin typeface="Times New Roman" panose="02020603050405020304" pitchFamily="18" charset="0"/>
                <a:cs typeface="Times New Roman" panose="02020603050405020304" pitchFamily="18" charset="0"/>
              </a:rPr>
              <a:t>Принцип 10. </a:t>
            </a:r>
            <a:r>
              <a:rPr lang="ru-RU" altLang="ru-RU" sz="1800" b="1" i="1" dirty="0" smtClean="0">
                <a:solidFill>
                  <a:srgbClr val="00B050"/>
                </a:solidFill>
                <a:latin typeface="Times New Roman" panose="02020603050405020304" pitchFamily="18" charset="0"/>
                <a:cs typeface="Times New Roman" panose="02020603050405020304" pitchFamily="18" charset="0"/>
              </a:rPr>
              <a:t>Производимые химические продукты </a:t>
            </a:r>
            <a:br>
              <a:rPr lang="ru-RU" altLang="ru-RU" sz="1800" b="1" i="1" dirty="0" smtClean="0">
                <a:solidFill>
                  <a:srgbClr val="00B050"/>
                </a:solidFill>
                <a:latin typeface="Times New Roman" panose="02020603050405020304" pitchFamily="18" charset="0"/>
                <a:cs typeface="Times New Roman" panose="02020603050405020304" pitchFamily="18" charset="0"/>
              </a:rPr>
            </a:br>
            <a:r>
              <a:rPr lang="ru-RU" altLang="ru-RU" sz="1800" b="1" i="1" dirty="0" smtClean="0">
                <a:solidFill>
                  <a:srgbClr val="00B050"/>
                </a:solidFill>
                <a:latin typeface="Times New Roman" panose="02020603050405020304" pitchFamily="18" charset="0"/>
                <a:cs typeface="Times New Roman" panose="02020603050405020304" pitchFamily="18" charset="0"/>
              </a:rPr>
              <a:t>должны выбираться таким образом, чтобы по окончании их функционального использования они не накапливались в окружающей среде, а разрушались до безвредных продуктов.</a:t>
            </a:r>
            <a:endParaRPr lang="ru-RU" altLang="ru-RU" sz="1800" dirty="0" smtClean="0">
              <a:solidFill>
                <a:srgbClr val="00B050"/>
              </a:solidFill>
              <a:latin typeface="Times New Roman" panose="02020603050405020304" pitchFamily="18" charset="0"/>
              <a:cs typeface="Times New Roman" panose="02020603050405020304" pitchFamily="18" charset="0"/>
            </a:endParaRPr>
          </a:p>
          <a:p>
            <a:pPr algn="just" eaLnBrk="1" hangingPunct="1">
              <a:spcBef>
                <a:spcPts val="0"/>
              </a:spcBef>
              <a:buFont typeface="Arial" charset="0"/>
              <a:buNone/>
            </a:pPr>
            <a:r>
              <a:rPr lang="en-US" altLang="ru-RU" sz="1600" dirty="0" smtClean="0">
                <a:latin typeface="Times New Roman" panose="02020603050405020304" pitchFamily="18" charset="0"/>
                <a:cs typeface="Times New Roman" panose="02020603050405020304" pitchFamily="18" charset="0"/>
              </a:rPr>
              <a:t>		</a:t>
            </a:r>
            <a:r>
              <a:rPr lang="ru-RU" altLang="ru-RU" sz="1600" b="1" dirty="0" smtClean="0">
                <a:latin typeface="Times New Roman" panose="02020603050405020304" pitchFamily="18" charset="0"/>
                <a:cs typeface="Times New Roman" panose="02020603050405020304" pitchFamily="18" charset="0"/>
              </a:rPr>
              <a:t>Принципиально важным является вопрос, не образуются ли новые токсичные и вредные для окружающей среды продукты при использовании различных типов исходных реагентов, будет ли происходить разложение (гидролиз, </a:t>
            </a:r>
            <a:r>
              <a:rPr lang="ru-RU" altLang="ru-RU" sz="1600" b="1" dirty="0" err="1" smtClean="0">
                <a:latin typeface="Times New Roman" panose="02020603050405020304" pitchFamily="18" charset="0"/>
                <a:cs typeface="Times New Roman" panose="02020603050405020304" pitchFamily="18" charset="0"/>
              </a:rPr>
              <a:t>фоторазложение</a:t>
            </a:r>
            <a:r>
              <a:rPr lang="ru-RU" altLang="ru-RU" sz="1600" b="1" dirty="0" smtClean="0">
                <a:latin typeface="Times New Roman" panose="02020603050405020304" pitchFamily="18" charset="0"/>
                <a:cs typeface="Times New Roman" panose="02020603050405020304" pitchFamily="18" charset="0"/>
              </a:rPr>
              <a:t>) побочных газообразных, жидких или твердых отходов, в природе? В этой связи, особенно актуальны </a:t>
            </a:r>
            <a:r>
              <a:rPr lang="ru-RU" altLang="ru-RU" sz="1600" b="1" dirty="0" err="1" smtClean="0">
                <a:latin typeface="Times New Roman" panose="02020603050405020304" pitchFamily="18" charset="0"/>
                <a:cs typeface="Times New Roman" panose="02020603050405020304" pitchFamily="18" charset="0"/>
              </a:rPr>
              <a:t>биоразлагаемые</a:t>
            </a:r>
            <a:r>
              <a:rPr lang="ru-RU" altLang="ru-RU" sz="1600" b="1" dirty="0" smtClean="0">
                <a:latin typeface="Times New Roman" panose="02020603050405020304" pitchFamily="18" charset="0"/>
                <a:cs typeface="Times New Roman" panose="02020603050405020304" pitchFamily="18" charset="0"/>
              </a:rPr>
              <a:t> продукты.</a:t>
            </a:r>
          </a:p>
          <a:p>
            <a:pPr lvl="0" algn="just">
              <a:spcBef>
                <a:spcPts val="0"/>
              </a:spcBef>
              <a:buNone/>
            </a:pPr>
            <a:r>
              <a:rPr lang="ru-RU" altLang="ru-RU" sz="1600" b="1" dirty="0" smtClean="0">
                <a:solidFill>
                  <a:srgbClr val="00B050"/>
                </a:solidFill>
                <a:latin typeface="Times New Roman" panose="02020603050405020304" pitchFamily="18" charset="0"/>
                <a:cs typeface="Times New Roman" panose="02020603050405020304" pitchFamily="18" charset="0"/>
              </a:rPr>
              <a:t>              	</a:t>
            </a:r>
            <a:r>
              <a:rPr lang="ru-RU" altLang="ru-RU" sz="1800" b="1" dirty="0" smtClean="0">
                <a:solidFill>
                  <a:srgbClr val="FF0000"/>
                </a:solidFill>
                <a:latin typeface="Times New Roman" panose="02020603050405020304" pitchFamily="18" charset="0"/>
                <a:cs typeface="Times New Roman" panose="02020603050405020304" pitchFamily="18" charset="0"/>
              </a:rPr>
              <a:t>Принцип </a:t>
            </a:r>
            <a:r>
              <a:rPr lang="ru-RU" altLang="ru-RU" sz="1800" b="1" dirty="0">
                <a:solidFill>
                  <a:srgbClr val="FF0000"/>
                </a:solidFill>
                <a:latin typeface="Times New Roman" panose="02020603050405020304" pitchFamily="18" charset="0"/>
                <a:cs typeface="Times New Roman" panose="02020603050405020304" pitchFamily="18" charset="0"/>
              </a:rPr>
              <a:t>11.</a:t>
            </a:r>
            <a:r>
              <a:rPr lang="ru-RU" altLang="ru-RU" sz="1800" b="1" dirty="0">
                <a:solidFill>
                  <a:srgbClr val="00B050"/>
                </a:solidFill>
                <a:latin typeface="Times New Roman" panose="02020603050405020304" pitchFamily="18" charset="0"/>
                <a:cs typeface="Times New Roman" panose="02020603050405020304" pitchFamily="18" charset="0"/>
              </a:rPr>
              <a:t> </a:t>
            </a:r>
            <a:r>
              <a:rPr lang="ru-RU" altLang="ru-RU" sz="1800" b="1" i="1" dirty="0">
                <a:solidFill>
                  <a:srgbClr val="00B050"/>
                </a:solidFill>
                <a:latin typeface="Times New Roman" panose="02020603050405020304" pitchFamily="18" charset="0"/>
                <a:cs typeface="Times New Roman" panose="02020603050405020304" pitchFamily="18" charset="0"/>
              </a:rPr>
              <a:t>Вещества и их агрегатное состояние в химических процессах, должны выбираться таким образом, чтобы минимизировать вероятность непредвиденных несчастных случаев, включая утечки, взрывы и пожары</a:t>
            </a:r>
            <a:r>
              <a:rPr lang="ru-RU" altLang="ru-RU" sz="1800" b="1" i="1" dirty="0" smtClean="0">
                <a:solidFill>
                  <a:srgbClr val="00B050"/>
                </a:solidFill>
                <a:latin typeface="Times New Roman" panose="02020603050405020304" pitchFamily="18" charset="0"/>
                <a:cs typeface="Times New Roman" panose="02020603050405020304" pitchFamily="18" charset="0"/>
              </a:rPr>
              <a:t>.</a:t>
            </a:r>
            <a:endParaRPr lang="ru-RU" altLang="ru-RU" sz="1800" dirty="0">
              <a:solidFill>
                <a:srgbClr val="00B050"/>
              </a:solidFill>
              <a:latin typeface="Times New Roman" panose="02020603050405020304" pitchFamily="18" charset="0"/>
              <a:cs typeface="Times New Roman" panose="02020603050405020304" pitchFamily="18" charset="0"/>
            </a:endParaRPr>
          </a:p>
          <a:p>
            <a:pPr lvl="0" algn="just">
              <a:spcBef>
                <a:spcPts val="0"/>
              </a:spcBef>
              <a:buNone/>
            </a:pPr>
            <a:r>
              <a:rPr lang="ru-RU" altLang="ru-RU" sz="2000" dirty="0">
                <a:solidFill>
                  <a:prstClr val="black"/>
                </a:solidFill>
                <a:latin typeface="Times New Roman" panose="02020603050405020304" pitchFamily="18" charset="0"/>
                <a:cs typeface="Times New Roman" panose="02020603050405020304" pitchFamily="18" charset="0"/>
              </a:rPr>
              <a:t>		</a:t>
            </a:r>
            <a:r>
              <a:rPr lang="ru-RU" altLang="ru-RU" sz="1700" b="1" dirty="0">
                <a:solidFill>
                  <a:prstClr val="black"/>
                </a:solidFill>
                <a:latin typeface="Times New Roman" panose="02020603050405020304" pitchFamily="18" charset="0"/>
                <a:cs typeface="Times New Roman" panose="02020603050405020304" pitchFamily="18" charset="0"/>
              </a:rPr>
              <a:t>Этот принцип имеет исключительную важность, так как химия — это многовариантная наука и многие синтезы и технологии допускают использование различных реагентов для получения одного и того же продукта. Вспомним трагедию </a:t>
            </a:r>
            <a:r>
              <a:rPr lang="ru-RU" altLang="ru-RU" sz="1700" b="1" dirty="0" err="1">
                <a:solidFill>
                  <a:prstClr val="black"/>
                </a:solidFill>
                <a:latin typeface="Times New Roman" panose="02020603050405020304" pitchFamily="18" charset="0"/>
                <a:cs typeface="Times New Roman" panose="02020603050405020304" pitchFamily="18" charset="0"/>
              </a:rPr>
              <a:t>Бхопала</a:t>
            </a:r>
            <a:r>
              <a:rPr lang="ru-RU" altLang="ru-RU" sz="1700" b="1" dirty="0">
                <a:solidFill>
                  <a:prstClr val="black"/>
                </a:solidFill>
                <a:latin typeface="Times New Roman" panose="02020603050405020304" pitchFamily="18" charset="0"/>
                <a:cs typeface="Times New Roman" panose="02020603050405020304" pitchFamily="18" charset="0"/>
              </a:rPr>
              <a:t> на заводе компании </a:t>
            </a:r>
            <a:r>
              <a:rPr lang="en-US" altLang="ru-RU" sz="1700" b="1" dirty="0">
                <a:solidFill>
                  <a:prstClr val="black"/>
                </a:solidFill>
                <a:latin typeface="Times New Roman" panose="02020603050405020304" pitchFamily="18" charset="0"/>
                <a:cs typeface="Times New Roman" panose="02020603050405020304" pitchFamily="18" charset="0"/>
              </a:rPr>
              <a:t>Union Carbide</a:t>
            </a:r>
            <a:r>
              <a:rPr lang="ru-RU" altLang="ru-RU" sz="1700" b="1" dirty="0">
                <a:solidFill>
                  <a:prstClr val="black"/>
                </a:solidFill>
                <a:latin typeface="Times New Roman" panose="02020603050405020304" pitchFamily="18" charset="0"/>
                <a:cs typeface="Times New Roman" panose="02020603050405020304" pitchFamily="18" charset="0"/>
              </a:rPr>
              <a:t>: выброс </a:t>
            </a:r>
            <a:r>
              <a:rPr lang="ru-RU" altLang="ru-RU" sz="1700" b="1" dirty="0" err="1">
                <a:solidFill>
                  <a:prstClr val="black"/>
                </a:solidFill>
                <a:latin typeface="Times New Roman" panose="02020603050405020304" pitchFamily="18" charset="0"/>
                <a:cs typeface="Times New Roman" panose="02020603050405020304" pitchFamily="18" charset="0"/>
              </a:rPr>
              <a:t>метилизоцианата</a:t>
            </a:r>
            <a:r>
              <a:rPr lang="ru-RU" altLang="ru-RU" sz="1700" b="1" dirty="0">
                <a:solidFill>
                  <a:prstClr val="black"/>
                </a:solidFill>
                <a:latin typeface="Times New Roman" panose="02020603050405020304" pitchFamily="18" charset="0"/>
                <a:cs typeface="Times New Roman" panose="02020603050405020304" pitchFamily="18" charset="0"/>
              </a:rPr>
              <a:t>, производство которого основано на использовании фосгена, привел к гибели тысяч людей. Позже фирмой </a:t>
            </a:r>
            <a:r>
              <a:rPr lang="en-US" altLang="ru-RU" sz="1700" b="1" dirty="0">
                <a:solidFill>
                  <a:prstClr val="black"/>
                </a:solidFill>
                <a:latin typeface="Times New Roman" panose="02020603050405020304" pitchFamily="18" charset="0"/>
                <a:cs typeface="Times New Roman" panose="02020603050405020304" pitchFamily="18" charset="0"/>
              </a:rPr>
              <a:t>Du Pont</a:t>
            </a:r>
            <a:r>
              <a:rPr lang="ru-RU" altLang="ru-RU" sz="1700" b="1" dirty="0">
                <a:solidFill>
                  <a:prstClr val="black"/>
                </a:solidFill>
                <a:latin typeface="Times New Roman" panose="02020603050405020304" pitchFamily="18" charset="0"/>
                <a:cs typeface="Times New Roman" panose="02020603050405020304" pitchFamily="18" charset="0"/>
              </a:rPr>
              <a:t> был разработан новый экологически более приемлемый метод получения </a:t>
            </a:r>
            <a:r>
              <a:rPr lang="ru-RU" altLang="ru-RU" sz="1700" b="1" dirty="0" err="1">
                <a:solidFill>
                  <a:prstClr val="black"/>
                </a:solidFill>
                <a:latin typeface="Times New Roman" panose="02020603050405020304" pitchFamily="18" charset="0"/>
                <a:cs typeface="Times New Roman" panose="02020603050405020304" pitchFamily="18" charset="0"/>
              </a:rPr>
              <a:t>метилизоцианата</a:t>
            </a:r>
            <a:r>
              <a:rPr lang="ru-RU" altLang="ru-RU" sz="1700" b="1" dirty="0">
                <a:solidFill>
                  <a:prstClr val="black"/>
                </a:solidFill>
                <a:latin typeface="Times New Roman" panose="02020603050405020304" pitchFamily="18" charset="0"/>
                <a:cs typeface="Times New Roman" panose="02020603050405020304" pitchFamily="18" charset="0"/>
              </a:rPr>
              <a:t> (без фосгена). 	Особый интерес представляют также процессы, основанные на </a:t>
            </a:r>
            <a:r>
              <a:rPr lang="ru-RU" altLang="ru-RU" sz="1700" b="1" dirty="0" err="1">
                <a:solidFill>
                  <a:prstClr val="black"/>
                </a:solidFill>
                <a:latin typeface="Times New Roman" panose="02020603050405020304" pitchFamily="18" charset="0"/>
                <a:cs typeface="Times New Roman" panose="02020603050405020304" pitchFamily="18" charset="0"/>
              </a:rPr>
              <a:t>биокаталитических</a:t>
            </a:r>
            <a:r>
              <a:rPr lang="ru-RU" altLang="ru-RU" sz="1700" b="1" dirty="0">
                <a:solidFill>
                  <a:prstClr val="black"/>
                </a:solidFill>
                <a:latin typeface="Times New Roman" panose="02020603050405020304" pitchFamily="18" charset="0"/>
                <a:cs typeface="Times New Roman" panose="02020603050405020304" pitchFamily="18" charset="0"/>
              </a:rPr>
              <a:t> технологиях, осуществляемые в мягких условиях и с высокой селективностью</a:t>
            </a:r>
            <a:r>
              <a:rPr lang="ru-RU" altLang="ru-RU" sz="1700" b="1" dirty="0" smtClean="0">
                <a:solidFill>
                  <a:prstClr val="black"/>
                </a:solidFill>
                <a:latin typeface="Times New Roman" panose="02020603050405020304" pitchFamily="18" charset="0"/>
                <a:cs typeface="Times New Roman" panose="02020603050405020304" pitchFamily="18" charset="0"/>
              </a:rPr>
              <a:t>.</a:t>
            </a:r>
          </a:p>
          <a:p>
            <a:pPr lvl="0" algn="just">
              <a:buNone/>
            </a:pPr>
            <a:r>
              <a:rPr lang="ru-RU" altLang="ru-RU" sz="1700" b="1" dirty="0" smtClean="0">
                <a:solidFill>
                  <a:srgbClr val="00B050"/>
                </a:solidFill>
                <a:latin typeface="Times New Roman" panose="02020603050405020304" pitchFamily="18" charset="0"/>
                <a:cs typeface="Times New Roman" panose="02020603050405020304" pitchFamily="18" charset="0"/>
              </a:rPr>
              <a:t>          	</a:t>
            </a:r>
            <a:r>
              <a:rPr lang="ru-RU" altLang="ru-RU" sz="1700" b="1" dirty="0" smtClean="0">
                <a:solidFill>
                  <a:srgbClr val="FF0000"/>
                </a:solidFill>
                <a:latin typeface="Times New Roman" panose="02020603050405020304" pitchFamily="18" charset="0"/>
                <a:cs typeface="Times New Roman" panose="02020603050405020304" pitchFamily="18" charset="0"/>
              </a:rPr>
              <a:t>Принцип </a:t>
            </a:r>
            <a:r>
              <a:rPr lang="ru-RU" altLang="ru-RU" sz="1700" b="1" dirty="0">
                <a:solidFill>
                  <a:srgbClr val="FF0000"/>
                </a:solidFill>
                <a:latin typeface="Times New Roman" panose="02020603050405020304" pitchFamily="18" charset="0"/>
                <a:cs typeface="Times New Roman" panose="02020603050405020304" pitchFamily="18" charset="0"/>
              </a:rPr>
              <a:t>12.</a:t>
            </a:r>
            <a:r>
              <a:rPr lang="ru-RU" altLang="ru-RU" sz="1700" b="1" dirty="0">
                <a:solidFill>
                  <a:srgbClr val="00B050"/>
                </a:solidFill>
                <a:latin typeface="Times New Roman" panose="02020603050405020304" pitchFamily="18" charset="0"/>
                <a:cs typeface="Times New Roman" panose="02020603050405020304" pitchFamily="18" charset="0"/>
              </a:rPr>
              <a:t> </a:t>
            </a:r>
            <a:r>
              <a:rPr lang="ru-RU" altLang="ru-RU" sz="1700" b="1" i="1" dirty="0">
                <a:solidFill>
                  <a:srgbClr val="00B050"/>
                </a:solidFill>
                <a:latin typeface="Times New Roman" panose="02020603050405020304" pitchFamily="18" charset="0"/>
                <a:cs typeface="Times New Roman" panose="02020603050405020304" pitchFamily="18" charset="0"/>
              </a:rPr>
              <a:t>Нужны аналитические методы контроля в реальном режиме времени с целью предотвращения образования вредных веществ</a:t>
            </a:r>
            <a:r>
              <a:rPr lang="ru-RU" altLang="ru-RU" sz="1700" b="1" i="1" dirty="0" smtClean="0">
                <a:solidFill>
                  <a:srgbClr val="00B050"/>
                </a:solidFill>
                <a:latin typeface="Times New Roman" panose="02020603050405020304" pitchFamily="18" charset="0"/>
                <a:cs typeface="Times New Roman" panose="02020603050405020304" pitchFamily="18" charset="0"/>
              </a:rPr>
              <a:t>.</a:t>
            </a:r>
            <a:endParaRPr lang="ru-RU" altLang="ru-RU" sz="1700" dirty="0">
              <a:solidFill>
                <a:srgbClr val="00B050"/>
              </a:solidFill>
              <a:latin typeface="Times New Roman" panose="02020603050405020304" pitchFamily="18" charset="0"/>
              <a:cs typeface="Times New Roman" panose="02020603050405020304" pitchFamily="18" charset="0"/>
            </a:endParaRPr>
          </a:p>
          <a:p>
            <a:pPr lvl="0" algn="just">
              <a:buNone/>
            </a:pPr>
            <a:r>
              <a:rPr lang="ru-RU" altLang="ru-RU" sz="1700" dirty="0">
                <a:solidFill>
                  <a:prstClr val="black"/>
                </a:solidFill>
                <a:latin typeface="Times New Roman" panose="02020603050405020304" pitchFamily="18" charset="0"/>
                <a:cs typeface="Times New Roman" panose="02020603050405020304" pitchFamily="18" charset="0"/>
              </a:rPr>
              <a:t>		</a:t>
            </a:r>
            <a:r>
              <a:rPr lang="ru-RU" altLang="ru-RU" sz="1700" b="1" dirty="0">
                <a:solidFill>
                  <a:prstClr val="black"/>
                </a:solidFill>
                <a:latin typeface="Times New Roman" panose="02020603050405020304" pitchFamily="18" charset="0"/>
                <a:cs typeface="Times New Roman" panose="02020603050405020304" pitchFamily="18" charset="0"/>
              </a:rPr>
              <a:t>Достаточно очевидна необходимость </a:t>
            </a:r>
            <a:r>
              <a:rPr lang="ru-RU" altLang="ru-RU" sz="1700" b="1" i="1" dirty="0">
                <a:solidFill>
                  <a:prstClr val="black"/>
                </a:solidFill>
                <a:latin typeface="Times New Roman" panose="02020603050405020304" pitchFamily="18" charset="0"/>
                <a:cs typeface="Times New Roman" panose="02020603050405020304" pitchFamily="18" charset="0"/>
              </a:rPr>
              <a:t>он-</a:t>
            </a:r>
            <a:r>
              <a:rPr lang="ru-RU" altLang="ru-RU" sz="1700" b="1" i="1" dirty="0" err="1">
                <a:solidFill>
                  <a:prstClr val="black"/>
                </a:solidFill>
                <a:latin typeface="Times New Roman" panose="02020603050405020304" pitchFamily="18" charset="0"/>
                <a:cs typeface="Times New Roman" panose="02020603050405020304" pitchFamily="18" charset="0"/>
              </a:rPr>
              <a:t>лайнового</a:t>
            </a:r>
            <a:r>
              <a:rPr lang="ru-RU" altLang="ru-RU" sz="1700" b="1" i="1" dirty="0">
                <a:solidFill>
                  <a:prstClr val="black"/>
                </a:solidFill>
                <a:latin typeface="Times New Roman" panose="02020603050405020304" pitchFamily="18" charset="0"/>
                <a:cs typeface="Times New Roman" panose="02020603050405020304" pitchFamily="18" charset="0"/>
              </a:rPr>
              <a:t> </a:t>
            </a:r>
            <a:r>
              <a:rPr lang="ru-RU" altLang="ru-RU" sz="1700" b="1" dirty="0">
                <a:solidFill>
                  <a:prstClr val="black"/>
                </a:solidFill>
                <a:latin typeface="Times New Roman" panose="02020603050405020304" pitchFamily="18" charset="0"/>
                <a:cs typeface="Times New Roman" panose="02020603050405020304" pitchFamily="18" charset="0"/>
              </a:rPr>
              <a:t>мониторинга процессов и всех входящих и исходящих потоков, в том числе выбросов в атмосферу, почву и воду. В последние годы разработано много новых и очень чувствительных экспресс-методов анализа для этих целей</a:t>
            </a:r>
            <a:r>
              <a:rPr lang="ru-RU" altLang="ru-RU" sz="1700" b="1" dirty="0" smtClean="0">
                <a:solidFill>
                  <a:prstClr val="black"/>
                </a:solidFill>
                <a:latin typeface="Times New Roman" panose="02020603050405020304" pitchFamily="18" charset="0"/>
                <a:cs typeface="Times New Roman" panose="02020603050405020304" pitchFamily="18" charset="0"/>
              </a:rPr>
              <a:t>.</a:t>
            </a:r>
            <a:endParaRPr lang="ru-RU" altLang="ru-RU" sz="1700" b="1" dirty="0">
              <a:solidFill>
                <a:prstClr val="black"/>
              </a:solidFill>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6934200" y="6477000"/>
            <a:ext cx="2133600" cy="365125"/>
          </a:xfrm>
        </p:spPr>
        <p:txBody>
          <a:bodyPr/>
          <a:lstStyle/>
          <a:p>
            <a:pPr>
              <a:defRPr/>
            </a:pPr>
            <a:fld id="{4C637427-927B-4A87-B290-F50871E98A1B}" type="slidenum">
              <a:rPr lang="ru-RU" smtClean="0"/>
              <a:pPr>
                <a:defRPr/>
              </a:pPr>
              <a:t>15</a:t>
            </a:fld>
            <a:endParaRPr lang="ru-RU" dirty="0"/>
          </a:p>
        </p:txBody>
      </p:sp>
      <p:pic>
        <p:nvPicPr>
          <p:cNvPr id="5" name="Рисунок 4" descr="EOC-10-белые буквы копия"/>
          <p:cNvPicPr>
            <a:picLocks noChangeAspect="1" noChangeArrowheads="1"/>
          </p:cNvPicPr>
          <p:nvPr/>
        </p:nvPicPr>
        <p:blipFill>
          <a:blip r:embed="rId2" cstate="print"/>
          <a:srcRect/>
          <a:stretch>
            <a:fillRect/>
          </a:stretch>
        </p:blipFill>
        <p:spPr bwMode="auto">
          <a:xfrm>
            <a:off x="128270" y="76200"/>
            <a:ext cx="405130" cy="385838"/>
          </a:xfrm>
          <a:prstGeom prst="rect">
            <a:avLst/>
          </a:prstGeom>
          <a:noFill/>
          <a:ln w="9525">
            <a:noFill/>
            <a:miter lim="800000"/>
            <a:headEnd/>
            <a:tailEnd/>
          </a:ln>
        </p:spPr>
      </p:pic>
    </p:spTree>
    <p:extLst>
      <p:ext uri="{BB962C8B-B14F-4D97-AF65-F5344CB8AC3E}">
        <p14:creationId xmlns:p14="http://schemas.microsoft.com/office/powerpoint/2010/main" val="4185414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Хладон 113 </a:t>
            </a:r>
            <a:br>
              <a:rPr lang="ru-RU" sz="2400" b="1" dirty="0" smtClean="0">
                <a:solidFill>
                  <a:srgbClr val="002060"/>
                </a:solidFill>
                <a:latin typeface="Times New Roman" panose="02020603050405020304" pitchFamily="18" charset="0"/>
                <a:cs typeface="Times New Roman" panose="02020603050405020304" pitchFamily="18" charset="0"/>
              </a:rPr>
            </a:br>
            <a:r>
              <a:rPr lang="ru-RU" sz="2400" b="1" dirty="0" smtClean="0">
                <a:solidFill>
                  <a:srgbClr val="002060"/>
                </a:solidFill>
                <a:latin typeface="Times New Roman" panose="02020603050405020304" pitchFamily="18" charset="0"/>
                <a:cs typeface="Times New Roman" panose="02020603050405020304" pitchFamily="18" charset="0"/>
              </a:rPr>
              <a:t>1,1,2-трифтортрихлорэтан</a:t>
            </a:r>
          </a:p>
        </p:txBody>
      </p:sp>
      <p:sp>
        <p:nvSpPr>
          <p:cNvPr id="60" name="TextBox 59"/>
          <p:cNvSpPr txBox="1"/>
          <p:nvPr/>
        </p:nvSpPr>
        <p:spPr>
          <a:xfrm>
            <a:off x="381000" y="1600200"/>
            <a:ext cx="2392386" cy="646331"/>
          </a:xfrm>
          <a:prstGeom prst="rect">
            <a:avLst/>
          </a:prstGeom>
          <a:noFill/>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Объем производства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73200 т/год (1986 г.)</a:t>
            </a:r>
          </a:p>
        </p:txBody>
      </p:sp>
      <p:graphicFrame>
        <p:nvGraphicFramePr>
          <p:cNvPr id="61" name="Table 1"/>
          <p:cNvGraphicFramePr>
            <a:graphicFrameLocks noGrp="1"/>
          </p:cNvGraphicFramePr>
          <p:nvPr>
            <p:extLst>
              <p:ext uri="{D42A27DB-BD31-4B8C-83A1-F6EECF244321}">
                <p14:modId xmlns:p14="http://schemas.microsoft.com/office/powerpoint/2010/main" val="3098406718"/>
              </p:ext>
            </p:extLst>
          </p:nvPr>
        </p:nvGraphicFramePr>
        <p:xfrm>
          <a:off x="6019800" y="1577356"/>
          <a:ext cx="2819400" cy="3451844"/>
        </p:xfrm>
        <a:graphic>
          <a:graphicData uri="http://schemas.openxmlformats.org/drawingml/2006/table">
            <a:tbl>
              <a:tblPr firstRow="1" bandRow="1">
                <a:tableStyleId>{5C22544A-7EE6-4342-B048-85BDC9FD1C3A}</a:tableStyleId>
              </a:tblPr>
              <a:tblGrid>
                <a:gridCol w="2819400"/>
              </a:tblGrid>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solidFill>
                            <a:schemeClr val="tx1"/>
                          </a:solidFill>
                          <a:latin typeface="Times New Roman" panose="02020603050405020304" pitchFamily="18" charset="0"/>
                          <a:cs typeface="Times New Roman" panose="02020603050405020304" pitchFamily="18" charset="0"/>
                        </a:rPr>
                        <a:t>Применение</a:t>
                      </a:r>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anose="02020603050405020304" pitchFamily="18" charset="0"/>
                          <a:cs typeface="Times New Roman" panose="02020603050405020304" pitchFamily="18" charset="0"/>
                        </a:rPr>
                        <a:t>хладагент</a:t>
                      </a:r>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err="1" smtClean="0">
                          <a:latin typeface="Times New Roman" panose="02020603050405020304" pitchFamily="18" charset="0"/>
                          <a:cs typeface="Times New Roman" panose="02020603050405020304" pitchFamily="18" charset="0"/>
                        </a:rPr>
                        <a:t>пропеллент</a:t>
                      </a:r>
                      <a:endParaRPr lang="ru-RU" b="1" dirty="0" smtClean="0">
                        <a:latin typeface="Times New Roman" panose="02020603050405020304" pitchFamily="18" charset="0"/>
                        <a:cs typeface="Times New Roman" panose="02020603050405020304" pitchFamily="18" charset="0"/>
                      </a:endParaRPr>
                    </a:p>
                  </a:txBody>
                  <a:tcPr marL="68580" marR="68580"/>
                </a:tc>
              </a:tr>
              <a:tr h="370840">
                <a:tc>
                  <a:txBody>
                    <a:bodyPr/>
                    <a:lstStyle/>
                    <a:p>
                      <a:pPr marL="0" indent="0">
                        <a:buFont typeface="Arial" panose="020B0604020202020204" pitchFamily="34" charset="0"/>
                        <a:buNone/>
                      </a:pPr>
                      <a:r>
                        <a:rPr lang="ru-RU" b="1" dirty="0" smtClean="0">
                          <a:latin typeface="Times New Roman" panose="02020603050405020304" pitchFamily="18" charset="0"/>
                          <a:cs typeface="Times New Roman" panose="02020603050405020304" pitchFamily="18" charset="0"/>
                        </a:rPr>
                        <a:t>растворитель для очистки электроники</a:t>
                      </a:r>
                      <a:endParaRPr lang="ru-RU" b="1" dirty="0">
                        <a:solidFill>
                          <a:schemeClr val="tx1"/>
                        </a:solidFill>
                        <a:latin typeface="Times New Roman" panose="02020603050405020304" pitchFamily="18" charset="0"/>
                        <a:cs typeface="Times New Roman" panose="02020603050405020304" pitchFamily="18" charset="0"/>
                      </a:endParaRPr>
                    </a:p>
                  </a:txBody>
                  <a:tcPr marL="68580" marR="68580"/>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anose="02020603050405020304" pitchFamily="18" charset="0"/>
                          <a:cs typeface="Times New Roman" panose="02020603050405020304" pitchFamily="18" charset="0"/>
                        </a:rPr>
                        <a:t>вспенивающий агент</a:t>
                      </a:r>
                    </a:p>
                  </a:txBody>
                  <a:tcPr marL="68580" marR="68580"/>
                </a:tc>
              </a:tr>
              <a:tr h="419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anose="02020603050405020304" pitchFamily="18" charset="0"/>
                          <a:cs typeface="Times New Roman" panose="02020603050405020304" pitchFamily="18" charset="0"/>
                        </a:rPr>
                        <a:t>диэлектрик</a:t>
                      </a:r>
                    </a:p>
                  </a:txBody>
                  <a:tcPr marL="68580" marR="68580"/>
                </a:tc>
              </a:tr>
              <a:tr h="370840">
                <a:tc>
                  <a:txBody>
                    <a:bodyPr/>
                    <a:lstStyle/>
                    <a:p>
                      <a:pPr marL="0" indent="0">
                        <a:buFont typeface="Arial" panose="020B0604020202020204" pitchFamily="34" charset="0"/>
                        <a:buNone/>
                      </a:pPr>
                      <a:r>
                        <a:rPr lang="ru-RU" b="1" dirty="0" smtClean="0">
                          <a:latin typeface="Times New Roman" panose="02020603050405020304" pitchFamily="18" charset="0"/>
                          <a:cs typeface="Times New Roman" panose="02020603050405020304" pitchFamily="18" charset="0"/>
                        </a:rPr>
                        <a:t>сырье для получения</a:t>
                      </a:r>
                    </a:p>
                    <a:p>
                      <a:pPr marL="0" indent="0">
                        <a:buFont typeface="Arial" panose="020B0604020202020204" pitchFamily="34" charset="0"/>
                        <a:buNone/>
                      </a:pPr>
                      <a:r>
                        <a:rPr lang="ru-RU" b="1" dirty="0" err="1" smtClean="0">
                          <a:latin typeface="Times New Roman" panose="02020603050405020304" pitchFamily="18" charset="0"/>
                          <a:cs typeface="Times New Roman" panose="02020603050405020304" pitchFamily="18" charset="0"/>
                        </a:rPr>
                        <a:t>трифторхлорэтилена</a:t>
                      </a:r>
                      <a:r>
                        <a:rPr lang="ru-RU" b="1" dirty="0" smtClean="0">
                          <a:latin typeface="Times New Roman" panose="02020603050405020304" pitchFamily="18" charset="0"/>
                          <a:cs typeface="Times New Roman" panose="02020603050405020304" pitchFamily="18" charset="0"/>
                        </a:rPr>
                        <a:t>, </a:t>
                      </a:r>
                      <a:r>
                        <a:rPr lang="ru-RU" b="1" dirty="0" err="1" smtClean="0">
                          <a:latin typeface="Times New Roman" panose="02020603050405020304" pitchFamily="18" charset="0"/>
                          <a:cs typeface="Times New Roman" panose="02020603050405020304" pitchFamily="18" charset="0"/>
                        </a:rPr>
                        <a:t>пентафторхлоэтана</a:t>
                      </a:r>
                      <a:endParaRPr lang="ru-RU" b="1" dirty="0">
                        <a:solidFill>
                          <a:schemeClr val="tx1"/>
                        </a:solidFill>
                        <a:latin typeface="Times New Roman" panose="02020603050405020304" pitchFamily="18" charset="0"/>
                        <a:cs typeface="Times New Roman" panose="02020603050405020304" pitchFamily="18" charset="0"/>
                      </a:endParaRPr>
                    </a:p>
                  </a:txBody>
                  <a:tcPr marL="68580" marR="68580"/>
                </a:tc>
              </a:tr>
            </a:tbl>
          </a:graphicData>
        </a:graphic>
      </p:graphicFrame>
      <p:sp>
        <p:nvSpPr>
          <p:cNvPr id="62" name="TextBox 61"/>
          <p:cNvSpPr txBox="1"/>
          <p:nvPr/>
        </p:nvSpPr>
        <p:spPr>
          <a:xfrm>
            <a:off x="161274" y="3657600"/>
            <a:ext cx="2403671" cy="923330"/>
          </a:xfrm>
          <a:prstGeom prst="rect">
            <a:avLst/>
          </a:prstGeom>
          <a:noFill/>
        </p:spPr>
        <p:txBody>
          <a:bodyPr wrap="none" rtlCol="0">
            <a:spAutoFit/>
          </a:bodyPr>
          <a:lstStyle/>
          <a:p>
            <a:pPr algn="ctr"/>
            <a:r>
              <a:rPr lang="ru-RU" b="1" dirty="0" err="1" smtClean="0">
                <a:latin typeface="Times New Roman" panose="02020603050405020304" pitchFamily="18" charset="0"/>
                <a:cs typeface="Times New Roman" panose="02020603050405020304" pitchFamily="18" charset="0"/>
              </a:rPr>
              <a:t>Озоноразрушающий</a:t>
            </a:r>
            <a:r>
              <a:rPr lang="ru-RU" b="1" dirty="0" smtClean="0">
                <a:latin typeface="Times New Roman" panose="02020603050405020304" pitchFamily="18" charset="0"/>
                <a:cs typeface="Times New Roman" panose="02020603050405020304" pitchFamily="18" charset="0"/>
              </a:rPr>
              <a:t>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потенциал</a:t>
            </a:r>
          </a:p>
          <a:p>
            <a:pPr algn="ctr"/>
            <a:r>
              <a:rPr lang="ru-RU" b="1" dirty="0" smtClean="0">
                <a:latin typeface="Times New Roman" panose="02020603050405020304" pitchFamily="18" charset="0"/>
                <a:cs typeface="Times New Roman" panose="02020603050405020304" pitchFamily="18" charset="0"/>
              </a:rPr>
              <a:t>1,0</a:t>
            </a:r>
            <a:endParaRPr lang="ru-RU" b="1" dirty="0">
              <a:latin typeface="Times New Roman" panose="02020603050405020304" pitchFamily="18" charset="0"/>
              <a:cs typeface="Times New Roman" panose="02020603050405020304" pitchFamily="18" charset="0"/>
            </a:endParaRPr>
          </a:p>
        </p:txBody>
      </p:sp>
      <p:sp>
        <p:nvSpPr>
          <p:cNvPr id="63" name="TextBox 62"/>
          <p:cNvSpPr txBox="1"/>
          <p:nvPr/>
        </p:nvSpPr>
        <p:spPr>
          <a:xfrm>
            <a:off x="2823131" y="3657600"/>
            <a:ext cx="2739469" cy="923330"/>
          </a:xfrm>
          <a:prstGeom prst="rect">
            <a:avLst/>
          </a:prstGeom>
          <a:noFill/>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Потенциал глобального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потепления</a:t>
            </a:r>
          </a:p>
          <a:p>
            <a:pPr algn="ctr"/>
            <a:r>
              <a:rPr lang="ru-RU" b="1" dirty="0" smtClean="0">
                <a:latin typeface="Times New Roman" panose="02020603050405020304" pitchFamily="18" charset="0"/>
                <a:cs typeface="Times New Roman" panose="02020603050405020304" pitchFamily="18" charset="0"/>
              </a:rPr>
              <a:t>6130</a:t>
            </a:r>
            <a:endParaRPr lang="ru-RU" b="1" dirty="0">
              <a:latin typeface="Times New Roman" panose="02020603050405020304" pitchFamily="18" charset="0"/>
              <a:cs typeface="Times New Roman" panose="02020603050405020304" pitchFamily="18" charset="0"/>
            </a:endParaRPr>
          </a:p>
        </p:txBody>
      </p:sp>
      <p:sp>
        <p:nvSpPr>
          <p:cNvPr id="65" name="Правая фигурная скобка 64"/>
          <p:cNvSpPr/>
          <p:nvPr/>
        </p:nvSpPr>
        <p:spPr>
          <a:xfrm rot="5400000">
            <a:off x="2742438" y="2132838"/>
            <a:ext cx="153924" cy="51816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66" name="Прямоугольник 65"/>
          <p:cNvSpPr/>
          <p:nvPr/>
        </p:nvSpPr>
        <p:spPr>
          <a:xfrm>
            <a:off x="838200" y="4901625"/>
            <a:ext cx="4036490" cy="584775"/>
          </a:xfrm>
          <a:prstGeom prst="rect">
            <a:avLst/>
          </a:prstGeom>
        </p:spPr>
        <p:txBody>
          <a:bodyPr wrap="none">
            <a:spAutoFit/>
          </a:bodyPr>
          <a:lstStyle/>
          <a:p>
            <a:pPr algn="ctr"/>
            <a:r>
              <a:rPr lang="ru-RU" sz="1600" b="1" dirty="0" smtClean="0">
                <a:latin typeface="Times New Roman" panose="02020603050405020304" pitchFamily="18" charset="0"/>
                <a:cs typeface="Times New Roman" panose="02020603050405020304" pitchFamily="18" charset="0"/>
              </a:rPr>
              <a:t>Попадает под действие </a:t>
            </a:r>
            <a:r>
              <a:rPr lang="ru-RU" sz="1600" b="1" dirty="0" err="1" smtClean="0">
                <a:latin typeface="Times New Roman" panose="02020603050405020304" pitchFamily="18" charset="0"/>
                <a:cs typeface="Times New Roman" panose="02020603050405020304" pitchFamily="18" charset="0"/>
              </a:rPr>
              <a:t>Монреальского</a:t>
            </a:r>
            <a:r>
              <a:rPr lang="ru-RU" sz="1600" b="1" dirty="0" smtClean="0">
                <a:latin typeface="Times New Roman" panose="02020603050405020304" pitchFamily="18" charset="0"/>
                <a:cs typeface="Times New Roman" panose="02020603050405020304" pitchFamily="18" charset="0"/>
              </a:rPr>
              <a:t> и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Киотского протоколов.</a:t>
            </a:r>
            <a:endParaRPr lang="ru-RU" sz="1600" dirty="0">
              <a:latin typeface="Times New Roman" panose="02020603050405020304" pitchFamily="18" charset="0"/>
              <a:cs typeface="Times New Roman" panose="02020603050405020304" pitchFamily="18" charset="0"/>
            </a:endParaRPr>
          </a:p>
        </p:txBody>
      </p:sp>
      <p:grpSp>
        <p:nvGrpSpPr>
          <p:cNvPr id="68" name="Группа 67"/>
          <p:cNvGrpSpPr/>
          <p:nvPr/>
        </p:nvGrpSpPr>
        <p:grpSpPr>
          <a:xfrm>
            <a:off x="1295400" y="5867400"/>
            <a:ext cx="3048000" cy="533400"/>
            <a:chOff x="1295400" y="5867400"/>
            <a:chExt cx="3048000" cy="533400"/>
          </a:xfrm>
        </p:grpSpPr>
        <p:sp>
          <p:nvSpPr>
            <p:cNvPr id="45" name="Прямоугольник 44"/>
            <p:cNvSpPr/>
            <p:nvPr/>
          </p:nvSpPr>
          <p:spPr>
            <a:xfrm>
              <a:off x="1447800" y="5943600"/>
              <a:ext cx="2797882" cy="338554"/>
            </a:xfrm>
            <a:prstGeom prst="rect">
              <a:avLst/>
            </a:prstGeom>
          </p:spPr>
          <p:txBody>
            <a:bodyPr wrap="none">
              <a:spAutoFit/>
            </a:bodyPr>
            <a:lstStyle/>
            <a:p>
              <a:r>
                <a:rPr lang="ru-RU" sz="1600" b="1" dirty="0" smtClean="0">
                  <a:solidFill>
                    <a:srgbClr val="FF0000"/>
                  </a:solidFill>
                  <a:latin typeface="Times New Roman" panose="02020603050405020304" pitchFamily="18" charset="0"/>
                  <a:cs typeface="Times New Roman" panose="02020603050405020304" pitchFamily="18" charset="0"/>
                </a:rPr>
                <a:t>З</a:t>
              </a:r>
              <a:r>
                <a:rPr lang="ru-RU" sz="1300" b="1" dirty="0" smtClean="0">
                  <a:solidFill>
                    <a:srgbClr val="FF0000"/>
                  </a:solidFill>
                  <a:latin typeface="Times New Roman" panose="02020603050405020304" pitchFamily="18" charset="0"/>
                  <a:cs typeface="Times New Roman" panose="02020603050405020304" pitchFamily="18" charset="0"/>
                </a:rPr>
                <a:t>АПРЕЩЕН  К ПРОИЗВОДСТВУ</a:t>
              </a:r>
              <a:endParaRPr lang="ru-RU" sz="1300" b="1" dirty="0">
                <a:solidFill>
                  <a:srgbClr val="FF0000"/>
                </a:solidFill>
                <a:latin typeface="Times New Roman" panose="02020603050405020304" pitchFamily="18" charset="0"/>
                <a:cs typeface="Times New Roman" panose="02020603050405020304" pitchFamily="18" charset="0"/>
              </a:endParaRPr>
            </a:p>
          </p:txBody>
        </p:sp>
        <p:sp>
          <p:nvSpPr>
            <p:cNvPr id="67" name="Скругленный прямоугольник 66"/>
            <p:cNvSpPr/>
            <p:nvPr/>
          </p:nvSpPr>
          <p:spPr>
            <a:xfrm>
              <a:off x="1295400" y="5867400"/>
              <a:ext cx="3048000" cy="5334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aphicFrame>
        <p:nvGraphicFramePr>
          <p:cNvPr id="1028" name="Object 4"/>
          <p:cNvGraphicFramePr>
            <a:graphicFrameLocks noChangeAspect="1"/>
          </p:cNvGraphicFramePr>
          <p:nvPr/>
        </p:nvGraphicFramePr>
        <p:xfrm>
          <a:off x="3733800" y="1600200"/>
          <a:ext cx="1408999" cy="1143000"/>
        </p:xfrm>
        <a:graphic>
          <a:graphicData uri="http://schemas.openxmlformats.org/presentationml/2006/ole">
            <mc:AlternateContent xmlns:mc="http://schemas.openxmlformats.org/markup-compatibility/2006">
              <mc:Choice xmlns:v="urn:schemas-microsoft-com:vml" Requires="v">
                <p:oleObj spid="_x0000_s1055" r:id="rId4" imgW="850044" imgH="688601" progId="">
                  <p:embed/>
                </p:oleObj>
              </mc:Choice>
              <mc:Fallback>
                <p:oleObj r:id="rId4" imgW="850044" imgH="688601" progId="">
                  <p:embed/>
                  <p:pic>
                    <p:nvPicPr>
                      <p:cNvPr id="0"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600200"/>
                        <a:ext cx="140899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Скругленный прямоугольник 14"/>
          <p:cNvSpPr/>
          <p:nvPr/>
        </p:nvSpPr>
        <p:spPr>
          <a:xfrm>
            <a:off x="3517075" y="1488375"/>
            <a:ext cx="1828800" cy="144780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Номер слайда 15"/>
          <p:cNvSpPr>
            <a:spLocks noGrp="1"/>
          </p:cNvSpPr>
          <p:nvPr>
            <p:ph type="sldNum" sz="quarter" idx="12"/>
          </p:nvPr>
        </p:nvSpPr>
        <p:spPr/>
        <p:txBody>
          <a:bodyPr/>
          <a:lstStyle/>
          <a:p>
            <a:fld id="{B6F15528-21DE-4FAA-801E-634DDDAF4B2B}" type="slidenum">
              <a:rPr lang="en-US" smtClean="0"/>
              <a:pPr/>
              <a:t>16</a:t>
            </a:fld>
            <a:endParaRPr lang="en-US"/>
          </a:p>
        </p:txBody>
      </p:sp>
      <p:pic>
        <p:nvPicPr>
          <p:cNvPr id="17" name="Рисунок 16" descr="EOC-10-белые буквы копия"/>
          <p:cNvPicPr>
            <a:picLocks noChangeAspect="1" noChangeArrowheads="1"/>
          </p:cNvPicPr>
          <p:nvPr/>
        </p:nvPicPr>
        <p:blipFill>
          <a:blip r:embed="rId6"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505200" y="2590800"/>
            <a:ext cx="2133600" cy="990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Требования к заменителю</a:t>
            </a:r>
          </a:p>
        </p:txBody>
      </p:sp>
      <p:sp>
        <p:nvSpPr>
          <p:cNvPr id="60" name="TextBox 59"/>
          <p:cNvSpPr txBox="1"/>
          <p:nvPr/>
        </p:nvSpPr>
        <p:spPr>
          <a:xfrm>
            <a:off x="3749945" y="2667000"/>
            <a:ext cx="1757212" cy="769441"/>
          </a:xfrm>
          <a:prstGeom prst="rect">
            <a:avLst/>
          </a:prstGeom>
          <a:noFill/>
        </p:spPr>
        <p:txBody>
          <a:bodyPr wrap="none" rtlCol="0">
            <a:spAutoFit/>
          </a:bodyPr>
          <a:lstStyle/>
          <a:p>
            <a:pPr algn="ctr"/>
            <a:r>
              <a:rPr lang="ru-RU" sz="2200" b="1" dirty="0" smtClean="0">
                <a:latin typeface="Times New Roman" panose="02020603050405020304" pitchFamily="18" charset="0"/>
                <a:cs typeface="Times New Roman" panose="02020603050405020304" pitchFamily="18" charset="0"/>
              </a:rPr>
              <a:t>Заменитель </a:t>
            </a:r>
          </a:p>
          <a:p>
            <a:pPr algn="ctr"/>
            <a:r>
              <a:rPr lang="ru-RU" sz="2200" b="1" dirty="0" smtClean="0">
                <a:latin typeface="Times New Roman" panose="02020603050405020304" pitchFamily="18" charset="0"/>
                <a:cs typeface="Times New Roman" panose="02020603050405020304" pitchFamily="18" charset="0"/>
              </a:rPr>
              <a:t>хладона 113</a:t>
            </a:r>
          </a:p>
        </p:txBody>
      </p:sp>
      <p:grpSp>
        <p:nvGrpSpPr>
          <p:cNvPr id="19" name="Группа 18"/>
          <p:cNvGrpSpPr/>
          <p:nvPr/>
        </p:nvGrpSpPr>
        <p:grpSpPr>
          <a:xfrm>
            <a:off x="6248400" y="990600"/>
            <a:ext cx="2496280" cy="762000"/>
            <a:chOff x="5410200" y="1600200"/>
            <a:chExt cx="2971800" cy="838200"/>
          </a:xfrm>
        </p:grpSpPr>
        <p:sp>
          <p:nvSpPr>
            <p:cNvPr id="16" name="TextBox 15"/>
            <p:cNvSpPr txBox="1"/>
            <p:nvPr/>
          </p:nvSpPr>
          <p:spPr>
            <a:xfrm>
              <a:off x="5582047" y="1676400"/>
              <a:ext cx="2665025" cy="584775"/>
            </a:xfrm>
            <a:prstGeom prst="rect">
              <a:avLst/>
            </a:prstGeom>
            <a:noFill/>
          </p:spPr>
          <p:txBody>
            <a:bodyPr wrap="none" rtlCol="0">
              <a:spAutoFit/>
            </a:bodyPr>
            <a:lstStyle/>
            <a:p>
              <a:pPr algn="ctr"/>
              <a:r>
                <a:rPr lang="ru-RU" sz="1600" b="1" dirty="0" smtClean="0">
                  <a:latin typeface="Times New Roman" panose="02020603050405020304" pitchFamily="18" charset="0"/>
                  <a:cs typeface="Times New Roman" panose="02020603050405020304" pitchFamily="18" charset="0"/>
                </a:rPr>
                <a:t>Жидкость с температурой </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кипения 40 – 100 °С</a:t>
              </a:r>
            </a:p>
          </p:txBody>
        </p:sp>
        <p:sp>
          <p:nvSpPr>
            <p:cNvPr id="18" name="Прямоугольник 17"/>
            <p:cNvSpPr/>
            <p:nvPr/>
          </p:nvSpPr>
          <p:spPr>
            <a:xfrm>
              <a:off x="5410200" y="1600200"/>
              <a:ext cx="2971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21" name="Прямая со стрелкой 20"/>
          <p:cNvCxnSpPr/>
          <p:nvPr/>
        </p:nvCxnSpPr>
        <p:spPr>
          <a:xfrm flipV="1">
            <a:off x="5715000" y="1905000"/>
            <a:ext cx="8382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3" name="Группа 22"/>
          <p:cNvGrpSpPr/>
          <p:nvPr/>
        </p:nvGrpSpPr>
        <p:grpSpPr>
          <a:xfrm>
            <a:off x="7315200" y="2667000"/>
            <a:ext cx="1143000" cy="609600"/>
            <a:chOff x="5410200" y="1600200"/>
            <a:chExt cx="2971800" cy="838200"/>
          </a:xfrm>
        </p:grpSpPr>
        <p:sp>
          <p:nvSpPr>
            <p:cNvPr id="24" name="TextBox 23"/>
            <p:cNvSpPr txBox="1"/>
            <p:nvPr/>
          </p:nvSpPr>
          <p:spPr>
            <a:xfrm>
              <a:off x="5981507" y="1676400"/>
              <a:ext cx="1866107" cy="584775"/>
            </a:xfrm>
            <a:prstGeom prst="rect">
              <a:avLst/>
            </a:prstGeom>
            <a:noFill/>
          </p:spPr>
          <p:txBody>
            <a:bodyPr wrap="none" rtlCol="0">
              <a:spAutoFit/>
            </a:bodyPr>
            <a:lstStyle/>
            <a:p>
              <a:pPr algn="ctr"/>
              <a:r>
                <a:rPr lang="ru-RU" sz="1600" b="1" dirty="0" smtClean="0">
                  <a:latin typeface="Times New Roman" panose="02020603050405020304" pitchFamily="18" charset="0"/>
                  <a:cs typeface="Times New Roman" panose="02020603050405020304" pitchFamily="18" charset="0"/>
                </a:rPr>
                <a:t>Низкая</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вязкость</a:t>
              </a:r>
            </a:p>
          </p:txBody>
        </p:sp>
        <p:sp>
          <p:nvSpPr>
            <p:cNvPr id="25" name="Прямоугольник 24"/>
            <p:cNvSpPr/>
            <p:nvPr/>
          </p:nvSpPr>
          <p:spPr>
            <a:xfrm>
              <a:off x="5410200" y="1600200"/>
              <a:ext cx="2971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27" name="Прямая со стрелкой 26"/>
          <p:cNvCxnSpPr/>
          <p:nvPr/>
        </p:nvCxnSpPr>
        <p:spPr>
          <a:xfrm>
            <a:off x="5867400" y="2971800"/>
            <a:ext cx="1295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9" name="Группа 28"/>
          <p:cNvGrpSpPr/>
          <p:nvPr/>
        </p:nvGrpSpPr>
        <p:grpSpPr>
          <a:xfrm>
            <a:off x="152400" y="2590800"/>
            <a:ext cx="1828800" cy="685800"/>
            <a:chOff x="5410200" y="1600200"/>
            <a:chExt cx="2971800" cy="838200"/>
          </a:xfrm>
        </p:grpSpPr>
        <p:sp>
          <p:nvSpPr>
            <p:cNvPr id="30" name="TextBox 29"/>
            <p:cNvSpPr txBox="1"/>
            <p:nvPr/>
          </p:nvSpPr>
          <p:spPr>
            <a:xfrm>
              <a:off x="5718443" y="1676400"/>
              <a:ext cx="2392239" cy="584775"/>
            </a:xfrm>
            <a:prstGeom prst="rect">
              <a:avLst/>
            </a:prstGeom>
            <a:noFill/>
          </p:spPr>
          <p:txBody>
            <a:bodyPr wrap="none" rtlCol="0">
              <a:spAutoFit/>
            </a:bodyPr>
            <a:lstStyle/>
            <a:p>
              <a:pPr algn="ctr"/>
              <a:r>
                <a:rPr lang="ru-RU" sz="1600" b="1" dirty="0" smtClean="0">
                  <a:latin typeface="Times New Roman" panose="02020603050405020304" pitchFamily="18" charset="0"/>
                  <a:cs typeface="Times New Roman" panose="02020603050405020304" pitchFamily="18" charset="0"/>
                </a:rPr>
                <a:t>Содержание воды</a:t>
              </a:r>
              <a:br>
                <a:rPr lang="ru-RU" sz="1600" b="1" dirty="0" smtClean="0">
                  <a:latin typeface="Times New Roman" panose="02020603050405020304" pitchFamily="18" charset="0"/>
                  <a:cs typeface="Times New Roman" panose="02020603050405020304" pitchFamily="18" charset="0"/>
                </a:rPr>
              </a:br>
              <a:r>
                <a:rPr lang="ru-RU" sz="1600" b="1" dirty="0" smtClean="0">
                  <a:latin typeface="Times New Roman" panose="02020603050405020304" pitchFamily="18" charset="0"/>
                  <a:cs typeface="Times New Roman" panose="02020603050405020304" pitchFamily="18" charset="0"/>
                </a:rPr>
                <a:t>0,002 %</a:t>
              </a:r>
            </a:p>
          </p:txBody>
        </p:sp>
        <p:sp>
          <p:nvSpPr>
            <p:cNvPr id="31" name="Прямоугольник 30"/>
            <p:cNvSpPr/>
            <p:nvPr/>
          </p:nvSpPr>
          <p:spPr>
            <a:xfrm>
              <a:off x="5410200" y="1600200"/>
              <a:ext cx="2971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2" name="Прямая со стрелкой 31"/>
          <p:cNvCxnSpPr/>
          <p:nvPr/>
        </p:nvCxnSpPr>
        <p:spPr>
          <a:xfrm flipH="1">
            <a:off x="2133600" y="2971800"/>
            <a:ext cx="1219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5" name="Группа 34"/>
          <p:cNvGrpSpPr/>
          <p:nvPr/>
        </p:nvGrpSpPr>
        <p:grpSpPr>
          <a:xfrm>
            <a:off x="533400" y="990600"/>
            <a:ext cx="2267203" cy="685800"/>
            <a:chOff x="5410200" y="1600200"/>
            <a:chExt cx="2971800" cy="838200"/>
          </a:xfrm>
        </p:grpSpPr>
        <p:sp>
          <p:nvSpPr>
            <p:cNvPr id="36" name="TextBox 35"/>
            <p:cNvSpPr txBox="1"/>
            <p:nvPr/>
          </p:nvSpPr>
          <p:spPr>
            <a:xfrm>
              <a:off x="5605328" y="1676400"/>
              <a:ext cx="2618479" cy="584775"/>
            </a:xfrm>
            <a:prstGeom prst="rect">
              <a:avLst/>
            </a:prstGeom>
            <a:noFill/>
          </p:spPr>
          <p:txBody>
            <a:bodyPr wrap="none" rtlCol="0">
              <a:spAutoFit/>
            </a:bodyPr>
            <a:lstStyle/>
            <a:p>
              <a:pPr algn="ctr"/>
              <a:r>
                <a:rPr lang="ru-RU" sz="1600" b="1" dirty="0" smtClean="0">
                  <a:latin typeface="Times New Roman" panose="02020603050405020304" pitchFamily="18" charset="0"/>
                  <a:cs typeface="Times New Roman" panose="02020603050405020304" pitchFamily="18" charset="0"/>
                </a:rPr>
                <a:t>Негорючая</a:t>
              </a:r>
            </a:p>
            <a:p>
              <a:pPr algn="ctr"/>
              <a:r>
                <a:rPr lang="ru-RU" sz="1600" b="1" dirty="0" smtClean="0">
                  <a:latin typeface="Times New Roman" panose="02020603050405020304" pitchFamily="18" charset="0"/>
                  <a:cs typeface="Times New Roman" panose="02020603050405020304" pitchFamily="18" charset="0"/>
                </a:rPr>
                <a:t>нетоксичная жидкость</a:t>
              </a:r>
            </a:p>
          </p:txBody>
        </p:sp>
        <p:sp>
          <p:nvSpPr>
            <p:cNvPr id="37" name="Прямоугольник 36"/>
            <p:cNvSpPr/>
            <p:nvPr/>
          </p:nvSpPr>
          <p:spPr>
            <a:xfrm>
              <a:off x="5410200" y="1600200"/>
              <a:ext cx="29718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38" name="Прямая со стрелкой 37"/>
          <p:cNvCxnSpPr/>
          <p:nvPr/>
        </p:nvCxnSpPr>
        <p:spPr>
          <a:xfrm flipH="1" flipV="1">
            <a:off x="2590800" y="1828800"/>
            <a:ext cx="8382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3806785"/>
            <a:ext cx="2641108" cy="1908215"/>
          </a:xfrm>
          <a:prstGeom prst="rect">
            <a:avLst/>
          </a:prstGeom>
          <a:noFill/>
        </p:spPr>
        <p:txBody>
          <a:bodyPr wrap="non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Полное растворение:</a:t>
            </a:r>
          </a:p>
          <a:p>
            <a:pPr algn="ctr"/>
            <a:r>
              <a:rPr lang="ru-RU" b="1" dirty="0" smtClean="0">
                <a:latin typeface="Times New Roman" panose="02020603050405020304" pitchFamily="18" charset="0"/>
                <a:cs typeface="Times New Roman" panose="02020603050405020304" pitchFamily="18" charset="0"/>
              </a:rPr>
              <a:t>-перфторированные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жидкости</a:t>
            </a:r>
          </a:p>
          <a:p>
            <a:pPr algn="ctr"/>
            <a:r>
              <a:rPr lang="ru-RU" b="1" dirty="0" smtClean="0">
                <a:latin typeface="Times New Roman" panose="02020603050405020304" pitchFamily="18" charset="0"/>
                <a:cs typeface="Times New Roman" panose="02020603050405020304" pitchFamily="18" charset="0"/>
              </a:rPr>
              <a:t>-</a:t>
            </a:r>
            <a:r>
              <a:rPr lang="ru-RU" b="1" dirty="0" err="1" smtClean="0">
                <a:latin typeface="Times New Roman" panose="02020603050405020304" pitchFamily="18" charset="0"/>
                <a:cs typeface="Times New Roman" panose="02020603050405020304" pitchFamily="18" charset="0"/>
              </a:rPr>
              <a:t>перфторполиэфирные</a:t>
            </a:r>
            <a:r>
              <a:rPr lang="ru-RU" b="1" dirty="0" smtClean="0">
                <a:latin typeface="Times New Roman" panose="02020603050405020304" pitchFamily="18" charset="0"/>
                <a:cs typeface="Times New Roman" panose="02020603050405020304" pitchFamily="18" charset="0"/>
              </a:rPr>
              <a:t>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жидкости</a:t>
            </a:r>
          </a:p>
          <a:p>
            <a:pPr algn="ctr"/>
            <a:r>
              <a:rPr lang="ru-RU" b="1" dirty="0" smtClean="0">
                <a:latin typeface="Times New Roman" panose="02020603050405020304" pitchFamily="18" charset="0"/>
                <a:cs typeface="Times New Roman" panose="02020603050405020304" pitchFamily="18" charset="0"/>
              </a:rPr>
              <a:t>- канифоль</a:t>
            </a:r>
          </a:p>
        </p:txBody>
      </p:sp>
      <p:sp>
        <p:nvSpPr>
          <p:cNvPr id="44" name="TextBox 43"/>
          <p:cNvSpPr txBox="1"/>
          <p:nvPr/>
        </p:nvSpPr>
        <p:spPr>
          <a:xfrm>
            <a:off x="3085677" y="3804263"/>
            <a:ext cx="2781723" cy="1631216"/>
          </a:xfrm>
          <a:prstGeom prst="rect">
            <a:avLst/>
          </a:prstGeom>
          <a:noFill/>
        </p:spPr>
        <p:txBody>
          <a:bodyPr wrap="non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Полное НЕ растворение:</a:t>
            </a:r>
          </a:p>
          <a:p>
            <a:pPr algn="ctr"/>
            <a:r>
              <a:rPr lang="ru-RU" b="1" dirty="0" smtClean="0">
                <a:latin typeface="Times New Roman" panose="02020603050405020304" pitchFamily="18" charset="0"/>
                <a:cs typeface="Times New Roman" panose="02020603050405020304" pitchFamily="18" charset="0"/>
              </a:rPr>
              <a:t>-поликарбонат</a:t>
            </a:r>
          </a:p>
          <a:p>
            <a:pPr algn="ctr"/>
            <a:r>
              <a:rPr lang="ru-RU" b="1" dirty="0" smtClean="0">
                <a:latin typeface="Times New Roman" panose="02020603050405020304" pitchFamily="18" charset="0"/>
                <a:cs typeface="Times New Roman" panose="02020603050405020304" pitchFamily="18" charset="0"/>
              </a:rPr>
              <a:t>-полиамид</a:t>
            </a:r>
          </a:p>
          <a:p>
            <a:pPr algn="ctr">
              <a:buFontTx/>
              <a:buChar char="-"/>
            </a:pPr>
            <a:r>
              <a:rPr lang="ru-RU" b="1" dirty="0" smtClean="0">
                <a:latin typeface="Times New Roman" panose="02020603050405020304" pitchFamily="18" charset="0"/>
                <a:cs typeface="Times New Roman" panose="02020603050405020304" pitchFamily="18" charset="0"/>
              </a:rPr>
              <a:t>органическое стекло</a:t>
            </a:r>
          </a:p>
          <a:p>
            <a:pPr algn="ctr"/>
            <a:endParaRPr lang="ru-RU" b="1" dirty="0" smtClean="0">
              <a:latin typeface="Times New Roman" panose="02020603050405020304" pitchFamily="18" charset="0"/>
              <a:cs typeface="Times New Roman" panose="02020603050405020304" pitchFamily="18" charset="0"/>
            </a:endParaRPr>
          </a:p>
        </p:txBody>
      </p:sp>
      <p:sp>
        <p:nvSpPr>
          <p:cNvPr id="46" name="TextBox 45"/>
          <p:cNvSpPr txBox="1"/>
          <p:nvPr/>
        </p:nvSpPr>
        <p:spPr>
          <a:xfrm>
            <a:off x="2895599" y="5259050"/>
            <a:ext cx="3048001" cy="1569660"/>
          </a:xfrm>
          <a:prstGeom prst="rect">
            <a:avLst/>
          </a:prstGeom>
          <a:noFill/>
        </p:spPr>
        <p:txBody>
          <a:bodyPr wrap="square" rtlCol="0">
            <a:spAutoFit/>
          </a:bodyPr>
          <a:lstStyle/>
          <a:p>
            <a:pPr algn="just">
              <a:spcAft>
                <a:spcPts val="1200"/>
              </a:spcAft>
            </a:pPr>
            <a:r>
              <a:rPr lang="ru-RU" sz="800" b="1" dirty="0" smtClean="0"/>
              <a:t>(Ф-4ДЭ ГОСТ 22056-76, фенопласт </a:t>
            </a:r>
            <a:r>
              <a:rPr lang="ru-RU" sz="800" b="1" dirty="0" err="1" smtClean="0"/>
              <a:t>Сп</a:t>
            </a:r>
            <a:r>
              <a:rPr lang="ru-RU" sz="800" b="1" dirty="0" smtClean="0"/>
              <a:t> 1-342-02, полиуретан термопластичный,  стеклотекстолит СТФ-1-35-0.10, керамический материал VIIe-3, керамический материал ВК-94-1, компаунд К1-ДС,  </a:t>
            </a:r>
            <a:r>
              <a:rPr lang="ru-RU" sz="800" b="1" dirty="0" err="1" smtClean="0"/>
              <a:t>контровочный</a:t>
            </a:r>
            <a:r>
              <a:rPr lang="ru-RU" sz="800" b="1" dirty="0" smtClean="0"/>
              <a:t> материал ЭПК, лак ЭП-730, краска МКЭ, эмаль ЭП-525 "П", клей ВК-9, клей ЭКГ-1, клей К10-01), </a:t>
            </a:r>
            <a:br>
              <a:rPr lang="ru-RU" sz="800" b="1" dirty="0" smtClean="0"/>
            </a:br>
            <a:r>
              <a:rPr lang="ru-RU" sz="800" b="1" dirty="0" smtClean="0"/>
              <a:t>изоляции проводов (МС 13-11, МС 16-11-ОС, МС16-13-ОС, ЭБЖАИ2-200, ПВЭБЖН-ОС, ПЭВТЛ-2-ОС, ПЭВТЛД),  припои (ПОС-61 ГОСТ 21931-76, ПОСК 50-18 ГОСТ 21931-76, П</a:t>
            </a:r>
            <a:br>
              <a:rPr lang="ru-RU" sz="800" b="1" dirty="0" smtClean="0"/>
            </a:br>
            <a:r>
              <a:rPr lang="ru-RU" sz="800" b="1" dirty="0" smtClean="0"/>
              <a:t>Ср 063-58, </a:t>
            </a:r>
            <a:r>
              <a:rPr lang="ru-RU" sz="800" b="1" dirty="0" err="1" smtClean="0"/>
              <a:t>ПСр</a:t>
            </a:r>
            <a:r>
              <a:rPr lang="ru-RU" sz="800" b="1" dirty="0" smtClean="0"/>
              <a:t> 3-97 ГОСТ 19738-77, </a:t>
            </a:r>
            <a:r>
              <a:rPr lang="ru-RU" sz="800" b="1" dirty="0" err="1" smtClean="0"/>
              <a:t>ПСр</a:t>
            </a:r>
            <a:r>
              <a:rPr lang="ru-RU" sz="800" b="1" dirty="0" smtClean="0"/>
              <a:t> МИН 63В)  и гальванические покрытия (анодно-окисные, никелевые, серебряные)</a:t>
            </a:r>
            <a:endParaRPr lang="ru-RU" sz="800" b="1" dirty="0" smtClean="0">
              <a:latin typeface="Times New Roman" panose="02020603050405020304" pitchFamily="18" charset="0"/>
              <a:cs typeface="Times New Roman" panose="02020603050405020304" pitchFamily="18" charset="0"/>
            </a:endParaRPr>
          </a:p>
        </p:txBody>
      </p:sp>
      <p:sp>
        <p:nvSpPr>
          <p:cNvPr id="48" name="TextBox 47"/>
          <p:cNvSpPr txBox="1"/>
          <p:nvPr/>
        </p:nvSpPr>
        <p:spPr>
          <a:xfrm>
            <a:off x="6342477" y="3800481"/>
            <a:ext cx="2649123" cy="800219"/>
          </a:xfrm>
          <a:prstGeom prst="rect">
            <a:avLst/>
          </a:prstGeom>
          <a:noFill/>
        </p:spPr>
        <p:txBody>
          <a:bodyPr wrap="non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Не вызывать коррозию</a:t>
            </a:r>
          </a:p>
          <a:p>
            <a:pPr algn="ctr"/>
            <a:endParaRPr lang="ru-RU" b="1" dirty="0" smtClean="0">
              <a:latin typeface="Times New Roman" panose="02020603050405020304" pitchFamily="18" charset="0"/>
              <a:cs typeface="Times New Roman" panose="02020603050405020304" pitchFamily="18" charset="0"/>
            </a:endParaRPr>
          </a:p>
        </p:txBody>
      </p:sp>
      <p:sp>
        <p:nvSpPr>
          <p:cNvPr id="49" name="TextBox 48"/>
          <p:cNvSpPr txBox="1"/>
          <p:nvPr/>
        </p:nvSpPr>
        <p:spPr>
          <a:xfrm>
            <a:off x="6019800" y="4191000"/>
            <a:ext cx="3048001" cy="1323439"/>
          </a:xfrm>
          <a:prstGeom prst="rect">
            <a:avLst/>
          </a:prstGeom>
          <a:noFill/>
        </p:spPr>
        <p:txBody>
          <a:bodyPr wrap="square" rtlCol="0">
            <a:spAutoFit/>
          </a:bodyPr>
          <a:lstStyle/>
          <a:p>
            <a:pPr algn="just">
              <a:spcAft>
                <a:spcPts val="1200"/>
              </a:spcAft>
            </a:pPr>
            <a:r>
              <a:rPr lang="ru-RU" sz="800" b="1" dirty="0" smtClean="0"/>
              <a:t>сплав </a:t>
            </a:r>
            <a:r>
              <a:rPr lang="ru-RU" sz="800" b="1" dirty="0" err="1" smtClean="0"/>
              <a:t>ПлСр</a:t>
            </a:r>
            <a:r>
              <a:rPr lang="ru-RU" sz="800" b="1" dirty="0" smtClean="0"/>
              <a:t> 20 ГОСТ 9444-74, сплав </a:t>
            </a:r>
            <a:r>
              <a:rPr lang="ru-RU" sz="800" b="1" dirty="0" err="1" smtClean="0"/>
              <a:t>АМгб</a:t>
            </a:r>
            <a:r>
              <a:rPr lang="ru-RU" sz="800" b="1" dirty="0" smtClean="0"/>
              <a:t> ГОСТ 4784-97, сплав </a:t>
            </a:r>
            <a:r>
              <a:rPr lang="ru-RU" sz="800" b="1" dirty="0" err="1" smtClean="0"/>
              <a:t>АМцН</a:t>
            </a:r>
            <a:r>
              <a:rPr lang="ru-RU" sz="800" b="1" dirty="0" smtClean="0"/>
              <a:t> ГОСТ 21631-26П, алюминиевый композит АКП-1ПК, биметалл 12Х18Н1 </a:t>
            </a:r>
            <a:r>
              <a:rPr lang="ru-RU" sz="800" b="1" dirty="0" err="1" smtClean="0"/>
              <a:t>ОТ-АМгб</a:t>
            </a:r>
            <a:r>
              <a:rPr lang="ru-RU" sz="800" b="1" dirty="0" smtClean="0"/>
              <a:t>, биметалл АМг6-ВТ1-0, бериллий ТИП, сплав 16Х-ИП, сплав 16Х-ВИ, сплав ВТ-1 -0, сплав 79НМ ГОСТ 10160-75, сплав 81 НМ А ГОСТ 10160-75, проволока 29НК-ВИ ГОСТ 14081 -78, латунь ЛС-59-1 ГОСТ 15527-70, латунь Л63Т, сталь 10, сталь 08ПС ГОСТ 1050-88, медь </a:t>
            </a:r>
            <a:r>
              <a:rPr lang="ru-RU" sz="800" b="1" dirty="0" err="1" smtClean="0"/>
              <a:t>Моб</a:t>
            </a:r>
            <a:r>
              <a:rPr lang="ru-RU" sz="800" b="1" dirty="0" smtClean="0"/>
              <a:t> ГОСТ 10988-75, сталь 12X18Н1 ОТ ГОСТ 4986-79, сплав 40ХНЮ-ВИ, сплав ТКМ-09-1, сплав ЮНДКТ 5БА ГОСТ 17809-72, сплав ВНМ5-3, сплав ВН-1 ОМ, сплав 12Ю-ВИ, сплав 22X15КА ГОСТ 24897-81.</a:t>
            </a:r>
            <a:endParaRPr lang="ru-RU" sz="600" b="1" dirty="0" smtClean="0">
              <a:latin typeface="Times New Roman" panose="02020603050405020304" pitchFamily="18" charset="0"/>
              <a:cs typeface="Times New Roman" panose="02020603050405020304" pitchFamily="18" charset="0"/>
            </a:endParaRPr>
          </a:p>
        </p:txBody>
      </p:sp>
      <p:sp>
        <p:nvSpPr>
          <p:cNvPr id="28" name="Номер слайда 27"/>
          <p:cNvSpPr>
            <a:spLocks noGrp="1"/>
          </p:cNvSpPr>
          <p:nvPr>
            <p:ph type="sldNum" sz="quarter" idx="12"/>
          </p:nvPr>
        </p:nvSpPr>
        <p:spPr/>
        <p:txBody>
          <a:bodyPr/>
          <a:lstStyle/>
          <a:p>
            <a:fld id="{B6F15528-21DE-4FAA-801E-634DDDAF4B2B}" type="slidenum">
              <a:rPr lang="en-US" smtClean="0"/>
              <a:pPr/>
              <a:t>17</a:t>
            </a:fld>
            <a:endParaRPr lang="en-US"/>
          </a:p>
        </p:txBody>
      </p:sp>
      <p:pic>
        <p:nvPicPr>
          <p:cNvPr id="33" name="Рисунок 32" descr="EOC-10-белые буквы копия"/>
          <p:cNvPicPr>
            <a:picLocks noChangeAspect="1" noChangeArrowheads="1"/>
          </p:cNvPicPr>
          <p:nvPr/>
        </p:nvPicPr>
        <p:blipFill>
          <a:blip r:embed="rId3"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Прямоугольник 64"/>
          <p:cNvSpPr/>
          <p:nvPr/>
        </p:nvSpPr>
        <p:spPr>
          <a:xfrm>
            <a:off x="304799" y="2999363"/>
            <a:ext cx="2133601" cy="8382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Прямоугольник 69"/>
          <p:cNvSpPr/>
          <p:nvPr/>
        </p:nvSpPr>
        <p:spPr>
          <a:xfrm>
            <a:off x="457201" y="1132582"/>
            <a:ext cx="3429001" cy="8382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Прямоугольник 55"/>
          <p:cNvSpPr/>
          <p:nvPr/>
        </p:nvSpPr>
        <p:spPr>
          <a:xfrm>
            <a:off x="1905001" y="4713982"/>
            <a:ext cx="1828800" cy="5334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Прямоугольник 50"/>
          <p:cNvSpPr/>
          <p:nvPr/>
        </p:nvSpPr>
        <p:spPr>
          <a:xfrm>
            <a:off x="4876800" y="4713982"/>
            <a:ext cx="2133601" cy="8382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Прямоугольник 38"/>
          <p:cNvSpPr/>
          <p:nvPr/>
        </p:nvSpPr>
        <p:spPr>
          <a:xfrm>
            <a:off x="6705600" y="2885182"/>
            <a:ext cx="2133601" cy="8382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Box 34"/>
          <p:cNvSpPr txBox="1"/>
          <p:nvPr/>
        </p:nvSpPr>
        <p:spPr>
          <a:xfrm>
            <a:off x="6947638" y="2961382"/>
            <a:ext cx="1649775" cy="646331"/>
          </a:xfrm>
          <a:prstGeom prst="rect">
            <a:avLst/>
          </a:prstGeom>
          <a:solidFill>
            <a:schemeClr val="accent6"/>
          </a:solidFill>
          <a:ln>
            <a:noFill/>
          </a:ln>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Кетоны, спирты,</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сложные эфиры</a:t>
            </a:r>
          </a:p>
        </p:txBody>
      </p:sp>
      <p:grpSp>
        <p:nvGrpSpPr>
          <p:cNvPr id="2" name="Группа 32"/>
          <p:cNvGrpSpPr/>
          <p:nvPr/>
        </p:nvGrpSpPr>
        <p:grpSpPr>
          <a:xfrm>
            <a:off x="5181600" y="1132582"/>
            <a:ext cx="2514601" cy="838200"/>
            <a:chOff x="5257800" y="838200"/>
            <a:chExt cx="2514601" cy="838200"/>
          </a:xfrm>
          <a:solidFill>
            <a:schemeClr val="accent6"/>
          </a:solidFill>
        </p:grpSpPr>
        <p:sp>
          <p:nvSpPr>
            <p:cNvPr id="18" name="Прямоугольник 17"/>
            <p:cNvSpPr/>
            <p:nvPr/>
          </p:nvSpPr>
          <p:spPr>
            <a:xfrm>
              <a:off x="5257800" y="838200"/>
              <a:ext cx="2514601" cy="838200"/>
            </a:xfrm>
            <a:prstGeom prst="rect">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TextBox 15"/>
            <p:cNvSpPr txBox="1"/>
            <p:nvPr/>
          </p:nvSpPr>
          <p:spPr>
            <a:xfrm>
              <a:off x="5319854" y="914400"/>
              <a:ext cx="2390783" cy="646331"/>
            </a:xfrm>
            <a:prstGeom prst="rect">
              <a:avLst/>
            </a:prstGeom>
            <a:noFill/>
            <a:ln>
              <a:noFill/>
            </a:ln>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Моющие средства на</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водной основе</a:t>
              </a:r>
            </a:p>
          </p:txBody>
        </p:sp>
      </p:grpSp>
      <p:sp>
        <p:nvSpPr>
          <p:cNvPr id="15" name="Прямоугольник 14"/>
          <p:cNvSpPr/>
          <p:nvPr/>
        </p:nvSpPr>
        <p:spPr>
          <a:xfrm>
            <a:off x="3581400" y="2885182"/>
            <a:ext cx="2057400" cy="838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Требования к заменителю</a:t>
            </a:r>
          </a:p>
        </p:txBody>
      </p:sp>
      <p:sp>
        <p:nvSpPr>
          <p:cNvPr id="60" name="TextBox 59"/>
          <p:cNvSpPr txBox="1"/>
          <p:nvPr/>
        </p:nvSpPr>
        <p:spPr>
          <a:xfrm>
            <a:off x="3891810" y="2961382"/>
            <a:ext cx="1473481" cy="646331"/>
          </a:xfrm>
          <a:prstGeom prst="rect">
            <a:avLst/>
          </a:prstGeom>
          <a:noFill/>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Заменитель </a:t>
            </a:r>
          </a:p>
          <a:p>
            <a:pPr algn="ctr"/>
            <a:r>
              <a:rPr lang="ru-RU" b="1" dirty="0" smtClean="0">
                <a:latin typeface="Times New Roman" panose="02020603050405020304" pitchFamily="18" charset="0"/>
                <a:cs typeface="Times New Roman" panose="02020603050405020304" pitchFamily="18" charset="0"/>
              </a:rPr>
              <a:t>хладона 113</a:t>
            </a:r>
          </a:p>
        </p:txBody>
      </p:sp>
      <p:cxnSp>
        <p:nvCxnSpPr>
          <p:cNvPr id="27" name="Прямая со стрелкой 26"/>
          <p:cNvCxnSpPr/>
          <p:nvPr/>
        </p:nvCxnSpPr>
        <p:spPr>
          <a:xfrm>
            <a:off x="5791200" y="3278057"/>
            <a:ext cx="762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834008" y="1932563"/>
            <a:ext cx="2395592" cy="800219"/>
          </a:xfrm>
          <a:prstGeom prst="rect">
            <a:avLst/>
          </a:prstGeom>
          <a:noFill/>
        </p:spPr>
        <p:txBody>
          <a:bodyPr wrap="squar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вызывают коррозию</a:t>
            </a:r>
          </a:p>
          <a:p>
            <a:pPr algn="ctr"/>
            <a:endParaRPr lang="ru-RU" b="1" dirty="0" smtClean="0">
              <a:latin typeface="Times New Roman" panose="02020603050405020304" pitchFamily="18" charset="0"/>
              <a:cs typeface="Times New Roman" panose="02020603050405020304" pitchFamily="18" charset="0"/>
            </a:endParaRPr>
          </a:p>
        </p:txBody>
      </p:sp>
      <p:sp>
        <p:nvSpPr>
          <p:cNvPr id="40" name="TextBox 39"/>
          <p:cNvSpPr txBox="1"/>
          <p:nvPr/>
        </p:nvSpPr>
        <p:spPr>
          <a:xfrm>
            <a:off x="6400800" y="3712964"/>
            <a:ext cx="2743200" cy="1077218"/>
          </a:xfrm>
          <a:prstGeom prst="rect">
            <a:avLst/>
          </a:prstGeom>
          <a:noFill/>
        </p:spPr>
        <p:txBody>
          <a:bodyPr wrap="squar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горючи,  несовместимы с полимерами</a:t>
            </a:r>
          </a:p>
          <a:p>
            <a:pPr algn="ctr"/>
            <a:endParaRPr lang="ru-RU" b="1" dirty="0" smtClean="0">
              <a:latin typeface="Times New Roman" panose="02020603050405020304" pitchFamily="18" charset="0"/>
              <a:cs typeface="Times New Roman" panose="02020603050405020304" pitchFamily="18" charset="0"/>
            </a:endParaRPr>
          </a:p>
        </p:txBody>
      </p:sp>
      <p:sp>
        <p:nvSpPr>
          <p:cNvPr id="50" name="TextBox 49"/>
          <p:cNvSpPr txBox="1"/>
          <p:nvPr/>
        </p:nvSpPr>
        <p:spPr>
          <a:xfrm>
            <a:off x="5190829" y="4790182"/>
            <a:ext cx="1505797" cy="646331"/>
          </a:xfrm>
          <a:prstGeom prst="rect">
            <a:avLst/>
          </a:prstGeom>
          <a:noFill/>
          <a:ln>
            <a:noFill/>
          </a:ln>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Силоксаны, </a:t>
            </a:r>
            <a:br>
              <a:rPr lang="ru-RU" b="1" dirty="0" smtClean="0">
                <a:latin typeface="Times New Roman" panose="02020603050405020304" pitchFamily="18" charset="0"/>
                <a:cs typeface="Times New Roman" panose="02020603050405020304" pitchFamily="18" charset="0"/>
              </a:rPr>
            </a:br>
            <a:r>
              <a:rPr lang="ru-RU" b="1" dirty="0" err="1" smtClean="0">
                <a:latin typeface="Times New Roman" panose="02020603050405020304" pitchFamily="18" charset="0"/>
                <a:cs typeface="Times New Roman" panose="02020603050405020304" pitchFamily="18" charset="0"/>
              </a:rPr>
              <a:t>силаны</a:t>
            </a:r>
            <a:endParaRPr lang="ru-RU" b="1" dirty="0" smtClean="0">
              <a:latin typeface="Times New Roman" panose="02020603050405020304" pitchFamily="18" charset="0"/>
              <a:cs typeface="Times New Roman" panose="02020603050405020304" pitchFamily="18" charset="0"/>
            </a:endParaRPr>
          </a:p>
        </p:txBody>
      </p:sp>
      <p:sp>
        <p:nvSpPr>
          <p:cNvPr id="52" name="TextBox 51"/>
          <p:cNvSpPr txBox="1"/>
          <p:nvPr/>
        </p:nvSpPr>
        <p:spPr>
          <a:xfrm>
            <a:off x="4572000" y="5552182"/>
            <a:ext cx="2743200" cy="800219"/>
          </a:xfrm>
          <a:prstGeom prst="rect">
            <a:avLst/>
          </a:prstGeom>
          <a:noFill/>
        </p:spPr>
        <p:txBody>
          <a:bodyPr wrap="squar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ЛВЖ</a:t>
            </a:r>
          </a:p>
          <a:p>
            <a:pPr algn="ctr"/>
            <a:endParaRPr lang="ru-RU" b="1" dirty="0" smtClean="0">
              <a:latin typeface="Times New Roman" panose="02020603050405020304" pitchFamily="18" charset="0"/>
              <a:cs typeface="Times New Roman" panose="02020603050405020304" pitchFamily="18" charset="0"/>
            </a:endParaRPr>
          </a:p>
        </p:txBody>
      </p:sp>
      <p:sp>
        <p:nvSpPr>
          <p:cNvPr id="55" name="TextBox 54"/>
          <p:cNvSpPr txBox="1"/>
          <p:nvPr/>
        </p:nvSpPr>
        <p:spPr>
          <a:xfrm>
            <a:off x="2417478" y="4762473"/>
            <a:ext cx="804066" cy="235029"/>
          </a:xfrm>
          <a:prstGeom prst="rect">
            <a:avLst/>
          </a:prstGeom>
          <a:noFill/>
          <a:ln>
            <a:noFill/>
          </a:ln>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Амиды</a:t>
            </a:r>
          </a:p>
        </p:txBody>
      </p:sp>
      <p:sp>
        <p:nvSpPr>
          <p:cNvPr id="57" name="TextBox 56"/>
          <p:cNvSpPr txBox="1"/>
          <p:nvPr/>
        </p:nvSpPr>
        <p:spPr>
          <a:xfrm>
            <a:off x="1447800" y="5323582"/>
            <a:ext cx="2743200" cy="1077218"/>
          </a:xfrm>
          <a:prstGeom prst="rect">
            <a:avLst/>
          </a:prstGeom>
          <a:noFill/>
        </p:spPr>
        <p:txBody>
          <a:bodyPr wrap="squar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высокая температура кипения</a:t>
            </a:r>
          </a:p>
          <a:p>
            <a:pPr algn="ctr"/>
            <a:endParaRPr lang="ru-RU" b="1" dirty="0" smtClean="0">
              <a:latin typeface="Times New Roman" panose="02020603050405020304" pitchFamily="18" charset="0"/>
              <a:cs typeface="Times New Roman" panose="02020603050405020304" pitchFamily="18" charset="0"/>
            </a:endParaRPr>
          </a:p>
        </p:txBody>
      </p:sp>
      <p:sp>
        <p:nvSpPr>
          <p:cNvPr id="64" name="TextBox 63"/>
          <p:cNvSpPr txBox="1"/>
          <p:nvPr/>
        </p:nvSpPr>
        <p:spPr>
          <a:xfrm>
            <a:off x="373025" y="3075563"/>
            <a:ext cx="1997406" cy="646331"/>
          </a:xfrm>
          <a:prstGeom prst="rect">
            <a:avLst/>
          </a:prstGeom>
          <a:noFill/>
          <a:ln>
            <a:noFill/>
          </a:ln>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Хлорсодержащие</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растворители</a:t>
            </a:r>
          </a:p>
        </p:txBody>
      </p:sp>
      <p:sp>
        <p:nvSpPr>
          <p:cNvPr id="66" name="TextBox 65"/>
          <p:cNvSpPr txBox="1"/>
          <p:nvPr/>
        </p:nvSpPr>
        <p:spPr>
          <a:xfrm>
            <a:off x="0" y="3771781"/>
            <a:ext cx="2743200" cy="800219"/>
          </a:xfrm>
          <a:prstGeom prst="rect">
            <a:avLst/>
          </a:prstGeom>
          <a:noFill/>
        </p:spPr>
        <p:txBody>
          <a:bodyPr wrap="squar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токсичны</a:t>
            </a:r>
          </a:p>
          <a:p>
            <a:pPr algn="ctr"/>
            <a:endParaRPr lang="ru-RU" b="1" dirty="0" smtClean="0">
              <a:latin typeface="Times New Roman" panose="02020603050405020304" pitchFamily="18" charset="0"/>
              <a:cs typeface="Times New Roman" panose="02020603050405020304" pitchFamily="18" charset="0"/>
            </a:endParaRPr>
          </a:p>
        </p:txBody>
      </p:sp>
      <p:sp>
        <p:nvSpPr>
          <p:cNvPr id="69" name="TextBox 68"/>
          <p:cNvSpPr txBox="1"/>
          <p:nvPr/>
        </p:nvSpPr>
        <p:spPr>
          <a:xfrm>
            <a:off x="602554" y="1192453"/>
            <a:ext cx="3138711" cy="507832"/>
          </a:xfrm>
          <a:prstGeom prst="rect">
            <a:avLst/>
          </a:prstGeom>
          <a:noFill/>
          <a:ln>
            <a:noFill/>
          </a:ln>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Алифатические углеводородные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растворители</a:t>
            </a:r>
          </a:p>
        </p:txBody>
      </p:sp>
      <p:sp>
        <p:nvSpPr>
          <p:cNvPr id="72" name="TextBox 71"/>
          <p:cNvSpPr txBox="1"/>
          <p:nvPr/>
        </p:nvSpPr>
        <p:spPr>
          <a:xfrm>
            <a:off x="762001" y="1894582"/>
            <a:ext cx="2743200" cy="800219"/>
          </a:xfrm>
          <a:prstGeom prst="rect">
            <a:avLst/>
          </a:prstGeom>
          <a:noFill/>
        </p:spPr>
        <p:txBody>
          <a:bodyPr wrap="square" rtlCol="0">
            <a:spAutoFit/>
          </a:bodyPr>
          <a:lstStyle/>
          <a:p>
            <a:pPr algn="ctr">
              <a:spcAft>
                <a:spcPts val="1200"/>
              </a:spcAft>
            </a:pPr>
            <a:r>
              <a:rPr lang="ru-RU" b="1" dirty="0" smtClean="0">
                <a:latin typeface="Times New Roman" panose="02020603050405020304" pitchFamily="18" charset="0"/>
                <a:cs typeface="Times New Roman" panose="02020603050405020304" pitchFamily="18" charset="0"/>
              </a:rPr>
              <a:t>горючи</a:t>
            </a:r>
          </a:p>
          <a:p>
            <a:pPr algn="ctr"/>
            <a:endParaRPr lang="ru-RU" b="1" dirty="0" smtClean="0">
              <a:latin typeface="Times New Roman" panose="02020603050405020304" pitchFamily="18" charset="0"/>
              <a:cs typeface="Times New Roman" panose="02020603050405020304" pitchFamily="18" charset="0"/>
            </a:endParaRPr>
          </a:p>
        </p:txBody>
      </p:sp>
      <p:cxnSp>
        <p:nvCxnSpPr>
          <p:cNvPr id="89" name="Прямая со стрелкой 88"/>
          <p:cNvCxnSpPr/>
          <p:nvPr/>
        </p:nvCxnSpPr>
        <p:spPr>
          <a:xfrm flipH="1">
            <a:off x="2667000" y="3306757"/>
            <a:ext cx="7620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Прямая со стрелкой 89"/>
          <p:cNvCxnSpPr/>
          <p:nvPr/>
        </p:nvCxnSpPr>
        <p:spPr>
          <a:xfrm flipH="1">
            <a:off x="3352801" y="3951982"/>
            <a:ext cx="5334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Прямая со стрелкой 90"/>
          <p:cNvCxnSpPr/>
          <p:nvPr/>
        </p:nvCxnSpPr>
        <p:spPr>
          <a:xfrm>
            <a:off x="5257800" y="3951982"/>
            <a:ext cx="5334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Прямая со стрелкой 95"/>
          <p:cNvCxnSpPr/>
          <p:nvPr/>
        </p:nvCxnSpPr>
        <p:spPr>
          <a:xfrm flipH="1" flipV="1">
            <a:off x="3352801" y="2123182"/>
            <a:ext cx="5334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Прямая со стрелкой 96"/>
          <p:cNvCxnSpPr/>
          <p:nvPr/>
        </p:nvCxnSpPr>
        <p:spPr>
          <a:xfrm flipV="1">
            <a:off x="5257800" y="2123182"/>
            <a:ext cx="533400" cy="6096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0" name="Группа 102"/>
          <p:cNvGrpSpPr/>
          <p:nvPr/>
        </p:nvGrpSpPr>
        <p:grpSpPr>
          <a:xfrm>
            <a:off x="4953000" y="1043050"/>
            <a:ext cx="2895600" cy="1014350"/>
            <a:chOff x="4724400" y="1043050"/>
            <a:chExt cx="2895600" cy="1014350"/>
          </a:xfrm>
        </p:grpSpPr>
        <p:cxnSp>
          <p:nvCxnSpPr>
            <p:cNvPr id="99" name="Прямая соединительная линия 98"/>
            <p:cNvCxnSpPr/>
            <p:nvPr/>
          </p:nvCxnSpPr>
          <p:spPr>
            <a:xfrm flipV="1">
              <a:off x="4724400" y="106680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Прямая соединительная линия 100"/>
            <p:cNvCxnSpPr/>
            <p:nvPr/>
          </p:nvCxnSpPr>
          <p:spPr>
            <a:xfrm flipH="1" flipV="1">
              <a:off x="4724400" y="104305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 name="Группа 103"/>
          <p:cNvGrpSpPr/>
          <p:nvPr/>
        </p:nvGrpSpPr>
        <p:grpSpPr>
          <a:xfrm>
            <a:off x="6553200" y="2795650"/>
            <a:ext cx="2438400" cy="1014350"/>
            <a:chOff x="4724400" y="1043050"/>
            <a:chExt cx="2895600" cy="1014350"/>
          </a:xfrm>
        </p:grpSpPr>
        <p:cxnSp>
          <p:nvCxnSpPr>
            <p:cNvPr id="105" name="Прямая соединительная линия 104"/>
            <p:cNvCxnSpPr/>
            <p:nvPr/>
          </p:nvCxnSpPr>
          <p:spPr>
            <a:xfrm flipV="1">
              <a:off x="4724400" y="106680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105"/>
            <p:cNvCxnSpPr/>
            <p:nvPr/>
          </p:nvCxnSpPr>
          <p:spPr>
            <a:xfrm flipH="1" flipV="1">
              <a:off x="4724400" y="104305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Группа 106"/>
          <p:cNvGrpSpPr/>
          <p:nvPr/>
        </p:nvGrpSpPr>
        <p:grpSpPr>
          <a:xfrm>
            <a:off x="4648200" y="4648200"/>
            <a:ext cx="2514600" cy="1014350"/>
            <a:chOff x="4724400" y="1043050"/>
            <a:chExt cx="2895600" cy="1014350"/>
          </a:xfrm>
        </p:grpSpPr>
        <p:cxnSp>
          <p:nvCxnSpPr>
            <p:cNvPr id="108" name="Прямая соединительная линия 107"/>
            <p:cNvCxnSpPr/>
            <p:nvPr/>
          </p:nvCxnSpPr>
          <p:spPr>
            <a:xfrm flipV="1">
              <a:off x="4724400" y="106680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108"/>
            <p:cNvCxnSpPr/>
            <p:nvPr/>
          </p:nvCxnSpPr>
          <p:spPr>
            <a:xfrm flipH="1" flipV="1">
              <a:off x="4724400" y="104305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Группа 109"/>
          <p:cNvGrpSpPr/>
          <p:nvPr/>
        </p:nvGrpSpPr>
        <p:grpSpPr>
          <a:xfrm>
            <a:off x="1676401" y="4648200"/>
            <a:ext cx="2209800" cy="685800"/>
            <a:chOff x="4724400" y="1043050"/>
            <a:chExt cx="2895600" cy="1014350"/>
          </a:xfrm>
        </p:grpSpPr>
        <p:cxnSp>
          <p:nvCxnSpPr>
            <p:cNvPr id="111" name="Прямая соединительная линия 110"/>
            <p:cNvCxnSpPr/>
            <p:nvPr/>
          </p:nvCxnSpPr>
          <p:spPr>
            <a:xfrm flipV="1">
              <a:off x="4724400" y="106680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111"/>
            <p:cNvCxnSpPr/>
            <p:nvPr/>
          </p:nvCxnSpPr>
          <p:spPr>
            <a:xfrm flipH="1" flipV="1">
              <a:off x="4724400" y="104305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Группа 112"/>
          <p:cNvGrpSpPr/>
          <p:nvPr/>
        </p:nvGrpSpPr>
        <p:grpSpPr>
          <a:xfrm>
            <a:off x="152400" y="2895600"/>
            <a:ext cx="2438400" cy="990600"/>
            <a:chOff x="4724400" y="1043050"/>
            <a:chExt cx="2895600" cy="1014350"/>
          </a:xfrm>
        </p:grpSpPr>
        <p:cxnSp>
          <p:nvCxnSpPr>
            <p:cNvPr id="114" name="Прямая соединительная линия 113"/>
            <p:cNvCxnSpPr/>
            <p:nvPr/>
          </p:nvCxnSpPr>
          <p:spPr>
            <a:xfrm flipV="1">
              <a:off x="4724400" y="106680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Прямая соединительная линия 114"/>
            <p:cNvCxnSpPr/>
            <p:nvPr/>
          </p:nvCxnSpPr>
          <p:spPr>
            <a:xfrm flipH="1" flipV="1">
              <a:off x="4724400" y="104305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Группа 115"/>
          <p:cNvGrpSpPr/>
          <p:nvPr/>
        </p:nvGrpSpPr>
        <p:grpSpPr>
          <a:xfrm>
            <a:off x="304800" y="1066800"/>
            <a:ext cx="3733800" cy="914400"/>
            <a:chOff x="4724400" y="1043050"/>
            <a:chExt cx="2895600" cy="1014350"/>
          </a:xfrm>
        </p:grpSpPr>
        <p:cxnSp>
          <p:nvCxnSpPr>
            <p:cNvPr id="117" name="Прямая соединительная линия 116"/>
            <p:cNvCxnSpPr/>
            <p:nvPr/>
          </p:nvCxnSpPr>
          <p:spPr>
            <a:xfrm flipV="1">
              <a:off x="4724400" y="106680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flipH="1" flipV="1">
              <a:off x="4724400" y="1043050"/>
              <a:ext cx="289560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Номер слайда 48"/>
          <p:cNvSpPr>
            <a:spLocks noGrp="1"/>
          </p:cNvSpPr>
          <p:nvPr>
            <p:ph type="sldNum" sz="quarter" idx="12"/>
          </p:nvPr>
        </p:nvSpPr>
        <p:spPr/>
        <p:txBody>
          <a:bodyPr/>
          <a:lstStyle/>
          <a:p>
            <a:fld id="{B6F15528-21DE-4FAA-801E-634DDDAF4B2B}" type="slidenum">
              <a:rPr lang="en-US" smtClean="0"/>
              <a:pPr/>
              <a:t>18</a:t>
            </a:fld>
            <a:endParaRPr lang="en-US"/>
          </a:p>
        </p:txBody>
      </p:sp>
      <p:pic>
        <p:nvPicPr>
          <p:cNvPr id="53" name="Рисунок 52" descr="EOC-10-белые буквы копия"/>
          <p:cNvPicPr>
            <a:picLocks noChangeAspect="1" noChangeArrowheads="1"/>
          </p:cNvPicPr>
          <p:nvPr/>
        </p:nvPicPr>
        <p:blipFill>
          <a:blip r:embed="rId2"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p:cNvSpPr/>
          <p:nvPr/>
        </p:nvSpPr>
        <p:spPr>
          <a:xfrm>
            <a:off x="3581400" y="2885182"/>
            <a:ext cx="2057400" cy="8382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Требования к заменителю</a:t>
            </a:r>
          </a:p>
        </p:txBody>
      </p:sp>
      <p:sp>
        <p:nvSpPr>
          <p:cNvPr id="60" name="TextBox 59"/>
          <p:cNvSpPr txBox="1"/>
          <p:nvPr/>
        </p:nvSpPr>
        <p:spPr>
          <a:xfrm>
            <a:off x="3891810" y="2961382"/>
            <a:ext cx="1473481" cy="646331"/>
          </a:xfrm>
          <a:prstGeom prst="rect">
            <a:avLst/>
          </a:prstGeom>
          <a:noFill/>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Заменитель </a:t>
            </a:r>
          </a:p>
          <a:p>
            <a:pPr algn="ctr"/>
            <a:r>
              <a:rPr lang="ru-RU" b="1" dirty="0" smtClean="0">
                <a:latin typeface="Times New Roman" panose="02020603050405020304" pitchFamily="18" charset="0"/>
                <a:cs typeface="Times New Roman" panose="02020603050405020304" pitchFamily="18" charset="0"/>
              </a:rPr>
              <a:t>хладона 113</a:t>
            </a:r>
          </a:p>
        </p:txBody>
      </p:sp>
      <p:sp>
        <p:nvSpPr>
          <p:cNvPr id="53" name="Стрелка вниз 52"/>
          <p:cNvSpPr/>
          <p:nvPr/>
        </p:nvSpPr>
        <p:spPr>
          <a:xfrm>
            <a:off x="4419600" y="3810000"/>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Прямоугольник 53"/>
          <p:cNvSpPr/>
          <p:nvPr/>
        </p:nvSpPr>
        <p:spPr>
          <a:xfrm>
            <a:off x="3581399" y="4572000"/>
            <a:ext cx="2133601" cy="838200"/>
          </a:xfrm>
          <a:prstGeom prst="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4038600" y="4800393"/>
            <a:ext cx="1228221" cy="369332"/>
          </a:xfrm>
          <a:prstGeom prst="rect">
            <a:avLst/>
          </a:prstGeom>
          <a:noFill/>
          <a:ln w="38100">
            <a:solidFill>
              <a:srgbClr val="00B050"/>
            </a:solidFill>
          </a:ln>
        </p:spPr>
        <p:txBody>
          <a:bodyPr wrap="none" rtlCol="0">
            <a:spAutoFit/>
          </a:bodyPr>
          <a:lstStyle/>
          <a:p>
            <a:pPr algn="ctr"/>
            <a:r>
              <a:rPr lang="ru-RU" b="1" dirty="0" smtClean="0">
                <a:latin typeface="Times New Roman" panose="02020603050405020304" pitchFamily="18" charset="0"/>
                <a:cs typeface="Times New Roman" panose="02020603050405020304" pitchFamily="18" charset="0"/>
              </a:rPr>
              <a:t>Ф</a:t>
            </a:r>
            <a:r>
              <a:rPr lang="ru-RU" sz="1500" b="1" dirty="0" smtClean="0">
                <a:latin typeface="Times New Roman" panose="02020603050405020304" pitchFamily="18" charset="0"/>
                <a:cs typeface="Times New Roman" panose="02020603050405020304" pitchFamily="18" charset="0"/>
              </a:rPr>
              <a:t>РЕОНЫ !</a:t>
            </a:r>
            <a:endParaRPr lang="ru-RU" b="1" dirty="0" smtClean="0">
              <a:latin typeface="Times New Roman" panose="02020603050405020304" pitchFamily="18" charset="0"/>
              <a:cs typeface="Times New Roman" panose="02020603050405020304" pitchFamily="18" charset="0"/>
            </a:endParaRPr>
          </a:p>
        </p:txBody>
      </p:sp>
      <p:sp>
        <p:nvSpPr>
          <p:cNvPr id="9" name="Номер слайда 8"/>
          <p:cNvSpPr>
            <a:spLocks noGrp="1"/>
          </p:cNvSpPr>
          <p:nvPr>
            <p:ph type="sldNum" sz="quarter" idx="12"/>
          </p:nvPr>
        </p:nvSpPr>
        <p:spPr/>
        <p:txBody>
          <a:bodyPr/>
          <a:lstStyle/>
          <a:p>
            <a:fld id="{B6F15528-21DE-4FAA-801E-634DDDAF4B2B}" type="slidenum">
              <a:rPr lang="en-US" smtClean="0"/>
              <a:pPr/>
              <a:t>19</a:t>
            </a:fld>
            <a:endParaRPr lang="en-US"/>
          </a:p>
        </p:txBody>
      </p:sp>
      <p:pic>
        <p:nvPicPr>
          <p:cNvPr id="10" name="Рисунок 9" descr="EOC-10-белые буквы копия"/>
          <p:cNvPicPr>
            <a:picLocks noChangeAspect="1" noChangeArrowheads="1"/>
          </p:cNvPicPr>
          <p:nvPr/>
        </p:nvPicPr>
        <p:blipFill>
          <a:blip r:embed="rId2"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152400" y="152936"/>
            <a:ext cx="89154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C00000"/>
                </a:solidFill>
                <a:effectLst/>
                <a:latin typeface="Times New Roman" pitchFamily="18" charset="0"/>
                <a:cs typeface="Times New Roman" pitchFamily="18" charset="0"/>
              </a:rPr>
              <a:t>Стабильное функционирование ОПК и базовых высокотехнологичных отраслей промышленности (нефтегазовой отрасли, строительства, медицины и сельского хозяйства) </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невозможно без использования широкого спектра химической продукции, получаемой на основе глубоких технологических переделов и тонкого органического синтеза.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 этот раздел химической и нефтехимической отрасли входят производства органических и неорганических соединений высокой степени сложности и очень широкой номенклатуры</a:t>
            </a:r>
            <a:r>
              <a:rPr kumimoji="0" lang="ru-RU" sz="1600" b="1" i="0" u="none" strike="noStrike" cap="none" normalizeH="0" dirty="0" smtClean="0">
                <a:ln>
                  <a:noFill/>
                </a:ln>
                <a:solidFill>
                  <a:schemeClr val="tx1"/>
                </a:solidFill>
                <a:effectLst/>
                <a:latin typeface="Times New Roman" pitchFamily="18" charset="0"/>
                <a:cs typeface="Times New Roman" pitchFamily="18" charset="0"/>
              </a:rPr>
              <a:t> (порядка 1000 наименований химической продукции).</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На их основе производится широкий спектр </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конструкционных и функциональных полиуретанов, мономеров, полимеров, наполнителей, функциональных добавок, катализаторов, полимерных конструкционных материалов, химических реактивов, особо чистых химических веществ, </a:t>
            </a:r>
            <a:r>
              <a:rPr kumimoji="0" lang="ru-RU" sz="1600" b="1" i="0" u="none" strike="noStrike" cap="none" normalizeH="0" baseline="0" dirty="0" err="1" smtClean="0">
                <a:ln>
                  <a:noFill/>
                </a:ln>
                <a:solidFill>
                  <a:srgbClr val="002060"/>
                </a:solidFill>
                <a:effectLst/>
                <a:latin typeface="Times New Roman" pitchFamily="18" charset="0"/>
                <a:cs typeface="Times New Roman" pitchFamily="18" charset="0"/>
              </a:rPr>
              <a:t>герметиков</a:t>
            </a:r>
            <a:r>
              <a:rPr kumimoji="0" lang="ru-RU" sz="1600" b="1" i="0" u="none" strike="noStrike" cap="none" normalizeH="0" baseline="0" dirty="0" smtClean="0">
                <a:ln>
                  <a:noFill/>
                </a:ln>
                <a:solidFill>
                  <a:srgbClr val="002060"/>
                </a:solidFill>
                <a:effectLst/>
                <a:latin typeface="Times New Roman" pitchFamily="18" charset="0"/>
                <a:cs typeface="Times New Roman" pitchFamily="18" charset="0"/>
              </a:rPr>
              <a:t>, масел, смазок и других продуктов.</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600" b="1"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600" b="1"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600" b="1" dirty="0" smtClean="0">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Вышеперечисленная продукция исторически определяется, как </a:t>
            </a:r>
            <a:r>
              <a:rPr kumimoji="0" lang="ru-RU" sz="1600" b="1" i="0" u="none" strike="noStrike" cap="none" normalizeH="0" baseline="0" dirty="0" smtClean="0">
                <a:ln>
                  <a:noFill/>
                </a:ln>
                <a:solidFill>
                  <a:srgbClr val="FF0000"/>
                </a:solidFill>
                <a:effectLst/>
                <a:latin typeface="Times New Roman" pitchFamily="18" charset="0"/>
                <a:cs typeface="Times New Roman" pitchFamily="18" charset="0"/>
              </a:rPr>
              <a:t>продукция малотоннажной и специальной химии</a:t>
            </a: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 поскольку, несмотря на широкую гамму наименований и марок, индивидуальные объемы ее потребления незначительны.</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Однако без ее применения невозможно достижение заданных технических характеристик большинства современных образцов вооружений, военной и специальной техники, а также высокотехнологичной продукции гражданских отраслей.</a:t>
            </a:r>
          </a:p>
        </p:txBody>
      </p:sp>
      <p:pic>
        <p:nvPicPr>
          <p:cNvPr id="5" name="Рисунок 3" descr="EOC-10-белые буквы копия"/>
          <p:cNvPicPr>
            <a:picLocks noChangeAspect="1" noChangeArrowheads="1"/>
          </p:cNvPicPr>
          <p:nvPr/>
        </p:nvPicPr>
        <p:blipFill>
          <a:blip r:embed="rId2" cstate="print"/>
          <a:srcRect/>
          <a:stretch>
            <a:fillRect/>
          </a:stretch>
        </p:blipFill>
        <p:spPr bwMode="auto">
          <a:xfrm>
            <a:off x="152400" y="71362"/>
            <a:ext cx="405130" cy="385838"/>
          </a:xfrm>
          <a:prstGeom prst="rect">
            <a:avLst/>
          </a:prstGeom>
          <a:noFill/>
          <a:ln w="9525">
            <a:noFill/>
            <a:miter lim="800000"/>
            <a:headEnd/>
            <a:tailEnd/>
          </a:ln>
        </p:spPr>
      </p:pic>
      <p:pic>
        <p:nvPicPr>
          <p:cNvPr id="6" name="Picture 9" descr="тяжелый транс"/>
          <p:cNvPicPr>
            <a:picLocks noChangeAspect="1" noChangeArrowheads="1"/>
          </p:cNvPicPr>
          <p:nvPr/>
        </p:nvPicPr>
        <p:blipFill>
          <a:blip r:embed="rId3" cstate="print"/>
          <a:srcRect/>
          <a:stretch>
            <a:fillRect/>
          </a:stretch>
        </p:blipFill>
        <p:spPr bwMode="auto">
          <a:xfrm>
            <a:off x="3352800" y="3149600"/>
            <a:ext cx="2825051" cy="1574800"/>
          </a:xfrm>
          <a:prstGeom prst="rect">
            <a:avLst/>
          </a:prstGeom>
          <a:noFill/>
          <a:ln w="9525">
            <a:noFill/>
            <a:miter lim="800000"/>
            <a:headEnd/>
            <a:tailEnd/>
          </a:ln>
        </p:spPr>
      </p:pic>
      <p:pic>
        <p:nvPicPr>
          <p:cNvPr id="7" name="Picture 9" descr="7752f52164a8"/>
          <p:cNvPicPr>
            <a:picLocks noChangeAspect="1" noChangeArrowheads="1"/>
          </p:cNvPicPr>
          <p:nvPr/>
        </p:nvPicPr>
        <p:blipFill>
          <a:blip r:embed="rId4" cstate="print"/>
          <a:srcRect/>
          <a:stretch>
            <a:fillRect/>
          </a:stretch>
        </p:blipFill>
        <p:spPr bwMode="auto">
          <a:xfrm>
            <a:off x="457200" y="3200400"/>
            <a:ext cx="2463800" cy="1447800"/>
          </a:xfrm>
          <a:prstGeom prst="rect">
            <a:avLst/>
          </a:prstGeom>
          <a:noFill/>
          <a:ln w="9525">
            <a:noFill/>
            <a:miter lim="800000"/>
            <a:headEnd/>
            <a:tailEnd/>
          </a:ln>
        </p:spPr>
      </p:pic>
      <p:pic>
        <p:nvPicPr>
          <p:cNvPr id="8" name="Picture 6"/>
          <p:cNvPicPr>
            <a:picLocks noChangeAspect="1" noChangeArrowheads="1"/>
          </p:cNvPicPr>
          <p:nvPr/>
        </p:nvPicPr>
        <p:blipFill>
          <a:blip r:embed="rId5" cstate="print"/>
          <a:srcRect/>
          <a:stretch>
            <a:fillRect/>
          </a:stretch>
        </p:blipFill>
        <p:spPr bwMode="auto">
          <a:xfrm>
            <a:off x="6553200" y="3200400"/>
            <a:ext cx="2299623" cy="1447800"/>
          </a:xfrm>
          <a:prstGeom prst="rect">
            <a:avLst/>
          </a:prstGeom>
          <a:noFill/>
          <a:ln w="9525">
            <a:noFill/>
            <a:miter lim="800000"/>
            <a:headEnd/>
            <a:tailEnd/>
          </a:ln>
        </p:spPr>
      </p:pic>
      <p:sp>
        <p:nvSpPr>
          <p:cNvPr id="9" name="Номер слайда 8"/>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Заменитель хладона 113</a:t>
            </a:r>
          </a:p>
        </p:txBody>
      </p:sp>
      <p:sp>
        <p:nvSpPr>
          <p:cNvPr id="58" name="TextBox 57"/>
          <p:cNvSpPr txBox="1"/>
          <p:nvPr/>
        </p:nvSpPr>
        <p:spPr>
          <a:xfrm>
            <a:off x="191616" y="1065074"/>
            <a:ext cx="3659537" cy="1754326"/>
          </a:xfrm>
          <a:prstGeom prst="rect">
            <a:avLst/>
          </a:prstGeom>
          <a:noFill/>
        </p:spPr>
        <p:txBody>
          <a:bodyPr wrap="square" rtlCol="0">
            <a:spAutoFit/>
          </a:bodyPr>
          <a:lstStyle/>
          <a:p>
            <a:pPr algn="just"/>
            <a:r>
              <a:rPr lang="ru-RU" b="1" dirty="0" smtClean="0">
                <a:latin typeface="Times New Roman" panose="02020603050405020304" pitchFamily="18" charset="0"/>
                <a:cs typeface="Times New Roman" panose="02020603050405020304" pitchFamily="18" charset="0"/>
              </a:rPr>
              <a:t>Хладоны</a:t>
            </a:r>
            <a:r>
              <a:rPr lang="ru-RU" dirty="0" smtClean="0">
                <a:latin typeface="Times New Roman" panose="02020603050405020304" pitchFamily="18" charset="0"/>
                <a:cs typeface="Times New Roman" panose="02020603050405020304" pitchFamily="18" charset="0"/>
              </a:rPr>
              <a:t> – </a:t>
            </a:r>
            <a:r>
              <a:rPr lang="ru-RU" b="1" dirty="0" smtClean="0">
                <a:latin typeface="Times New Roman" panose="02020603050405020304" pitchFamily="18" charset="0"/>
                <a:cs typeface="Times New Roman" panose="02020603050405020304" pitchFamily="18" charset="0"/>
              </a:rPr>
              <a:t>фторсодержащие производные углеводородов. Единственный класс соединений, полностью удовлетворяющий требованиям технического задания</a:t>
            </a:r>
            <a:endParaRPr lang="ru-RU" b="1" dirty="0">
              <a:latin typeface="Times New Roman" panose="02020603050405020304" pitchFamily="18" charset="0"/>
              <a:cs typeface="Times New Roman" panose="02020603050405020304" pitchFamily="18" charset="0"/>
            </a:endParaRPr>
          </a:p>
        </p:txBody>
      </p:sp>
      <p:sp>
        <p:nvSpPr>
          <p:cNvPr id="59" name="TextBox 58"/>
          <p:cNvSpPr txBox="1"/>
          <p:nvPr/>
        </p:nvSpPr>
        <p:spPr>
          <a:xfrm>
            <a:off x="5991224" y="1619071"/>
            <a:ext cx="3030958" cy="646331"/>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Q</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 H, F, Cl, </a:t>
            </a:r>
            <a:r>
              <a:rPr lang="en-US" b="1" dirty="0" smtClean="0">
                <a:latin typeface="Times New Roman" panose="02020603050405020304" pitchFamily="18" charset="0"/>
                <a:cs typeface="Times New Roman" panose="02020603050405020304" pitchFamily="18" charset="0"/>
              </a:rPr>
              <a:t>Br, C(X</a:t>
            </a:r>
            <a:r>
              <a:rPr lang="en-US" b="1" baseline="-25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)(Y</a:t>
            </a:r>
            <a:r>
              <a:rPr lang="en-US" b="1" baseline="-25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)Z</a:t>
            </a:r>
            <a:r>
              <a:rPr lang="en-US" b="1" baseline="-25000" dirty="0" smtClean="0">
                <a:latin typeface="Times New Roman" panose="02020603050405020304" pitchFamily="18" charset="0"/>
                <a:cs typeface="Times New Roman" panose="02020603050405020304" pitchFamily="18" charset="0"/>
              </a:rPr>
              <a:t>1</a:t>
            </a:r>
            <a:endParaRPr lang="en-US" b="1" baseline="-25000"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X</a:t>
            </a:r>
            <a:r>
              <a:rPr lang="en-US" b="1" baseline="-25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 Y</a:t>
            </a:r>
            <a:r>
              <a:rPr lang="en-US" b="1" baseline="-25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 Z</a:t>
            </a:r>
            <a:r>
              <a:rPr lang="en-US" b="1" baseline="-25000" dirty="0" smtClean="0">
                <a:latin typeface="Times New Roman" panose="02020603050405020304" pitchFamily="18" charset="0"/>
                <a:cs typeface="Times New Roman" panose="02020603050405020304" pitchFamily="18" charset="0"/>
              </a:rPr>
              <a:t>1</a:t>
            </a:r>
            <a:r>
              <a:rPr lang="en-US" b="1" dirty="0" smtClean="0">
                <a:latin typeface="Times New Roman" panose="02020603050405020304" pitchFamily="18" charset="0"/>
                <a:cs typeface="Times New Roman" panose="02020603050405020304" pitchFamily="18" charset="0"/>
              </a:rPr>
              <a:t> = H, F, Cl, Br</a:t>
            </a:r>
            <a:endParaRPr lang="ru-RU" b="1" dirty="0">
              <a:latin typeface="Times New Roman" panose="02020603050405020304" pitchFamily="18" charset="0"/>
              <a:cs typeface="Times New Roman" panose="02020603050405020304" pitchFamily="18" charset="0"/>
            </a:endParaRPr>
          </a:p>
        </p:txBody>
      </p:sp>
      <p:cxnSp>
        <p:nvCxnSpPr>
          <p:cNvPr id="62" name="Прямая соединительная линия 61"/>
          <p:cNvCxnSpPr/>
          <p:nvPr/>
        </p:nvCxnSpPr>
        <p:spPr>
          <a:xfrm>
            <a:off x="1066800" y="2819400"/>
            <a:ext cx="6781800" cy="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63" name="Table 10"/>
          <p:cNvGraphicFramePr>
            <a:graphicFrameLocks noGrp="1"/>
          </p:cNvGraphicFramePr>
          <p:nvPr>
            <p:extLst>
              <p:ext uri="{D42A27DB-BD31-4B8C-83A1-F6EECF244321}">
                <p14:modId xmlns:p14="http://schemas.microsoft.com/office/powerpoint/2010/main" val="2384478194"/>
              </p:ext>
            </p:extLst>
          </p:nvPr>
        </p:nvGraphicFramePr>
        <p:xfrm>
          <a:off x="152400" y="2966211"/>
          <a:ext cx="8577834" cy="3765721"/>
        </p:xfrm>
        <a:graphic>
          <a:graphicData uri="http://schemas.openxmlformats.org/drawingml/2006/table">
            <a:tbl>
              <a:tblPr firstRow="1">
                <a:tableStyleId>{5940675A-B579-460E-94D1-54222C63F5DA}</a:tableStyleId>
              </a:tblPr>
              <a:tblGrid>
                <a:gridCol w="4191000"/>
                <a:gridCol w="2245098"/>
                <a:gridCol w="2141736"/>
              </a:tblGrid>
              <a:tr h="411479">
                <a:tc>
                  <a:txBody>
                    <a:bodyPr/>
                    <a:lstStyle/>
                    <a:p>
                      <a:pPr algn="ctr"/>
                      <a:endParaRPr lang="ru-RU" baseline="0" dirty="0">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b="1" dirty="0" smtClean="0">
                          <a:latin typeface="Times New Roman" panose="02020603050405020304" pitchFamily="18" charset="0"/>
                          <a:cs typeface="Times New Roman" panose="02020603050405020304" pitchFamily="18" charset="0"/>
                        </a:rPr>
                        <a:t>ClCF</a:t>
                      </a:r>
                      <a:r>
                        <a:rPr lang="en-US" b="1" baseline="-25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-CFCl</a:t>
                      </a:r>
                      <a:r>
                        <a:rPr lang="en-US" b="1" baseline="-25000" dirty="0" smtClean="0">
                          <a:latin typeface="Times New Roman" panose="02020603050405020304" pitchFamily="18" charset="0"/>
                          <a:cs typeface="Times New Roman" panose="02020603050405020304" pitchFamily="18" charset="0"/>
                        </a:rPr>
                        <a:t>2</a:t>
                      </a:r>
                      <a:endParaRPr lang="ru-RU" b="1" baseline="-25000" dirty="0" smtClean="0">
                        <a:latin typeface="Times New Roman" panose="02020603050405020304" pitchFamily="18" charset="0"/>
                        <a:cs typeface="Times New Roman" panose="02020603050405020304" pitchFamily="18" charset="0"/>
                      </a:endParaRPr>
                    </a:p>
                    <a:p>
                      <a:pPr algn="ctr"/>
                      <a:r>
                        <a:rPr lang="ru-RU" b="1" baseline="0" dirty="0" smtClean="0">
                          <a:latin typeface="Times New Roman" panose="02020603050405020304" pitchFamily="18" charset="0"/>
                          <a:cs typeface="Times New Roman" panose="02020603050405020304" pitchFamily="18" charset="0"/>
                        </a:rPr>
                        <a:t>(Хладон 113)</a:t>
                      </a:r>
                      <a:endParaRPr lang="ru-RU" b="1" baseline="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Cl-CH</a:t>
                      </a:r>
                      <a:r>
                        <a:rPr lang="en-US" b="1" baseline="-25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-CH</a:t>
                      </a:r>
                      <a:r>
                        <a:rPr lang="en-US" b="1" baseline="-25000" dirty="0" smtClean="0">
                          <a:latin typeface="Times New Roman" panose="02020603050405020304" pitchFamily="18" charset="0"/>
                          <a:cs typeface="Times New Roman" panose="02020603050405020304" pitchFamily="18" charset="0"/>
                        </a:rPr>
                        <a:t>2</a:t>
                      </a:r>
                      <a:r>
                        <a:rPr lang="en-US" b="1" dirty="0" smtClean="0">
                          <a:latin typeface="Times New Roman" panose="02020603050405020304" pitchFamily="18" charset="0"/>
                          <a:cs typeface="Times New Roman" panose="02020603050405020304" pitchFamily="18" charset="0"/>
                        </a:rPr>
                        <a:t>-Cl</a:t>
                      </a:r>
                      <a:endParaRPr lang="ru-RU" b="1"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anose="02020603050405020304" pitchFamily="18" charset="0"/>
                          <a:cs typeface="Times New Roman" panose="02020603050405020304" pitchFamily="18" charset="0"/>
                        </a:rPr>
                        <a:t>(Дихлорэтан)</a:t>
                      </a:r>
                    </a:p>
                  </a:txBody>
                  <a:tcPr marL="68580" marR="68580"/>
                </a:tc>
              </a:tr>
              <a:tr h="642963">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dirty="0" smtClean="0">
                          <a:latin typeface="Times New Roman" panose="02020603050405020304" pitchFamily="18" charset="0"/>
                          <a:cs typeface="Times New Roman" panose="02020603050405020304" pitchFamily="18" charset="0"/>
                        </a:rPr>
                        <a:t> негорючесть</a:t>
                      </a:r>
                    </a:p>
                    <a:p>
                      <a:pPr algn="l"/>
                      <a:endParaRPr lang="ru-RU" sz="1800" dirty="0">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ru-RU" sz="1600" b="1" dirty="0" smtClean="0">
                          <a:latin typeface="Times New Roman" panose="02020603050405020304" pitchFamily="18" charset="0"/>
                          <a:cs typeface="Times New Roman" panose="02020603050405020304" pitchFamily="18" charset="0"/>
                        </a:rPr>
                        <a:t>При</a:t>
                      </a:r>
                      <a:r>
                        <a:rPr lang="ru-RU" sz="1600" b="1" baseline="0" dirty="0" smtClean="0">
                          <a:latin typeface="Times New Roman" panose="02020603050405020304" pitchFamily="18" charset="0"/>
                          <a:cs typeface="Times New Roman" panose="02020603050405020304" pitchFamily="18" charset="0"/>
                        </a:rPr>
                        <a:t> концентрации 3,2% ингибирует горение н-гептана</a:t>
                      </a:r>
                      <a:r>
                        <a:rPr lang="en-US" sz="1600" b="1" baseline="0" dirty="0" smtClean="0">
                          <a:latin typeface="Times New Roman" panose="02020603050405020304" pitchFamily="18" charset="0"/>
                          <a:cs typeface="Times New Roman" panose="02020603050405020304" pitchFamily="18" charset="0"/>
                        </a:rPr>
                        <a:t>.</a:t>
                      </a:r>
                      <a:endParaRPr lang="ru-RU" sz="1600" b="1"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tcPr>
                </a:tc>
                <a:tc>
                  <a:txBody>
                    <a:bodyPr/>
                    <a:lstStyle/>
                    <a:p>
                      <a:pPr algn="ctr"/>
                      <a:r>
                        <a:rPr lang="ru-RU" sz="1600" b="1" dirty="0" smtClean="0">
                          <a:latin typeface="Times New Roman" panose="02020603050405020304" pitchFamily="18" charset="0"/>
                          <a:cs typeface="Times New Roman" panose="02020603050405020304" pitchFamily="18" charset="0"/>
                        </a:rPr>
                        <a:t>ЛВЖ</a:t>
                      </a:r>
                      <a:endParaRPr lang="ru-RU" sz="1600" b="1" dirty="0">
                        <a:latin typeface="Times New Roman" panose="02020603050405020304" pitchFamily="18" charset="0"/>
                        <a:cs typeface="Times New Roman" panose="02020603050405020304" pitchFamily="18" charset="0"/>
                      </a:endParaRPr>
                    </a:p>
                  </a:txBody>
                  <a:tcPr marL="68580" marR="68580"/>
                </a:tc>
              </a:tr>
              <a:tr h="612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dirty="0" smtClean="0">
                          <a:latin typeface="Times New Roman" panose="02020603050405020304" pitchFamily="18" charset="0"/>
                          <a:cs typeface="Times New Roman" panose="02020603050405020304" pitchFamily="18" charset="0"/>
                        </a:rPr>
                        <a:t> низкая температура кипения</a:t>
                      </a:r>
                    </a:p>
                    <a:p>
                      <a:pPr algn="l"/>
                      <a:endParaRPr lang="ru-RU" sz="1800" dirty="0">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ru-RU" sz="1600" b="1" dirty="0" smtClean="0">
                          <a:latin typeface="Times New Roman" panose="02020603050405020304" pitchFamily="18" charset="0"/>
                          <a:cs typeface="Times New Roman" panose="02020603050405020304" pitchFamily="18" charset="0"/>
                        </a:rPr>
                        <a:t>47,3 </a:t>
                      </a:r>
                      <a:r>
                        <a:rPr lang="ru-RU" sz="1600" b="1" kern="1200" dirty="0" smtClean="0">
                          <a:solidFill>
                            <a:schemeClr val="tx1"/>
                          </a:solidFill>
                          <a:effectLst/>
                          <a:latin typeface="Times New Roman" panose="02020603050405020304" pitchFamily="18" charset="0"/>
                          <a:ea typeface="+mn-ea"/>
                          <a:cs typeface="Times New Roman" panose="02020603050405020304" pitchFamily="18" charset="0"/>
                        </a:rPr>
                        <a:t>°С</a:t>
                      </a:r>
                      <a:endParaRPr lang="ru-RU" sz="1600" b="1"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tcPr>
                </a:tc>
                <a:tc>
                  <a:txBody>
                    <a:bodyPr/>
                    <a:lstStyle/>
                    <a:p>
                      <a:pPr algn="ctr"/>
                      <a:r>
                        <a:rPr lang="ru-RU" sz="1600" b="1" dirty="0" smtClean="0">
                          <a:latin typeface="Times New Roman" panose="02020603050405020304" pitchFamily="18" charset="0"/>
                          <a:cs typeface="Times New Roman" panose="02020603050405020304" pitchFamily="18" charset="0"/>
                        </a:rPr>
                        <a:t>84</a:t>
                      </a:r>
                      <a:r>
                        <a:rPr lang="en-US" sz="1600" b="1" dirty="0" smtClean="0">
                          <a:latin typeface="Times New Roman" panose="02020603050405020304" pitchFamily="18" charset="0"/>
                          <a:cs typeface="Times New Roman" panose="02020603050405020304" pitchFamily="18" charset="0"/>
                        </a:rPr>
                        <a:t> </a:t>
                      </a:r>
                      <a:r>
                        <a:rPr lang="ru-RU" sz="1600" b="1" kern="1200" dirty="0" smtClean="0">
                          <a:solidFill>
                            <a:schemeClr val="tx1"/>
                          </a:solidFill>
                          <a:effectLst/>
                          <a:latin typeface="Times New Roman" panose="02020603050405020304" pitchFamily="18" charset="0"/>
                          <a:ea typeface="+mn-ea"/>
                          <a:cs typeface="Times New Roman" panose="02020603050405020304" pitchFamily="18" charset="0"/>
                        </a:rPr>
                        <a:t>°С</a:t>
                      </a:r>
                      <a:endParaRPr lang="ru-RU" sz="1600" b="1" dirty="0">
                        <a:latin typeface="Times New Roman" panose="02020603050405020304" pitchFamily="18" charset="0"/>
                        <a:cs typeface="Times New Roman" panose="02020603050405020304" pitchFamily="18" charset="0"/>
                      </a:endParaRPr>
                    </a:p>
                  </a:txBody>
                  <a:tcPr marL="68580" marR="68580"/>
                </a:tc>
              </a:tr>
              <a:tr h="540000">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baseline="0" dirty="0" smtClean="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низкая токсичность</a:t>
                      </a:r>
                    </a:p>
                    <a:p>
                      <a:pPr algn="l"/>
                      <a:endParaRPr lang="ru-RU" sz="1800" baseline="30000" dirty="0">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ru-RU" sz="1600" b="1" dirty="0" smtClean="0">
                          <a:latin typeface="Times New Roman" panose="02020603050405020304" pitchFamily="18" charset="0"/>
                          <a:cs typeface="Times New Roman" panose="02020603050405020304" pitchFamily="18" charset="0"/>
                        </a:rPr>
                        <a:t>ПДК 1000 мг/м</a:t>
                      </a:r>
                      <a:r>
                        <a:rPr lang="ru-RU" sz="1600" b="1" baseline="30000" dirty="0" smtClean="0">
                          <a:latin typeface="Times New Roman" panose="02020603050405020304" pitchFamily="18" charset="0"/>
                          <a:cs typeface="Times New Roman" panose="02020603050405020304" pitchFamily="18" charset="0"/>
                        </a:rPr>
                        <a:t>3</a:t>
                      </a:r>
                      <a:endParaRPr lang="ru-RU" sz="1600" b="1" baseline="30000"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tcPr>
                </a:tc>
                <a:tc>
                  <a:txBody>
                    <a:bodyPr/>
                    <a:lstStyle/>
                    <a:p>
                      <a:pPr algn="ctr"/>
                      <a:r>
                        <a:rPr lang="ru-RU" sz="1600" b="1" dirty="0" smtClean="0">
                          <a:latin typeface="Times New Roman" panose="02020603050405020304" pitchFamily="18" charset="0"/>
                          <a:cs typeface="Times New Roman" panose="02020603050405020304" pitchFamily="18" charset="0"/>
                        </a:rPr>
                        <a:t>ПДК 3 мг/м</a:t>
                      </a:r>
                      <a:r>
                        <a:rPr lang="ru-RU" sz="1600" b="1" baseline="30000" dirty="0" smtClean="0">
                          <a:latin typeface="Times New Roman" panose="02020603050405020304" pitchFamily="18" charset="0"/>
                          <a:cs typeface="Times New Roman" panose="02020603050405020304" pitchFamily="18" charset="0"/>
                        </a:rPr>
                        <a:t>3</a:t>
                      </a:r>
                      <a:endParaRPr lang="ru-RU" sz="1600" b="1" baseline="30000" dirty="0">
                        <a:latin typeface="Times New Roman" panose="02020603050405020304" pitchFamily="18" charset="0"/>
                        <a:cs typeface="Times New Roman" panose="02020603050405020304" pitchFamily="18" charset="0"/>
                      </a:endParaRPr>
                    </a:p>
                  </a:txBody>
                  <a:tcPr marL="68580" marR="68580"/>
                </a:tc>
              </a:tr>
              <a:tr h="1113961">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800" b="1" dirty="0" smtClean="0">
                          <a:latin typeface="Times New Roman" panose="02020603050405020304" pitchFamily="18" charset="0"/>
                          <a:cs typeface="Times New Roman" panose="02020603050405020304" pitchFamily="18" charset="0"/>
                        </a:rPr>
                        <a:t> инертность</a:t>
                      </a:r>
                    </a:p>
                    <a:p>
                      <a:pPr algn="l"/>
                      <a:endParaRPr lang="ru-RU" sz="1800" dirty="0">
                        <a:latin typeface="Times New Roman" panose="02020603050405020304" pitchFamily="18" charset="0"/>
                        <a:cs typeface="Times New Roman" panose="02020603050405020304" pitchFamily="18" charset="0"/>
                      </a:endParaRPr>
                    </a:p>
                  </a:txBody>
                  <a:tcPr marL="68580" marR="685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b="1" dirty="0" smtClean="0">
                          <a:latin typeface="Times New Roman" panose="02020603050405020304" pitchFamily="18" charset="0"/>
                          <a:cs typeface="Times New Roman" panose="02020603050405020304" pitchFamily="18" charset="0"/>
                        </a:rPr>
                        <a:t>Не реагирует с концентрированными кислотами, щелочами, окислителями</a:t>
                      </a:r>
                      <a:endParaRPr lang="ru-RU" sz="1600" b="1" dirty="0">
                        <a:latin typeface="Times New Roman" panose="02020603050405020304" pitchFamily="18" charset="0"/>
                        <a:cs typeface="Times New Roman" panose="02020603050405020304" pitchFamily="18" charset="0"/>
                      </a:endParaRPr>
                    </a:p>
                  </a:txBody>
                  <a:tcPr marL="68580" marR="68580">
                    <a:lnL w="12700" cap="flat" cmpd="sng" algn="ctr">
                      <a:solidFill>
                        <a:schemeClr val="tx1"/>
                      </a:solidFill>
                      <a:prstDash val="solid"/>
                      <a:round/>
                      <a:headEnd type="none" w="med" len="med"/>
                      <a:tailEnd type="none" w="med" len="med"/>
                    </a:lnL>
                  </a:tcPr>
                </a:tc>
                <a:tc>
                  <a:txBody>
                    <a:bodyPr/>
                    <a:lstStyle/>
                    <a:p>
                      <a:pPr algn="ctr"/>
                      <a:r>
                        <a:rPr lang="ru-RU" sz="1600" b="1" dirty="0" smtClean="0">
                          <a:latin typeface="Times New Roman" panose="02020603050405020304" pitchFamily="18" charset="0"/>
                          <a:cs typeface="Times New Roman" panose="02020603050405020304" pitchFamily="18" charset="0"/>
                        </a:rPr>
                        <a:t>Легко</a:t>
                      </a:r>
                      <a:r>
                        <a:rPr lang="ru-RU" sz="1600" b="1" baseline="0" dirty="0" smtClean="0">
                          <a:latin typeface="Times New Roman" panose="02020603050405020304" pitchFamily="18" charset="0"/>
                          <a:cs typeface="Times New Roman" panose="02020603050405020304" pitchFamily="18" charset="0"/>
                        </a:rPr>
                        <a:t> </a:t>
                      </a:r>
                      <a:r>
                        <a:rPr lang="ru-RU" sz="1600" b="1" baseline="0" dirty="0" err="1" smtClean="0">
                          <a:latin typeface="Times New Roman" panose="02020603050405020304" pitchFamily="18" charset="0"/>
                          <a:cs typeface="Times New Roman" panose="02020603050405020304" pitchFamily="18" charset="0"/>
                        </a:rPr>
                        <a:t>гидролизуется</a:t>
                      </a:r>
                      <a:r>
                        <a:rPr lang="ru-RU" sz="1600" b="1" baseline="0" dirty="0" smtClean="0">
                          <a:latin typeface="Times New Roman" panose="02020603050405020304" pitchFamily="18" charset="0"/>
                          <a:cs typeface="Times New Roman" panose="02020603050405020304" pitchFamily="18" charset="0"/>
                        </a:rPr>
                        <a:t> слабыми щелочами</a:t>
                      </a:r>
                      <a:endParaRPr lang="ru-RU" sz="1600" b="1" dirty="0">
                        <a:latin typeface="Times New Roman" panose="02020603050405020304" pitchFamily="18" charset="0"/>
                        <a:cs typeface="Times New Roman" panose="02020603050405020304" pitchFamily="18" charset="0"/>
                      </a:endParaRPr>
                    </a:p>
                  </a:txBody>
                  <a:tcPr marL="68580" marR="68580"/>
                </a:tc>
              </a:tr>
            </a:tbl>
          </a:graphicData>
        </a:graphic>
      </p:graphicFrame>
      <p:sp>
        <p:nvSpPr>
          <p:cNvPr id="67" name="TextBox 66"/>
          <p:cNvSpPr txBox="1"/>
          <p:nvPr/>
        </p:nvSpPr>
        <p:spPr>
          <a:xfrm>
            <a:off x="106013" y="2971800"/>
            <a:ext cx="2871107"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Достоинства хладонов:</a:t>
            </a:r>
            <a:endParaRPr lang="ru-RU" sz="2000" b="1" dirty="0">
              <a:latin typeface="Times New Roman" panose="02020603050405020304" pitchFamily="18" charset="0"/>
              <a:cs typeface="Times New Roman" panose="02020603050405020304" pitchFamily="18" charset="0"/>
            </a:endParaRPr>
          </a:p>
        </p:txBody>
      </p:sp>
      <p:graphicFrame>
        <p:nvGraphicFramePr>
          <p:cNvPr id="4101" name="Object 5"/>
          <p:cNvGraphicFramePr>
            <a:graphicFrameLocks noChangeAspect="1"/>
          </p:cNvGraphicFramePr>
          <p:nvPr/>
        </p:nvGraphicFramePr>
        <p:xfrm>
          <a:off x="4572000" y="1371600"/>
          <a:ext cx="1044575" cy="1008063"/>
        </p:xfrm>
        <a:graphic>
          <a:graphicData uri="http://schemas.openxmlformats.org/presentationml/2006/ole">
            <mc:AlternateContent xmlns:mc="http://schemas.openxmlformats.org/markup-compatibility/2006">
              <mc:Choice xmlns:v="urn:schemas-microsoft-com:vml" Requires="v">
                <p:oleObj spid="_x0000_s4128" r:id="rId4" imgW="628962" imgH="607890" progId="">
                  <p:embed/>
                </p:oleObj>
              </mc:Choice>
              <mc:Fallback>
                <p:oleObj r:id="rId4" imgW="628962" imgH="607890" progId="">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371600"/>
                        <a:ext cx="104457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Скругленный прямоугольник 12"/>
          <p:cNvSpPr/>
          <p:nvPr/>
        </p:nvSpPr>
        <p:spPr>
          <a:xfrm>
            <a:off x="4460175" y="1254825"/>
            <a:ext cx="1371600" cy="1219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Номер слайда 10"/>
          <p:cNvSpPr>
            <a:spLocks noGrp="1"/>
          </p:cNvSpPr>
          <p:nvPr>
            <p:ph type="sldNum" sz="quarter" idx="12"/>
          </p:nvPr>
        </p:nvSpPr>
        <p:spPr>
          <a:xfrm>
            <a:off x="7010400" y="6492875"/>
            <a:ext cx="2133600" cy="365125"/>
          </a:xfrm>
        </p:spPr>
        <p:txBody>
          <a:bodyPr/>
          <a:lstStyle/>
          <a:p>
            <a:fld id="{B6F15528-21DE-4FAA-801E-634DDDAF4B2B}" type="slidenum">
              <a:rPr lang="en-US" smtClean="0"/>
              <a:pPr/>
              <a:t>20</a:t>
            </a:fld>
            <a:endParaRPr lang="en-US" dirty="0"/>
          </a:p>
        </p:txBody>
      </p:sp>
      <p:pic>
        <p:nvPicPr>
          <p:cNvPr id="12" name="Рисунок 11" descr="EOC-10-белые буквы копия"/>
          <p:cNvPicPr>
            <a:picLocks noChangeAspect="1" noChangeArrowheads="1"/>
          </p:cNvPicPr>
          <p:nvPr/>
        </p:nvPicPr>
        <p:blipFill>
          <a:blip r:embed="rId6"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Альтернативные хладоны</a:t>
            </a:r>
          </a:p>
        </p:txBody>
      </p:sp>
      <p:sp>
        <p:nvSpPr>
          <p:cNvPr id="58" name="TextBox 57"/>
          <p:cNvSpPr txBox="1"/>
          <p:nvPr/>
        </p:nvSpPr>
        <p:spPr>
          <a:xfrm>
            <a:off x="381000" y="2554069"/>
            <a:ext cx="3429000" cy="615553"/>
          </a:xfrm>
          <a:prstGeom prst="rect">
            <a:avLst/>
          </a:prstGeom>
          <a:noFill/>
        </p:spPr>
        <p:txBody>
          <a:bodyPr wrap="square" rtlCol="0">
            <a:spAutoFit/>
          </a:bodyPr>
          <a:lstStyle/>
          <a:p>
            <a:pPr algn="ctr"/>
            <a:r>
              <a:rPr lang="ru-RU" sz="1700" b="1" dirty="0" smtClean="0">
                <a:latin typeface="Times New Roman" panose="02020603050405020304" pitchFamily="18" charset="0"/>
                <a:cs typeface="Times New Roman" panose="02020603050405020304" pitchFamily="18" charset="0"/>
              </a:rPr>
              <a:t>Все низшие </a:t>
            </a:r>
            <a:r>
              <a:rPr lang="en-US" sz="1700" b="1" dirty="0" err="1" smtClean="0">
                <a:latin typeface="Times New Roman" panose="02020603050405020304" pitchFamily="18" charset="0"/>
                <a:cs typeface="Times New Roman" panose="02020603050405020304" pitchFamily="18" charset="0"/>
              </a:rPr>
              <a:t>Cl</a:t>
            </a:r>
            <a:r>
              <a:rPr lang="en-US" sz="1700" b="1" dirty="0" smtClean="0">
                <a:latin typeface="Times New Roman" panose="02020603050405020304" pitchFamily="18" charset="0"/>
                <a:cs typeface="Times New Roman" panose="02020603050405020304" pitchFamily="18" charset="0"/>
              </a:rPr>
              <a:t>, Br</a:t>
            </a:r>
            <a:r>
              <a:rPr lang="ru-RU" sz="1700" b="1" dirty="0" smtClean="0">
                <a:latin typeface="Times New Roman" panose="02020603050405020304" pitchFamily="18" charset="0"/>
                <a:cs typeface="Times New Roman" panose="02020603050405020304" pitchFamily="18" charset="0"/>
              </a:rPr>
              <a:t> – содержащие</a:t>
            </a:r>
            <a:br>
              <a:rPr lang="ru-RU" sz="1700" b="1" dirty="0" smtClean="0">
                <a:latin typeface="Times New Roman" panose="02020603050405020304" pitchFamily="18" charset="0"/>
                <a:cs typeface="Times New Roman" panose="02020603050405020304" pitchFamily="18" charset="0"/>
              </a:rPr>
            </a:br>
            <a:r>
              <a:rPr lang="ru-RU" sz="1700" b="1" dirty="0" smtClean="0">
                <a:latin typeface="Times New Roman" panose="02020603050405020304" pitchFamily="18" charset="0"/>
                <a:cs typeface="Times New Roman" panose="02020603050405020304" pitchFamily="18" charset="0"/>
              </a:rPr>
              <a:t>углеводороды</a:t>
            </a:r>
            <a:endParaRPr lang="ru-RU" sz="1700" b="1" dirty="0">
              <a:latin typeface="Times New Roman" panose="02020603050405020304" pitchFamily="18" charset="0"/>
              <a:cs typeface="Times New Roman" panose="02020603050405020304" pitchFamily="18" charset="0"/>
            </a:endParaRPr>
          </a:p>
        </p:txBody>
      </p:sp>
      <p:sp>
        <p:nvSpPr>
          <p:cNvPr id="67" name="TextBox 66"/>
          <p:cNvSpPr txBox="1"/>
          <p:nvPr/>
        </p:nvSpPr>
        <p:spPr>
          <a:xfrm>
            <a:off x="381000" y="1295400"/>
            <a:ext cx="3391891" cy="707886"/>
          </a:xfrm>
          <a:prstGeom prst="rect">
            <a:avLst/>
          </a:prstGeom>
          <a:noFill/>
        </p:spPr>
        <p:txBody>
          <a:bodyPr wrap="none" rtlCol="0">
            <a:spAutoFit/>
          </a:bodyPr>
          <a:lstStyle/>
          <a:p>
            <a:pPr algn="ctr"/>
            <a:r>
              <a:rPr lang="ru-RU" sz="2000" b="1" dirty="0" smtClean="0">
                <a:latin typeface="Times New Roman" panose="02020603050405020304" pitchFamily="18" charset="0"/>
                <a:cs typeface="Times New Roman" panose="02020603050405020304" pitchFamily="18" charset="0"/>
              </a:rPr>
              <a:t>Запрещенные</a:t>
            </a:r>
            <a:br>
              <a:rPr lang="ru-RU" sz="2000" b="1" dirty="0" smtClean="0">
                <a:latin typeface="Times New Roman" panose="02020603050405020304" pitchFamily="18" charset="0"/>
                <a:cs typeface="Times New Roman" panose="02020603050405020304" pitchFamily="18" charset="0"/>
              </a:rPr>
            </a:br>
            <a:r>
              <a:rPr lang="ru-RU" sz="2000" b="1" dirty="0" err="1" smtClean="0">
                <a:latin typeface="Times New Roman" panose="02020603050405020304" pitchFamily="18" charset="0"/>
                <a:cs typeface="Times New Roman" panose="02020603050405020304" pitchFamily="18" charset="0"/>
              </a:rPr>
              <a:t>Монреальским</a:t>
            </a:r>
            <a:r>
              <a:rPr lang="ru-RU" sz="2000" b="1" dirty="0" smtClean="0">
                <a:latin typeface="Times New Roman" panose="02020603050405020304" pitchFamily="18" charset="0"/>
                <a:cs typeface="Times New Roman" panose="02020603050405020304" pitchFamily="18" charset="0"/>
              </a:rPr>
              <a:t> протоколом</a:t>
            </a:r>
            <a:endParaRPr lang="ru-RU" sz="2000"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81000" y="1371600"/>
            <a:ext cx="35052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5935708" y="1295400"/>
            <a:ext cx="2798075" cy="707886"/>
          </a:xfrm>
          <a:prstGeom prst="rect">
            <a:avLst/>
          </a:prstGeom>
          <a:noFill/>
        </p:spPr>
        <p:txBody>
          <a:bodyPr wrap="none" rtlCol="0">
            <a:spAutoFit/>
          </a:bodyPr>
          <a:lstStyle/>
          <a:p>
            <a:pPr algn="ctr"/>
            <a:r>
              <a:rPr lang="ru-RU" sz="2000" b="1" dirty="0" smtClean="0">
                <a:latin typeface="Times New Roman" panose="02020603050405020304" pitchFamily="18" charset="0"/>
                <a:cs typeface="Times New Roman" panose="02020603050405020304" pitchFamily="18" charset="0"/>
              </a:rPr>
              <a:t>Запрещенные</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Киотским протоколом</a:t>
            </a:r>
            <a:endParaRPr lang="ru-RU" sz="2000" b="1"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5867400" y="1295400"/>
            <a:ext cx="2895600" cy="762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5715000" y="2550225"/>
            <a:ext cx="3429000" cy="615553"/>
          </a:xfrm>
          <a:prstGeom prst="rect">
            <a:avLst/>
          </a:prstGeom>
          <a:noFill/>
        </p:spPr>
        <p:txBody>
          <a:bodyPr wrap="square" rtlCol="0">
            <a:spAutoFit/>
          </a:bodyPr>
          <a:lstStyle/>
          <a:p>
            <a:pPr algn="ctr"/>
            <a:r>
              <a:rPr lang="ru-RU" sz="1700" b="1" dirty="0" smtClean="0">
                <a:latin typeface="Times New Roman" panose="02020603050405020304" pitchFamily="18" charset="0"/>
                <a:cs typeface="Times New Roman" panose="02020603050405020304" pitchFamily="18" charset="0"/>
              </a:rPr>
              <a:t>Все перфторированные</a:t>
            </a:r>
            <a:br>
              <a:rPr lang="ru-RU" sz="1700" b="1" dirty="0" smtClean="0">
                <a:latin typeface="Times New Roman" panose="02020603050405020304" pitchFamily="18" charset="0"/>
                <a:cs typeface="Times New Roman" panose="02020603050405020304" pitchFamily="18" charset="0"/>
              </a:rPr>
            </a:br>
            <a:r>
              <a:rPr lang="ru-RU" sz="1700" b="1" dirty="0" smtClean="0">
                <a:latin typeface="Times New Roman" panose="02020603050405020304" pitchFamily="18" charset="0"/>
                <a:cs typeface="Times New Roman" panose="02020603050405020304" pitchFamily="18" charset="0"/>
              </a:rPr>
              <a:t>углеводороды</a:t>
            </a:r>
            <a:endParaRPr lang="ru-RU" sz="1700" b="1" dirty="0">
              <a:latin typeface="Times New Roman" panose="02020603050405020304" pitchFamily="18" charset="0"/>
              <a:cs typeface="Times New Roman" panose="02020603050405020304" pitchFamily="18" charset="0"/>
            </a:endParaRPr>
          </a:p>
        </p:txBody>
      </p:sp>
      <p:pic>
        <p:nvPicPr>
          <p:cNvPr id="16" name="Picture 14"/>
          <p:cNvPicPr>
            <a:picLocks noChangeAspect="1"/>
          </p:cNvPicPr>
          <p:nvPr/>
        </p:nvPicPr>
        <p:blipFill>
          <a:blip r:embed="rId3" cstate="print"/>
          <a:stretch>
            <a:fillRect/>
          </a:stretch>
        </p:blipFill>
        <p:spPr>
          <a:xfrm>
            <a:off x="131675" y="3363694"/>
            <a:ext cx="2849650" cy="2362200"/>
          </a:xfrm>
          <a:prstGeom prst="rect">
            <a:avLst/>
          </a:prstGeom>
        </p:spPr>
      </p:pic>
      <p:sp>
        <p:nvSpPr>
          <p:cNvPr id="17" name="TextBox 16"/>
          <p:cNvSpPr txBox="1"/>
          <p:nvPr/>
        </p:nvSpPr>
        <p:spPr>
          <a:xfrm>
            <a:off x="5486400" y="3392269"/>
            <a:ext cx="3681350" cy="1400383"/>
          </a:xfrm>
          <a:prstGeom prst="rect">
            <a:avLst/>
          </a:prstGeom>
          <a:noFill/>
        </p:spPr>
        <p:txBody>
          <a:bodyPr wrap="square" rtlCol="0">
            <a:spAutoFit/>
          </a:bodyPr>
          <a:lstStyle/>
          <a:p>
            <a:pPr algn="ctr"/>
            <a:r>
              <a:rPr lang="ru-RU" sz="1700" b="1" dirty="0" smtClean="0">
                <a:solidFill>
                  <a:srgbClr val="FF0000"/>
                </a:solidFill>
                <a:latin typeface="Times New Roman" panose="02020603050405020304" pitchFamily="18" charset="0"/>
                <a:cs typeface="Times New Roman" panose="02020603050405020304" pitchFamily="18" charset="0"/>
              </a:rPr>
              <a:t>Период полураспада С</a:t>
            </a:r>
            <a:r>
              <a:rPr lang="en-US" sz="1700" b="1" dirty="0" smtClean="0">
                <a:solidFill>
                  <a:srgbClr val="FF0000"/>
                </a:solidFill>
                <a:latin typeface="Times New Roman" panose="02020603050405020304" pitchFamily="18" charset="0"/>
                <a:cs typeface="Times New Roman" panose="02020603050405020304" pitchFamily="18" charset="0"/>
              </a:rPr>
              <a:t>F</a:t>
            </a:r>
            <a:r>
              <a:rPr lang="en-US" sz="1700" b="1" baseline="-25000" dirty="0" smtClean="0">
                <a:solidFill>
                  <a:srgbClr val="FF0000"/>
                </a:solidFill>
                <a:latin typeface="Times New Roman" panose="02020603050405020304" pitchFamily="18" charset="0"/>
                <a:cs typeface="Times New Roman" panose="02020603050405020304" pitchFamily="18" charset="0"/>
              </a:rPr>
              <a:t>4 </a:t>
            </a:r>
            <a:r>
              <a:rPr lang="en-US" sz="1700" b="1" baseline="30000" dirty="0" smtClean="0">
                <a:solidFill>
                  <a:srgbClr val="FF0000"/>
                </a:solidFill>
                <a:latin typeface="Times New Roman" panose="02020603050405020304" pitchFamily="18" charset="0"/>
                <a:cs typeface="Times New Roman" panose="02020603050405020304" pitchFamily="18" charset="0"/>
              </a:rPr>
              <a:t> </a:t>
            </a:r>
            <a:r>
              <a:rPr lang="en-US" sz="1700" b="1" dirty="0" smtClean="0">
                <a:solidFill>
                  <a:srgbClr val="FF0000"/>
                </a:solidFill>
                <a:latin typeface="Times New Roman" panose="02020603050405020304" pitchFamily="18" charset="0"/>
                <a:cs typeface="Times New Roman" panose="02020603050405020304" pitchFamily="18" charset="0"/>
              </a:rPr>
              <a:t>- </a:t>
            </a:r>
            <a:br>
              <a:rPr lang="en-US" sz="1700" b="1" dirty="0" smtClean="0">
                <a:solidFill>
                  <a:srgbClr val="FF0000"/>
                </a:solidFill>
                <a:latin typeface="Times New Roman" panose="02020603050405020304" pitchFamily="18" charset="0"/>
                <a:cs typeface="Times New Roman" panose="02020603050405020304" pitchFamily="18" charset="0"/>
              </a:rPr>
            </a:br>
            <a:r>
              <a:rPr lang="ru-RU" sz="1700" b="1" dirty="0" smtClean="0">
                <a:solidFill>
                  <a:srgbClr val="FF0000"/>
                </a:solidFill>
                <a:latin typeface="Times New Roman" panose="02020603050405020304" pitchFamily="18" charset="0"/>
                <a:cs typeface="Times New Roman" panose="02020603050405020304" pitchFamily="18" charset="0"/>
              </a:rPr>
              <a:t>50 тыс. лет.</a:t>
            </a:r>
          </a:p>
          <a:p>
            <a:pPr algn="ctr"/>
            <a:r>
              <a:rPr lang="ru-RU" sz="1700" b="1" dirty="0" smtClean="0">
                <a:solidFill>
                  <a:srgbClr val="FF0000"/>
                </a:solidFill>
                <a:latin typeface="Times New Roman" panose="02020603050405020304" pitchFamily="18" charset="0"/>
                <a:cs typeface="Times New Roman" panose="02020603050405020304" pitchFamily="18" charset="0"/>
              </a:rPr>
              <a:t>Потенциал глобального потепления</a:t>
            </a:r>
            <a:r>
              <a:rPr lang="en-US" sz="1700" b="1" dirty="0" smtClean="0">
                <a:solidFill>
                  <a:srgbClr val="FF0000"/>
                </a:solidFill>
                <a:latin typeface="Times New Roman" panose="02020603050405020304" pitchFamily="18" charset="0"/>
                <a:cs typeface="Times New Roman" panose="02020603050405020304" pitchFamily="18" charset="0"/>
              </a:rPr>
              <a:t/>
            </a:r>
            <a:br>
              <a:rPr lang="en-US" sz="1700" b="1" dirty="0" smtClean="0">
                <a:solidFill>
                  <a:srgbClr val="FF0000"/>
                </a:solidFill>
                <a:latin typeface="Times New Roman" panose="02020603050405020304" pitchFamily="18" charset="0"/>
                <a:cs typeface="Times New Roman" panose="02020603050405020304" pitchFamily="18" charset="0"/>
              </a:rPr>
            </a:br>
            <a:r>
              <a:rPr lang="ru-RU" sz="1700" b="1" dirty="0" smtClean="0">
                <a:solidFill>
                  <a:srgbClr val="FF0000"/>
                </a:solidFill>
                <a:latin typeface="Times New Roman" panose="02020603050405020304" pitchFamily="18" charset="0"/>
                <a:cs typeface="Times New Roman" panose="02020603050405020304" pitchFamily="18" charset="0"/>
              </a:rPr>
              <a:t> в 7300 раз выше, чем у СО</a:t>
            </a:r>
            <a:r>
              <a:rPr lang="ru-RU" sz="1700" b="1" baseline="-25000" dirty="0" smtClean="0">
                <a:solidFill>
                  <a:srgbClr val="FF0000"/>
                </a:solidFill>
                <a:latin typeface="Times New Roman" panose="02020603050405020304" pitchFamily="18" charset="0"/>
                <a:cs typeface="Times New Roman" panose="02020603050405020304" pitchFamily="18" charset="0"/>
              </a:rPr>
              <a:t>2</a:t>
            </a:r>
            <a:endParaRPr lang="ru-RU" sz="1700" b="1" dirty="0">
              <a:solidFill>
                <a:srgbClr val="FF0000"/>
              </a:solidFill>
              <a:latin typeface="Times New Roman" panose="02020603050405020304" pitchFamily="18" charset="0"/>
              <a:cs typeface="Times New Roman" panose="02020603050405020304" pitchFamily="18" charset="0"/>
            </a:endParaRPr>
          </a:p>
        </p:txBody>
      </p:sp>
      <p:sp>
        <p:nvSpPr>
          <p:cNvPr id="18" name="Стрелка вниз 17"/>
          <p:cNvSpPr/>
          <p:nvPr/>
        </p:nvSpPr>
        <p:spPr>
          <a:xfrm>
            <a:off x="1905000" y="2133600"/>
            <a:ext cx="381000" cy="457200"/>
          </a:xfrm>
          <a:prstGeom prst="down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трелка вниз 18"/>
          <p:cNvSpPr/>
          <p:nvPr/>
        </p:nvSpPr>
        <p:spPr>
          <a:xfrm>
            <a:off x="7239000" y="2145475"/>
            <a:ext cx="381000" cy="457200"/>
          </a:xfrm>
          <a:prstGeom prst="down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1" name="Прямая со стрелкой 20"/>
          <p:cNvCxnSpPr>
            <a:endCxn id="27" idx="0"/>
          </p:cNvCxnSpPr>
          <p:nvPr/>
        </p:nvCxnSpPr>
        <p:spPr>
          <a:xfrm>
            <a:off x="4572000" y="533400"/>
            <a:ext cx="4950" cy="2526475"/>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712281" y="3048000"/>
            <a:ext cx="1768433" cy="707886"/>
          </a:xfrm>
          <a:prstGeom prst="rect">
            <a:avLst/>
          </a:prstGeom>
          <a:noFill/>
        </p:spPr>
        <p:txBody>
          <a:bodyPr wrap="none" rtlCol="0">
            <a:spAutoFit/>
          </a:bodyPr>
          <a:lstStyle/>
          <a:p>
            <a:pPr algn="ctr"/>
            <a:r>
              <a:rPr lang="ru-RU" sz="2000" b="1" dirty="0" smtClean="0">
                <a:latin typeface="Times New Roman" panose="02020603050405020304" pitchFamily="18" charset="0"/>
                <a:cs typeface="Times New Roman" panose="02020603050405020304" pitchFamily="18" charset="0"/>
              </a:rPr>
              <a:t>Разрешенные</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хладоны</a:t>
            </a:r>
            <a:endParaRPr lang="ru-RU" sz="2000" b="1" dirty="0">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3586350" y="3059875"/>
            <a:ext cx="1981200" cy="75012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Стрелка вниз 29"/>
          <p:cNvSpPr/>
          <p:nvPr/>
        </p:nvSpPr>
        <p:spPr>
          <a:xfrm>
            <a:off x="4395850" y="3886200"/>
            <a:ext cx="381000" cy="457200"/>
          </a:xfrm>
          <a:prstGeom prst="downArrow">
            <a:avLst/>
          </a:prstGeom>
          <a:solidFill>
            <a:schemeClr val="accent3">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1" name="TextBox 30"/>
          <p:cNvSpPr txBox="1"/>
          <p:nvPr/>
        </p:nvSpPr>
        <p:spPr>
          <a:xfrm>
            <a:off x="3605150" y="4467100"/>
            <a:ext cx="1957450" cy="1923604"/>
          </a:xfrm>
          <a:prstGeom prst="rect">
            <a:avLst/>
          </a:prstGeom>
          <a:noFill/>
        </p:spPr>
        <p:txBody>
          <a:bodyPr wrap="square" rtlCol="0">
            <a:spAutoFit/>
          </a:bodyPr>
          <a:lstStyle/>
          <a:p>
            <a:pPr algn="ctr"/>
            <a:r>
              <a:rPr lang="en-US" sz="1700" b="1" dirty="0" smtClean="0">
                <a:latin typeface="Times New Roman" panose="02020603050405020304" pitchFamily="18" charset="0"/>
                <a:cs typeface="Times New Roman" panose="02020603050405020304" pitchFamily="18" charset="0"/>
              </a:rPr>
              <a:t>HFC-4310mee</a:t>
            </a:r>
          </a:p>
          <a:p>
            <a:pPr algn="ctr"/>
            <a:r>
              <a:rPr lang="en-US" sz="1700" b="1" dirty="0" smtClean="0">
                <a:latin typeface="Times New Roman" panose="02020603050405020304" pitchFamily="18" charset="0"/>
                <a:cs typeface="Times New Roman" panose="02020603050405020304" pitchFamily="18" charset="0"/>
              </a:rPr>
              <a:t>HFC-245fa</a:t>
            </a:r>
          </a:p>
          <a:p>
            <a:pPr algn="ctr"/>
            <a:r>
              <a:rPr lang="en-US" sz="1700" b="1" dirty="0" smtClean="0">
                <a:latin typeface="Times New Roman" panose="02020603050405020304" pitchFamily="18" charset="0"/>
                <a:cs typeface="Times New Roman" panose="02020603050405020304" pitchFamily="18" charset="0"/>
              </a:rPr>
              <a:t>HFC-c488ee</a:t>
            </a:r>
          </a:p>
          <a:p>
            <a:pPr algn="ctr"/>
            <a:r>
              <a:rPr lang="en-US" sz="1700" b="1" dirty="0" smtClean="0">
                <a:latin typeface="Times New Roman" panose="02020603050405020304" pitchFamily="18" charset="0"/>
                <a:cs typeface="Times New Roman" panose="02020603050405020304" pitchFamily="18" charset="0"/>
              </a:rPr>
              <a:t>HFC-c336ee</a:t>
            </a:r>
          </a:p>
          <a:p>
            <a:pPr algn="ctr"/>
            <a:r>
              <a:rPr lang="ru-RU" sz="1700" b="1" dirty="0" smtClean="0">
                <a:latin typeface="Times New Roman" panose="02020603050405020304" pitchFamily="18" charset="0"/>
                <a:cs typeface="Times New Roman" panose="02020603050405020304" pitchFamily="18" charset="0"/>
              </a:rPr>
              <a:t>и др.</a:t>
            </a:r>
          </a:p>
          <a:p>
            <a:pPr algn="ctr"/>
            <a:r>
              <a:rPr lang="ru-RU" sz="1700" b="1" dirty="0" smtClean="0">
                <a:solidFill>
                  <a:srgbClr val="FF0000"/>
                </a:solidFill>
                <a:latin typeface="Times New Roman" panose="02020603050405020304" pitchFamily="18" charset="0"/>
                <a:cs typeface="Times New Roman" panose="02020603050405020304" pitchFamily="18" charset="0"/>
              </a:rPr>
              <a:t>не удовлетворяют</a:t>
            </a:r>
            <a:br>
              <a:rPr lang="ru-RU" sz="1700" b="1" dirty="0" smtClean="0">
                <a:solidFill>
                  <a:srgbClr val="FF0000"/>
                </a:solidFill>
                <a:latin typeface="Times New Roman" panose="02020603050405020304" pitchFamily="18" charset="0"/>
                <a:cs typeface="Times New Roman" panose="02020603050405020304" pitchFamily="18" charset="0"/>
              </a:rPr>
            </a:br>
            <a:r>
              <a:rPr lang="ru-RU" sz="1700" b="1" dirty="0" smtClean="0">
                <a:solidFill>
                  <a:srgbClr val="FF0000"/>
                </a:solidFill>
                <a:latin typeface="Times New Roman" panose="02020603050405020304" pitchFamily="18" charset="0"/>
                <a:cs typeface="Times New Roman" panose="02020603050405020304" pitchFamily="18" charset="0"/>
              </a:rPr>
              <a:t>требованиям ТЗ</a:t>
            </a:r>
            <a:endParaRPr lang="ru-RU" sz="1700" b="1" dirty="0">
              <a:solidFill>
                <a:srgbClr val="FF0000"/>
              </a:solidFill>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3657600" y="4419600"/>
            <a:ext cx="1828800" cy="2057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Номер слайда 19"/>
          <p:cNvSpPr>
            <a:spLocks noGrp="1"/>
          </p:cNvSpPr>
          <p:nvPr>
            <p:ph type="sldNum" sz="quarter" idx="12"/>
          </p:nvPr>
        </p:nvSpPr>
        <p:spPr/>
        <p:txBody>
          <a:bodyPr/>
          <a:lstStyle/>
          <a:p>
            <a:fld id="{B6F15528-21DE-4FAA-801E-634DDDAF4B2B}" type="slidenum">
              <a:rPr lang="en-US" smtClean="0"/>
              <a:pPr/>
              <a:t>21</a:t>
            </a:fld>
            <a:endParaRPr lang="en-US"/>
          </a:p>
        </p:txBody>
      </p:sp>
      <p:pic>
        <p:nvPicPr>
          <p:cNvPr id="23" name="Рисунок 22" descr="EOC-10-белые буквы копия"/>
          <p:cNvPicPr>
            <a:picLocks noChangeAspect="1" noChangeArrowheads="1"/>
          </p:cNvPicPr>
          <p:nvPr/>
        </p:nvPicPr>
        <p:blipFill>
          <a:blip r:embed="rId4"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Разрешенные фреоны</a:t>
            </a:r>
          </a:p>
        </p:txBody>
      </p:sp>
      <p:graphicFrame>
        <p:nvGraphicFramePr>
          <p:cNvPr id="5" name="Table 1"/>
          <p:cNvGraphicFramePr>
            <a:graphicFrameLocks noGrp="1"/>
          </p:cNvGraphicFramePr>
          <p:nvPr>
            <p:extLst>
              <p:ext uri="{D42A27DB-BD31-4B8C-83A1-F6EECF244321}">
                <p14:modId xmlns:p14="http://schemas.microsoft.com/office/powerpoint/2010/main" val="2163026165"/>
              </p:ext>
            </p:extLst>
          </p:nvPr>
        </p:nvGraphicFramePr>
        <p:xfrm>
          <a:off x="365760" y="685800"/>
          <a:ext cx="8625840" cy="5654537"/>
        </p:xfrm>
        <a:graphic>
          <a:graphicData uri="http://schemas.openxmlformats.org/drawingml/2006/table">
            <a:tbl>
              <a:tblPr firstRow="1" bandRow="1">
                <a:tableStyleId>{5C22544A-7EE6-4342-B048-85BDC9FD1C3A}</a:tableStyleId>
              </a:tblPr>
              <a:tblGrid>
                <a:gridCol w="1822520"/>
                <a:gridCol w="1012120"/>
                <a:gridCol w="2362200"/>
                <a:gridCol w="3429000"/>
              </a:tblGrid>
              <a:tr h="655817">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Соединение</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Т кип. </a:t>
                      </a:r>
                      <a:r>
                        <a:rPr lang="ru-RU" dirty="0" smtClean="0">
                          <a:solidFill>
                            <a:schemeClr val="tx1"/>
                          </a:solidFill>
                          <a:latin typeface="Times New Roman" panose="02020603050405020304" pitchFamily="18" charset="0"/>
                          <a:cs typeface="Times New Roman" panose="02020603050405020304" pitchFamily="18" charset="0"/>
                        </a:rPr>
                        <a:t>°С</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Свойства</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Недостатки</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i="1" kern="1200" dirty="0" smtClean="0">
                          <a:solidFill>
                            <a:schemeClr val="dk1"/>
                          </a:solidFill>
                          <a:effectLst/>
                          <a:latin typeface="Times New Roman" panose="02020603050405020304" pitchFamily="18" charset="0"/>
                          <a:ea typeface="+mn-ea"/>
                          <a:cs typeface="Times New Roman" panose="02020603050405020304" pitchFamily="18" charset="0"/>
                        </a:rPr>
                        <a:t>н-</a:t>
                      </a:r>
                      <a:r>
                        <a:rPr lang="ru-RU" sz="1600" b="1" kern="1200" dirty="0" err="1" smtClean="0">
                          <a:solidFill>
                            <a:schemeClr val="dk1"/>
                          </a:solidFill>
                          <a:effectLst/>
                          <a:latin typeface="Times New Roman" panose="02020603050405020304" pitchFamily="18" charset="0"/>
                          <a:ea typeface="+mn-ea"/>
                          <a:cs typeface="Times New Roman" panose="02020603050405020304" pitchFamily="18" charset="0"/>
                        </a:rPr>
                        <a:t>пропилбромид</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71</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растворяющая способность по отношению к </a:t>
                      </a:r>
                      <a:r>
                        <a:rPr lang="ru-RU" sz="1400" b="0" dirty="0" err="1" smtClean="0">
                          <a:solidFill>
                            <a:schemeClr val="tx1"/>
                          </a:solidFill>
                          <a:latin typeface="Times New Roman" panose="02020603050405020304" pitchFamily="18" charset="0"/>
                          <a:cs typeface="Times New Roman" panose="02020603050405020304" pitchFamily="18" charset="0"/>
                        </a:rPr>
                        <a:t>метилхлороформу</a:t>
                      </a:r>
                      <a:r>
                        <a:rPr lang="ru-RU" sz="1400" b="0" dirty="0" smtClean="0">
                          <a:solidFill>
                            <a:schemeClr val="tx1"/>
                          </a:solidFill>
                          <a:latin typeface="Times New Roman" panose="02020603050405020304" pitchFamily="18" charset="0"/>
                          <a:cs typeface="Times New Roman" panose="02020603050405020304" pitchFamily="18" charset="0"/>
                        </a:rPr>
                        <a:t>:	</a:t>
                      </a:r>
                    </a:p>
                    <a:p>
                      <a:r>
                        <a:rPr lang="ru-RU" sz="1400" b="0" dirty="0" smtClean="0">
                          <a:solidFill>
                            <a:schemeClr val="tx1"/>
                          </a:solidFill>
                          <a:latin typeface="Times New Roman" panose="02020603050405020304" pitchFamily="18" charset="0"/>
                          <a:cs typeface="Times New Roman" panose="02020603050405020304" pitchFamily="18" charset="0"/>
                        </a:rPr>
                        <a:t>минеральные масла	0,88</a:t>
                      </a:r>
                    </a:p>
                    <a:p>
                      <a:r>
                        <a:rPr lang="ru-RU" sz="1400" b="0" dirty="0" smtClean="0">
                          <a:solidFill>
                            <a:schemeClr val="tx1"/>
                          </a:solidFill>
                          <a:latin typeface="Times New Roman" panose="02020603050405020304" pitchFamily="18" charset="0"/>
                          <a:cs typeface="Times New Roman" panose="02020603050405020304" pitchFamily="18" charset="0"/>
                        </a:rPr>
                        <a:t>полиэфирные масла	1,44</a:t>
                      </a:r>
                    </a:p>
                    <a:p>
                      <a:r>
                        <a:rPr lang="ru-RU" sz="1400" b="0" dirty="0" smtClean="0">
                          <a:solidFill>
                            <a:schemeClr val="tx1"/>
                          </a:solidFill>
                          <a:latin typeface="Times New Roman" panose="02020603050405020304" pitchFamily="18" charset="0"/>
                          <a:cs typeface="Times New Roman" panose="02020603050405020304" pitchFamily="18" charset="0"/>
                        </a:rPr>
                        <a:t>жиры		0,97</a:t>
                      </a:r>
                    </a:p>
                    <a:p>
                      <a:r>
                        <a:rPr lang="ru-RU" sz="1400" b="0" dirty="0" smtClean="0">
                          <a:solidFill>
                            <a:schemeClr val="tx1"/>
                          </a:solidFill>
                          <a:latin typeface="Times New Roman" panose="02020603050405020304" pitchFamily="18" charset="0"/>
                          <a:cs typeface="Times New Roman" panose="02020603050405020304" pitchFamily="18" charset="0"/>
                        </a:rPr>
                        <a:t>силиконовые масла</a:t>
                      </a:r>
                      <a:r>
                        <a:rPr lang="ru-RU" sz="1400" b="0" baseline="0" dirty="0" smtClean="0">
                          <a:solidFill>
                            <a:schemeClr val="tx1"/>
                          </a:solidFill>
                          <a:latin typeface="Times New Roman" panose="02020603050405020304" pitchFamily="18" charset="0"/>
                          <a:cs typeface="Times New Roman" panose="02020603050405020304" pitchFamily="18" charset="0"/>
                        </a:rPr>
                        <a:t>        </a:t>
                      </a:r>
                      <a:r>
                        <a:rPr lang="ru-RU" sz="1400" b="0" dirty="0" smtClean="0">
                          <a:solidFill>
                            <a:schemeClr val="tx1"/>
                          </a:solidFill>
                          <a:latin typeface="Times New Roman" panose="02020603050405020304" pitchFamily="18" charset="0"/>
                          <a:cs typeface="Times New Roman" panose="02020603050405020304" pitchFamily="18" charset="0"/>
                        </a:rPr>
                        <a:t>1,00</a:t>
                      </a:r>
                    </a:p>
                  </a:txBody>
                  <a:tcPr anchor="ctr"/>
                </a:tc>
                <a:tc>
                  <a:txBody>
                    <a:bodyPr/>
                    <a:lstStyle/>
                    <a:p>
                      <a:r>
                        <a:rPr lang="ru-RU" sz="1400" kern="1200" dirty="0" err="1" smtClean="0">
                          <a:solidFill>
                            <a:schemeClr val="dk1"/>
                          </a:solidFill>
                          <a:effectLst/>
                          <a:latin typeface="Times New Roman" panose="02020603050405020304" pitchFamily="18" charset="0"/>
                          <a:ea typeface="+mn-ea"/>
                          <a:cs typeface="Times New Roman" panose="02020603050405020304" pitchFamily="18" charset="0"/>
                        </a:rPr>
                        <a:t>пожаровзрывоопасен</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и требует </a:t>
                      </a:r>
                      <a:b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b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применения стабилизаторов</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1-фтор-1,1-дихлорэтан</a:t>
                      </a:r>
                    </a:p>
                    <a:p>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(хладон 141</a:t>
                      </a:r>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b</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32</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rowSpan="4">
                  <a:txBody>
                    <a:bodyPr/>
                    <a:lstStyle/>
                    <a:p>
                      <a:r>
                        <a:rPr lang="ru-RU" sz="1400" b="0" dirty="0" err="1" smtClean="0">
                          <a:solidFill>
                            <a:schemeClr val="tx1"/>
                          </a:solidFill>
                          <a:latin typeface="Times New Roman" panose="02020603050405020304" pitchFamily="18" charset="0"/>
                          <a:cs typeface="Times New Roman" panose="02020603050405020304" pitchFamily="18" charset="0"/>
                        </a:rPr>
                        <a:t>негорючи</a:t>
                      </a:r>
                      <a:r>
                        <a:rPr lang="ru-RU" sz="1400" b="0" dirty="0" smtClean="0">
                          <a:solidFill>
                            <a:schemeClr val="tx1"/>
                          </a:solidFill>
                          <a:latin typeface="Times New Roman" panose="02020603050405020304" pitchFamily="18" charset="0"/>
                          <a:cs typeface="Times New Roman" panose="02020603050405020304" pitchFamily="18" charset="0"/>
                        </a:rPr>
                        <a:t>, в большинстве своем взрывобезопасны, обладают хорошей растворяющей способностью</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относительно высокий ОРП</a:t>
                      </a:r>
                      <a:r>
                        <a:rPr lang="en-US" sz="1400" b="0" dirty="0" smtClean="0">
                          <a:solidFill>
                            <a:schemeClr val="tx1"/>
                          </a:solidFill>
                          <a:latin typeface="Times New Roman" panose="02020603050405020304" pitchFamily="18" charset="0"/>
                          <a:cs typeface="Times New Roman" panose="02020603050405020304" pitchFamily="18" charset="0"/>
                        </a:rPr>
                        <a:t> </a:t>
                      </a:r>
                      <a:r>
                        <a:rPr lang="ru-RU" sz="1400" b="0" dirty="0" smtClean="0">
                          <a:solidFill>
                            <a:schemeClr val="tx1"/>
                          </a:solidFill>
                          <a:latin typeface="Times New Roman" panose="02020603050405020304" pitchFamily="18" charset="0"/>
                          <a:cs typeface="Times New Roman" panose="02020603050405020304" pitchFamily="18" charset="0"/>
                        </a:rPr>
                        <a:t>(0,11); умеренная токсичность; обладает </a:t>
                      </a:r>
                      <a:br>
                        <a:rPr lang="ru-RU" sz="1400" b="0" dirty="0" smtClean="0">
                          <a:solidFill>
                            <a:schemeClr val="tx1"/>
                          </a:solidFill>
                          <a:latin typeface="Times New Roman" panose="02020603050405020304" pitchFamily="18" charset="0"/>
                          <a:cs typeface="Times New Roman" panose="02020603050405020304" pitchFamily="18" charset="0"/>
                        </a:rPr>
                      </a:br>
                      <a:r>
                        <a:rPr lang="ru-RU" sz="1400" b="0" dirty="0" err="1" smtClean="0">
                          <a:solidFill>
                            <a:schemeClr val="tx1"/>
                          </a:solidFill>
                          <a:latin typeface="Times New Roman" panose="02020603050405020304" pitchFamily="18" charset="0"/>
                          <a:cs typeface="Times New Roman" panose="02020603050405020304" pitchFamily="18" charset="0"/>
                        </a:rPr>
                        <a:t>бóльшим</a:t>
                      </a:r>
                      <a:r>
                        <a:rPr lang="ru-RU" sz="1400" b="0" dirty="0" smtClean="0">
                          <a:solidFill>
                            <a:schemeClr val="tx1"/>
                          </a:solidFill>
                          <a:latin typeface="Times New Roman" panose="02020603050405020304" pitchFamily="18" charset="0"/>
                          <a:cs typeface="Times New Roman" panose="02020603050405020304" pitchFamily="18" charset="0"/>
                        </a:rPr>
                        <a:t> воздействием, по сравнению с хладоном 113, на полимерные материалы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2,2-дихлор-1,1,1-трифторэтан</a:t>
                      </a:r>
                      <a:endParaRPr lang="en-US" sz="16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хладон 123</a:t>
                      </a:r>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27,6</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имеет ненулевой ОРП</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1,1-дифтор-1,2,2-трихлорэтан</a:t>
                      </a:r>
                      <a:endParaRPr lang="en-US" sz="16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хладон 122</a:t>
                      </a:r>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79,3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имеет ненулевой ОРП</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kern="1200" dirty="0" err="1" smtClean="0">
                          <a:solidFill>
                            <a:schemeClr val="dk1"/>
                          </a:solidFill>
                          <a:effectLst/>
                          <a:latin typeface="Times New Roman" panose="02020603050405020304" pitchFamily="18" charset="0"/>
                          <a:ea typeface="+mn-ea"/>
                          <a:cs typeface="Times New Roman" panose="02020603050405020304" pitchFamily="18" charset="0"/>
                        </a:rPr>
                        <a:t>дихлорпентафторпропан</a:t>
                      </a:r>
                      <a:endParaRPr lang="en-US" sz="1600" b="1" kern="1200" dirty="0" smtClean="0">
                        <a:solidFill>
                          <a:schemeClr val="dk1"/>
                        </a:solidFill>
                        <a:effectLst/>
                        <a:latin typeface="Times New Roman" panose="02020603050405020304" pitchFamily="18" charset="0"/>
                        <a:ea typeface="+mn-ea"/>
                        <a:cs typeface="Times New Roman" panose="02020603050405020304" pitchFamily="18" charset="0"/>
                      </a:endParaRPr>
                    </a:p>
                    <a:p>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хладон 225</a:t>
                      </a:r>
                      <a:r>
                        <a:rPr lang="en-US" sz="1600" b="1"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ru-RU" sz="1400" b="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имеет ненулевой ОРП, и обладает </a:t>
                      </a:r>
                      <a:br>
                        <a:rPr lang="ru-RU" sz="1400" b="0" dirty="0" smtClean="0">
                          <a:solidFill>
                            <a:schemeClr val="tx1"/>
                          </a:solidFill>
                          <a:latin typeface="Times New Roman" panose="02020603050405020304" pitchFamily="18" charset="0"/>
                          <a:cs typeface="Times New Roman" panose="02020603050405020304" pitchFamily="18" charset="0"/>
                        </a:rPr>
                      </a:br>
                      <a:r>
                        <a:rPr lang="ru-RU" sz="1400" b="0" dirty="0" err="1" smtClean="0">
                          <a:solidFill>
                            <a:schemeClr val="tx1"/>
                          </a:solidFill>
                          <a:latin typeface="Times New Roman" panose="02020603050405020304" pitchFamily="18" charset="0"/>
                          <a:cs typeface="Times New Roman" panose="02020603050405020304" pitchFamily="18" charset="0"/>
                        </a:rPr>
                        <a:t>бóльшим</a:t>
                      </a:r>
                      <a:r>
                        <a:rPr lang="ru-RU" sz="1400" b="0" dirty="0" smtClean="0">
                          <a:solidFill>
                            <a:schemeClr val="tx1"/>
                          </a:solidFill>
                          <a:latin typeface="Times New Roman" panose="02020603050405020304" pitchFamily="18" charset="0"/>
                          <a:cs typeface="Times New Roman" panose="02020603050405020304" pitchFamily="18" charset="0"/>
                        </a:rPr>
                        <a:t> воздействием, по сравнению с хладоном 113, на полимерные материалы</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6" name="Номер слайда 5"/>
          <p:cNvSpPr>
            <a:spLocks noGrp="1"/>
          </p:cNvSpPr>
          <p:nvPr>
            <p:ph type="sldNum" sz="quarter" idx="12"/>
          </p:nvPr>
        </p:nvSpPr>
        <p:spPr/>
        <p:txBody>
          <a:bodyPr/>
          <a:lstStyle/>
          <a:p>
            <a:fld id="{B6F15528-21DE-4FAA-801E-634DDDAF4B2B}" type="slidenum">
              <a:rPr lang="en-US" smtClean="0"/>
              <a:pPr/>
              <a:t>22</a:t>
            </a:fld>
            <a:endParaRPr lang="en-US"/>
          </a:p>
        </p:txBody>
      </p:sp>
      <p:pic>
        <p:nvPicPr>
          <p:cNvPr id="7" name="Рисунок 6" descr="EOC-10-белые буквы копия"/>
          <p:cNvPicPr>
            <a:picLocks noChangeAspect="1" noChangeArrowheads="1"/>
          </p:cNvPicPr>
          <p:nvPr/>
        </p:nvPicPr>
        <p:blipFill>
          <a:blip r:embed="rId3"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Разрешенные фреоны</a:t>
            </a:r>
          </a:p>
        </p:txBody>
      </p:sp>
      <p:graphicFrame>
        <p:nvGraphicFramePr>
          <p:cNvPr id="16" name="Table 1"/>
          <p:cNvGraphicFramePr>
            <a:graphicFrameLocks noGrp="1"/>
          </p:cNvGraphicFramePr>
          <p:nvPr>
            <p:extLst>
              <p:ext uri="{D42A27DB-BD31-4B8C-83A1-F6EECF244321}">
                <p14:modId xmlns:p14="http://schemas.microsoft.com/office/powerpoint/2010/main" val="198459006"/>
              </p:ext>
            </p:extLst>
          </p:nvPr>
        </p:nvGraphicFramePr>
        <p:xfrm>
          <a:off x="289560" y="609600"/>
          <a:ext cx="8625840" cy="5974080"/>
        </p:xfrm>
        <a:graphic>
          <a:graphicData uri="http://schemas.openxmlformats.org/drawingml/2006/table">
            <a:tbl>
              <a:tblPr firstRow="1" bandRow="1">
                <a:tableStyleId>{5C22544A-7EE6-4342-B048-85BDC9FD1C3A}</a:tableStyleId>
              </a:tblPr>
              <a:tblGrid>
                <a:gridCol w="2453640"/>
                <a:gridCol w="1066800"/>
                <a:gridCol w="2743200"/>
                <a:gridCol w="2362200"/>
              </a:tblGrid>
              <a:tr h="0">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Соединение</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Т кип. </a:t>
                      </a:r>
                      <a:r>
                        <a:rPr lang="ru-RU" dirty="0" smtClean="0">
                          <a:solidFill>
                            <a:schemeClr val="tx1"/>
                          </a:solidFill>
                          <a:latin typeface="Times New Roman" panose="02020603050405020304" pitchFamily="18" charset="0"/>
                          <a:cs typeface="Times New Roman" panose="02020603050405020304" pitchFamily="18" charset="0"/>
                        </a:rPr>
                        <a:t>°С</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Свойства</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b="1" dirty="0" smtClean="0">
                          <a:solidFill>
                            <a:schemeClr val="tx1"/>
                          </a:solidFill>
                          <a:latin typeface="Times New Roman" panose="02020603050405020304" pitchFamily="18" charset="0"/>
                          <a:cs typeface="Times New Roman" panose="02020603050405020304" pitchFamily="18" charset="0"/>
                        </a:rPr>
                        <a:t>Недостатки</a:t>
                      </a:r>
                      <a:endParaRPr lang="ru-RU" b="1"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1,1,1,2,3,4,4,5,5,5-декафторпентан</a:t>
                      </a:r>
                    </a:p>
                    <a:p>
                      <a:r>
                        <a:rPr lang="ru-RU" sz="1600" b="1" i="0" kern="1200" dirty="0" smtClean="0">
                          <a:solidFill>
                            <a:schemeClr val="dk1"/>
                          </a:solidFill>
                          <a:effectLst/>
                          <a:latin typeface="Times New Roman" panose="02020603050405020304" pitchFamily="18" charset="0"/>
                          <a:ea typeface="+mn-ea"/>
                          <a:cs typeface="Times New Roman" panose="02020603050405020304" pitchFamily="18" charset="0"/>
                        </a:rPr>
                        <a:t>(хладон 43-10</a:t>
                      </a:r>
                      <a:r>
                        <a:rPr lang="en-US" sz="1600" b="1" i="0" kern="1200" dirty="0" err="1" smtClean="0">
                          <a:solidFill>
                            <a:schemeClr val="dk1"/>
                          </a:solidFill>
                          <a:effectLst/>
                          <a:latin typeface="Times New Roman" panose="02020603050405020304" pitchFamily="18" charset="0"/>
                          <a:ea typeface="+mn-ea"/>
                          <a:cs typeface="Times New Roman" panose="02020603050405020304" pitchFamily="18" charset="0"/>
                        </a:rPr>
                        <a:t>mee</a:t>
                      </a:r>
                      <a:r>
                        <a:rPr lang="en-US" sz="1600" b="1" i="0" kern="1200" dirty="0" smtClean="0">
                          <a:solidFill>
                            <a:schemeClr val="dk1"/>
                          </a:solidFill>
                          <a:effectLst/>
                          <a:latin typeface="Times New Roman" panose="02020603050405020304" pitchFamily="18" charset="0"/>
                          <a:ea typeface="+mn-ea"/>
                          <a:cs typeface="Times New Roman" panose="02020603050405020304" pitchFamily="18" charset="0"/>
                        </a:rPr>
                        <a:t>)</a:t>
                      </a:r>
                      <a:endParaRPr lang="ru-RU" sz="1600" b="1" i="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55</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rowSpan="5">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 обладают нулевым ОРП, а также низким потенциалом глобального потепления;</a:t>
                      </a:r>
                    </a:p>
                    <a:p>
                      <a:r>
                        <a:rPr lang="ru-RU" sz="1400" b="0" dirty="0" smtClean="0">
                          <a:solidFill>
                            <a:schemeClr val="tx1"/>
                          </a:solidFill>
                          <a:latin typeface="Times New Roman" panose="02020603050405020304" pitchFamily="18" charset="0"/>
                          <a:cs typeface="Times New Roman" panose="02020603050405020304" pitchFamily="18" charset="0"/>
                        </a:rPr>
                        <a:t>- не способствуют образованию фотохимического смога;</a:t>
                      </a:r>
                    </a:p>
                    <a:p>
                      <a:r>
                        <a:rPr lang="ru-RU" sz="1400" b="0" dirty="0" smtClean="0">
                          <a:solidFill>
                            <a:schemeClr val="tx1"/>
                          </a:solidFill>
                          <a:latin typeface="Times New Roman" panose="02020603050405020304" pitchFamily="18" charset="0"/>
                          <a:cs typeface="Times New Roman" panose="02020603050405020304" pitchFamily="18" charset="0"/>
                        </a:rPr>
                        <a:t>- при соответствующем содержании фтора в молекуле, гидрофторуглероды являются </a:t>
                      </a:r>
                      <a:r>
                        <a:rPr lang="ru-RU" sz="1400" b="0" dirty="0" err="1" smtClean="0">
                          <a:solidFill>
                            <a:schemeClr val="tx1"/>
                          </a:solidFill>
                          <a:latin typeface="Times New Roman" panose="02020603050405020304" pitchFamily="18" charset="0"/>
                          <a:cs typeface="Times New Roman" panose="02020603050405020304" pitchFamily="18" charset="0"/>
                        </a:rPr>
                        <a:t>пожаровзрывобезопасными</a:t>
                      </a:r>
                      <a:r>
                        <a:rPr lang="ru-RU" sz="1400" b="0" dirty="0" smtClean="0">
                          <a:solidFill>
                            <a:schemeClr val="tx1"/>
                          </a:solidFill>
                          <a:latin typeface="Times New Roman" panose="02020603050405020304" pitchFamily="18" charset="0"/>
                          <a:cs typeface="Times New Roman" panose="02020603050405020304" pitchFamily="18" charset="0"/>
                        </a:rPr>
                        <a:t> продуктами;</a:t>
                      </a:r>
                    </a:p>
                    <a:p>
                      <a:r>
                        <a:rPr lang="ru-RU" sz="1400" b="0" dirty="0" smtClean="0">
                          <a:solidFill>
                            <a:schemeClr val="tx1"/>
                          </a:solidFill>
                          <a:latin typeface="Times New Roman" panose="02020603050405020304" pitchFamily="18" charset="0"/>
                          <a:cs typeface="Times New Roman" panose="02020603050405020304" pitchFamily="18" charset="0"/>
                        </a:rPr>
                        <a:t>- показывают хорошую совместимость с большинством </a:t>
                      </a:r>
                      <a:r>
                        <a:rPr lang="ru-RU" sz="1400" b="0" dirty="0" err="1" smtClean="0">
                          <a:solidFill>
                            <a:schemeClr val="tx1"/>
                          </a:solidFill>
                          <a:latin typeface="Times New Roman" panose="02020603050405020304" pitchFamily="18" charset="0"/>
                          <a:cs typeface="Times New Roman" panose="02020603050405020304" pitchFamily="18" charset="0"/>
                        </a:rPr>
                        <a:t>кострукционных</a:t>
                      </a:r>
                      <a:r>
                        <a:rPr lang="ru-RU" sz="1400" b="0" dirty="0" smtClean="0">
                          <a:solidFill>
                            <a:schemeClr val="tx1"/>
                          </a:solidFill>
                          <a:latin typeface="Times New Roman" panose="02020603050405020304" pitchFamily="18" charset="0"/>
                          <a:cs typeface="Times New Roman" panose="02020603050405020304" pitchFamily="18" charset="0"/>
                        </a:rPr>
                        <a:t> и полимерных материалов</a:t>
                      </a:r>
                    </a:p>
                  </a:txBody>
                  <a:tcPr anchor="ctr"/>
                </a:tc>
                <a:tc>
                  <a:txBody>
                    <a:bodyPr/>
                    <a:lstStyle/>
                    <a:p>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высокая стоимость и более низкая растворимость углеводородных масел в хладоне 43-10</a:t>
                      </a:r>
                      <a:r>
                        <a:rPr lang="en-US" sz="1400" kern="1200" dirty="0" err="1" smtClean="0">
                          <a:solidFill>
                            <a:schemeClr val="dk1"/>
                          </a:solidFill>
                          <a:effectLst/>
                          <a:latin typeface="Times New Roman" panose="02020603050405020304" pitchFamily="18" charset="0"/>
                          <a:ea typeface="+mn-ea"/>
                          <a:cs typeface="Times New Roman" panose="02020603050405020304" pitchFamily="18" charset="0"/>
                        </a:rPr>
                        <a:t>mee</a:t>
                      </a:r>
                      <a:r>
                        <a:rPr lang="ru-RU" sz="1400" kern="1200" dirty="0" smtClean="0">
                          <a:solidFill>
                            <a:schemeClr val="dk1"/>
                          </a:solidFill>
                          <a:effectLst/>
                          <a:latin typeface="Times New Roman" panose="02020603050405020304" pitchFamily="18" charset="0"/>
                          <a:ea typeface="+mn-ea"/>
                          <a:cs typeface="Times New Roman" panose="02020603050405020304" pitchFamily="18" charset="0"/>
                        </a:rPr>
                        <a:t>, чем в хладоне 113 (растворяются с расслаиванием)</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kern="1200" dirty="0" err="1" smtClean="0">
                          <a:solidFill>
                            <a:schemeClr val="dk1"/>
                          </a:solidFill>
                          <a:effectLst/>
                          <a:latin typeface="Times New Roman" panose="02020603050405020304" pitchFamily="18" charset="0"/>
                          <a:ea typeface="+mn-ea"/>
                          <a:cs typeface="Times New Roman" panose="02020603050405020304" pitchFamily="18" charset="0"/>
                        </a:rPr>
                        <a:t>Метилнонафторбутило</a:t>
                      </a:r>
                      <a:r>
                        <a:rPr lang="ru-RU" sz="1600" b="1" kern="1200" dirty="0" smtClean="0">
                          <a:solidFill>
                            <a:schemeClr val="dk1"/>
                          </a:solidFill>
                          <a:effectLst/>
                          <a:latin typeface="Times New Roman" panose="02020603050405020304" pitchFamily="18" charset="0"/>
                          <a:ea typeface="+mn-ea"/>
                          <a:cs typeface="Times New Roman" panose="02020603050405020304" pitchFamily="18" charset="0"/>
                        </a:rPr>
                        <a:t>-вый эфир     (хладон 7100)</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60</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высокая стоимость и более низкая растворимость углеводородных масел, чем в хладоне 113 (растворяются с расслаиванием)</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dirty="0" smtClean="0">
                          <a:solidFill>
                            <a:schemeClr val="tx1"/>
                          </a:solidFill>
                          <a:latin typeface="Times New Roman" panose="02020603050405020304" pitchFamily="18" charset="0"/>
                          <a:cs typeface="Times New Roman" panose="02020603050405020304" pitchFamily="18" charset="0"/>
                        </a:rPr>
                        <a:t>1,1,2,2,3,3,4,5-октафторциклопентан</a:t>
                      </a:r>
                    </a:p>
                    <a:p>
                      <a:r>
                        <a:rPr lang="ru-RU" sz="1600" b="1" dirty="0" smtClean="0">
                          <a:solidFill>
                            <a:schemeClr val="tx1"/>
                          </a:solidFill>
                          <a:latin typeface="Times New Roman" panose="02020603050405020304" pitchFamily="18" charset="0"/>
                          <a:cs typeface="Times New Roman" panose="02020603050405020304" pitchFamily="18" charset="0"/>
                        </a:rPr>
                        <a:t>(хладон </a:t>
                      </a:r>
                      <a:r>
                        <a:rPr lang="en-US" sz="1600" b="1" dirty="0" smtClean="0">
                          <a:solidFill>
                            <a:schemeClr val="tx1"/>
                          </a:solidFill>
                          <a:latin typeface="Times New Roman" panose="02020603050405020304" pitchFamily="18" charset="0"/>
                          <a:cs typeface="Times New Roman" panose="02020603050405020304" pitchFamily="18" charset="0"/>
                        </a:rPr>
                        <a:t>C438ee</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79</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более высокая стоимость по сравнению с хладоном 113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dirty="0" smtClean="0">
                          <a:solidFill>
                            <a:schemeClr val="tx1"/>
                          </a:solidFill>
                          <a:latin typeface="Times New Roman" panose="02020603050405020304" pitchFamily="18" charset="0"/>
                          <a:cs typeface="Times New Roman" panose="02020603050405020304" pitchFamily="18" charset="0"/>
                        </a:rPr>
                        <a:t>цис-1,1,2,2,3,4-гексафторциклобутан</a:t>
                      </a:r>
                    </a:p>
                    <a:p>
                      <a:r>
                        <a:rPr lang="ru-RU" sz="1600" b="1" dirty="0" smtClean="0">
                          <a:solidFill>
                            <a:schemeClr val="tx1"/>
                          </a:solidFill>
                          <a:latin typeface="Times New Roman" panose="02020603050405020304" pitchFamily="18" charset="0"/>
                          <a:cs typeface="Times New Roman" panose="02020603050405020304" pitchFamily="18" charset="0"/>
                        </a:rPr>
                        <a:t>(хладон </a:t>
                      </a:r>
                      <a:r>
                        <a:rPr lang="en-US" sz="1600" b="1" dirty="0" smtClean="0">
                          <a:solidFill>
                            <a:schemeClr val="tx1"/>
                          </a:solidFill>
                          <a:latin typeface="Times New Roman" panose="02020603050405020304" pitchFamily="18" charset="0"/>
                          <a:cs typeface="Times New Roman" panose="02020603050405020304" pitchFamily="18" charset="0"/>
                        </a:rPr>
                        <a:t>C336ee</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400" b="0" dirty="0" smtClean="0">
                          <a:solidFill>
                            <a:schemeClr val="tx1"/>
                          </a:solidFill>
                          <a:latin typeface="Times New Roman" panose="02020603050405020304" pitchFamily="18" charset="0"/>
                          <a:cs typeface="Times New Roman" panose="02020603050405020304" pitchFamily="18" charset="0"/>
                        </a:rPr>
                        <a:t>63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400" b="0" dirty="0" smtClean="0">
                          <a:solidFill>
                            <a:schemeClr val="tx1"/>
                          </a:solidFill>
                          <a:latin typeface="Times New Roman" panose="02020603050405020304" pitchFamily="18" charset="0"/>
                          <a:cs typeface="Times New Roman" panose="02020603050405020304" pitchFamily="18" charset="0"/>
                        </a:rPr>
                        <a:t>более высокая стоимость и более низкая растворяющая способность по сравнению с хладоном 113</a:t>
                      </a:r>
                      <a:endParaRPr lang="ru-RU" sz="1400" b="0" dirty="0">
                        <a:solidFill>
                          <a:schemeClr val="tx1"/>
                        </a:solidFill>
                        <a:latin typeface="Times New Roman" panose="02020603050405020304" pitchFamily="18" charset="0"/>
                        <a:cs typeface="Times New Roman" panose="02020603050405020304" pitchFamily="18" charset="0"/>
                      </a:endParaRPr>
                    </a:p>
                  </a:txBody>
                  <a:tcPr anchor="ctr"/>
                </a:tc>
              </a:tr>
              <a:tr h="379957">
                <a:tc>
                  <a:txBody>
                    <a:bodyPr/>
                    <a:lstStyle/>
                    <a:p>
                      <a:r>
                        <a:rPr lang="ru-RU" sz="1600" b="1" dirty="0" smtClean="0">
                          <a:solidFill>
                            <a:schemeClr val="tx1"/>
                          </a:solidFill>
                          <a:latin typeface="Times New Roman" panose="02020603050405020304" pitchFamily="18" charset="0"/>
                          <a:cs typeface="Times New Roman" panose="02020603050405020304" pitchFamily="18" charset="0"/>
                        </a:rPr>
                        <a:t>1,1,1,3,3-пентафторпропан</a:t>
                      </a:r>
                    </a:p>
                    <a:p>
                      <a:r>
                        <a:rPr lang="ru-RU" sz="1600" b="1" dirty="0" smtClean="0">
                          <a:solidFill>
                            <a:schemeClr val="tx1"/>
                          </a:solidFill>
                          <a:latin typeface="Times New Roman" panose="02020603050405020304" pitchFamily="18" charset="0"/>
                          <a:cs typeface="Times New Roman" panose="02020603050405020304" pitchFamily="18" charset="0"/>
                        </a:rPr>
                        <a:t>(хладон 245</a:t>
                      </a:r>
                      <a:r>
                        <a:rPr lang="en-US" sz="1600" b="1" dirty="0" smtClean="0">
                          <a:solidFill>
                            <a:schemeClr val="tx1"/>
                          </a:solidFill>
                          <a:latin typeface="Times New Roman" panose="02020603050405020304" pitchFamily="18" charset="0"/>
                          <a:cs typeface="Times New Roman" panose="02020603050405020304" pitchFamily="18" charset="0"/>
                        </a:rPr>
                        <a:t>fa</a:t>
                      </a:r>
                      <a:r>
                        <a:rPr lang="ru-RU" sz="1600" b="1" dirty="0" smtClean="0">
                          <a:solidFill>
                            <a:schemeClr val="tx1"/>
                          </a:solidFill>
                          <a:latin typeface="Times New Roman" panose="02020603050405020304" pitchFamily="18" charset="0"/>
                          <a:cs typeface="Times New Roman" panose="02020603050405020304" pitchFamily="18" charset="0"/>
                        </a:rPr>
                        <a:t>)</a:t>
                      </a:r>
                      <a:endParaRPr lang="ru-RU" sz="1600" b="1"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15</a:t>
                      </a:r>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vMerge="1">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ru-RU" sz="1600" b="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5" name="Номер слайда 4"/>
          <p:cNvSpPr>
            <a:spLocks noGrp="1"/>
          </p:cNvSpPr>
          <p:nvPr>
            <p:ph type="sldNum" sz="quarter" idx="12"/>
          </p:nvPr>
        </p:nvSpPr>
        <p:spPr>
          <a:xfrm>
            <a:off x="7010400" y="6553200"/>
            <a:ext cx="2133600" cy="365125"/>
          </a:xfrm>
        </p:spPr>
        <p:txBody>
          <a:bodyPr/>
          <a:lstStyle/>
          <a:p>
            <a:fld id="{B6F15528-21DE-4FAA-801E-634DDDAF4B2B}" type="slidenum">
              <a:rPr lang="en-US" smtClean="0"/>
              <a:pPr/>
              <a:t>23</a:t>
            </a:fld>
            <a:endParaRPr lang="en-US"/>
          </a:p>
        </p:txBody>
      </p:sp>
      <p:pic>
        <p:nvPicPr>
          <p:cNvPr id="6" name="Рисунок 5" descr="EOC-10-белые буквы копия"/>
          <p:cNvPicPr>
            <a:picLocks noChangeAspect="1" noChangeArrowheads="1"/>
          </p:cNvPicPr>
          <p:nvPr/>
        </p:nvPicPr>
        <p:blipFill>
          <a:blip r:embed="rId3" cstate="print"/>
          <a:srcRect/>
          <a:stretch>
            <a:fillRect/>
          </a:stretch>
        </p:blipFill>
        <p:spPr bwMode="auto">
          <a:xfrm>
            <a:off x="204470" y="76200"/>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Поиск разрешенных хладонов – заменителей 113</a:t>
            </a:r>
          </a:p>
        </p:txBody>
      </p:sp>
      <p:sp>
        <p:nvSpPr>
          <p:cNvPr id="20" name="TextBox 19"/>
          <p:cNvSpPr txBox="1"/>
          <p:nvPr/>
        </p:nvSpPr>
        <p:spPr>
          <a:xfrm>
            <a:off x="0" y="1106269"/>
            <a:ext cx="3887026" cy="646331"/>
          </a:xfrm>
          <a:prstGeom prst="rect">
            <a:avLst/>
          </a:prstGeom>
          <a:noFill/>
        </p:spPr>
        <p:txBody>
          <a:bodyPr wrap="none" rtlCol="0">
            <a:spAutoFit/>
          </a:bodyPr>
          <a:lstStyle/>
          <a:p>
            <a:pPr algn="ctr"/>
            <a:r>
              <a:rPr lang="ru-RU" sz="1750" b="1" dirty="0" smtClean="0">
                <a:latin typeface="Times New Roman" panose="02020603050405020304" pitchFamily="18" charset="0"/>
                <a:cs typeface="Times New Roman" panose="02020603050405020304" pitchFamily="18" charset="0"/>
              </a:rPr>
              <a:t>Азеотропные композиции фреонов </a:t>
            </a:r>
            <a:br>
              <a:rPr lang="ru-RU" sz="1750" b="1" dirty="0" smtClean="0">
                <a:latin typeface="Times New Roman" panose="02020603050405020304" pitchFamily="18" charset="0"/>
                <a:cs typeface="Times New Roman" panose="02020603050405020304" pitchFamily="18" charset="0"/>
              </a:rPr>
            </a:br>
            <a:r>
              <a:rPr lang="ru-RU" sz="1750" b="1" dirty="0" smtClean="0">
                <a:latin typeface="Times New Roman" panose="02020603050405020304" pitchFamily="18" charset="0"/>
                <a:cs typeface="Times New Roman" panose="02020603050405020304" pitchFamily="18" charset="0"/>
              </a:rPr>
              <a:t>с обычными растворителями</a:t>
            </a:r>
            <a:endParaRPr lang="ru-RU" sz="1750" b="1" dirty="0">
              <a:latin typeface="Times New Roman" panose="02020603050405020304" pitchFamily="18" charset="0"/>
              <a:cs typeface="Times New Roman" panose="02020603050405020304" pitchFamily="18" charset="0"/>
            </a:endParaRPr>
          </a:p>
        </p:txBody>
      </p:sp>
      <p:graphicFrame>
        <p:nvGraphicFramePr>
          <p:cNvPr id="23" name="Table 8"/>
          <p:cNvGraphicFramePr>
            <a:graphicFrameLocks noGrp="1"/>
          </p:cNvGraphicFramePr>
          <p:nvPr>
            <p:extLst>
              <p:ext uri="{D42A27DB-BD31-4B8C-83A1-F6EECF244321}">
                <p14:modId xmlns:p14="http://schemas.microsoft.com/office/powerpoint/2010/main" val="2038408949"/>
              </p:ext>
            </p:extLst>
          </p:nvPr>
        </p:nvGraphicFramePr>
        <p:xfrm>
          <a:off x="191008" y="1828800"/>
          <a:ext cx="3847592" cy="3592827"/>
        </p:xfrm>
        <a:graphic>
          <a:graphicData uri="http://schemas.openxmlformats.org/drawingml/2006/table">
            <a:tbl>
              <a:tblPr firstRow="1" bandRow="1">
                <a:tableStyleId>{5C22544A-7EE6-4342-B048-85BDC9FD1C3A}</a:tableStyleId>
              </a:tblPr>
              <a:tblGrid>
                <a:gridCol w="2840620"/>
                <a:gridCol w="1006972"/>
              </a:tblGrid>
              <a:tr h="316537">
                <a:tc>
                  <a:txBody>
                    <a:bodyPr/>
                    <a:lstStyle/>
                    <a:p>
                      <a:pPr algn="ctr"/>
                      <a:r>
                        <a:rPr lang="en-US" sz="1500" b="1" dirty="0" smtClean="0">
                          <a:solidFill>
                            <a:schemeClr val="tx1">
                              <a:lumMod val="95000"/>
                              <a:lumOff val="5000"/>
                            </a:schemeClr>
                          </a:solidFill>
                          <a:latin typeface="Times New Roman" panose="02020603050405020304" pitchFamily="18" charset="0"/>
                          <a:cs typeface="Times New Roman" panose="02020603050405020304" pitchFamily="18" charset="0"/>
                        </a:rPr>
                        <a:t>C</a:t>
                      </a:r>
                      <a:r>
                        <a:rPr lang="ru-RU" sz="1500" b="1" dirty="0" err="1" smtClean="0">
                          <a:solidFill>
                            <a:schemeClr val="tx1">
                              <a:lumMod val="95000"/>
                              <a:lumOff val="5000"/>
                            </a:schemeClr>
                          </a:solidFill>
                          <a:latin typeface="Times New Roman" panose="02020603050405020304" pitchFamily="18" charset="0"/>
                          <a:cs typeface="Times New Roman" panose="02020603050405020304" pitchFamily="18" charset="0"/>
                        </a:rPr>
                        <a:t>остав</a:t>
                      </a:r>
                      <a:r>
                        <a:rPr lang="en-US" sz="15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1500" b="1" dirty="0" smtClean="0">
                          <a:solidFill>
                            <a:schemeClr val="tx1">
                              <a:lumMod val="95000"/>
                              <a:lumOff val="5000"/>
                            </a:schemeClr>
                          </a:solidFill>
                          <a:latin typeface="Times New Roman" panose="02020603050405020304" pitchFamily="18" charset="0"/>
                          <a:cs typeface="Times New Roman" panose="02020603050405020304" pitchFamily="18" charset="0"/>
                        </a:rPr>
                        <a:t>азеотропной смеси</a:t>
                      </a:r>
                      <a:endParaRPr lang="ru-RU" sz="15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ru-RU" sz="1500" b="1" dirty="0" err="1" smtClean="0">
                          <a:solidFill>
                            <a:schemeClr val="tx1">
                              <a:lumMod val="95000"/>
                              <a:lumOff val="5000"/>
                            </a:schemeClr>
                          </a:solidFill>
                          <a:latin typeface="Times New Roman" panose="02020603050405020304" pitchFamily="18" charset="0"/>
                          <a:cs typeface="Times New Roman" panose="02020603050405020304" pitchFamily="18" charset="0"/>
                        </a:rPr>
                        <a:t>Т</a:t>
                      </a:r>
                      <a:r>
                        <a:rPr lang="ru-RU" sz="1500" b="1"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кип</a:t>
                      </a:r>
                      <a:r>
                        <a:rPr lang="ru-RU" sz="1500" b="1" baseline="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1500" b="1"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1500" b="1" kern="1200" dirty="0" smtClean="0">
                          <a:solidFill>
                            <a:schemeClr val="tx1"/>
                          </a:solidFill>
                          <a:effectLst/>
                          <a:latin typeface="Times New Roman" panose="02020603050405020304" pitchFamily="18" charset="0"/>
                          <a:ea typeface="+mn-ea"/>
                          <a:cs typeface="Times New Roman" panose="02020603050405020304" pitchFamily="18" charset="0"/>
                        </a:rPr>
                        <a:t>°С</a:t>
                      </a:r>
                      <a:endParaRPr lang="ru-RU" sz="15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HFC-43-10mee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MeOH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(94:6)</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48</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HFC-43-10mee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EtOH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(96:4)</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52</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HFC-245fa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MeOH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(95:5)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14</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HFC-245fa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PrOH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(94:6)</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14</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12114">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HFC-C438ee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MeOH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(82:18)</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63,5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HFC-C438ee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EtOH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(85:15)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72</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HFC-C438ee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iPrOH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(85:15)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76</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HFC-C336ee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MeOH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(87,5:12,5)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55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HFC-C336ee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EtOH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(80,5:91,5)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60,5</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280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HFC-C336ee + </a:t>
                      </a:r>
                      <a:r>
                        <a:rPr lang="en-US" sz="1500" dirty="0" err="1" smtClean="0">
                          <a:solidFill>
                            <a:schemeClr val="tx1">
                              <a:lumMod val="95000"/>
                              <a:lumOff val="5000"/>
                            </a:schemeClr>
                          </a:solidFill>
                          <a:latin typeface="Times New Roman" panose="02020603050405020304" pitchFamily="18" charset="0"/>
                          <a:cs typeface="Times New Roman" panose="02020603050405020304" pitchFamily="18" charset="0"/>
                        </a:rPr>
                        <a:t>tBuOH</a:t>
                      </a: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 (95:5)</a:t>
                      </a:r>
                      <a:endParaRPr lang="ru-RU" sz="1500" dirty="0" smtClean="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500" dirty="0" smtClean="0">
                          <a:solidFill>
                            <a:schemeClr val="tx1">
                              <a:lumMod val="95000"/>
                              <a:lumOff val="5000"/>
                            </a:schemeClr>
                          </a:solidFill>
                          <a:latin typeface="Times New Roman" panose="02020603050405020304" pitchFamily="18" charset="0"/>
                          <a:cs typeface="Times New Roman" panose="02020603050405020304" pitchFamily="18" charset="0"/>
                        </a:rPr>
                        <a:t>64</a:t>
                      </a:r>
                      <a:endParaRPr lang="ru-RU" sz="15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24" name="TextBox 23"/>
          <p:cNvSpPr txBox="1"/>
          <p:nvPr/>
        </p:nvSpPr>
        <p:spPr>
          <a:xfrm>
            <a:off x="7010400" y="1110778"/>
            <a:ext cx="2081788" cy="646331"/>
          </a:xfrm>
          <a:prstGeom prst="rect">
            <a:avLst/>
          </a:prstGeom>
          <a:noFill/>
        </p:spPr>
        <p:txBody>
          <a:bodyPr wrap="none" rtlCol="0">
            <a:spAutoFit/>
          </a:bodyPr>
          <a:lstStyle/>
          <a:p>
            <a:pPr algn="ctr"/>
            <a:r>
              <a:rPr lang="ru-RU" sz="1750" b="1" dirty="0" smtClean="0">
                <a:latin typeface="Times New Roman" panose="02020603050405020304" pitchFamily="18" charset="0"/>
                <a:cs typeface="Times New Roman" panose="02020603050405020304" pitchFamily="18" charset="0"/>
              </a:rPr>
              <a:t>Разработка новых</a:t>
            </a:r>
            <a:br>
              <a:rPr lang="ru-RU" sz="1750" b="1" dirty="0" smtClean="0">
                <a:latin typeface="Times New Roman" panose="02020603050405020304" pitchFamily="18" charset="0"/>
                <a:cs typeface="Times New Roman" panose="02020603050405020304" pitchFamily="18" charset="0"/>
              </a:rPr>
            </a:br>
            <a:r>
              <a:rPr lang="ru-RU" sz="1750" b="1" dirty="0" smtClean="0">
                <a:latin typeface="Times New Roman" panose="02020603050405020304" pitchFamily="18" charset="0"/>
                <a:cs typeface="Times New Roman" panose="02020603050405020304" pitchFamily="18" charset="0"/>
              </a:rPr>
              <a:t> хладонов</a:t>
            </a:r>
            <a:endParaRPr lang="ru-RU" sz="175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6963199" y="2124670"/>
            <a:ext cx="1952201" cy="923330"/>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Требования: ТЗ +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приемлемая цена</a:t>
            </a:r>
          </a:p>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8" name="Down Arrow 12"/>
          <p:cNvSpPr/>
          <p:nvPr/>
        </p:nvSpPr>
        <p:spPr>
          <a:xfrm>
            <a:off x="7668768" y="2803252"/>
            <a:ext cx="484632" cy="47334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TextBox 28"/>
          <p:cNvSpPr txBox="1"/>
          <p:nvPr/>
        </p:nvSpPr>
        <p:spPr>
          <a:xfrm>
            <a:off x="6934200" y="3242846"/>
            <a:ext cx="2118016" cy="338554"/>
          </a:xfrm>
          <a:prstGeom prst="rect">
            <a:avLst/>
          </a:prstGeom>
          <a:noFill/>
        </p:spPr>
        <p:txBody>
          <a:bodyPr wrap="none" rtlCol="0">
            <a:spAutoFit/>
          </a:bodyPr>
          <a:lstStyle/>
          <a:p>
            <a:r>
              <a:rPr lang="ru-RU" sz="1600" dirty="0" smtClean="0">
                <a:latin typeface="Times New Roman" panose="02020603050405020304" pitchFamily="18" charset="0"/>
                <a:cs typeface="Times New Roman" panose="02020603050405020304" pitchFamily="18" charset="0"/>
              </a:rPr>
              <a:t>Доступные мономеры</a:t>
            </a:r>
            <a:endParaRPr lang="ru-RU" sz="1600" dirty="0">
              <a:latin typeface="Times New Roman" panose="02020603050405020304" pitchFamily="18" charset="0"/>
              <a:cs typeface="Times New Roman" panose="02020603050405020304" pitchFamily="18" charset="0"/>
            </a:endParaRPr>
          </a:p>
        </p:txBody>
      </p:sp>
      <p:graphicFrame>
        <p:nvGraphicFramePr>
          <p:cNvPr id="33" name="Table 14"/>
          <p:cNvGraphicFramePr>
            <a:graphicFrameLocks noGrp="1"/>
          </p:cNvGraphicFramePr>
          <p:nvPr>
            <p:extLst>
              <p:ext uri="{D42A27DB-BD31-4B8C-83A1-F6EECF244321}">
                <p14:modId xmlns:p14="http://schemas.microsoft.com/office/powerpoint/2010/main" val="244459586"/>
              </p:ext>
            </p:extLst>
          </p:nvPr>
        </p:nvGraphicFramePr>
        <p:xfrm>
          <a:off x="7086600" y="3662680"/>
          <a:ext cx="1752600" cy="2966720"/>
        </p:xfrm>
        <a:graphic>
          <a:graphicData uri="http://schemas.openxmlformats.org/drawingml/2006/table">
            <a:tbl>
              <a:tblPr firstRow="1" bandRow="1">
                <a:tableStyleId>{5C22544A-7EE6-4342-B048-85BDC9FD1C3A}</a:tableStyleId>
              </a:tblPr>
              <a:tblGrid>
                <a:gridCol w="1752600"/>
              </a:tblGrid>
              <a:tr h="370840">
                <a:tc>
                  <a:txBody>
                    <a:bodyPr/>
                    <a:lstStyle/>
                    <a:p>
                      <a:pPr algn="ctr"/>
                      <a:r>
                        <a:rPr lang="ru-RU" sz="1600" b="1" dirty="0" smtClean="0">
                          <a:solidFill>
                            <a:schemeClr val="tx1">
                              <a:lumMod val="95000"/>
                              <a:lumOff val="5000"/>
                            </a:schemeClr>
                          </a:solidFill>
                          <a:latin typeface="Times New Roman" panose="02020603050405020304" pitchFamily="18" charset="0"/>
                          <a:cs typeface="Times New Roman" panose="02020603050405020304" pitchFamily="18" charset="0"/>
                        </a:rPr>
                        <a:t>Мономер</a:t>
                      </a:r>
                      <a:endParaRPr lang="ru-RU" sz="16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CF</a:t>
                      </a:r>
                      <a:r>
                        <a:rPr lang="en-US" sz="1600" b="1" baseline="-25000" dirty="0" smtClean="0">
                          <a:solidFill>
                            <a:srgbClr val="FF0000"/>
                          </a:solidFill>
                          <a:latin typeface="Times New Roman" panose="02020603050405020304" pitchFamily="18" charset="0"/>
                          <a:cs typeface="Times New Roman" panose="02020603050405020304" pitchFamily="18" charset="0"/>
                        </a:rPr>
                        <a:t>2</a:t>
                      </a:r>
                      <a:r>
                        <a:rPr lang="en-US" sz="1600" b="1" dirty="0" smtClean="0">
                          <a:solidFill>
                            <a:srgbClr val="FF0000"/>
                          </a:solidFill>
                          <a:latin typeface="Times New Roman" panose="02020603050405020304" pitchFamily="18" charset="0"/>
                          <a:cs typeface="Times New Roman" panose="02020603050405020304" pitchFamily="18" charset="0"/>
                        </a:rPr>
                        <a:t>=CF</a:t>
                      </a:r>
                      <a:r>
                        <a:rPr lang="en-US" sz="1600" b="1" baseline="-25000" dirty="0" smtClean="0">
                          <a:solidFill>
                            <a:srgbClr val="FF0000"/>
                          </a:solidFill>
                          <a:latin typeface="Times New Roman" panose="02020603050405020304" pitchFamily="18" charset="0"/>
                          <a:cs typeface="Times New Roman" panose="02020603050405020304" pitchFamily="18" charset="0"/>
                        </a:rPr>
                        <a:t>2</a:t>
                      </a:r>
                      <a:endParaRPr lang="ru-RU" sz="1600" b="1" baseline="-25000" dirty="0">
                        <a:solidFill>
                          <a:srgbClr val="FF0000"/>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CF</a:t>
                      </a:r>
                      <a:r>
                        <a:rPr lang="en-US" sz="1600" b="1" baseline="-25000" dirty="0" smtClean="0">
                          <a:solidFill>
                            <a:srgbClr val="FF0000"/>
                          </a:solidFill>
                          <a:latin typeface="Times New Roman" panose="02020603050405020304" pitchFamily="18" charset="0"/>
                          <a:cs typeface="Times New Roman" panose="02020603050405020304" pitchFamily="18" charset="0"/>
                        </a:rPr>
                        <a:t>2</a:t>
                      </a:r>
                      <a:r>
                        <a:rPr lang="en-US" sz="1600" b="1" dirty="0" smtClean="0">
                          <a:solidFill>
                            <a:srgbClr val="FF0000"/>
                          </a:solidFill>
                          <a:latin typeface="Times New Roman" panose="02020603050405020304" pitchFamily="18" charset="0"/>
                          <a:cs typeface="Times New Roman" panose="02020603050405020304" pitchFamily="18" charset="0"/>
                        </a:rPr>
                        <a:t>=CF-CF</a:t>
                      </a:r>
                      <a:r>
                        <a:rPr lang="en-US" sz="1600" b="1" baseline="-25000" dirty="0" smtClean="0">
                          <a:solidFill>
                            <a:srgbClr val="FF0000"/>
                          </a:solidFill>
                          <a:latin typeface="Times New Roman" panose="02020603050405020304" pitchFamily="18" charset="0"/>
                          <a:cs typeface="Times New Roman" panose="02020603050405020304" pitchFamily="18" charset="0"/>
                        </a:rPr>
                        <a:t>3</a:t>
                      </a:r>
                      <a:endParaRPr lang="ru-RU" sz="1600" b="1" baseline="-25000" dirty="0">
                        <a:solidFill>
                          <a:srgbClr val="FF0000"/>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(CF</a:t>
                      </a:r>
                      <a:r>
                        <a:rPr lang="en-US" sz="1600" b="1" baseline="-25000" dirty="0" smtClean="0">
                          <a:solidFill>
                            <a:srgbClr val="FF0000"/>
                          </a:solidFill>
                          <a:latin typeface="Times New Roman" panose="02020603050405020304" pitchFamily="18" charset="0"/>
                          <a:cs typeface="Times New Roman" panose="02020603050405020304" pitchFamily="18" charset="0"/>
                        </a:rPr>
                        <a:t>3</a:t>
                      </a:r>
                      <a:r>
                        <a:rPr lang="en-US" sz="1600" b="1" dirty="0" smtClean="0">
                          <a:solidFill>
                            <a:srgbClr val="FF0000"/>
                          </a:solidFill>
                          <a:latin typeface="Times New Roman" panose="02020603050405020304" pitchFamily="18" charset="0"/>
                          <a:cs typeface="Times New Roman" panose="02020603050405020304" pitchFamily="18" charset="0"/>
                        </a:rPr>
                        <a:t>)</a:t>
                      </a:r>
                      <a:r>
                        <a:rPr lang="en-US" sz="1600" b="1" baseline="-25000" dirty="0" smtClean="0">
                          <a:solidFill>
                            <a:srgbClr val="FF0000"/>
                          </a:solidFill>
                          <a:latin typeface="Times New Roman" panose="02020603050405020304" pitchFamily="18" charset="0"/>
                          <a:cs typeface="Times New Roman" panose="02020603050405020304" pitchFamily="18" charset="0"/>
                        </a:rPr>
                        <a:t>2</a:t>
                      </a:r>
                      <a:r>
                        <a:rPr lang="en-US" sz="1600" b="1" dirty="0" smtClean="0">
                          <a:solidFill>
                            <a:srgbClr val="FF0000"/>
                          </a:solidFill>
                          <a:latin typeface="Times New Roman" panose="02020603050405020304" pitchFamily="18" charset="0"/>
                          <a:cs typeface="Times New Roman" panose="02020603050405020304" pitchFamily="18" charset="0"/>
                        </a:rPr>
                        <a:t>C=CF</a:t>
                      </a:r>
                      <a:r>
                        <a:rPr lang="en-US" sz="1600" b="1" baseline="-25000" dirty="0" smtClean="0">
                          <a:solidFill>
                            <a:srgbClr val="FF0000"/>
                          </a:solidFill>
                          <a:latin typeface="Times New Roman" panose="02020603050405020304" pitchFamily="18" charset="0"/>
                          <a:cs typeface="Times New Roman" panose="02020603050405020304" pitchFamily="18" charset="0"/>
                        </a:rPr>
                        <a:t>2</a:t>
                      </a:r>
                      <a:endParaRPr lang="ru-RU" sz="1600" b="1" baseline="-25000" dirty="0">
                        <a:solidFill>
                          <a:srgbClr val="FF0000"/>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CH</a:t>
                      </a:r>
                      <a:r>
                        <a:rPr lang="en-US" sz="1600" b="1" baseline="-25000" dirty="0" smtClean="0">
                          <a:solidFill>
                            <a:srgbClr val="FF0000"/>
                          </a:solidFill>
                          <a:latin typeface="Times New Roman" panose="02020603050405020304" pitchFamily="18" charset="0"/>
                          <a:cs typeface="Times New Roman" panose="02020603050405020304" pitchFamily="18" charset="0"/>
                        </a:rPr>
                        <a:t>2</a:t>
                      </a:r>
                      <a:r>
                        <a:rPr lang="ru-RU" sz="1600" b="1" baseline="0" dirty="0" smtClean="0">
                          <a:solidFill>
                            <a:srgbClr val="FF0000"/>
                          </a:solidFill>
                          <a:latin typeface="Times New Roman" panose="02020603050405020304" pitchFamily="18" charset="0"/>
                          <a:cs typeface="Times New Roman" panose="02020603050405020304" pitchFamily="18" charset="0"/>
                        </a:rPr>
                        <a:t>=</a:t>
                      </a:r>
                      <a:r>
                        <a:rPr lang="en-US" sz="1600" b="1" dirty="0" smtClean="0">
                          <a:solidFill>
                            <a:srgbClr val="FF0000"/>
                          </a:solidFill>
                          <a:latin typeface="Times New Roman" panose="02020603050405020304" pitchFamily="18" charset="0"/>
                          <a:cs typeface="Times New Roman" panose="02020603050405020304" pitchFamily="18" charset="0"/>
                        </a:rPr>
                        <a:t>CF</a:t>
                      </a:r>
                      <a:r>
                        <a:rPr lang="en-US" sz="1600" b="1" baseline="-25000" dirty="0" smtClean="0">
                          <a:solidFill>
                            <a:srgbClr val="FF0000"/>
                          </a:solidFill>
                          <a:latin typeface="Times New Roman" panose="02020603050405020304" pitchFamily="18" charset="0"/>
                          <a:cs typeface="Times New Roman" panose="02020603050405020304" pitchFamily="18" charset="0"/>
                        </a:rPr>
                        <a:t>2</a:t>
                      </a:r>
                      <a:endParaRPr lang="ru-RU" sz="1600" b="1" baseline="-25000" dirty="0">
                        <a:solidFill>
                          <a:srgbClr val="FF0000"/>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CF</a:t>
                      </a:r>
                      <a:r>
                        <a:rPr lang="en-US" sz="1600" b="1" baseline="-25000" dirty="0" smtClean="0">
                          <a:solidFill>
                            <a:srgbClr val="FF0000"/>
                          </a:solidFill>
                          <a:latin typeface="Times New Roman" panose="02020603050405020304" pitchFamily="18" charset="0"/>
                          <a:cs typeface="Times New Roman" panose="02020603050405020304" pitchFamily="18" charset="0"/>
                        </a:rPr>
                        <a:t>2</a:t>
                      </a:r>
                      <a:r>
                        <a:rPr lang="ru-RU" sz="1600" b="1" baseline="0" dirty="0" smtClean="0">
                          <a:solidFill>
                            <a:srgbClr val="FF0000"/>
                          </a:solidFill>
                          <a:latin typeface="Times New Roman" panose="02020603050405020304" pitchFamily="18" charset="0"/>
                          <a:cs typeface="Times New Roman" panose="02020603050405020304" pitchFamily="18" charset="0"/>
                        </a:rPr>
                        <a:t>=</a:t>
                      </a:r>
                      <a:r>
                        <a:rPr lang="en-US" sz="1600" b="1" dirty="0" err="1" smtClean="0">
                          <a:solidFill>
                            <a:srgbClr val="FF0000"/>
                          </a:solidFill>
                          <a:latin typeface="Times New Roman" panose="02020603050405020304" pitchFamily="18" charset="0"/>
                          <a:cs typeface="Times New Roman" panose="02020603050405020304" pitchFamily="18" charset="0"/>
                        </a:rPr>
                        <a:t>CFCl</a:t>
                      </a:r>
                      <a:endParaRPr lang="ru-RU" sz="1600" b="1" dirty="0">
                        <a:solidFill>
                          <a:srgbClr val="FF0000"/>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FF0000"/>
                          </a:solidFill>
                          <a:latin typeface="Times New Roman" panose="02020603050405020304" pitchFamily="18" charset="0"/>
                          <a:cs typeface="Times New Roman" panose="02020603050405020304" pitchFamily="18" charset="0"/>
                        </a:rPr>
                        <a:t>CHF</a:t>
                      </a:r>
                      <a:r>
                        <a:rPr lang="ru-RU" sz="1600" b="1" baseline="0" dirty="0" smtClean="0">
                          <a:solidFill>
                            <a:srgbClr val="FF0000"/>
                          </a:solidFill>
                          <a:latin typeface="Times New Roman" panose="02020603050405020304" pitchFamily="18" charset="0"/>
                          <a:cs typeface="Times New Roman" panose="02020603050405020304" pitchFamily="18" charset="0"/>
                        </a:rPr>
                        <a:t>=</a:t>
                      </a:r>
                      <a:r>
                        <a:rPr lang="en-US" sz="1600" b="1" dirty="0" err="1" smtClean="0">
                          <a:solidFill>
                            <a:srgbClr val="FF0000"/>
                          </a:solidFill>
                          <a:latin typeface="Times New Roman" panose="02020603050405020304" pitchFamily="18" charset="0"/>
                          <a:cs typeface="Times New Roman" panose="02020603050405020304" pitchFamily="18" charset="0"/>
                        </a:rPr>
                        <a:t>CHCl</a:t>
                      </a:r>
                      <a:endParaRPr lang="ru-RU" sz="1600" b="1" baseline="-25000" dirty="0" smtClean="0">
                        <a:solidFill>
                          <a:srgbClr val="FF0000"/>
                        </a:solidFill>
                        <a:latin typeface="Times New Roman" panose="02020603050405020304" pitchFamily="18" charset="0"/>
                        <a:cs typeface="Times New Roman" panose="02020603050405020304" pitchFamily="18" charset="0"/>
                      </a:endParaRPr>
                    </a:p>
                  </a:txBody>
                  <a:tcPr/>
                </a:tc>
              </a:tr>
              <a:tr h="370840">
                <a:tc>
                  <a:txBody>
                    <a:bodyPr/>
                    <a:lstStyle/>
                    <a:p>
                      <a:pPr algn="ctr"/>
                      <a:r>
                        <a:rPr lang="en-US" sz="1600" b="1" dirty="0" smtClean="0">
                          <a:solidFill>
                            <a:srgbClr val="FF0000"/>
                          </a:solidFill>
                          <a:latin typeface="Times New Roman" panose="02020603050405020304" pitchFamily="18" charset="0"/>
                          <a:cs typeface="Times New Roman" panose="02020603050405020304" pitchFamily="18" charset="0"/>
                        </a:rPr>
                        <a:t>CH</a:t>
                      </a:r>
                      <a:r>
                        <a:rPr lang="en-US" sz="1600" b="1" baseline="-25000" dirty="0" smtClean="0">
                          <a:solidFill>
                            <a:srgbClr val="FF0000"/>
                          </a:solidFill>
                          <a:latin typeface="Times New Roman" panose="02020603050405020304" pitchFamily="18" charset="0"/>
                          <a:cs typeface="Times New Roman" panose="02020603050405020304" pitchFamily="18" charset="0"/>
                        </a:rPr>
                        <a:t>2</a:t>
                      </a:r>
                      <a:r>
                        <a:rPr lang="en-US" sz="1600" b="1" dirty="0" smtClean="0">
                          <a:solidFill>
                            <a:srgbClr val="FF0000"/>
                          </a:solidFill>
                          <a:latin typeface="Times New Roman" panose="02020603050405020304" pitchFamily="18" charset="0"/>
                          <a:cs typeface="Times New Roman" panose="02020603050405020304" pitchFamily="18" charset="0"/>
                        </a:rPr>
                        <a:t>=</a:t>
                      </a:r>
                      <a:r>
                        <a:rPr lang="en-US" sz="1600" b="1" dirty="0" err="1" smtClean="0">
                          <a:solidFill>
                            <a:srgbClr val="FF0000"/>
                          </a:solidFill>
                          <a:latin typeface="Times New Roman" panose="02020603050405020304" pitchFamily="18" charset="0"/>
                          <a:cs typeface="Times New Roman" panose="02020603050405020304" pitchFamily="18" charset="0"/>
                        </a:rPr>
                        <a:t>CClF</a:t>
                      </a:r>
                      <a:endParaRPr lang="ru-RU" sz="1600" b="1" dirty="0">
                        <a:solidFill>
                          <a:srgbClr val="FF0000"/>
                        </a:solidFill>
                        <a:latin typeface="Times New Roman" panose="02020603050405020304" pitchFamily="18" charset="0"/>
                        <a:cs typeface="Times New Roman" panose="02020603050405020304" pitchFamily="18" charset="0"/>
                      </a:endParaRPr>
                    </a:p>
                  </a:txBody>
                  <a:tcPr/>
                </a:tc>
              </a:tr>
            </a:tbl>
          </a:graphicData>
        </a:graphic>
      </p:graphicFrame>
      <p:sp>
        <p:nvSpPr>
          <p:cNvPr id="34" name="TextBox 33"/>
          <p:cNvSpPr txBox="1"/>
          <p:nvPr/>
        </p:nvSpPr>
        <p:spPr>
          <a:xfrm>
            <a:off x="4038599" y="1090550"/>
            <a:ext cx="2971801" cy="1200329"/>
          </a:xfrm>
          <a:prstGeom prst="rect">
            <a:avLst/>
          </a:prstGeom>
          <a:noFill/>
        </p:spPr>
        <p:txBody>
          <a:bodyPr wrap="square" rtlCol="0">
            <a:spAutoFit/>
          </a:bodyPr>
          <a:lstStyle/>
          <a:p>
            <a:pPr algn="ctr"/>
            <a:r>
              <a:rPr lang="ru-RU" sz="1750" b="1" dirty="0" smtClean="0">
                <a:latin typeface="Times New Roman" panose="02020603050405020304" pitchFamily="18" charset="0"/>
                <a:cs typeface="Times New Roman" panose="02020603050405020304" pitchFamily="18" charset="0"/>
              </a:rPr>
              <a:t>Азеотропные  композиции </a:t>
            </a:r>
            <a:br>
              <a:rPr lang="ru-RU" sz="1750" b="1" dirty="0" smtClean="0">
                <a:latin typeface="Times New Roman" panose="02020603050405020304" pitchFamily="18" charset="0"/>
                <a:cs typeface="Times New Roman" panose="02020603050405020304" pitchFamily="18" charset="0"/>
              </a:rPr>
            </a:br>
            <a:r>
              <a:rPr lang="ru-RU" sz="1750" b="1" dirty="0" smtClean="0">
                <a:latin typeface="Times New Roman" panose="02020603050405020304" pitchFamily="18" charset="0"/>
                <a:cs typeface="Times New Roman" panose="02020603050405020304" pitchFamily="18" charset="0"/>
              </a:rPr>
              <a:t>различных разрешенных</a:t>
            </a:r>
            <a:br>
              <a:rPr lang="ru-RU" sz="1750" b="1" dirty="0" smtClean="0">
                <a:latin typeface="Times New Roman" panose="02020603050405020304" pitchFamily="18" charset="0"/>
                <a:cs typeface="Times New Roman" panose="02020603050405020304" pitchFamily="18" charset="0"/>
              </a:rPr>
            </a:br>
            <a:r>
              <a:rPr lang="ru-RU" sz="1750" b="1" dirty="0" smtClean="0">
                <a:latin typeface="Times New Roman" panose="02020603050405020304" pitchFamily="18" charset="0"/>
                <a:cs typeface="Times New Roman" panose="02020603050405020304" pitchFamily="18" charset="0"/>
              </a:rPr>
              <a:t>фреонов </a:t>
            </a: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	</a:t>
            </a:r>
            <a:endParaRPr lang="ru-RU" b="1" dirty="0">
              <a:latin typeface="Times New Roman" panose="02020603050405020304" pitchFamily="18" charset="0"/>
              <a:cs typeface="Times New Roman" panose="02020603050405020304" pitchFamily="18" charset="0"/>
            </a:endParaRPr>
          </a:p>
        </p:txBody>
      </p:sp>
      <p:sp>
        <p:nvSpPr>
          <p:cNvPr id="38" name="Правая фигурная скобка 37"/>
          <p:cNvSpPr/>
          <p:nvPr/>
        </p:nvSpPr>
        <p:spPr>
          <a:xfrm rot="5400000">
            <a:off x="3390902" y="2324100"/>
            <a:ext cx="228596" cy="6553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 name="TextBox 38"/>
          <p:cNvSpPr txBox="1"/>
          <p:nvPr/>
        </p:nvSpPr>
        <p:spPr>
          <a:xfrm>
            <a:off x="0" y="5638800"/>
            <a:ext cx="6777240" cy="1107996"/>
          </a:xfrm>
          <a:prstGeom prst="rect">
            <a:avLst/>
          </a:prstGeom>
          <a:noFill/>
        </p:spPr>
        <p:txBody>
          <a:bodyPr wrap="none" rtlCol="0">
            <a:spAutoFit/>
          </a:bodyPr>
          <a:lstStyle/>
          <a:p>
            <a:r>
              <a:rPr lang="ru-RU" b="1" u="sng" dirty="0" smtClean="0">
                <a:solidFill>
                  <a:srgbClr val="FF0000"/>
                </a:solidFill>
              </a:rPr>
              <a:t>П</a:t>
            </a:r>
            <a:r>
              <a:rPr lang="ru-RU" sz="1500" b="1" u="sng" dirty="0" smtClean="0">
                <a:solidFill>
                  <a:srgbClr val="FF0000"/>
                </a:solidFill>
              </a:rPr>
              <a:t>РОБЛЕМЫ: </a:t>
            </a:r>
            <a:r>
              <a:rPr lang="ru-RU" sz="1600" b="1" dirty="0" smtClean="0">
                <a:solidFill>
                  <a:srgbClr val="FF0000"/>
                </a:solidFill>
                <a:latin typeface="Times New Roman" pitchFamily="18" charset="0"/>
                <a:cs typeface="Times New Roman" pitchFamily="18" charset="0"/>
              </a:rPr>
              <a:t> 1. Большинство азеотропных смесей запатентовано</a:t>
            </a:r>
            <a:br>
              <a:rPr lang="ru-RU" sz="1600" b="1" dirty="0" smtClean="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	     2. </a:t>
            </a:r>
            <a:r>
              <a:rPr lang="ru-RU" sz="1600" b="1" dirty="0" err="1" smtClean="0">
                <a:solidFill>
                  <a:srgbClr val="FF0000"/>
                </a:solidFill>
                <a:latin typeface="Times New Roman" pitchFamily="18" charset="0"/>
                <a:cs typeface="Times New Roman" pitchFamily="18" charset="0"/>
              </a:rPr>
              <a:t>Азеотропы</a:t>
            </a:r>
            <a:r>
              <a:rPr lang="ru-RU" sz="1600" b="1" dirty="0" smtClean="0">
                <a:solidFill>
                  <a:srgbClr val="FF0000"/>
                </a:solidFill>
                <a:latin typeface="Times New Roman" pitchFamily="18" charset="0"/>
                <a:cs typeface="Times New Roman" pitchFamily="18" charset="0"/>
              </a:rPr>
              <a:t> с полярными растворителями накапливают </a:t>
            </a:r>
            <a:br>
              <a:rPr lang="ru-RU" sz="1600" b="1" dirty="0" smtClean="0">
                <a:solidFill>
                  <a:srgbClr val="FF0000"/>
                </a:solidFill>
                <a:latin typeface="Times New Roman" pitchFamily="18" charset="0"/>
                <a:cs typeface="Times New Roman" pitchFamily="18" charset="0"/>
              </a:rPr>
            </a:br>
            <a:r>
              <a:rPr lang="ru-RU" sz="1600" b="1" dirty="0" smtClean="0">
                <a:solidFill>
                  <a:srgbClr val="FF0000"/>
                </a:solidFill>
                <a:latin typeface="Times New Roman" pitchFamily="18" charset="0"/>
                <a:cs typeface="Times New Roman" pitchFamily="18" charset="0"/>
              </a:rPr>
              <a:t>	         воду из воздуха и </a:t>
            </a:r>
            <a:r>
              <a:rPr lang="en-US" sz="1600" b="1" dirty="0" smtClean="0">
                <a:solidFill>
                  <a:srgbClr val="FF0000"/>
                </a:solidFill>
                <a:latin typeface="Times New Roman" pitchFamily="18" charset="0"/>
                <a:cs typeface="Times New Roman" pitchFamily="18" charset="0"/>
              </a:rPr>
              <a:t> </a:t>
            </a:r>
            <a:r>
              <a:rPr lang="ru-RU" sz="1600" b="1" dirty="0" smtClean="0">
                <a:solidFill>
                  <a:srgbClr val="FF0000"/>
                </a:solidFill>
                <a:latin typeface="Times New Roman" pitchFamily="18" charset="0"/>
                <a:cs typeface="Times New Roman" pitchFamily="18" charset="0"/>
              </a:rPr>
              <a:t>становятся коррозионно-активными.</a:t>
            </a:r>
          </a:p>
          <a:p>
            <a:r>
              <a:rPr lang="ru-RU" sz="1600" b="1" dirty="0" smtClean="0">
                <a:solidFill>
                  <a:srgbClr val="FF0000"/>
                </a:solidFill>
                <a:latin typeface="Times New Roman" pitchFamily="18" charset="0"/>
                <a:cs typeface="Times New Roman" pitchFamily="18" charset="0"/>
              </a:rPr>
              <a:t>	     3. Изменение состава приводит к образованию ЛВЖ</a:t>
            </a:r>
            <a:endParaRPr lang="ru-RU" sz="1600" b="1" dirty="0">
              <a:solidFill>
                <a:srgbClr val="FF0000"/>
              </a:solidFill>
              <a:latin typeface="Times New Roman" pitchFamily="18" charset="0"/>
              <a:cs typeface="Times New Roman" pitchFamily="18" charset="0"/>
            </a:endParaRPr>
          </a:p>
        </p:txBody>
      </p:sp>
      <p:graphicFrame>
        <p:nvGraphicFramePr>
          <p:cNvPr id="16" name="Table 14"/>
          <p:cNvGraphicFramePr>
            <a:graphicFrameLocks noGrp="1"/>
          </p:cNvGraphicFramePr>
          <p:nvPr>
            <p:extLst>
              <p:ext uri="{D42A27DB-BD31-4B8C-83A1-F6EECF244321}">
                <p14:modId xmlns:p14="http://schemas.microsoft.com/office/powerpoint/2010/main" val="3302061926"/>
              </p:ext>
            </p:extLst>
          </p:nvPr>
        </p:nvGraphicFramePr>
        <p:xfrm>
          <a:off x="4207825" y="2138550"/>
          <a:ext cx="2514600" cy="3175000"/>
        </p:xfrm>
        <a:graphic>
          <a:graphicData uri="http://schemas.openxmlformats.org/drawingml/2006/table">
            <a:tbl>
              <a:tblPr firstRow="1" bandRow="1">
                <a:tableStyleId>{5C22544A-7EE6-4342-B048-85BDC9FD1C3A}</a:tableStyleId>
              </a:tblPr>
              <a:tblGrid>
                <a:gridCol w="2514600"/>
              </a:tblGrid>
              <a:tr h="370840">
                <a:tc>
                  <a:txBody>
                    <a:bodyPr/>
                    <a:lstStyle/>
                    <a:p>
                      <a:pPr algn="ctr"/>
                      <a:r>
                        <a:rPr lang="ru-RU" sz="1600" b="1" dirty="0" smtClean="0">
                          <a:solidFill>
                            <a:schemeClr val="tx1">
                              <a:lumMod val="95000"/>
                              <a:lumOff val="5000"/>
                            </a:schemeClr>
                          </a:solidFill>
                          <a:latin typeface="Times New Roman" panose="02020603050405020304" pitchFamily="18" charset="0"/>
                          <a:cs typeface="Times New Roman" panose="02020603050405020304" pitchFamily="18" charset="0"/>
                        </a:rPr>
                        <a:t>Возможные</a:t>
                      </a:r>
                      <a:r>
                        <a:rPr lang="ru-RU" sz="1600" b="1" baseline="0" dirty="0" smtClean="0">
                          <a:solidFill>
                            <a:schemeClr val="tx1">
                              <a:lumMod val="95000"/>
                              <a:lumOff val="5000"/>
                            </a:schemeClr>
                          </a:solidFill>
                          <a:latin typeface="Times New Roman" panose="02020603050405020304" pitchFamily="18" charset="0"/>
                          <a:cs typeface="Times New Roman" panose="02020603050405020304" pitchFamily="18" charset="0"/>
                        </a:rPr>
                        <a:t> компоненты композитов</a:t>
                      </a:r>
                      <a:endParaRPr lang="ru-RU" sz="16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хладон 141</a:t>
                      </a:r>
                      <a:r>
                        <a:rPr lang="en-US" sz="1600" kern="1200" dirty="0" smtClean="0">
                          <a:solidFill>
                            <a:schemeClr val="dk1"/>
                          </a:solidFill>
                          <a:effectLst/>
                          <a:latin typeface="Times New Roman" panose="02020603050405020304" pitchFamily="18" charset="0"/>
                          <a:ea typeface="+mn-ea"/>
                          <a:cs typeface="Times New Roman" panose="02020603050405020304" pitchFamily="18" charset="0"/>
                        </a:rPr>
                        <a:t>b</a:t>
                      </a:r>
                      <a:endParaRPr lang="ru-RU" sz="1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sz="1600" i="1" kern="1200" dirty="0" err="1" smtClean="0">
                          <a:solidFill>
                            <a:schemeClr val="dk1"/>
                          </a:solidFill>
                          <a:effectLst/>
                          <a:latin typeface="Times New Roman" panose="02020603050405020304" pitchFamily="18" charset="0"/>
                          <a:ea typeface="+mn-ea"/>
                          <a:cs typeface="Times New Roman" panose="02020603050405020304" pitchFamily="18" charset="0"/>
                        </a:rPr>
                        <a:t>н-</a:t>
                      </a:r>
                      <a:r>
                        <a:rPr lang="ru-RU" sz="1600" kern="1200" dirty="0" err="1" smtClean="0">
                          <a:solidFill>
                            <a:schemeClr val="dk1"/>
                          </a:solidFill>
                          <a:effectLst/>
                          <a:latin typeface="Times New Roman" panose="02020603050405020304" pitchFamily="18" charset="0"/>
                          <a:ea typeface="+mn-ea"/>
                          <a:cs typeface="Times New Roman" panose="02020603050405020304" pitchFamily="18" charset="0"/>
                        </a:rPr>
                        <a:t>пропилбромид</a:t>
                      </a:r>
                      <a:endParaRPr lang="ru-RU" sz="1600" b="0" dirty="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хладон 7100</a:t>
                      </a:r>
                      <a:endParaRPr lang="ru-RU" sz="1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sz="1600" b="0" dirty="0" smtClean="0">
                          <a:solidFill>
                            <a:schemeClr val="tx1"/>
                          </a:solidFill>
                          <a:latin typeface="Times New Roman" panose="02020603050405020304" pitchFamily="18" charset="0"/>
                          <a:cs typeface="Times New Roman" panose="02020603050405020304" pitchFamily="18" charset="0"/>
                        </a:rPr>
                        <a:t>хладон 245</a:t>
                      </a:r>
                      <a:r>
                        <a:rPr lang="en-US" sz="1600" b="0" dirty="0" err="1" smtClean="0">
                          <a:solidFill>
                            <a:schemeClr val="tx1"/>
                          </a:solidFill>
                          <a:latin typeface="Times New Roman" panose="02020603050405020304" pitchFamily="18" charset="0"/>
                          <a:cs typeface="Times New Roman" panose="02020603050405020304" pitchFamily="18" charset="0"/>
                        </a:rPr>
                        <a:t>fa</a:t>
                      </a:r>
                      <a:endParaRPr lang="ru-RU" sz="1600" baseline="-250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хладон 123</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0" dirty="0" smtClean="0">
                          <a:solidFill>
                            <a:schemeClr val="tx1"/>
                          </a:solidFill>
                          <a:latin typeface="Times New Roman" panose="02020603050405020304" pitchFamily="18" charset="0"/>
                          <a:cs typeface="Times New Roman" panose="02020603050405020304" pitchFamily="18" charset="0"/>
                        </a:rPr>
                        <a:t>хладон </a:t>
                      </a:r>
                      <a:r>
                        <a:rPr lang="en-US" sz="1600" b="0" dirty="0" smtClean="0">
                          <a:solidFill>
                            <a:schemeClr val="tx1"/>
                          </a:solidFill>
                          <a:latin typeface="Times New Roman" panose="02020603050405020304" pitchFamily="18" charset="0"/>
                          <a:cs typeface="Times New Roman" panose="02020603050405020304" pitchFamily="18" charset="0"/>
                        </a:rPr>
                        <a:t>C438ee</a:t>
                      </a:r>
                      <a:endParaRPr lang="ru-RU" sz="1600" baseline="-25000" dirty="0" smtClean="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r h="370840">
                <a:tc>
                  <a:txBody>
                    <a:bodyPr/>
                    <a:lstStyle/>
                    <a:p>
                      <a:pPr algn="ct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хладон 122</a:t>
                      </a: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r>
            </a:tbl>
          </a:graphicData>
        </a:graphic>
      </p:graphicFrame>
      <p:sp>
        <p:nvSpPr>
          <p:cNvPr id="15" name="Номер слайда 14"/>
          <p:cNvSpPr>
            <a:spLocks noGrp="1"/>
          </p:cNvSpPr>
          <p:nvPr>
            <p:ph type="sldNum" sz="quarter" idx="12"/>
          </p:nvPr>
        </p:nvSpPr>
        <p:spPr>
          <a:xfrm>
            <a:off x="7010400" y="6492875"/>
            <a:ext cx="2133600" cy="365125"/>
          </a:xfrm>
        </p:spPr>
        <p:txBody>
          <a:bodyPr/>
          <a:lstStyle/>
          <a:p>
            <a:fld id="{B6F15528-21DE-4FAA-801E-634DDDAF4B2B}" type="slidenum">
              <a:rPr lang="en-US" smtClean="0"/>
              <a:pPr/>
              <a:t>24</a:t>
            </a:fld>
            <a:endParaRPr lang="en-US" dirty="0"/>
          </a:p>
        </p:txBody>
      </p:sp>
      <p:pic>
        <p:nvPicPr>
          <p:cNvPr id="17" name="Рисунок 16" descr="EOC-10-белые буквы копия"/>
          <p:cNvPicPr>
            <a:picLocks noChangeAspect="1" noChangeArrowheads="1"/>
          </p:cNvPicPr>
          <p:nvPr/>
        </p:nvPicPr>
        <p:blipFill>
          <a:blip r:embed="rId3" cstate="print"/>
          <a:srcRect/>
          <a:stretch>
            <a:fillRect/>
          </a:stretch>
        </p:blipFill>
        <p:spPr bwMode="auto">
          <a:xfrm>
            <a:off x="280670" y="2237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685800" y="2819400"/>
            <a:ext cx="7772400" cy="8382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Разработка нового заменителя</a:t>
            </a:r>
          </a:p>
        </p:txBody>
      </p:sp>
      <p:sp>
        <p:nvSpPr>
          <p:cNvPr id="11" name="TextBox 10"/>
          <p:cNvSpPr txBox="1"/>
          <p:nvPr/>
        </p:nvSpPr>
        <p:spPr>
          <a:xfrm>
            <a:off x="1542118" y="895290"/>
            <a:ext cx="6077882" cy="400110"/>
          </a:xfrm>
          <a:prstGeom prst="rect">
            <a:avLst/>
          </a:prstGeom>
          <a:noFill/>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Хладоны с коротким временем жизни в атмосфере</a:t>
            </a:r>
            <a:endParaRPr lang="ru-RU" sz="20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762000" y="2882298"/>
            <a:ext cx="7631769" cy="699102"/>
          </a:xfrm>
          <a:prstGeom prst="rect">
            <a:avLst/>
          </a:prstGeom>
          <a:noFill/>
        </p:spPr>
        <p:txBody>
          <a:bodyPr wrap="none" rtlCol="0">
            <a:spAutoFit/>
          </a:bodyPr>
          <a:lstStyle/>
          <a:p>
            <a:pPr marL="285750" indent="-285750" algn="ctr">
              <a:lnSpc>
                <a:spcPct val="114000"/>
              </a:lnSpc>
            </a:pPr>
            <a:r>
              <a:rPr lang="ru-RU" b="1" dirty="0" smtClean="0">
                <a:latin typeface="Times New Roman" panose="02020603050405020304" pitchFamily="18" charset="0"/>
                <a:cs typeface="Times New Roman" panose="02020603050405020304" pitchFamily="18" charset="0"/>
              </a:rPr>
              <a:t>Разработка новых хладонов, содержащих «запрещенные» </a:t>
            </a:r>
            <a:r>
              <a:rPr lang="en-US" b="1" dirty="0" err="1" smtClean="0">
                <a:latin typeface="Times New Roman" panose="02020603050405020304" pitchFamily="18" charset="0"/>
                <a:cs typeface="Times New Roman" panose="02020603050405020304" pitchFamily="18" charset="0"/>
              </a:rPr>
              <a:t>Cl</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и </a:t>
            </a:r>
            <a:r>
              <a:rPr lang="en-US" b="1" dirty="0" smtClean="0">
                <a:latin typeface="Times New Roman" panose="02020603050405020304" pitchFamily="18" charset="0"/>
                <a:cs typeface="Times New Roman" panose="02020603050405020304" pitchFamily="18" charset="0"/>
              </a:rPr>
              <a:t>Br</a:t>
            </a:r>
            <a:r>
              <a:rPr lang="ru-RU" b="1" dirty="0" smtClean="0">
                <a:latin typeface="Times New Roman" panose="02020603050405020304" pitchFamily="18" charset="0"/>
                <a:cs typeface="Times New Roman" panose="02020603050405020304" pitchFamily="18" charset="0"/>
              </a:rPr>
              <a:t>, но</a:t>
            </a:r>
            <a:br>
              <a:rPr lang="ru-RU" b="1" dirty="0" smtClean="0">
                <a:latin typeface="Times New Roman" panose="02020603050405020304" pitchFamily="18" charset="0"/>
                <a:cs typeface="Times New Roman" panose="02020603050405020304" pitchFamily="18" charset="0"/>
              </a:rPr>
            </a:br>
            <a:r>
              <a:rPr lang="ru-RU" b="1" dirty="0" smtClean="0">
                <a:latin typeface="Times New Roman" panose="02020603050405020304" pitchFamily="18" charset="0"/>
                <a:cs typeface="Times New Roman" panose="02020603050405020304" pitchFamily="18" charset="0"/>
              </a:rPr>
              <a:t>склонных к разложению в окружающей среде (свет, вода, кислород) </a:t>
            </a:r>
            <a:endParaRPr lang="ru-RU" b="1" dirty="0">
              <a:latin typeface="Times New Roman" panose="02020603050405020304" pitchFamily="18" charset="0"/>
              <a:cs typeface="Times New Roman" panose="02020603050405020304" pitchFamily="18" charset="0"/>
            </a:endParaRPr>
          </a:p>
        </p:txBody>
      </p:sp>
      <p:sp>
        <p:nvSpPr>
          <p:cNvPr id="13" name="Стрелка вниз 12"/>
          <p:cNvSpPr/>
          <p:nvPr/>
        </p:nvSpPr>
        <p:spPr>
          <a:xfrm rot="2604178">
            <a:off x="2726620" y="3737553"/>
            <a:ext cx="304800" cy="738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низ 13"/>
          <p:cNvSpPr/>
          <p:nvPr/>
        </p:nvSpPr>
        <p:spPr>
          <a:xfrm>
            <a:off x="4588577" y="3810000"/>
            <a:ext cx="304800" cy="738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rot="18995822" flipH="1">
            <a:off x="6493580" y="3737555"/>
            <a:ext cx="304800" cy="7384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17" name="Таблица 16"/>
          <p:cNvGraphicFramePr>
            <a:graphicFrameLocks noGrp="1"/>
          </p:cNvGraphicFramePr>
          <p:nvPr/>
        </p:nvGraphicFramePr>
        <p:xfrm>
          <a:off x="152400" y="5638800"/>
          <a:ext cx="8763000" cy="914400"/>
        </p:xfrm>
        <a:graphic>
          <a:graphicData uri="http://schemas.openxmlformats.org/drawingml/2006/table">
            <a:tbl>
              <a:tblPr firstRow="1" bandRow="1">
                <a:tableStyleId>{2D5ABB26-0587-4C30-8999-92F81FD0307C}</a:tableStyleId>
              </a:tblPr>
              <a:tblGrid>
                <a:gridCol w="1877786"/>
                <a:gridCol w="1095375"/>
                <a:gridCol w="2581955"/>
                <a:gridCol w="320788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latin typeface="Times New Roman" panose="02020603050405020304" pitchFamily="18" charset="0"/>
                          <a:cs typeface="Times New Roman" panose="02020603050405020304" pitchFamily="18" charset="0"/>
                        </a:rPr>
                        <a:t>Временя жизни</a:t>
                      </a:r>
                      <a:br>
                        <a:rPr lang="ru-RU" sz="1800" b="1" dirty="0" smtClean="0">
                          <a:latin typeface="Times New Roman" panose="02020603050405020304" pitchFamily="18" charset="0"/>
                          <a:cs typeface="Times New Roman" panose="02020603050405020304" pitchFamily="18" charset="0"/>
                        </a:rPr>
                      </a:br>
                      <a:r>
                        <a:rPr lang="ru-RU" sz="1800" b="1" dirty="0" smtClean="0">
                          <a:latin typeface="Times New Roman" panose="02020603050405020304" pitchFamily="18" charset="0"/>
                          <a:cs typeface="Times New Roman" panose="02020603050405020304" pitchFamily="18" charset="0"/>
                        </a:rPr>
                        <a:t> в атмосфере</a:t>
                      </a:r>
                    </a:p>
                    <a:p>
                      <a:endParaRPr lang="ru-RU"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600" b="1" dirty="0" smtClean="0">
                          <a:latin typeface="Times New Roman" pitchFamily="18" charset="0"/>
                          <a:cs typeface="Times New Roman" pitchFamily="18" charset="0"/>
                        </a:rPr>
                        <a:t>5 суток</a:t>
                      </a:r>
                      <a:endParaRPr lang="ru-RU" sz="1600" b="1" dirty="0">
                        <a:latin typeface="Times New Roman" pitchFamily="18" charset="0"/>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ru-RU" sz="1600" b="1" kern="1200" dirty="0" smtClean="0">
                          <a:solidFill>
                            <a:schemeClr val="tx1"/>
                          </a:solidFill>
                          <a:latin typeface="Times New Roman" pitchFamily="18" charset="0"/>
                          <a:ea typeface="+mn-ea"/>
                          <a:cs typeface="Times New Roman" pitchFamily="18" charset="0"/>
                        </a:rPr>
                        <a:t>             10 – 500 суток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ru-RU" sz="1600" b="1" kern="1200" dirty="0" smtClean="0">
                          <a:solidFill>
                            <a:schemeClr val="tx1"/>
                          </a:solidFill>
                          <a:latin typeface="Times New Roman" pitchFamily="18" charset="0"/>
                          <a:ea typeface="+mn-ea"/>
                          <a:cs typeface="Times New Roman" pitchFamily="18" charset="0"/>
                        </a:rPr>
                        <a:t>10 – 10000+   суток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35846" name="Object 6"/>
          <p:cNvGraphicFramePr>
            <a:graphicFrameLocks noChangeAspect="1"/>
          </p:cNvGraphicFramePr>
          <p:nvPr/>
        </p:nvGraphicFramePr>
        <p:xfrm>
          <a:off x="3984625" y="1524000"/>
          <a:ext cx="1044575" cy="1008063"/>
        </p:xfrm>
        <a:graphic>
          <a:graphicData uri="http://schemas.openxmlformats.org/presentationml/2006/ole">
            <mc:AlternateContent xmlns:mc="http://schemas.openxmlformats.org/markup-compatibility/2006">
              <mc:Choice xmlns:v="urn:schemas-microsoft-com:vml" Requires="v">
                <p:oleObj spid="_x0000_s35950" r:id="rId3" imgW="628962" imgH="607890" progId="">
                  <p:embed/>
                </p:oleObj>
              </mc:Choice>
              <mc:Fallback>
                <p:oleObj r:id="rId3" imgW="628962" imgH="607890" progId="">
                  <p:embed/>
                  <p:pic>
                    <p:nvPicPr>
                      <p:cNvPr id="0" name="Picture 1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25" y="1524000"/>
                        <a:ext cx="1044575"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p:cNvGraphicFramePr>
            <a:graphicFrameLocks noChangeAspect="1"/>
          </p:cNvGraphicFramePr>
          <p:nvPr/>
        </p:nvGraphicFramePr>
        <p:xfrm>
          <a:off x="2181225" y="4719637"/>
          <a:ext cx="701675" cy="715963"/>
        </p:xfrm>
        <a:graphic>
          <a:graphicData uri="http://schemas.openxmlformats.org/presentationml/2006/ole">
            <mc:AlternateContent xmlns:mc="http://schemas.openxmlformats.org/markup-compatibility/2006">
              <mc:Choice xmlns:v="urn:schemas-microsoft-com:vml" Requires="v">
                <p:oleObj spid="_x0000_s35951" r:id="rId5" imgW="421918" imgH="432434" progId="">
                  <p:embed/>
                </p:oleObj>
              </mc:Choice>
              <mc:Fallback>
                <p:oleObj r:id="rId5" imgW="421918" imgH="432434" progId="">
                  <p:embed/>
                  <p:pic>
                    <p:nvPicPr>
                      <p:cNvPr id="0" name="Picture 1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1225" y="4719637"/>
                        <a:ext cx="70167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8" name="Object 8"/>
          <p:cNvGraphicFramePr>
            <a:graphicFrameLocks noChangeAspect="1"/>
          </p:cNvGraphicFramePr>
          <p:nvPr/>
        </p:nvGraphicFramePr>
        <p:xfrm>
          <a:off x="4313238" y="4827588"/>
          <a:ext cx="801687" cy="700087"/>
        </p:xfrm>
        <a:graphic>
          <a:graphicData uri="http://schemas.openxmlformats.org/presentationml/2006/ole">
            <mc:AlternateContent xmlns:mc="http://schemas.openxmlformats.org/markup-compatibility/2006">
              <mc:Choice xmlns:v="urn:schemas-microsoft-com:vml" Requires="v">
                <p:oleObj spid="_x0000_s35952" r:id="rId7" imgW="482654" imgH="421906" progId="">
                  <p:embed/>
                </p:oleObj>
              </mc:Choice>
              <mc:Fallback>
                <p:oleObj r:id="rId7" imgW="482654" imgH="421906" progId="">
                  <p:embed/>
                  <p:pic>
                    <p:nvPicPr>
                      <p:cNvPr id="0" name="Picture 1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13238" y="4827588"/>
                        <a:ext cx="801687" cy="70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9" name="Object 9"/>
          <p:cNvGraphicFramePr>
            <a:graphicFrameLocks noChangeAspect="1"/>
          </p:cNvGraphicFramePr>
          <p:nvPr/>
        </p:nvGraphicFramePr>
        <p:xfrm>
          <a:off x="6534150" y="4826000"/>
          <a:ext cx="1084263" cy="736600"/>
        </p:xfrm>
        <a:graphic>
          <a:graphicData uri="http://schemas.openxmlformats.org/presentationml/2006/ole">
            <mc:AlternateContent xmlns:mc="http://schemas.openxmlformats.org/markup-compatibility/2006">
              <mc:Choice xmlns:v="urn:schemas-microsoft-com:vml" Requires="v">
                <p:oleObj spid="_x0000_s35953" r:id="rId9" imgW="651907" imgH="444581" progId="">
                  <p:embed/>
                </p:oleObj>
              </mc:Choice>
              <mc:Fallback>
                <p:oleObj r:id="rId9" imgW="651907" imgH="444581" progId="">
                  <p:embed/>
                  <p:pic>
                    <p:nvPicPr>
                      <p:cNvPr id="0" name="Picture 10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34150" y="4826000"/>
                        <a:ext cx="1084263"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Скругленный прямоугольник 20"/>
          <p:cNvSpPr/>
          <p:nvPr/>
        </p:nvSpPr>
        <p:spPr>
          <a:xfrm>
            <a:off x="1676400" y="4648200"/>
            <a:ext cx="6172200" cy="99060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Номер слайда 15"/>
          <p:cNvSpPr>
            <a:spLocks noGrp="1"/>
          </p:cNvSpPr>
          <p:nvPr>
            <p:ph type="sldNum" sz="quarter" idx="12"/>
          </p:nvPr>
        </p:nvSpPr>
        <p:spPr>
          <a:xfrm>
            <a:off x="6934200" y="6400800"/>
            <a:ext cx="2133600" cy="365125"/>
          </a:xfrm>
        </p:spPr>
        <p:txBody>
          <a:bodyPr/>
          <a:lstStyle/>
          <a:p>
            <a:fld id="{B6F15528-21DE-4FAA-801E-634DDDAF4B2B}" type="slidenum">
              <a:rPr lang="en-US" smtClean="0"/>
              <a:pPr/>
              <a:t>25</a:t>
            </a:fld>
            <a:endParaRPr lang="en-US"/>
          </a:p>
        </p:txBody>
      </p:sp>
      <p:pic>
        <p:nvPicPr>
          <p:cNvPr id="18" name="Рисунок 17" descr="EOC-10-белые буквы копия"/>
          <p:cNvPicPr>
            <a:picLocks noChangeAspect="1" noChangeArrowheads="1"/>
          </p:cNvPicPr>
          <p:nvPr/>
        </p:nvPicPr>
        <p:blipFill>
          <a:blip r:embed="rId11" cstate="print"/>
          <a:srcRect/>
          <a:stretch>
            <a:fillRect/>
          </a:stretch>
        </p:blipFill>
        <p:spPr bwMode="auto">
          <a:xfrm>
            <a:off x="204470" y="2237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Разработка нового заменителя</a:t>
            </a:r>
          </a:p>
        </p:txBody>
      </p:sp>
      <p:graphicFrame>
        <p:nvGraphicFramePr>
          <p:cNvPr id="16" name="Таблица 15"/>
          <p:cNvGraphicFramePr>
            <a:graphicFrameLocks noGrp="1"/>
          </p:cNvGraphicFramePr>
          <p:nvPr/>
        </p:nvGraphicFramePr>
        <p:xfrm>
          <a:off x="457200" y="1066800"/>
          <a:ext cx="1790700" cy="4851665"/>
        </p:xfrm>
        <a:graphic>
          <a:graphicData uri="http://schemas.openxmlformats.org/drawingml/2006/table">
            <a:tbl>
              <a:tblPr firstRow="1" bandRow="1">
                <a:tableStyleId>{5940675A-B579-460E-94D1-54222C63F5DA}</a:tableStyleId>
              </a:tblPr>
              <a:tblGrid>
                <a:gridCol w="1790700"/>
              </a:tblGrid>
              <a:tr h="787401">
                <a:tc>
                  <a:txBody>
                    <a:bodyPr/>
                    <a:lstStyle/>
                    <a:p>
                      <a:r>
                        <a:rPr lang="ru-RU" b="1" dirty="0" smtClean="0">
                          <a:solidFill>
                            <a:schemeClr val="accent3">
                              <a:lumMod val="75000"/>
                            </a:schemeClr>
                          </a:solidFill>
                          <a:latin typeface="Times New Roman" pitchFamily="18" charset="0"/>
                          <a:cs typeface="Times New Roman" pitchFamily="18" charset="0"/>
                        </a:rPr>
                        <a:t>Доступные мономеры</a:t>
                      </a:r>
                      <a:endParaRPr lang="ru-RU" b="1" dirty="0">
                        <a:solidFill>
                          <a:schemeClr val="accent3">
                            <a:lumMod val="75000"/>
                          </a:schemeClr>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64075">
                <a:tc>
                  <a:txBody>
                    <a:bodyPr/>
                    <a:lstStyle/>
                    <a:p>
                      <a:r>
                        <a:rPr lang="ru-RU" b="1" dirty="0" smtClean="0">
                          <a:latin typeface="Times New Roman" pitchFamily="18" charset="0"/>
                          <a:cs typeface="Times New Roman" pitchFamily="18" charset="0"/>
                        </a:rPr>
                        <a:t>С</a:t>
                      </a:r>
                      <a:r>
                        <a:rPr lang="en-US" b="1" dirty="0" smtClean="0">
                          <a:latin typeface="Times New Roman" pitchFamily="18" charset="0"/>
                          <a:cs typeface="Times New Roman" pitchFamily="18" charset="0"/>
                        </a:rPr>
                        <a:t>F</a:t>
                      </a:r>
                      <a:r>
                        <a:rPr lang="en-US" b="1" baseline="-25000" dirty="0" smtClean="0">
                          <a:latin typeface="Times New Roman" pitchFamily="18" charset="0"/>
                          <a:cs typeface="Times New Roman" pitchFamily="18" charset="0"/>
                        </a:rPr>
                        <a:t>2</a:t>
                      </a:r>
                      <a:r>
                        <a:rPr lang="en-US" b="1" baseline="0" dirty="0" smtClean="0">
                          <a:latin typeface="Times New Roman" pitchFamily="18" charset="0"/>
                          <a:cs typeface="Times New Roman" pitchFamily="18" charset="0"/>
                        </a:rPr>
                        <a:t>=CF</a:t>
                      </a:r>
                      <a:r>
                        <a:rPr lang="en-US" b="1" baseline="-25000" dirty="0" smtClean="0">
                          <a:latin typeface="Times New Roman" pitchFamily="18" charset="0"/>
                          <a:cs typeface="Times New Roman" pitchFamily="18" charset="0"/>
                        </a:rPr>
                        <a:t>2</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504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С</a:t>
                      </a:r>
                      <a:r>
                        <a:rPr lang="en-US" b="1" dirty="0" smtClean="0">
                          <a:latin typeface="Times New Roman" pitchFamily="18" charset="0"/>
                          <a:cs typeface="Times New Roman" pitchFamily="18" charset="0"/>
                        </a:rPr>
                        <a:t>F</a:t>
                      </a:r>
                      <a:r>
                        <a:rPr lang="en-US" b="1" baseline="-25000" dirty="0" smtClean="0">
                          <a:latin typeface="Times New Roman" pitchFamily="18" charset="0"/>
                          <a:cs typeface="Times New Roman" pitchFamily="18" charset="0"/>
                        </a:rPr>
                        <a:t>2</a:t>
                      </a:r>
                      <a:r>
                        <a:rPr lang="en-US" b="1" baseline="0" dirty="0" smtClean="0">
                          <a:latin typeface="Times New Roman" pitchFamily="18" charset="0"/>
                          <a:cs typeface="Times New Roman" pitchFamily="18" charset="0"/>
                        </a:rPr>
                        <a:t>=CF-CF</a:t>
                      </a:r>
                      <a:r>
                        <a:rPr lang="en-US" b="1" baseline="-25000" dirty="0" smtClean="0">
                          <a:latin typeface="Times New Roman" pitchFamily="18" charset="0"/>
                          <a:cs typeface="Times New Roman" pitchFamily="18" charset="0"/>
                        </a:rPr>
                        <a:t>3</a:t>
                      </a:r>
                      <a:r>
                        <a:rPr lang="en-US" b="1" baseline="0" dirty="0" smtClean="0">
                          <a:latin typeface="Times New Roman" pitchFamily="18" charset="0"/>
                          <a:cs typeface="Times New Roman" pitchFamily="18" charset="0"/>
                        </a:rPr>
                        <a:t> </a:t>
                      </a:r>
                      <a:endParaRPr lang="ru-RU" b="1" dirty="0">
                        <a:latin typeface="Times New Roman" pitchFamily="18" charset="0"/>
                        <a:cs typeface="Times New Roman"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itchFamily="18" charset="0"/>
                          <a:cs typeface="Times New Roman" pitchFamily="18" charset="0"/>
                        </a:rPr>
                        <a:t>(</a:t>
                      </a:r>
                      <a:r>
                        <a:rPr lang="ru-RU" b="1" dirty="0" smtClean="0">
                          <a:latin typeface="Times New Roman" pitchFamily="18" charset="0"/>
                          <a:cs typeface="Times New Roman" pitchFamily="18" charset="0"/>
                        </a:rPr>
                        <a:t>С</a:t>
                      </a:r>
                      <a:r>
                        <a:rPr lang="en-US" b="1" dirty="0" smtClean="0">
                          <a:latin typeface="Times New Roman" pitchFamily="18" charset="0"/>
                          <a:cs typeface="Times New Roman" pitchFamily="18" charset="0"/>
                        </a:rPr>
                        <a:t>F</a:t>
                      </a:r>
                      <a:r>
                        <a:rPr lang="en-US" b="1" baseline="-25000" dirty="0" smtClean="0">
                          <a:latin typeface="Times New Roman" pitchFamily="18" charset="0"/>
                          <a:cs typeface="Times New Roman" pitchFamily="18" charset="0"/>
                        </a:rPr>
                        <a:t>3</a:t>
                      </a:r>
                      <a:r>
                        <a:rPr lang="en-US" b="1" baseline="0" dirty="0" smtClean="0">
                          <a:latin typeface="Times New Roman" pitchFamily="18" charset="0"/>
                          <a:cs typeface="Times New Roman" pitchFamily="18" charset="0"/>
                        </a:rPr>
                        <a:t>)</a:t>
                      </a:r>
                      <a:r>
                        <a:rPr lang="en-US" b="1" baseline="-25000" dirty="0" smtClean="0">
                          <a:latin typeface="Times New Roman" pitchFamily="18" charset="0"/>
                          <a:cs typeface="Times New Roman" pitchFamily="18" charset="0"/>
                        </a:rPr>
                        <a:t>2 </a:t>
                      </a:r>
                      <a:r>
                        <a:rPr lang="en-US" b="1" baseline="0" dirty="0" smtClean="0">
                          <a:latin typeface="Times New Roman" pitchFamily="18" charset="0"/>
                          <a:cs typeface="Times New Roman" pitchFamily="18" charset="0"/>
                        </a:rPr>
                        <a:t>C=CF</a:t>
                      </a:r>
                      <a:r>
                        <a:rPr lang="en-US" b="1" baseline="-25000" dirty="0" smtClean="0">
                          <a:latin typeface="Times New Roman" pitchFamily="18" charset="0"/>
                          <a:cs typeface="Times New Roman" pitchFamily="18" charset="0"/>
                        </a:rPr>
                        <a:t>2</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С</a:t>
                      </a:r>
                      <a:r>
                        <a:rPr lang="en-US" b="1" dirty="0" smtClean="0">
                          <a:latin typeface="Times New Roman" pitchFamily="18" charset="0"/>
                          <a:cs typeface="Times New Roman" pitchFamily="18" charset="0"/>
                        </a:rPr>
                        <a:t>H</a:t>
                      </a:r>
                      <a:r>
                        <a:rPr lang="en-US" b="1" baseline="-25000" dirty="0" smtClean="0">
                          <a:latin typeface="Times New Roman" pitchFamily="18" charset="0"/>
                          <a:cs typeface="Times New Roman" pitchFamily="18" charset="0"/>
                        </a:rPr>
                        <a:t>2</a:t>
                      </a:r>
                      <a:r>
                        <a:rPr lang="en-US" b="1" baseline="0" dirty="0" smtClean="0">
                          <a:latin typeface="Times New Roman" pitchFamily="18" charset="0"/>
                          <a:cs typeface="Times New Roman" pitchFamily="18" charset="0"/>
                        </a:rPr>
                        <a:t>=CF</a:t>
                      </a:r>
                      <a:r>
                        <a:rPr lang="en-US" b="1" baseline="-25000" dirty="0" smtClean="0">
                          <a:latin typeface="Times New Roman" pitchFamily="18" charset="0"/>
                          <a:cs typeface="Times New Roman" pitchFamily="18" charset="0"/>
                        </a:rPr>
                        <a:t>2</a:t>
                      </a:r>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С</a:t>
                      </a:r>
                      <a:r>
                        <a:rPr lang="en-US" b="1" dirty="0" smtClean="0">
                          <a:latin typeface="Times New Roman" pitchFamily="18" charset="0"/>
                          <a:cs typeface="Times New Roman" pitchFamily="18" charset="0"/>
                        </a:rPr>
                        <a:t>F</a:t>
                      </a:r>
                      <a:r>
                        <a:rPr lang="en-US" b="1" baseline="-25000" dirty="0" smtClean="0">
                          <a:latin typeface="Times New Roman" pitchFamily="18" charset="0"/>
                          <a:cs typeface="Times New Roman" pitchFamily="18" charset="0"/>
                        </a:rPr>
                        <a:t>2</a:t>
                      </a:r>
                      <a:r>
                        <a:rPr lang="en-US" b="1" baseline="0" dirty="0" smtClean="0">
                          <a:latin typeface="Times New Roman" pitchFamily="18" charset="0"/>
                          <a:cs typeface="Times New Roman" pitchFamily="18" charset="0"/>
                        </a:rPr>
                        <a:t>=</a:t>
                      </a:r>
                      <a:r>
                        <a:rPr lang="en-US" b="1" baseline="0" dirty="0" err="1" smtClean="0">
                          <a:latin typeface="Times New Roman" pitchFamily="18" charset="0"/>
                          <a:cs typeface="Times New Roman" pitchFamily="18" charset="0"/>
                        </a:rPr>
                        <a:t>CFCl</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С</a:t>
                      </a:r>
                      <a:r>
                        <a:rPr lang="en-US" b="1" dirty="0" smtClean="0">
                          <a:latin typeface="Times New Roman" pitchFamily="18" charset="0"/>
                          <a:cs typeface="Times New Roman" pitchFamily="18" charset="0"/>
                        </a:rPr>
                        <a:t>HF</a:t>
                      </a:r>
                      <a:r>
                        <a:rPr lang="en-US" b="1" baseline="0" dirty="0" smtClean="0">
                          <a:latin typeface="Times New Roman" pitchFamily="18" charset="0"/>
                          <a:cs typeface="Times New Roman" pitchFamily="18" charset="0"/>
                        </a:rPr>
                        <a:t>=</a:t>
                      </a:r>
                      <a:r>
                        <a:rPr lang="en-US" b="1" baseline="0" dirty="0" err="1" smtClean="0">
                          <a:latin typeface="Times New Roman" pitchFamily="18" charset="0"/>
                          <a:cs typeface="Times New Roman" pitchFamily="18" charset="0"/>
                        </a:rPr>
                        <a:t>CHCl</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6371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С</a:t>
                      </a:r>
                      <a:r>
                        <a:rPr lang="en-US" b="1" dirty="0" smtClean="0">
                          <a:latin typeface="Times New Roman" pitchFamily="18" charset="0"/>
                          <a:cs typeface="Times New Roman" pitchFamily="18" charset="0"/>
                        </a:rPr>
                        <a:t>H</a:t>
                      </a:r>
                      <a:r>
                        <a:rPr lang="en-US" b="1" baseline="-25000" dirty="0" smtClean="0">
                          <a:latin typeface="Times New Roman" pitchFamily="18" charset="0"/>
                          <a:cs typeface="Times New Roman" pitchFamily="18" charset="0"/>
                        </a:rPr>
                        <a:t>2</a:t>
                      </a:r>
                      <a:r>
                        <a:rPr lang="en-US" b="1" baseline="0" dirty="0" smtClean="0">
                          <a:latin typeface="Times New Roman" pitchFamily="18" charset="0"/>
                          <a:cs typeface="Times New Roman" pitchFamily="18" charset="0"/>
                        </a:rPr>
                        <a:t>=</a:t>
                      </a:r>
                      <a:r>
                        <a:rPr lang="en-US" b="1" baseline="0" dirty="0" err="1" smtClean="0">
                          <a:latin typeface="Times New Roman" pitchFamily="18" charset="0"/>
                          <a:cs typeface="Times New Roman" pitchFamily="18" charset="0"/>
                        </a:rPr>
                        <a:t>CClF</a:t>
                      </a:r>
                      <a:endParaRPr lang="ru-RU" b="1" dirty="0" smtClean="0">
                        <a:latin typeface="Times New Roman" pitchFamily="18" charset="0"/>
                        <a:cs typeface="Times New Roman" pitchFamily="18" charset="0"/>
                      </a:endParaRPr>
                    </a:p>
                    <a:p>
                      <a:endParaRPr lang="ru-RU" b="1" dirty="0">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41990" name="Object 6"/>
          <p:cNvGraphicFramePr>
            <a:graphicFrameLocks noChangeAspect="1"/>
          </p:cNvGraphicFramePr>
          <p:nvPr/>
        </p:nvGraphicFramePr>
        <p:xfrm>
          <a:off x="2959100" y="1143000"/>
          <a:ext cx="698500" cy="711200"/>
        </p:xfrm>
        <a:graphic>
          <a:graphicData uri="http://schemas.openxmlformats.org/presentationml/2006/ole">
            <mc:AlternateContent xmlns:mc="http://schemas.openxmlformats.org/markup-compatibility/2006">
              <mc:Choice xmlns:v="urn:schemas-microsoft-com:vml" Requires="v">
                <p:oleObj spid="_x0000_s42216" r:id="rId3" imgW="421918" imgH="432434" progId="">
                  <p:embed/>
                </p:oleObj>
              </mc:Choice>
              <mc:Fallback>
                <p:oleObj r:id="rId3" imgW="421918" imgH="432434" progId="">
                  <p:embed/>
                  <p:pic>
                    <p:nvPicPr>
                      <p:cNvPr id="0" name="Picture 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9100" y="1143000"/>
                        <a:ext cx="6985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2" name="Object 8"/>
          <p:cNvGraphicFramePr>
            <a:graphicFrameLocks noChangeAspect="1"/>
          </p:cNvGraphicFramePr>
          <p:nvPr/>
        </p:nvGraphicFramePr>
        <p:xfrm>
          <a:off x="5143500" y="1143000"/>
          <a:ext cx="800100" cy="698500"/>
        </p:xfrm>
        <a:graphic>
          <a:graphicData uri="http://schemas.openxmlformats.org/presentationml/2006/ole">
            <mc:AlternateContent xmlns:mc="http://schemas.openxmlformats.org/markup-compatibility/2006">
              <mc:Choice xmlns:v="urn:schemas-microsoft-com:vml" Requires="v">
                <p:oleObj spid="_x0000_s42217" r:id="rId5" imgW="482654" imgH="421906" progId="">
                  <p:embed/>
                </p:oleObj>
              </mc:Choice>
              <mc:Fallback>
                <p:oleObj r:id="rId5" imgW="482654" imgH="421906" progId="">
                  <p:embed/>
                  <p:pic>
                    <p:nvPicPr>
                      <p:cNvPr id="0" name="Picture 2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143000"/>
                        <a:ext cx="800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3" name="Object 9"/>
          <p:cNvGraphicFramePr>
            <a:graphicFrameLocks noChangeAspect="1"/>
          </p:cNvGraphicFramePr>
          <p:nvPr/>
        </p:nvGraphicFramePr>
        <p:xfrm>
          <a:off x="7226300" y="1092200"/>
          <a:ext cx="1079500" cy="736600"/>
        </p:xfrm>
        <a:graphic>
          <a:graphicData uri="http://schemas.openxmlformats.org/presentationml/2006/ole">
            <mc:AlternateContent xmlns:mc="http://schemas.openxmlformats.org/markup-compatibility/2006">
              <mc:Choice xmlns:v="urn:schemas-microsoft-com:vml" Requires="v">
                <p:oleObj spid="_x0000_s42218" r:id="rId7" imgW="651907" imgH="444581" progId="">
                  <p:embed/>
                </p:oleObj>
              </mc:Choice>
              <mc:Fallback>
                <p:oleObj r:id="rId7" imgW="651907" imgH="444581" progId="">
                  <p:embed/>
                  <p:pic>
                    <p:nvPicPr>
                      <p:cNvPr id="0" name="Picture 2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26300" y="1092200"/>
                        <a:ext cx="1079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4" name="Object 10"/>
          <p:cNvGraphicFramePr>
            <a:graphicFrameLocks noChangeAspect="1"/>
          </p:cNvGraphicFramePr>
          <p:nvPr/>
        </p:nvGraphicFramePr>
        <p:xfrm>
          <a:off x="2514600" y="3082741"/>
          <a:ext cx="1524000" cy="955859"/>
        </p:xfrm>
        <a:graphic>
          <a:graphicData uri="http://schemas.openxmlformats.org/presentationml/2006/ole">
            <mc:AlternateContent xmlns:mc="http://schemas.openxmlformats.org/markup-compatibility/2006">
              <mc:Choice xmlns:v="urn:schemas-microsoft-com:vml" Requires="v">
                <p:oleObj spid="_x0000_s42219" r:id="rId9" imgW="1142660" imgH="718833" progId="">
                  <p:embed/>
                </p:oleObj>
              </mc:Choice>
              <mc:Fallback>
                <p:oleObj r:id="rId9" imgW="1142660" imgH="718833" progId="">
                  <p:embed/>
                  <p:pic>
                    <p:nvPicPr>
                      <p:cNvPr id="0" name="Picture 2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3082741"/>
                        <a:ext cx="1524000" cy="95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5" name="Object 11"/>
          <p:cNvGraphicFramePr>
            <a:graphicFrameLocks noChangeAspect="1"/>
          </p:cNvGraphicFramePr>
          <p:nvPr/>
        </p:nvGraphicFramePr>
        <p:xfrm>
          <a:off x="4883150" y="2247900"/>
          <a:ext cx="1136650" cy="342900"/>
        </p:xfrm>
        <a:graphic>
          <a:graphicData uri="http://schemas.openxmlformats.org/presentationml/2006/ole">
            <mc:AlternateContent xmlns:mc="http://schemas.openxmlformats.org/markup-compatibility/2006">
              <mc:Choice xmlns:v="urn:schemas-microsoft-com:vml" Requires="v">
                <p:oleObj spid="_x0000_s42220" r:id="rId11" imgW="853013" imgH="258866" progId="">
                  <p:embed/>
                </p:oleObj>
              </mc:Choice>
              <mc:Fallback>
                <p:oleObj r:id="rId11" imgW="853013" imgH="258866" progId="">
                  <p:embed/>
                  <p:pic>
                    <p:nvPicPr>
                      <p:cNvPr id="0" name="Picture 2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3150" y="2247900"/>
                        <a:ext cx="11366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6" name="Object 12"/>
          <p:cNvGraphicFramePr>
            <a:graphicFrameLocks noChangeAspect="1"/>
          </p:cNvGraphicFramePr>
          <p:nvPr/>
        </p:nvGraphicFramePr>
        <p:xfrm>
          <a:off x="4648200" y="4648200"/>
          <a:ext cx="1541462" cy="700088"/>
        </p:xfrm>
        <a:graphic>
          <a:graphicData uri="http://schemas.openxmlformats.org/presentationml/2006/ole">
            <mc:AlternateContent xmlns:mc="http://schemas.openxmlformats.org/markup-compatibility/2006">
              <mc:Choice xmlns:v="urn:schemas-microsoft-com:vml" Requires="v">
                <p:oleObj spid="_x0000_s42221" r:id="rId13" imgW="1156157" imgH="525561" progId="">
                  <p:embed/>
                </p:oleObj>
              </mc:Choice>
              <mc:Fallback>
                <p:oleObj r:id="rId13" imgW="1156157" imgH="525561" progId="">
                  <p:embed/>
                  <p:pic>
                    <p:nvPicPr>
                      <p:cNvPr id="0" name="Picture 21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48200" y="4648200"/>
                        <a:ext cx="1541462" cy="7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7" name="Object 13"/>
          <p:cNvGraphicFramePr>
            <a:graphicFrameLocks noChangeAspect="1"/>
          </p:cNvGraphicFramePr>
          <p:nvPr/>
        </p:nvGraphicFramePr>
        <p:xfrm>
          <a:off x="4627562" y="3276600"/>
          <a:ext cx="1773238" cy="669925"/>
        </p:xfrm>
        <a:graphic>
          <a:graphicData uri="http://schemas.openxmlformats.org/presentationml/2006/ole">
            <mc:AlternateContent xmlns:mc="http://schemas.openxmlformats.org/markup-compatibility/2006">
              <mc:Choice xmlns:v="urn:schemas-microsoft-com:vml" Requires="v">
                <p:oleObj spid="_x0000_s42222" r:id="rId15" imgW="1329999" imgH="504236" progId="">
                  <p:embed/>
                </p:oleObj>
              </mc:Choice>
              <mc:Fallback>
                <p:oleObj r:id="rId15" imgW="1329999" imgH="504236" progId="">
                  <p:embed/>
                  <p:pic>
                    <p:nvPicPr>
                      <p:cNvPr id="0" name="Picture 2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27562" y="3276600"/>
                        <a:ext cx="1773238"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8" name="Object 14"/>
          <p:cNvGraphicFramePr>
            <a:graphicFrameLocks noChangeAspect="1"/>
          </p:cNvGraphicFramePr>
          <p:nvPr/>
        </p:nvGraphicFramePr>
        <p:xfrm>
          <a:off x="6934200" y="2362200"/>
          <a:ext cx="1905000" cy="914400"/>
        </p:xfrm>
        <a:graphic>
          <a:graphicData uri="http://schemas.openxmlformats.org/presentationml/2006/ole">
            <mc:AlternateContent xmlns:mc="http://schemas.openxmlformats.org/markup-compatibility/2006">
              <mc:Choice xmlns:v="urn:schemas-microsoft-com:vml" Requires="v">
                <p:oleObj spid="_x0000_s42223" r:id="rId17" imgW="1429067" imgH="688331" progId="">
                  <p:embed/>
                </p:oleObj>
              </mc:Choice>
              <mc:Fallback>
                <p:oleObj r:id="rId17" imgW="1429067" imgH="688331" progId="">
                  <p:embed/>
                  <p:pic>
                    <p:nvPicPr>
                      <p:cNvPr id="0" name="Picture 2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934200" y="2362200"/>
                        <a:ext cx="1905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999" name="Object 15"/>
          <p:cNvGraphicFramePr>
            <a:graphicFrameLocks noChangeAspect="1"/>
          </p:cNvGraphicFramePr>
          <p:nvPr/>
        </p:nvGraphicFramePr>
        <p:xfrm>
          <a:off x="7196138" y="3886200"/>
          <a:ext cx="1338262" cy="914400"/>
        </p:xfrm>
        <a:graphic>
          <a:graphicData uri="http://schemas.openxmlformats.org/presentationml/2006/ole">
            <mc:AlternateContent xmlns:mc="http://schemas.openxmlformats.org/markup-compatibility/2006">
              <mc:Choice xmlns:v="urn:schemas-microsoft-com:vml" Requires="v">
                <p:oleObj spid="_x0000_s42224" r:id="rId19" imgW="1003910" imgH="688331" progId="">
                  <p:embed/>
                </p:oleObj>
              </mc:Choice>
              <mc:Fallback>
                <p:oleObj r:id="rId19" imgW="1003910" imgH="688331" progId="">
                  <p:embed/>
                  <p:pic>
                    <p:nvPicPr>
                      <p:cNvPr id="0" name="Picture 2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196138" y="3886200"/>
                        <a:ext cx="13382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Номер слайда 13"/>
          <p:cNvSpPr>
            <a:spLocks noGrp="1"/>
          </p:cNvSpPr>
          <p:nvPr>
            <p:ph type="sldNum" sz="quarter" idx="12"/>
          </p:nvPr>
        </p:nvSpPr>
        <p:spPr/>
        <p:txBody>
          <a:bodyPr/>
          <a:lstStyle/>
          <a:p>
            <a:fld id="{B6F15528-21DE-4FAA-801E-634DDDAF4B2B}" type="slidenum">
              <a:rPr lang="en-US" smtClean="0"/>
              <a:pPr/>
              <a:t>26</a:t>
            </a:fld>
            <a:endParaRPr lang="en-US"/>
          </a:p>
        </p:txBody>
      </p:sp>
      <p:pic>
        <p:nvPicPr>
          <p:cNvPr id="15" name="Рисунок 14" descr="EOC-10-белые буквы копия"/>
          <p:cNvPicPr>
            <a:picLocks noChangeAspect="1" noChangeArrowheads="1"/>
          </p:cNvPicPr>
          <p:nvPr/>
        </p:nvPicPr>
        <p:blipFill>
          <a:blip r:embed="rId21"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304800" y="838200"/>
            <a:ext cx="2057400" cy="144780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3-хлор-1,1,1-трифторпорпен</a:t>
            </a:r>
          </a:p>
        </p:txBody>
      </p:sp>
      <p:sp>
        <p:nvSpPr>
          <p:cNvPr id="20" name="TextBox 19"/>
          <p:cNvSpPr txBox="1"/>
          <p:nvPr/>
        </p:nvSpPr>
        <p:spPr>
          <a:xfrm>
            <a:off x="5029200" y="4302204"/>
            <a:ext cx="4675361" cy="1107996"/>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хладагент</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растворитель</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пенообразующий агент</a:t>
            </a:r>
          </a:p>
          <a:p>
            <a:pPr marL="285750" indent="-285750">
              <a:buFont typeface="Arial" panose="020B0604020202020204" pitchFamily="34" charset="0"/>
              <a:buChar char="•"/>
            </a:pPr>
            <a:endParaRPr lang="ru-RU" sz="1600" dirty="0" smtClean="0">
              <a:latin typeface="Times New Roman" panose="02020603050405020304" pitchFamily="18" charset="0"/>
              <a:cs typeface="Times New Roman" panose="02020603050405020304" pitchFamily="18" charset="0"/>
            </a:endParaRPr>
          </a:p>
        </p:txBody>
      </p:sp>
      <p:sp>
        <p:nvSpPr>
          <p:cNvPr id="22" name="TextBox 21"/>
          <p:cNvSpPr txBox="1"/>
          <p:nvPr/>
        </p:nvSpPr>
        <p:spPr>
          <a:xfrm>
            <a:off x="3657600" y="838200"/>
            <a:ext cx="373380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5105400" y="6324600"/>
            <a:ext cx="647700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Производство: США</a:t>
            </a:r>
            <a:endParaRPr lang="ru-RU"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52400" y="2743200"/>
            <a:ext cx="3276600" cy="1846659"/>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Достоинства</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низкая токсичность</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нулевой ОРП</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растворяет канифоль, жиры и силиконовые жидкости, но не повреждает ПВХ, полистирол и другие пластики</a:t>
            </a:r>
            <a:endParaRPr lang="ru-RU" sz="1600" dirty="0">
              <a:latin typeface="Times New Roman" panose="02020603050405020304" pitchFamily="18" charset="0"/>
              <a:cs typeface="Times New Roman" panose="02020603050405020304" pitchFamily="18" charset="0"/>
            </a:endParaRPr>
          </a:p>
        </p:txBody>
      </p:sp>
      <p:graphicFrame>
        <p:nvGraphicFramePr>
          <p:cNvPr id="43019" name="Object 11"/>
          <p:cNvGraphicFramePr>
            <a:graphicFrameLocks noChangeAspect="1"/>
          </p:cNvGraphicFramePr>
          <p:nvPr/>
        </p:nvGraphicFramePr>
        <p:xfrm>
          <a:off x="464375" y="1119250"/>
          <a:ext cx="1733550" cy="947737"/>
        </p:xfrm>
        <a:graphic>
          <a:graphicData uri="http://schemas.openxmlformats.org/presentationml/2006/ole">
            <mc:AlternateContent xmlns:mc="http://schemas.openxmlformats.org/markup-compatibility/2006">
              <mc:Choice xmlns:v="urn:schemas-microsoft-com:vml" Requires="v">
                <p:oleObj spid="_x0000_s44059" r:id="rId3" imgW="933725" imgH="514763" progId="">
                  <p:embed/>
                </p:oleObj>
              </mc:Choice>
              <mc:Fallback>
                <p:oleObj r:id="rId3" imgW="933725" imgH="514763"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75" y="1119250"/>
                        <a:ext cx="1733550" cy="947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Таблица 25"/>
          <p:cNvGraphicFramePr>
            <a:graphicFrameLocks noGrp="1"/>
          </p:cNvGraphicFramePr>
          <p:nvPr/>
        </p:nvGraphicFramePr>
        <p:xfrm>
          <a:off x="3733800" y="914400"/>
          <a:ext cx="6019800" cy="3429000"/>
        </p:xfrm>
        <a:graphic>
          <a:graphicData uri="http://schemas.openxmlformats.org/drawingml/2006/table">
            <a:tbl>
              <a:tblPr firstRow="1" bandRow="1">
                <a:tableStyleId>{2D5ABB26-0587-4C30-8999-92F81FD0307C}</a:tableStyleId>
              </a:tblPr>
              <a:tblGrid>
                <a:gridCol w="2285999"/>
                <a:gridCol w="3733801"/>
              </a:tblGrid>
              <a:tr h="370840">
                <a:tc>
                  <a:txBody>
                    <a:bodyPr/>
                    <a:lstStyle/>
                    <a:p>
                      <a:r>
                        <a:rPr lang="ru-RU" sz="1600" dirty="0" smtClean="0">
                          <a:latin typeface="Times New Roman" panose="02020603050405020304" pitchFamily="18" charset="0"/>
                          <a:cs typeface="Times New Roman" panose="02020603050405020304" pitchFamily="18" charset="0"/>
                        </a:rPr>
                        <a:t>Температура кипения</a:t>
                      </a:r>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600" dirty="0" smtClean="0">
                          <a:latin typeface="Times New Roman" panose="02020603050405020304" pitchFamily="18" charset="0"/>
                          <a:cs typeface="Times New Roman" panose="02020603050405020304" pitchFamily="18" charset="0"/>
                        </a:rPr>
                        <a:t>19 °С</a:t>
                      </a:r>
                    </a:p>
                    <a:p>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Токсичность</a:t>
                      </a:r>
                    </a:p>
                    <a:p>
                      <a:endParaRPr lang="ru-RU"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600" dirty="0" err="1" smtClean="0">
                          <a:latin typeface="Times New Roman" panose="02020603050405020304" pitchFamily="18" charset="0"/>
                          <a:cs typeface="Times New Roman" panose="02020603050405020304" pitchFamily="18" charset="0"/>
                        </a:rPr>
                        <a:t>Инагляционная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токсодоза</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LC</a:t>
                      </a:r>
                      <a:r>
                        <a:rPr lang="en-US" sz="1600" baseline="-25000" dirty="0" smtClean="0">
                          <a:latin typeface="Times New Roman" panose="02020603050405020304" pitchFamily="18" charset="0"/>
                          <a:cs typeface="Times New Roman" panose="02020603050405020304" pitchFamily="18" charset="0"/>
                        </a:rPr>
                        <a:t>50</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1</a:t>
                      </a:r>
                      <a:r>
                        <a:rPr lang="ru-RU" sz="1600" dirty="0" smtClean="0">
                          <a:latin typeface="Times New Roman" panose="02020603050405020304" pitchFamily="18" charset="0"/>
                          <a:cs typeface="Times New Roman" panose="02020603050405020304" pitchFamily="18" charset="0"/>
                        </a:rPr>
                        <a:t>2</a:t>
                      </a:r>
                      <a:r>
                        <a:rPr lang="en-US" sz="1600" dirty="0" smtClean="0">
                          <a:latin typeface="Times New Roman" panose="02020603050405020304" pitchFamily="18" charset="0"/>
                          <a:cs typeface="Times New Roman" panose="02020603050405020304" pitchFamily="18" charset="0"/>
                        </a:rPr>
                        <a:t>0000 </a:t>
                      </a:r>
                      <a:r>
                        <a:rPr lang="en-US" sz="1600" dirty="0" err="1" smtClean="0">
                          <a:latin typeface="Times New Roman" panose="02020603050405020304" pitchFamily="18" charset="0"/>
                          <a:cs typeface="Times New Roman" panose="02020603050405020304" pitchFamily="18" charset="0"/>
                        </a:rPr>
                        <a:t>ppm</a:t>
                      </a:r>
                      <a:endParaRPr lang="en-US"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41680">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Порог общей токсичности (</a:t>
                      </a:r>
                      <a:r>
                        <a:rPr lang="en-US" sz="1600" dirty="0" smtClean="0">
                          <a:latin typeface="Times New Roman" panose="02020603050405020304" pitchFamily="18" charset="0"/>
                          <a:cs typeface="Times New Roman" panose="02020603050405020304" pitchFamily="18" charset="0"/>
                        </a:rPr>
                        <a:t>L</a:t>
                      </a:r>
                      <a:r>
                        <a:rPr lang="ru-RU" sz="1600" dirty="0" smtClean="0">
                          <a:latin typeface="Times New Roman" panose="02020603050405020304" pitchFamily="18" charset="0"/>
                          <a:cs typeface="Times New Roman" panose="02020603050405020304" pitchFamily="18" charset="0"/>
                        </a:rPr>
                        <a:t>С</a:t>
                      </a:r>
                      <a:r>
                        <a:rPr lang="en-US" sz="1600" baseline="-25000" dirty="0" smtClean="0">
                          <a:latin typeface="Times New Roman" panose="02020603050405020304" pitchFamily="18" charset="0"/>
                          <a:cs typeface="Times New Roman" panose="02020603050405020304" pitchFamily="18" charset="0"/>
                        </a:rPr>
                        <a:t>50</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a:r>
                      <a:br>
                        <a:rPr lang="ru-RU"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35000</a:t>
                      </a:r>
                      <a:r>
                        <a:rPr lang="en-US" sz="1600" dirty="0" smtClean="0">
                          <a:latin typeface="Times New Roman" panose="02020603050405020304" pitchFamily="18" charset="0"/>
                          <a:cs typeface="Times New Roman" panose="02020603050405020304" pitchFamily="18" charset="0"/>
                        </a:rPr>
                        <a:t> mg/kg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1600" dirty="0" err="1" smtClean="0">
                          <a:latin typeface="Times New Roman" panose="02020603050405020304" pitchFamily="18" charset="0"/>
                          <a:cs typeface="Times New Roman" panose="02020603050405020304" pitchFamily="18" charset="0"/>
                        </a:rPr>
                        <a:t>Озоноразрушающий</a:t>
                      </a:r>
                      <a:r>
                        <a:rPr lang="ru-RU" sz="1600" dirty="0" smtClean="0">
                          <a:latin typeface="Times New Roman" panose="02020603050405020304" pitchFamily="18" charset="0"/>
                          <a:cs typeface="Times New Roman" panose="02020603050405020304" pitchFamily="18" charset="0"/>
                        </a:rPr>
                        <a:t> потенциал </a:t>
                      </a:r>
                      <a:endParaRPr lang="ru-RU"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Потенциал глобального потепления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1,34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8" name="Прямая соединительная линия 27"/>
          <p:cNvCxnSpPr/>
          <p:nvPr/>
        </p:nvCxnSpPr>
        <p:spPr>
          <a:xfrm>
            <a:off x="3581400" y="990600"/>
            <a:ext cx="0" cy="51816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733800" y="4535507"/>
            <a:ext cx="1281120" cy="338554"/>
          </a:xfrm>
          <a:prstGeom prst="rect">
            <a:avLst/>
          </a:prstGeom>
        </p:spPr>
        <p:txBody>
          <a:bodyPr wrap="none">
            <a:spAutoFit/>
          </a:bodyPr>
          <a:lstStyle/>
          <a:p>
            <a:pPr>
              <a:defRPr/>
            </a:pPr>
            <a:r>
              <a:rPr lang="ru-RU" sz="1600" dirty="0" smtClean="0">
                <a:latin typeface="Times New Roman" panose="02020603050405020304" pitchFamily="18" charset="0"/>
                <a:cs typeface="Times New Roman" panose="02020603050405020304" pitchFamily="18" charset="0"/>
              </a:rPr>
              <a:t>Применение</a:t>
            </a:r>
          </a:p>
        </p:txBody>
      </p:sp>
      <p:sp>
        <p:nvSpPr>
          <p:cNvPr id="13" name="TextBox 12"/>
          <p:cNvSpPr txBox="1"/>
          <p:nvPr/>
        </p:nvSpPr>
        <p:spPr>
          <a:xfrm>
            <a:off x="152400" y="4838343"/>
            <a:ext cx="3733800" cy="2400657"/>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Недостатки</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слишком низкая температура кипения</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Подавляющее большинство композиций на основе </a:t>
            </a:r>
            <a:r>
              <a:rPr lang="ru-RU" sz="1600" dirty="0" err="1" smtClean="0">
                <a:latin typeface="Times New Roman" panose="02020603050405020304" pitchFamily="18" charset="0"/>
                <a:cs typeface="Times New Roman" panose="02020603050405020304" pitchFamily="18" charset="0"/>
              </a:rPr>
              <a:t>хлортрифторпропена</a:t>
            </a:r>
            <a:r>
              <a:rPr lang="ru-RU" sz="1600" dirty="0" smtClean="0">
                <a:latin typeface="Times New Roman" panose="02020603050405020304" pitchFamily="18" charset="0"/>
                <a:cs typeface="Times New Roman" panose="02020603050405020304" pitchFamily="18" charset="0"/>
              </a:rPr>
              <a:t> </a:t>
            </a:r>
            <a:br>
              <a:rPr lang="ru-RU"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запатентованы компанией </a:t>
            </a:r>
            <a:r>
              <a:rPr lang="en-US" sz="1600" dirty="0" smtClean="0">
                <a:latin typeface="Times New Roman" panose="02020603050405020304" pitchFamily="18" charset="0"/>
                <a:cs typeface="Times New Roman" panose="02020603050405020304" pitchFamily="18" charset="0"/>
              </a:rPr>
              <a:t>DuPont</a:t>
            </a:r>
            <a:r>
              <a:rPr lang="ru-RU" sz="1600" dirty="0" smtClean="0">
                <a:latin typeface="Times New Roman" panose="02020603050405020304" pitchFamily="18" charset="0"/>
                <a:cs typeface="Times New Roman" panose="02020603050405020304" pitchFamily="18" charset="0"/>
              </a:rPr>
              <a:t> </a:t>
            </a:r>
          </a:p>
          <a:p>
            <a:pPr algn="ctr"/>
            <a:endParaRPr lang="ru-RU"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smtClean="0">
              <a:latin typeface="Times New Roman" panose="02020603050405020304" pitchFamily="18" charset="0"/>
              <a:cs typeface="Times New Roman" panose="02020603050405020304" pitchFamily="18" charset="0"/>
            </a:endParaRPr>
          </a:p>
        </p:txBody>
      </p:sp>
      <p:sp>
        <p:nvSpPr>
          <p:cNvPr id="15" name="Номер слайда 14"/>
          <p:cNvSpPr>
            <a:spLocks noGrp="1"/>
          </p:cNvSpPr>
          <p:nvPr>
            <p:ph type="sldNum" sz="quarter" idx="12"/>
          </p:nvPr>
        </p:nvSpPr>
        <p:spPr>
          <a:xfrm>
            <a:off x="6858000" y="6416675"/>
            <a:ext cx="2133600" cy="365125"/>
          </a:xfrm>
        </p:spPr>
        <p:txBody>
          <a:bodyPr/>
          <a:lstStyle/>
          <a:p>
            <a:fld id="{B6F15528-21DE-4FAA-801E-634DDDAF4B2B}" type="slidenum">
              <a:rPr lang="en-US" smtClean="0"/>
              <a:pPr/>
              <a:t>27</a:t>
            </a:fld>
            <a:endParaRPr lang="en-US" dirty="0"/>
          </a:p>
        </p:txBody>
      </p:sp>
      <p:pic>
        <p:nvPicPr>
          <p:cNvPr id="16" name="Рисунок 15" descr="EOC-10-белые буквы копия"/>
          <p:cNvPicPr>
            <a:picLocks noChangeAspect="1" noChangeArrowheads="1"/>
          </p:cNvPicPr>
          <p:nvPr/>
        </p:nvPicPr>
        <p:blipFill>
          <a:blip r:embed="rId5"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228600" y="1066800"/>
            <a:ext cx="2209800" cy="114300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914400"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3,3,4,4,5,5,6,6,6-нонафтор-1-гексен</a:t>
            </a:r>
          </a:p>
          <a:p>
            <a:endParaRPr lang="ru-RU" sz="2400" b="1" dirty="0" smtClean="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383039" y="3688171"/>
            <a:ext cx="4675361" cy="338554"/>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растворитель</a:t>
            </a:r>
          </a:p>
        </p:txBody>
      </p:sp>
      <p:sp>
        <p:nvSpPr>
          <p:cNvPr id="22" name="TextBox 21"/>
          <p:cNvSpPr txBox="1"/>
          <p:nvPr/>
        </p:nvSpPr>
        <p:spPr>
          <a:xfrm>
            <a:off x="3657600" y="838200"/>
            <a:ext cx="373380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52400" y="2743200"/>
            <a:ext cx="3276600" cy="1107996"/>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Достоинства</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нулевой ОРП</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обладает высокой растворяющей способностью</a:t>
            </a:r>
            <a:endParaRPr lang="ru-RU" sz="1600" dirty="0">
              <a:latin typeface="Times New Roman" panose="02020603050405020304" pitchFamily="18" charset="0"/>
              <a:cs typeface="Times New Roman" panose="02020603050405020304" pitchFamily="18" charset="0"/>
            </a:endParaRPr>
          </a:p>
        </p:txBody>
      </p:sp>
      <p:graphicFrame>
        <p:nvGraphicFramePr>
          <p:cNvPr id="43019" name="Object 11"/>
          <p:cNvGraphicFramePr>
            <a:graphicFrameLocks noChangeAspect="1"/>
          </p:cNvGraphicFramePr>
          <p:nvPr/>
        </p:nvGraphicFramePr>
        <p:xfrm>
          <a:off x="257175" y="1108075"/>
          <a:ext cx="2147888" cy="969963"/>
        </p:xfrm>
        <a:graphic>
          <a:graphicData uri="http://schemas.openxmlformats.org/presentationml/2006/ole">
            <mc:AlternateContent xmlns:mc="http://schemas.openxmlformats.org/markup-compatibility/2006">
              <mc:Choice xmlns:v="urn:schemas-microsoft-com:vml" Requires="v">
                <p:oleObj spid="_x0000_s47131" r:id="rId3" imgW="1156157" imgH="525561" progId="">
                  <p:embed/>
                </p:oleObj>
              </mc:Choice>
              <mc:Fallback>
                <p:oleObj r:id="rId3" imgW="1156157" imgH="525561"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1108075"/>
                        <a:ext cx="2147888"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Таблица 25"/>
          <p:cNvGraphicFramePr>
            <a:graphicFrameLocks noGrp="1"/>
          </p:cNvGraphicFramePr>
          <p:nvPr/>
        </p:nvGraphicFramePr>
        <p:xfrm>
          <a:off x="3733800" y="914400"/>
          <a:ext cx="6019800" cy="2108200"/>
        </p:xfrm>
        <a:graphic>
          <a:graphicData uri="http://schemas.openxmlformats.org/drawingml/2006/table">
            <a:tbl>
              <a:tblPr firstRow="1" bandRow="1">
                <a:tableStyleId>{2D5ABB26-0587-4C30-8999-92F81FD0307C}</a:tableStyleId>
              </a:tblPr>
              <a:tblGrid>
                <a:gridCol w="2285999"/>
                <a:gridCol w="3733801"/>
              </a:tblGrid>
              <a:tr h="370840">
                <a:tc>
                  <a:txBody>
                    <a:bodyPr/>
                    <a:lstStyle/>
                    <a:p>
                      <a:r>
                        <a:rPr lang="ru-RU" sz="1600" dirty="0" smtClean="0">
                          <a:latin typeface="Times New Roman" panose="02020603050405020304" pitchFamily="18" charset="0"/>
                          <a:cs typeface="Times New Roman" panose="02020603050405020304" pitchFamily="18" charset="0"/>
                        </a:rPr>
                        <a:t>Температура кипения</a:t>
                      </a:r>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600" dirty="0" smtClean="0">
                          <a:latin typeface="Times New Roman" panose="02020603050405020304" pitchFamily="18" charset="0"/>
                          <a:cs typeface="Times New Roman" panose="02020603050405020304" pitchFamily="18" charset="0"/>
                        </a:rPr>
                        <a:t>59 °С</a:t>
                      </a:r>
                    </a:p>
                    <a:p>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1600" dirty="0" err="1" smtClean="0">
                          <a:latin typeface="Times New Roman" panose="02020603050405020304" pitchFamily="18" charset="0"/>
                          <a:cs typeface="Times New Roman" panose="02020603050405020304" pitchFamily="18" charset="0"/>
                        </a:rPr>
                        <a:t>Озоноразрушающий</a:t>
                      </a:r>
                      <a:r>
                        <a:rPr lang="ru-RU" sz="1600" dirty="0" smtClean="0">
                          <a:latin typeface="Times New Roman" panose="02020603050405020304" pitchFamily="18" charset="0"/>
                          <a:cs typeface="Times New Roman" panose="02020603050405020304" pitchFamily="18" charset="0"/>
                        </a:rPr>
                        <a:t> потенциал </a:t>
                      </a:r>
                      <a:endParaRPr lang="ru-RU"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Потенциал глобального потепления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0,16</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8" name="Прямая соединительная линия 27"/>
          <p:cNvCxnSpPr/>
          <p:nvPr/>
        </p:nvCxnSpPr>
        <p:spPr>
          <a:xfrm>
            <a:off x="3581400" y="990600"/>
            <a:ext cx="0" cy="51816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748080" y="3688171"/>
            <a:ext cx="1281120" cy="338554"/>
          </a:xfrm>
          <a:prstGeom prst="rect">
            <a:avLst/>
          </a:prstGeom>
        </p:spPr>
        <p:txBody>
          <a:bodyPr wrap="none">
            <a:spAutoFit/>
          </a:bodyPr>
          <a:lstStyle/>
          <a:p>
            <a:pPr>
              <a:defRPr/>
            </a:pPr>
            <a:r>
              <a:rPr lang="ru-RU" sz="1600" dirty="0" smtClean="0">
                <a:latin typeface="Times New Roman" panose="02020603050405020304" pitchFamily="18" charset="0"/>
                <a:cs typeface="Times New Roman" panose="02020603050405020304" pitchFamily="18" charset="0"/>
              </a:rPr>
              <a:t>Применение</a:t>
            </a:r>
          </a:p>
        </p:txBody>
      </p:sp>
      <p:sp>
        <p:nvSpPr>
          <p:cNvPr id="13" name="TextBox 12"/>
          <p:cNvSpPr txBox="1"/>
          <p:nvPr/>
        </p:nvSpPr>
        <p:spPr>
          <a:xfrm>
            <a:off x="152400" y="3962400"/>
            <a:ext cx="3733800" cy="141577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Недостатки</a:t>
            </a:r>
          </a:p>
          <a:p>
            <a:pPr marL="285750" indent="-285750">
              <a:buFont typeface="Arial" panose="020B0604020202020204" pitchFamily="34" charset="0"/>
              <a:buChar char="•"/>
            </a:pPr>
            <a:r>
              <a:rPr lang="ru-RU" sz="1600" dirty="0" err="1" smtClean="0">
                <a:latin typeface="Times New Roman" panose="02020603050405020304" pitchFamily="18" charset="0"/>
                <a:cs typeface="Times New Roman" panose="02020603050405020304" pitchFamily="18" charset="0"/>
              </a:rPr>
              <a:t>легковоспламеняемая</a:t>
            </a:r>
            <a:r>
              <a:rPr lang="ru-RU" sz="1600" dirty="0" smtClean="0">
                <a:latin typeface="Times New Roman" panose="02020603050405020304" pitchFamily="18" charset="0"/>
                <a:cs typeface="Times New Roman" panose="02020603050405020304" pitchFamily="18" charset="0"/>
              </a:rPr>
              <a:t> жидкость</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умеренно токсичен</a:t>
            </a:r>
          </a:p>
          <a:p>
            <a:pPr algn="ctr"/>
            <a:endParaRPr lang="ru-RU"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smtClean="0">
              <a:latin typeface="Times New Roman" panose="02020603050405020304" pitchFamily="18" charset="0"/>
              <a:cs typeface="Times New Roman" panose="02020603050405020304" pitchFamily="18" charset="0"/>
            </a:endParaRPr>
          </a:p>
        </p:txBody>
      </p:sp>
      <p:sp>
        <p:nvSpPr>
          <p:cNvPr id="15" name="Номер слайда 14"/>
          <p:cNvSpPr>
            <a:spLocks noGrp="1"/>
          </p:cNvSpPr>
          <p:nvPr>
            <p:ph type="sldNum" sz="quarter" idx="12"/>
          </p:nvPr>
        </p:nvSpPr>
        <p:spPr>
          <a:xfrm>
            <a:off x="6858000" y="6416675"/>
            <a:ext cx="2133600" cy="365125"/>
          </a:xfrm>
        </p:spPr>
        <p:txBody>
          <a:bodyPr/>
          <a:lstStyle/>
          <a:p>
            <a:fld id="{B6F15528-21DE-4FAA-801E-634DDDAF4B2B}" type="slidenum">
              <a:rPr lang="en-US" smtClean="0"/>
              <a:pPr/>
              <a:t>28</a:t>
            </a:fld>
            <a:endParaRPr lang="en-US" dirty="0"/>
          </a:p>
        </p:txBody>
      </p:sp>
      <p:pic>
        <p:nvPicPr>
          <p:cNvPr id="16" name="Рисунок 15" descr="EOC-10-белые буквы копия"/>
          <p:cNvPicPr>
            <a:picLocks noChangeAspect="1" noChangeArrowheads="1"/>
          </p:cNvPicPr>
          <p:nvPr/>
        </p:nvPicPr>
        <p:blipFill>
          <a:blip r:embed="rId5"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152400" y="1066800"/>
            <a:ext cx="2590800" cy="114300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914400"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3-хлор-1,1,1,6,6,6-гексафтор-2,4-гексадиен</a:t>
            </a:r>
          </a:p>
          <a:p>
            <a:endParaRPr lang="ru-RU" sz="2400" b="1" dirty="0" smtClean="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029200" y="3200400"/>
            <a:ext cx="4675361" cy="1569660"/>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растворитель</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пенообразующий агент</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теплоноситель</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агент, улучшающий совместимость</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полимеров в смесях, за счет снижения межфазного натяжения</a:t>
            </a:r>
          </a:p>
        </p:txBody>
      </p:sp>
      <p:sp>
        <p:nvSpPr>
          <p:cNvPr id="22" name="TextBox 21"/>
          <p:cNvSpPr txBox="1"/>
          <p:nvPr/>
        </p:nvSpPr>
        <p:spPr>
          <a:xfrm>
            <a:off x="3657600" y="838200"/>
            <a:ext cx="373380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52400" y="2743200"/>
            <a:ext cx="3276600" cy="861774"/>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Достоинства</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низкий ОРП</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низкая горючесть</a:t>
            </a:r>
            <a:endParaRPr lang="ru-RU" sz="1600" dirty="0">
              <a:latin typeface="Times New Roman" panose="02020603050405020304" pitchFamily="18" charset="0"/>
              <a:cs typeface="Times New Roman" panose="02020603050405020304" pitchFamily="18" charset="0"/>
            </a:endParaRPr>
          </a:p>
        </p:txBody>
      </p:sp>
      <p:graphicFrame>
        <p:nvGraphicFramePr>
          <p:cNvPr id="43019" name="Object 11"/>
          <p:cNvGraphicFramePr>
            <a:graphicFrameLocks noChangeAspect="1"/>
          </p:cNvGraphicFramePr>
          <p:nvPr/>
        </p:nvGraphicFramePr>
        <p:xfrm>
          <a:off x="247650" y="1130300"/>
          <a:ext cx="2471738" cy="925513"/>
        </p:xfrm>
        <a:graphic>
          <a:graphicData uri="http://schemas.openxmlformats.org/presentationml/2006/ole">
            <mc:AlternateContent xmlns:mc="http://schemas.openxmlformats.org/markup-compatibility/2006">
              <mc:Choice xmlns:v="urn:schemas-microsoft-com:vml" Requires="v">
                <p:oleObj spid="_x0000_s46107" r:id="rId3" imgW="1329999" imgH="502346" progId="">
                  <p:embed/>
                </p:oleObj>
              </mc:Choice>
              <mc:Fallback>
                <p:oleObj r:id="rId3" imgW="1329999" imgH="502346"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130300"/>
                        <a:ext cx="2471738" cy="92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Таблица 25"/>
          <p:cNvGraphicFramePr>
            <a:graphicFrameLocks noGrp="1"/>
          </p:cNvGraphicFramePr>
          <p:nvPr/>
        </p:nvGraphicFramePr>
        <p:xfrm>
          <a:off x="3733800" y="914400"/>
          <a:ext cx="6019800" cy="2108200"/>
        </p:xfrm>
        <a:graphic>
          <a:graphicData uri="http://schemas.openxmlformats.org/drawingml/2006/table">
            <a:tbl>
              <a:tblPr firstRow="1" bandRow="1">
                <a:tableStyleId>{2D5ABB26-0587-4C30-8999-92F81FD0307C}</a:tableStyleId>
              </a:tblPr>
              <a:tblGrid>
                <a:gridCol w="2285999"/>
                <a:gridCol w="3733801"/>
              </a:tblGrid>
              <a:tr h="370840">
                <a:tc>
                  <a:txBody>
                    <a:bodyPr/>
                    <a:lstStyle/>
                    <a:p>
                      <a:r>
                        <a:rPr lang="ru-RU" sz="1600" dirty="0" smtClean="0">
                          <a:latin typeface="Times New Roman" panose="02020603050405020304" pitchFamily="18" charset="0"/>
                          <a:cs typeface="Times New Roman" panose="02020603050405020304" pitchFamily="18" charset="0"/>
                        </a:rPr>
                        <a:t>Температура кипения</a:t>
                      </a:r>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600" dirty="0" smtClean="0">
                          <a:latin typeface="Times New Roman" panose="02020603050405020304" pitchFamily="18" charset="0"/>
                          <a:cs typeface="Times New Roman" panose="02020603050405020304" pitchFamily="18" charset="0"/>
                        </a:rPr>
                        <a:t>82 °С</a:t>
                      </a:r>
                    </a:p>
                    <a:p>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1600" dirty="0" err="1" smtClean="0">
                          <a:latin typeface="Times New Roman" panose="02020603050405020304" pitchFamily="18" charset="0"/>
                          <a:cs typeface="Times New Roman" panose="02020603050405020304" pitchFamily="18" charset="0"/>
                        </a:rPr>
                        <a:t>Озоноразрушающий</a:t>
                      </a:r>
                      <a:r>
                        <a:rPr lang="ru-RU" sz="1600" dirty="0" smtClean="0">
                          <a:latin typeface="Times New Roman" panose="02020603050405020304" pitchFamily="18" charset="0"/>
                          <a:cs typeface="Times New Roman" panose="02020603050405020304" pitchFamily="18" charset="0"/>
                        </a:rPr>
                        <a:t> потенциал </a:t>
                      </a:r>
                      <a:endParaRPr lang="ru-RU"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a:t>
                      </a:r>
                      <a:r>
                        <a:rPr lang="ru-RU" sz="1600" dirty="0" smtClean="0">
                          <a:latin typeface="Times New Roman" panose="02020603050405020304" pitchFamily="18" charset="0"/>
                          <a:cs typeface="Times New Roman" panose="02020603050405020304" pitchFamily="18"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Потенциал глобального потепления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&lt;20</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8" name="Прямая соединительная линия 27"/>
          <p:cNvCxnSpPr/>
          <p:nvPr/>
        </p:nvCxnSpPr>
        <p:spPr>
          <a:xfrm>
            <a:off x="3581400" y="990600"/>
            <a:ext cx="0" cy="51816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748080" y="3688171"/>
            <a:ext cx="1281120" cy="338554"/>
          </a:xfrm>
          <a:prstGeom prst="rect">
            <a:avLst/>
          </a:prstGeom>
        </p:spPr>
        <p:txBody>
          <a:bodyPr wrap="none">
            <a:spAutoFit/>
          </a:bodyPr>
          <a:lstStyle/>
          <a:p>
            <a:pPr>
              <a:defRPr/>
            </a:pPr>
            <a:r>
              <a:rPr lang="ru-RU" sz="1600" dirty="0" smtClean="0">
                <a:latin typeface="Times New Roman" panose="02020603050405020304" pitchFamily="18" charset="0"/>
                <a:cs typeface="Times New Roman" panose="02020603050405020304" pitchFamily="18" charset="0"/>
              </a:rPr>
              <a:t>Применение</a:t>
            </a:r>
          </a:p>
        </p:txBody>
      </p:sp>
      <p:sp>
        <p:nvSpPr>
          <p:cNvPr id="13" name="TextBox 12"/>
          <p:cNvSpPr txBox="1"/>
          <p:nvPr/>
        </p:nvSpPr>
        <p:spPr>
          <a:xfrm>
            <a:off x="152400" y="3962400"/>
            <a:ext cx="3733800" cy="141577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Недостатки</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не растворяет канифоль</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высокая стоимость</a:t>
            </a:r>
          </a:p>
          <a:p>
            <a:pPr algn="ctr"/>
            <a:endParaRPr lang="ru-RU"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smtClean="0">
              <a:latin typeface="Times New Roman" panose="02020603050405020304" pitchFamily="18" charset="0"/>
              <a:cs typeface="Times New Roman" panose="02020603050405020304" pitchFamily="18" charset="0"/>
            </a:endParaRPr>
          </a:p>
        </p:txBody>
      </p:sp>
      <p:sp>
        <p:nvSpPr>
          <p:cNvPr id="15" name="Номер слайда 14"/>
          <p:cNvSpPr>
            <a:spLocks noGrp="1"/>
          </p:cNvSpPr>
          <p:nvPr>
            <p:ph type="sldNum" sz="quarter" idx="12"/>
          </p:nvPr>
        </p:nvSpPr>
        <p:spPr/>
        <p:txBody>
          <a:bodyPr/>
          <a:lstStyle/>
          <a:p>
            <a:fld id="{B6F15528-21DE-4FAA-801E-634DDDAF4B2B}" type="slidenum">
              <a:rPr lang="en-US" smtClean="0"/>
              <a:pPr/>
              <a:t>29</a:t>
            </a:fld>
            <a:endParaRPr lang="en-US"/>
          </a:p>
        </p:txBody>
      </p:sp>
      <p:pic>
        <p:nvPicPr>
          <p:cNvPr id="16" name="Рисунок 15" descr="EOC-10-белые буквы копия"/>
          <p:cNvPicPr>
            <a:picLocks noChangeAspect="1" noChangeArrowheads="1"/>
          </p:cNvPicPr>
          <p:nvPr/>
        </p:nvPicPr>
        <p:blipFill>
          <a:blip r:embed="rId5"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54273" name="Rectangle 1"/>
          <p:cNvSpPr>
            <a:spLocks noChangeArrowheads="1"/>
          </p:cNvSpPr>
          <p:nvPr/>
        </p:nvSpPr>
        <p:spPr bwMode="auto">
          <a:xfrm>
            <a:off x="152400" y="152936"/>
            <a:ext cx="89154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В настоящее время в Российской Федерации создалась критическая ситуация, связанная как с сокращением отечественного производства, так и с ограничением импорта отдельных видов продукции малотоннажной и специальной химии (далее МСХ) для нужд оборонно-промышленного комплекса (ОПК) и других важнейших отраслей народного хозяйства.</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Разрозненные научно-исследовательские институты, ранее входившие в состав научно-производственных объединений, разрабатывающие технологии производства сырья и компонентной базы МСХ, а также завершающей продукции МСХ, находятся в контуре управления различных федеральных органов исполнительной власти, Академии наук или в частной собственности. Их деятельность не скоординирована, работа зачастую дублируется, что приводит к неоправданным бюджетным расходам, а множество разработанных ими технологий до настоящего времени не внедрены в промышленное производство.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Основной причиной отсутствия ускоренного внедрения результатов интеллектуальной деятельности в промышленные производства является потеря научными центрами опытно-промышленных производств, которые в ходе приватизации были оторваны от научных центров и перепрофилированы на выпуск коммерчески привлекательной продукции, не имеющей отношения к МСХ.</a:t>
            </a:r>
          </a:p>
        </p:txBody>
      </p:sp>
      <p:pic>
        <p:nvPicPr>
          <p:cNvPr id="6" name="Рисунок 3" descr="EOC-10-белые буквы копия"/>
          <p:cNvPicPr>
            <a:picLocks noChangeAspect="1" noChangeArrowheads="1"/>
          </p:cNvPicPr>
          <p:nvPr/>
        </p:nvPicPr>
        <p:blipFill>
          <a:blip r:embed="rId2" cstate="print"/>
          <a:srcRect/>
          <a:stretch>
            <a:fillRect/>
          </a:stretch>
        </p:blipFill>
        <p:spPr bwMode="auto">
          <a:xfrm>
            <a:off x="76200" y="71362"/>
            <a:ext cx="405130" cy="385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Таблица 25"/>
          <p:cNvGraphicFramePr>
            <a:graphicFrameLocks noGrp="1"/>
          </p:cNvGraphicFramePr>
          <p:nvPr/>
        </p:nvGraphicFramePr>
        <p:xfrm>
          <a:off x="3733800" y="1254760"/>
          <a:ext cx="6019800" cy="3545840"/>
        </p:xfrm>
        <a:graphic>
          <a:graphicData uri="http://schemas.openxmlformats.org/drawingml/2006/table">
            <a:tbl>
              <a:tblPr firstRow="1" bandRow="1">
                <a:tableStyleId>{2D5ABB26-0587-4C30-8999-92F81FD0307C}</a:tableStyleId>
              </a:tblPr>
              <a:tblGrid>
                <a:gridCol w="2285999"/>
                <a:gridCol w="3733801"/>
              </a:tblGrid>
              <a:tr h="370840">
                <a:tc>
                  <a:txBody>
                    <a:bodyPr/>
                    <a:lstStyle/>
                    <a:p>
                      <a:r>
                        <a:rPr lang="ru-RU" sz="1600" dirty="0" smtClean="0">
                          <a:latin typeface="Times New Roman" panose="02020603050405020304" pitchFamily="18" charset="0"/>
                          <a:cs typeface="Times New Roman" panose="02020603050405020304" pitchFamily="18" charset="0"/>
                        </a:rPr>
                        <a:t>Температура кипения</a:t>
                      </a:r>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ru-RU" sz="1600" dirty="0" smtClean="0">
                          <a:latin typeface="Times New Roman" panose="02020603050405020304" pitchFamily="18" charset="0"/>
                          <a:cs typeface="Times New Roman" panose="02020603050405020304" pitchFamily="18" charset="0"/>
                        </a:rPr>
                        <a:t>58,2 °С</a:t>
                      </a:r>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Токсичность</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latin typeface="Times New Roman" panose="02020603050405020304" pitchFamily="18" charset="0"/>
                          <a:cs typeface="Times New Roman" panose="02020603050405020304" pitchFamily="18" charset="0"/>
                        </a:rPr>
                        <a:t>Инагляционная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токсодоза</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LC</a:t>
                      </a:r>
                      <a:r>
                        <a:rPr lang="en-US" sz="1600" baseline="-25000" dirty="0" smtClean="0">
                          <a:latin typeface="Times New Roman" panose="02020603050405020304" pitchFamily="18" charset="0"/>
                          <a:cs typeface="Times New Roman" panose="02020603050405020304" pitchFamily="18" charset="0"/>
                        </a:rPr>
                        <a:t>50</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 &gt; </a:t>
                      </a:r>
                      <a:r>
                        <a:rPr lang="ru-RU" sz="1600" dirty="0" smtClean="0">
                          <a:latin typeface="Times New Roman" panose="02020603050405020304" pitchFamily="18" charset="0"/>
                          <a:cs typeface="Times New Roman" panose="02020603050405020304" pitchFamily="18" charset="0"/>
                        </a:rPr>
                        <a:t>32</a:t>
                      </a:r>
                      <a:r>
                        <a:rPr lang="en-US" sz="1600" dirty="0" smtClean="0">
                          <a:latin typeface="Times New Roman" panose="02020603050405020304" pitchFamily="18" charset="0"/>
                          <a:cs typeface="Times New Roman" panose="02020603050405020304" pitchFamily="18" charset="0"/>
                        </a:rPr>
                        <a:t>000 </a:t>
                      </a:r>
                      <a:r>
                        <a:rPr lang="en-US" sz="1600" dirty="0" err="1" smtClean="0">
                          <a:latin typeface="Times New Roman" panose="02020603050405020304" pitchFamily="18" charset="0"/>
                          <a:cs typeface="Times New Roman" panose="02020603050405020304" pitchFamily="18" charset="0"/>
                        </a:rPr>
                        <a:t>ppm</a:t>
                      </a:r>
                      <a:endParaRPr lang="en-US" sz="1600" dirty="0" smtClean="0">
                        <a:latin typeface="Times New Roman" panose="02020603050405020304" pitchFamily="18" charset="0"/>
                        <a:cs typeface="Times New Roman" panose="02020603050405020304" pitchFamily="18" charset="0"/>
                      </a:endParaRPr>
                    </a:p>
                    <a:p>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latin typeface="Times New Roman" panose="02020603050405020304" pitchFamily="18" charset="0"/>
                          <a:cs typeface="Times New Roman" panose="02020603050405020304" pitchFamily="18" charset="0"/>
                        </a:rPr>
                        <a:t>Пероральная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токсодоза</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LD</a:t>
                      </a:r>
                      <a:r>
                        <a:rPr lang="en-US" sz="1600" baseline="-25000" dirty="0" smtClean="0">
                          <a:latin typeface="Times New Roman" panose="02020603050405020304" pitchFamily="18" charset="0"/>
                          <a:cs typeface="Times New Roman" panose="02020603050405020304" pitchFamily="18" charset="0"/>
                        </a:rPr>
                        <a:t>50</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a:t>
                      </a:r>
                      <a:br>
                        <a:rPr lang="en-US" sz="1600" dirty="0" smtClean="0">
                          <a:latin typeface="Times New Roman" panose="02020603050405020304" pitchFamily="18" charset="0"/>
                          <a:cs typeface="Times New Roman" panose="02020603050405020304" pitchFamily="18" charset="0"/>
                        </a:rPr>
                      </a:br>
                      <a:r>
                        <a:rPr lang="en-US" sz="1600" dirty="0" smtClean="0">
                          <a:latin typeface="Times New Roman" panose="02020603050405020304" pitchFamily="18" charset="0"/>
                          <a:cs typeface="Times New Roman" panose="02020603050405020304" pitchFamily="18" charset="0"/>
                        </a:rPr>
                        <a:t>&gt; </a:t>
                      </a:r>
                      <a:r>
                        <a:rPr lang="ru-RU" sz="1600" dirty="0" smtClean="0">
                          <a:latin typeface="Times New Roman" panose="02020603050405020304" pitchFamily="18" charset="0"/>
                          <a:cs typeface="Times New Roman" panose="02020603050405020304" pitchFamily="18" charset="0"/>
                        </a:rPr>
                        <a:t>5</a:t>
                      </a:r>
                      <a:r>
                        <a:rPr lang="en-US" sz="1600" dirty="0" smtClean="0">
                          <a:latin typeface="Times New Roman" panose="02020603050405020304" pitchFamily="18" charset="0"/>
                          <a:cs typeface="Times New Roman" panose="02020603050405020304" pitchFamily="18" charset="0"/>
                        </a:rPr>
                        <a:t>000 mg/kg</a:t>
                      </a:r>
                      <a:endParaRPr lang="ru-RU" sz="1600" dirty="0" smtClean="0">
                        <a:latin typeface="Times New Roman" panose="02020603050405020304" pitchFamily="18" charset="0"/>
                        <a:cs typeface="Times New Roman" panose="02020603050405020304" pitchFamily="18" charset="0"/>
                      </a:endParaRPr>
                    </a:p>
                    <a:p>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1600" dirty="0" err="1" smtClean="0">
                          <a:latin typeface="Times New Roman" panose="02020603050405020304" pitchFamily="18" charset="0"/>
                          <a:cs typeface="Times New Roman" panose="02020603050405020304" pitchFamily="18" charset="0"/>
                        </a:rPr>
                        <a:t>Озоноразрушающий</a:t>
                      </a:r>
                      <a:r>
                        <a:rPr lang="ru-RU" sz="1600" dirty="0" smtClean="0">
                          <a:latin typeface="Times New Roman" panose="02020603050405020304" pitchFamily="18" charset="0"/>
                          <a:cs typeface="Times New Roman" panose="02020603050405020304" pitchFamily="18" charset="0"/>
                        </a:rPr>
                        <a:t> потенциал </a:t>
                      </a:r>
                      <a:endParaRPr lang="ru-RU"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Потенциал глобального потепления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1725</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5" name="Скругленный прямоугольник 24"/>
          <p:cNvSpPr/>
          <p:nvPr/>
        </p:nvSpPr>
        <p:spPr>
          <a:xfrm>
            <a:off x="228600" y="1219200"/>
            <a:ext cx="2514600" cy="114300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914400"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smtClean="0">
                <a:solidFill>
                  <a:srgbClr val="002060"/>
                </a:solidFill>
                <a:latin typeface="Times New Roman" panose="02020603050405020304" pitchFamily="18" charset="0"/>
                <a:cs typeface="Times New Roman" panose="02020603050405020304" pitchFamily="18" charset="0"/>
              </a:rPr>
              <a:t>2-дифторметокси-1,1,2,2-тетрафторэтил </a:t>
            </a:r>
            <a:r>
              <a:rPr lang="ru-RU" sz="2400" b="1" dirty="0" err="1" smtClean="0">
                <a:solidFill>
                  <a:srgbClr val="002060"/>
                </a:solidFill>
                <a:latin typeface="Times New Roman" panose="02020603050405020304" pitchFamily="18" charset="0"/>
                <a:cs typeface="Times New Roman" panose="02020603050405020304" pitchFamily="18" charset="0"/>
              </a:rPr>
              <a:t>дифторметиловый</a:t>
            </a:r>
            <a:r>
              <a:rPr lang="ru-RU" sz="2400" b="1" dirty="0" smtClean="0">
                <a:solidFill>
                  <a:srgbClr val="002060"/>
                </a:solidFill>
                <a:latin typeface="Times New Roman" panose="02020603050405020304" pitchFamily="18" charset="0"/>
                <a:cs typeface="Times New Roman" panose="02020603050405020304" pitchFamily="18" charset="0"/>
              </a:rPr>
              <a:t> эфир</a:t>
            </a:r>
          </a:p>
          <a:p>
            <a:endParaRPr lang="ru-RU" sz="2400" b="1" dirty="0" smtClean="0">
              <a:solidFill>
                <a:srgbClr val="002060"/>
              </a:solidFill>
              <a:latin typeface="Times New Roman" panose="02020603050405020304" pitchFamily="18" charset="0"/>
              <a:cs typeface="Times New Roman" panose="02020603050405020304" pitchFamily="18" charset="0"/>
            </a:endParaRPr>
          </a:p>
          <a:p>
            <a:endParaRPr lang="ru-RU" sz="2400" b="1" dirty="0" smtClean="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230639" y="5030275"/>
            <a:ext cx="4675361" cy="584775"/>
          </a:xfrm>
          <a:prstGeom prst="rect">
            <a:avLst/>
          </a:prstGeom>
          <a:noFill/>
        </p:spPr>
        <p:txBody>
          <a:bodyPr wrap="square" rtlCol="0">
            <a:spAutoFit/>
          </a:bodyPr>
          <a:lstStyle/>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растворитель для очистки электроники,</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оптики</a:t>
            </a:r>
          </a:p>
        </p:txBody>
      </p:sp>
      <p:sp>
        <p:nvSpPr>
          <p:cNvPr id="22" name="TextBox 21"/>
          <p:cNvSpPr txBox="1"/>
          <p:nvPr/>
        </p:nvSpPr>
        <p:spPr>
          <a:xfrm>
            <a:off x="3657600" y="838200"/>
            <a:ext cx="373380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52400" y="2743200"/>
            <a:ext cx="3276600" cy="1138773"/>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Достоинства</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нулевой ОРП</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негорючий</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низкая токсичность</a:t>
            </a:r>
          </a:p>
        </p:txBody>
      </p:sp>
      <p:graphicFrame>
        <p:nvGraphicFramePr>
          <p:cNvPr id="43019" name="Object 11"/>
          <p:cNvGraphicFramePr>
            <a:graphicFrameLocks noChangeAspect="1"/>
          </p:cNvGraphicFramePr>
          <p:nvPr/>
        </p:nvGraphicFramePr>
        <p:xfrm>
          <a:off x="259525" y="1258888"/>
          <a:ext cx="2471738" cy="974725"/>
        </p:xfrm>
        <a:graphic>
          <a:graphicData uri="http://schemas.openxmlformats.org/presentationml/2006/ole">
            <mc:AlternateContent xmlns:mc="http://schemas.openxmlformats.org/markup-compatibility/2006">
              <mc:Choice xmlns:v="urn:schemas-microsoft-com:vml" Requires="v">
                <p:oleObj spid="_x0000_s48155" r:id="rId3" imgW="1329999" imgH="526910" progId="">
                  <p:embed/>
                </p:oleObj>
              </mc:Choice>
              <mc:Fallback>
                <p:oleObj r:id="rId3" imgW="1329999" imgH="526910"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25" y="1258888"/>
                        <a:ext cx="2471738"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8" name="Прямая соединительная линия 27"/>
          <p:cNvCxnSpPr/>
          <p:nvPr/>
        </p:nvCxnSpPr>
        <p:spPr>
          <a:xfrm>
            <a:off x="3581400" y="1219200"/>
            <a:ext cx="0" cy="4876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810000" y="5029200"/>
            <a:ext cx="1281120" cy="338554"/>
          </a:xfrm>
          <a:prstGeom prst="rect">
            <a:avLst/>
          </a:prstGeom>
        </p:spPr>
        <p:txBody>
          <a:bodyPr wrap="none">
            <a:spAutoFit/>
          </a:bodyPr>
          <a:lstStyle/>
          <a:p>
            <a:pPr>
              <a:defRPr/>
            </a:pPr>
            <a:r>
              <a:rPr lang="ru-RU" sz="1600" dirty="0" smtClean="0">
                <a:latin typeface="Times New Roman" panose="02020603050405020304" pitchFamily="18" charset="0"/>
                <a:cs typeface="Times New Roman" panose="02020603050405020304" pitchFamily="18" charset="0"/>
              </a:rPr>
              <a:t>Применение</a:t>
            </a:r>
          </a:p>
        </p:txBody>
      </p:sp>
      <p:sp>
        <p:nvSpPr>
          <p:cNvPr id="13" name="TextBox 12"/>
          <p:cNvSpPr txBox="1"/>
          <p:nvPr/>
        </p:nvSpPr>
        <p:spPr>
          <a:xfrm>
            <a:off x="152400" y="3962400"/>
            <a:ext cx="3733800" cy="1415772"/>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Недостатки</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обладает заметным ПГП</a:t>
            </a:r>
          </a:p>
          <a:p>
            <a:pPr marL="285750" indent="-285750">
              <a:buFont typeface="Arial" panose="020B0604020202020204" pitchFamily="34" charset="0"/>
              <a:buChar char="•"/>
            </a:pPr>
            <a:r>
              <a:rPr lang="ru-RU" sz="1600" dirty="0" smtClean="0">
                <a:latin typeface="Times New Roman" panose="02020603050405020304" pitchFamily="18" charset="0"/>
                <a:cs typeface="Times New Roman" panose="02020603050405020304" pitchFamily="18" charset="0"/>
              </a:rPr>
              <a:t>высокая стоимость</a:t>
            </a:r>
          </a:p>
          <a:p>
            <a:pPr algn="ctr"/>
            <a:endParaRPr lang="ru-RU"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ru-RU" dirty="0" smtClean="0">
              <a:latin typeface="Times New Roman" panose="02020603050405020304" pitchFamily="18" charset="0"/>
              <a:cs typeface="Times New Roman" panose="02020603050405020304" pitchFamily="18" charset="0"/>
            </a:endParaRPr>
          </a:p>
        </p:txBody>
      </p:sp>
      <p:sp>
        <p:nvSpPr>
          <p:cNvPr id="15" name="Номер слайда 14"/>
          <p:cNvSpPr>
            <a:spLocks noGrp="1"/>
          </p:cNvSpPr>
          <p:nvPr>
            <p:ph type="sldNum" sz="quarter" idx="12"/>
          </p:nvPr>
        </p:nvSpPr>
        <p:spPr/>
        <p:txBody>
          <a:bodyPr/>
          <a:lstStyle/>
          <a:p>
            <a:fld id="{B6F15528-21DE-4FAA-801E-634DDDAF4B2B}" type="slidenum">
              <a:rPr lang="en-US" smtClean="0"/>
              <a:pPr/>
              <a:t>30</a:t>
            </a:fld>
            <a:endParaRPr lang="en-US"/>
          </a:p>
        </p:txBody>
      </p:sp>
      <p:pic>
        <p:nvPicPr>
          <p:cNvPr id="16" name="Рисунок 15" descr="EOC-10-белые буквы копия"/>
          <p:cNvPicPr>
            <a:picLocks noChangeAspect="1" noChangeArrowheads="1"/>
          </p:cNvPicPr>
          <p:nvPr/>
        </p:nvPicPr>
        <p:blipFill>
          <a:blip r:embed="rId5"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228600" y="914400"/>
            <a:ext cx="2590800" cy="167640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smtClean="0">
                <a:solidFill>
                  <a:srgbClr val="002060"/>
                </a:solidFill>
                <a:latin typeface="Times New Roman" panose="02020603050405020304" pitchFamily="18" charset="0"/>
                <a:cs typeface="Times New Roman" panose="02020603050405020304" pitchFamily="18" charset="0"/>
              </a:rPr>
              <a:t>Перфторэтилизопропилкетон</a:t>
            </a:r>
            <a:endParaRPr lang="ru-RU" sz="2400" b="1" dirty="0" smtClean="0">
              <a:solidFill>
                <a:srgbClr val="00206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4419600" y="4338697"/>
            <a:ext cx="4675361" cy="2062103"/>
          </a:xfrm>
          <a:prstGeom prst="rect">
            <a:avLst/>
          </a:prstGeom>
          <a:noFill/>
        </p:spPr>
        <p:txBody>
          <a:bodyPr wrap="square" rtlCol="0">
            <a:spAutoFit/>
          </a:bodyPr>
          <a:lstStyle/>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хладагент</a:t>
            </a:r>
          </a:p>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антипирен</a:t>
            </a:r>
          </a:p>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растворитель для очистки электроники, оптики</a:t>
            </a:r>
          </a:p>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диэлектрик</a:t>
            </a:r>
          </a:p>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компонент рабочей жидкости для цикла </a:t>
            </a:r>
            <a:r>
              <a:rPr lang="ru-RU" sz="1600" b="1" dirty="0" err="1" smtClean="0">
                <a:latin typeface="Times New Roman" panose="02020603050405020304" pitchFamily="18" charset="0"/>
                <a:cs typeface="Times New Roman" panose="02020603050405020304" pitchFamily="18" charset="0"/>
              </a:rPr>
              <a:t>Ренкина</a:t>
            </a:r>
            <a:endParaRPr lang="ru-RU" sz="1600" b="1"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ПАВ в литографии</a:t>
            </a:r>
          </a:p>
        </p:txBody>
      </p:sp>
      <p:sp>
        <p:nvSpPr>
          <p:cNvPr id="22" name="TextBox 21"/>
          <p:cNvSpPr txBox="1"/>
          <p:nvPr/>
        </p:nvSpPr>
        <p:spPr>
          <a:xfrm>
            <a:off x="3657600" y="838200"/>
            <a:ext cx="373380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371600" y="6412468"/>
            <a:ext cx="7207696" cy="369332"/>
          </a:xfrm>
          <a:prstGeom prst="rect">
            <a:avLst/>
          </a:prstGeom>
          <a:noFill/>
        </p:spPr>
        <p:txBody>
          <a:bodyPr wrap="square" rtlCol="0">
            <a:spAutoFit/>
          </a:bodyPr>
          <a:lstStyle/>
          <a:p>
            <a:r>
              <a:rPr lang="ru-RU" b="1" dirty="0" smtClean="0">
                <a:solidFill>
                  <a:srgbClr val="FF0000"/>
                </a:solidFill>
                <a:latin typeface="Times New Roman" panose="02020603050405020304" pitchFamily="18" charset="0"/>
                <a:cs typeface="Times New Roman" panose="02020603050405020304" pitchFamily="18" charset="0"/>
              </a:rPr>
              <a:t>Производится в США, большинство композиций запатентовано</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04800" y="2743200"/>
            <a:ext cx="2564312" cy="2954655"/>
          </a:xfrm>
          <a:prstGeom prst="rect">
            <a:avLst/>
          </a:prstGeom>
          <a:noFill/>
        </p:spPr>
        <p:txBody>
          <a:bodyPr wrap="square" rtlCol="0">
            <a:spAutoFit/>
          </a:bodyPr>
          <a:lstStyle/>
          <a:p>
            <a:pPr algn="ctr"/>
            <a:r>
              <a:rPr lang="ru-RU" b="1" dirty="0" smtClean="0">
                <a:solidFill>
                  <a:srgbClr val="FF0000"/>
                </a:solidFill>
                <a:latin typeface="Times New Roman" panose="02020603050405020304" pitchFamily="18" charset="0"/>
                <a:cs typeface="Times New Roman" panose="02020603050405020304" pitchFamily="18" charset="0"/>
              </a:rPr>
              <a:t>Достоинства</a:t>
            </a:r>
          </a:p>
          <a:p>
            <a:pPr marL="285750" indent="-285750">
              <a:spcBef>
                <a:spcPts val="600"/>
              </a:spcBef>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низкая токсичность</a:t>
            </a:r>
          </a:p>
          <a:p>
            <a:pPr marL="285750" indent="-285750">
              <a:spcBef>
                <a:spcPts val="600"/>
              </a:spcBef>
              <a:spcAft>
                <a:spcPts val="600"/>
              </a:spcAft>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нулевой ОРП</a:t>
            </a:r>
          </a:p>
          <a:p>
            <a:pPr marL="285750" indent="-285750">
              <a:spcBef>
                <a:spcPts val="600"/>
              </a:spcBef>
              <a:spcAft>
                <a:spcPts val="600"/>
              </a:spcAft>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негорючий</a:t>
            </a:r>
          </a:p>
          <a:p>
            <a:pPr marL="285750" indent="-285750">
              <a:spcBef>
                <a:spcPts val="600"/>
              </a:spcBef>
              <a:spcAft>
                <a:spcPts val="600"/>
              </a:spcAft>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разлагается в атмосфере за 5 дней</a:t>
            </a:r>
          </a:p>
          <a:p>
            <a:pPr marL="285750" indent="-285750">
              <a:spcBef>
                <a:spcPts val="600"/>
              </a:spcBef>
              <a:spcAft>
                <a:spcPts val="600"/>
              </a:spcAft>
              <a:buFont typeface="Arial" panose="020B0604020202020204" pitchFamily="34" charset="0"/>
              <a:buChar char="•"/>
            </a:pPr>
            <a:r>
              <a:rPr lang="ru-RU" sz="1600" b="1" dirty="0" smtClean="0">
                <a:latin typeface="Times New Roman" panose="02020603050405020304" pitchFamily="18" charset="0"/>
                <a:cs typeface="Times New Roman" panose="02020603050405020304" pitchFamily="18" charset="0"/>
              </a:rPr>
              <a:t>обладает высокой растворяющей способностью</a:t>
            </a:r>
            <a:endParaRPr lang="ru-RU" sz="1600" b="1" dirty="0">
              <a:latin typeface="Times New Roman" panose="02020603050405020304" pitchFamily="18" charset="0"/>
              <a:cs typeface="Times New Roman" panose="02020603050405020304" pitchFamily="18" charset="0"/>
            </a:endParaRPr>
          </a:p>
        </p:txBody>
      </p:sp>
      <p:graphicFrame>
        <p:nvGraphicFramePr>
          <p:cNvPr id="43019" name="Object 11"/>
          <p:cNvGraphicFramePr>
            <a:graphicFrameLocks noChangeAspect="1"/>
          </p:cNvGraphicFramePr>
          <p:nvPr/>
        </p:nvGraphicFramePr>
        <p:xfrm>
          <a:off x="457200" y="1084262"/>
          <a:ext cx="2118862" cy="1277938"/>
        </p:xfrm>
        <a:graphic>
          <a:graphicData uri="http://schemas.openxmlformats.org/presentationml/2006/ole">
            <mc:AlternateContent xmlns:mc="http://schemas.openxmlformats.org/markup-compatibility/2006">
              <mc:Choice xmlns:v="urn:schemas-microsoft-com:vml" Requires="v">
                <p:oleObj spid="_x0000_s43045" r:id="rId3" imgW="1142660" imgH="691570" progId="">
                  <p:embed/>
                </p:oleObj>
              </mc:Choice>
              <mc:Fallback>
                <p:oleObj r:id="rId3" imgW="1142660" imgH="691570"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084262"/>
                        <a:ext cx="2118862"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 name="Таблица 25"/>
          <p:cNvGraphicFramePr>
            <a:graphicFrameLocks noGrp="1"/>
          </p:cNvGraphicFramePr>
          <p:nvPr/>
        </p:nvGraphicFramePr>
        <p:xfrm>
          <a:off x="3124201" y="914400"/>
          <a:ext cx="6019800" cy="3845560"/>
        </p:xfrm>
        <a:graphic>
          <a:graphicData uri="http://schemas.openxmlformats.org/drawingml/2006/table">
            <a:tbl>
              <a:tblPr firstRow="1" bandRow="1">
                <a:tableStyleId>{2D5ABB26-0587-4C30-8999-92F81FD0307C}</a:tableStyleId>
              </a:tblPr>
              <a:tblGrid>
                <a:gridCol w="2285999"/>
                <a:gridCol w="3733801"/>
              </a:tblGrid>
              <a:tr h="370840">
                <a:tc>
                  <a:txBody>
                    <a:bodyPr/>
                    <a:lstStyle/>
                    <a:p>
                      <a:r>
                        <a:rPr lang="ru-RU" sz="1600" dirty="0" smtClean="0">
                          <a:latin typeface="Times New Roman" panose="02020603050405020304" pitchFamily="18" charset="0"/>
                          <a:cs typeface="Times New Roman" panose="02020603050405020304" pitchFamily="18" charset="0"/>
                        </a:rPr>
                        <a:t>Температура кипения</a:t>
                      </a:r>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49,2 °С</a:t>
                      </a:r>
                    </a:p>
                    <a:p>
                      <a:endParaRPr lang="ru-RU" sz="16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Токсичность</a:t>
                      </a:r>
                    </a:p>
                    <a:p>
                      <a:endParaRPr lang="ru-RU"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latin typeface="Times New Roman" panose="02020603050405020304" pitchFamily="18" charset="0"/>
                          <a:cs typeface="Times New Roman" panose="02020603050405020304" pitchFamily="18" charset="0"/>
                        </a:rPr>
                        <a:t>Инагляционная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токсодоза</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LC</a:t>
                      </a:r>
                      <a:r>
                        <a:rPr lang="en-US" sz="1600" baseline="-25000" dirty="0" smtClean="0">
                          <a:latin typeface="Times New Roman" panose="02020603050405020304" pitchFamily="18" charset="0"/>
                          <a:cs typeface="Times New Roman" panose="02020603050405020304" pitchFamily="18" charset="0"/>
                        </a:rPr>
                        <a:t>50</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&gt; 100000 </a:t>
                      </a:r>
                      <a:r>
                        <a:rPr lang="en-US" sz="1600" dirty="0" err="1" smtClean="0">
                          <a:latin typeface="Times New Roman" panose="02020603050405020304" pitchFamily="18" charset="0"/>
                          <a:cs typeface="Times New Roman" panose="02020603050405020304" pitchFamily="18" charset="0"/>
                        </a:rPr>
                        <a:t>ppm</a:t>
                      </a:r>
                      <a:endParaRPr lang="en-US"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dirty="0" smtClean="0">
                          <a:latin typeface="Times New Roman" panose="02020603050405020304" pitchFamily="18" charset="0"/>
                          <a:cs typeface="Times New Roman" panose="02020603050405020304" pitchFamily="18" charset="0"/>
                        </a:rPr>
                        <a:t>Кожно-резорбтивная </a:t>
                      </a:r>
                      <a:r>
                        <a:rPr lang="ru-RU" sz="1600" dirty="0" err="1" smtClean="0">
                          <a:latin typeface="Times New Roman" panose="02020603050405020304" pitchFamily="18" charset="0"/>
                          <a:cs typeface="Times New Roman" panose="02020603050405020304" pitchFamily="18" charset="0"/>
                        </a:rPr>
                        <a:t>токсодоза</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LD</a:t>
                      </a:r>
                      <a:r>
                        <a:rPr lang="en-US" sz="1600" baseline="-25000" dirty="0" smtClean="0">
                          <a:latin typeface="Times New Roman" panose="02020603050405020304" pitchFamily="18" charset="0"/>
                          <a:cs typeface="Times New Roman" panose="02020603050405020304" pitchFamily="18" charset="0"/>
                        </a:rPr>
                        <a:t>50</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&gt; 2000 mg/kg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vMerge="1">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err="1" smtClean="0">
                          <a:latin typeface="Times New Roman" panose="02020603050405020304" pitchFamily="18" charset="0"/>
                          <a:cs typeface="Times New Roman" panose="02020603050405020304" pitchFamily="18" charset="0"/>
                        </a:rPr>
                        <a:t>Пероральная</a:t>
                      </a:r>
                      <a:r>
                        <a:rPr lang="ru-RU" sz="1600" dirty="0" smtClean="0">
                          <a:latin typeface="Times New Roman" panose="02020603050405020304" pitchFamily="18" charset="0"/>
                          <a:cs typeface="Times New Roman" panose="02020603050405020304" pitchFamily="18" charset="0"/>
                        </a:rPr>
                        <a:t> </a:t>
                      </a:r>
                      <a:r>
                        <a:rPr lang="ru-RU" sz="1600" dirty="0" err="1" smtClean="0">
                          <a:latin typeface="Times New Roman" panose="02020603050405020304" pitchFamily="18" charset="0"/>
                          <a:cs typeface="Times New Roman" panose="02020603050405020304" pitchFamily="18" charset="0"/>
                        </a:rPr>
                        <a:t>токсодоза</a:t>
                      </a:r>
                      <a:r>
                        <a:rPr lang="ru-RU" sz="1600" dirty="0" smtClean="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LD</a:t>
                      </a:r>
                      <a:r>
                        <a:rPr lang="en-US" sz="1600" baseline="-25000" dirty="0" smtClean="0">
                          <a:latin typeface="Times New Roman" panose="02020603050405020304" pitchFamily="18" charset="0"/>
                          <a:cs typeface="Times New Roman" panose="02020603050405020304" pitchFamily="18" charset="0"/>
                        </a:rPr>
                        <a:t>50</a:t>
                      </a:r>
                      <a:r>
                        <a:rPr lang="ru-RU" sz="1600" dirty="0" smtClean="0">
                          <a:latin typeface="Times New Roman" panose="02020603050405020304" pitchFamily="18" charset="0"/>
                          <a:cs typeface="Times New Roman" panose="02020603050405020304" pitchFamily="18" charset="0"/>
                        </a:rPr>
                        <a:t>)</a:t>
                      </a:r>
                      <a:r>
                        <a:rPr lang="en-US" sz="1600" dirty="0" smtClean="0">
                          <a:latin typeface="Times New Roman" panose="02020603050405020304" pitchFamily="18" charset="0"/>
                          <a:cs typeface="Times New Roman" panose="02020603050405020304" pitchFamily="18" charset="0"/>
                        </a:rPr>
                        <a:t> &gt; 2000 mg/kg</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ru-RU" sz="1600" dirty="0" err="1" smtClean="0">
                          <a:latin typeface="Times New Roman" panose="02020603050405020304" pitchFamily="18" charset="0"/>
                          <a:cs typeface="Times New Roman" panose="02020603050405020304" pitchFamily="18" charset="0"/>
                        </a:rPr>
                        <a:t>Озоноразрушающий</a:t>
                      </a:r>
                      <a:r>
                        <a:rPr lang="ru-RU" sz="1600" dirty="0" smtClean="0">
                          <a:latin typeface="Times New Roman" panose="02020603050405020304" pitchFamily="18" charset="0"/>
                          <a:cs typeface="Times New Roman" panose="02020603050405020304" pitchFamily="18" charset="0"/>
                        </a:rPr>
                        <a:t> потенциал </a:t>
                      </a:r>
                      <a:endParaRPr lang="ru-RU" sz="16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Times New Roman" panose="02020603050405020304" pitchFamily="18" charset="0"/>
                          <a:cs typeface="Times New Roman" panose="02020603050405020304" pitchFamily="18" charset="0"/>
                        </a:rPr>
                        <a:t>0</a:t>
                      </a: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Потенциал глобального потепления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0,1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u-RU" sz="1600" dirty="0" smtClean="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28" name="Прямая соединительная линия 27"/>
          <p:cNvCxnSpPr/>
          <p:nvPr/>
        </p:nvCxnSpPr>
        <p:spPr>
          <a:xfrm>
            <a:off x="3048000" y="990600"/>
            <a:ext cx="0" cy="51816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3124200" y="5147846"/>
            <a:ext cx="1281120" cy="338554"/>
          </a:xfrm>
          <a:prstGeom prst="rect">
            <a:avLst/>
          </a:prstGeom>
        </p:spPr>
        <p:txBody>
          <a:bodyPr wrap="none">
            <a:spAutoFit/>
          </a:bodyPr>
          <a:lstStyle/>
          <a:p>
            <a:pPr>
              <a:defRPr/>
            </a:pPr>
            <a:r>
              <a:rPr lang="ru-RU" sz="1600" dirty="0" smtClean="0">
                <a:latin typeface="Times New Roman" panose="02020603050405020304" pitchFamily="18" charset="0"/>
                <a:cs typeface="Times New Roman" panose="02020603050405020304" pitchFamily="18" charset="0"/>
              </a:rPr>
              <a:t>Применение</a:t>
            </a:r>
          </a:p>
        </p:txBody>
      </p:sp>
      <p:sp>
        <p:nvSpPr>
          <p:cNvPr id="13" name="Номер слайда 12"/>
          <p:cNvSpPr>
            <a:spLocks noGrp="1"/>
          </p:cNvSpPr>
          <p:nvPr>
            <p:ph type="sldNum" sz="quarter" idx="12"/>
          </p:nvPr>
        </p:nvSpPr>
        <p:spPr>
          <a:xfrm>
            <a:off x="6858000" y="6416675"/>
            <a:ext cx="2133600" cy="365125"/>
          </a:xfrm>
        </p:spPr>
        <p:txBody>
          <a:bodyPr/>
          <a:lstStyle/>
          <a:p>
            <a:fld id="{B6F15528-21DE-4FAA-801E-634DDDAF4B2B}" type="slidenum">
              <a:rPr lang="en-US" smtClean="0"/>
              <a:pPr/>
              <a:t>31</a:t>
            </a:fld>
            <a:endParaRPr lang="en-US" dirty="0"/>
          </a:p>
        </p:txBody>
      </p:sp>
      <p:pic>
        <p:nvPicPr>
          <p:cNvPr id="15" name="Рисунок 14" descr="EOC-10-белые буквы копия"/>
          <p:cNvPicPr>
            <a:picLocks noChangeAspect="1" noChangeArrowheads="1"/>
          </p:cNvPicPr>
          <p:nvPr/>
        </p:nvPicPr>
        <p:blipFill>
          <a:blip r:embed="rId5"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Скругленный прямоугольник 24"/>
          <p:cNvSpPr/>
          <p:nvPr/>
        </p:nvSpPr>
        <p:spPr>
          <a:xfrm>
            <a:off x="90813" y="914400"/>
            <a:ext cx="2590800" cy="1676400"/>
          </a:xfrm>
          <a:prstGeom prst="roundRect">
            <a:avLst/>
          </a:prstGeom>
          <a:solidFill>
            <a:srgbClr val="92D050"/>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Заголовок 1"/>
          <p:cNvSpPr txBox="1">
            <a:spLocks/>
          </p:cNvSpPr>
          <p:nvPr/>
        </p:nvSpPr>
        <p:spPr>
          <a:xfrm>
            <a:off x="1439652" y="72971"/>
            <a:ext cx="6264696" cy="41474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2400" b="1" dirty="0" err="1" smtClean="0">
                <a:solidFill>
                  <a:srgbClr val="002060"/>
                </a:solidFill>
                <a:latin typeface="Times New Roman" panose="02020603050405020304" pitchFamily="18" charset="0"/>
                <a:cs typeface="Times New Roman" panose="02020603050405020304" pitchFamily="18" charset="0"/>
              </a:rPr>
              <a:t>Перфторэтилизопропилкетон</a:t>
            </a:r>
            <a:endParaRPr lang="ru-RU" sz="2400" b="1" dirty="0" smtClean="0">
              <a:solidFill>
                <a:srgbClr val="00206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657600" y="838200"/>
            <a:ext cx="3733800" cy="369332"/>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graphicFrame>
        <p:nvGraphicFramePr>
          <p:cNvPr id="43019" name="Object 11"/>
          <p:cNvGraphicFramePr>
            <a:graphicFrameLocks noChangeAspect="1"/>
          </p:cNvGraphicFramePr>
          <p:nvPr/>
        </p:nvGraphicFramePr>
        <p:xfrm>
          <a:off x="319413" y="1084262"/>
          <a:ext cx="2118862" cy="1277938"/>
        </p:xfrm>
        <a:graphic>
          <a:graphicData uri="http://schemas.openxmlformats.org/presentationml/2006/ole">
            <mc:AlternateContent xmlns:mc="http://schemas.openxmlformats.org/markup-compatibility/2006">
              <mc:Choice xmlns:v="urn:schemas-microsoft-com:vml" Requires="v">
                <p:oleObj spid="_x0000_s45110" r:id="rId4" imgW="1142660" imgH="691570" progId="">
                  <p:embed/>
                </p:oleObj>
              </mc:Choice>
              <mc:Fallback>
                <p:oleObj r:id="rId4" imgW="1142660" imgH="691570" progId="">
                  <p:embed/>
                  <p:pic>
                    <p:nvPicPr>
                      <p:cNvPr id="0" name="Picture 5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413" y="1084262"/>
                        <a:ext cx="2118862"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2892356" y="762000"/>
            <a:ext cx="8309044" cy="584775"/>
          </a:xfrm>
          <a:prstGeom prst="rect">
            <a:avLst/>
          </a:prstGeom>
          <a:noFill/>
        </p:spPr>
        <p:txBody>
          <a:bodyPr wrap="square" rtlCol="0">
            <a:spAutoFit/>
          </a:bodyPr>
          <a:lstStyle/>
          <a:p>
            <a:r>
              <a:rPr lang="ru-RU" sz="1600" dirty="0" smtClean="0">
                <a:latin typeface="Times New Roman" panose="02020603050405020304" pitchFamily="18" charset="0"/>
                <a:cs typeface="Times New Roman" panose="02020603050405020304" pitchFamily="18" charset="0"/>
              </a:rPr>
              <a:t>На основе </a:t>
            </a:r>
            <a:r>
              <a:rPr lang="ru-RU" sz="1600" dirty="0" err="1" smtClean="0">
                <a:latin typeface="Times New Roman" panose="02020603050405020304" pitchFamily="18" charset="0"/>
                <a:cs typeface="Times New Roman" panose="02020603050405020304" pitchFamily="18" charset="0"/>
              </a:rPr>
              <a:t>перфторэтилизопропилкетона</a:t>
            </a:r>
            <a:r>
              <a:rPr lang="ru-RU" sz="1600" dirty="0" smtClean="0">
                <a:latin typeface="Times New Roman" panose="02020603050405020304" pitchFamily="18" charset="0"/>
                <a:cs typeface="Times New Roman" panose="02020603050405020304" pitchFamily="18" charset="0"/>
              </a:rPr>
              <a:t> в ГНИИХТЭОС</a:t>
            </a:r>
            <a:r>
              <a:rPr lang="en-US" sz="1600" dirty="0" smtClean="0">
                <a:latin typeface="Times New Roman" panose="02020603050405020304" pitchFamily="18" charset="0"/>
                <a:cs typeface="Times New Roman" panose="02020603050405020304" pitchFamily="18" charset="0"/>
              </a:rPr>
              <a:t/>
            </a:r>
            <a:br>
              <a:rPr lang="en-US" sz="1600" dirty="0" smtClean="0">
                <a:latin typeface="Times New Roman" panose="02020603050405020304" pitchFamily="18" charset="0"/>
                <a:cs typeface="Times New Roman" panose="02020603050405020304" pitchFamily="18" charset="0"/>
              </a:rPr>
            </a:br>
            <a:r>
              <a:rPr lang="ru-RU" sz="1600" dirty="0" smtClean="0">
                <a:latin typeface="Times New Roman" panose="02020603050405020304" pitchFamily="18" charset="0"/>
                <a:cs typeface="Times New Roman" panose="02020603050405020304" pitchFamily="18" charset="0"/>
              </a:rPr>
              <a:t> разработан состав, удовлетворяющий требованиям ТЗ</a:t>
            </a:r>
            <a:endParaRPr lang="ru-RU" sz="1600"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2971801" y="1676400"/>
            <a:ext cx="5867399" cy="2062103"/>
          </a:xfrm>
          <a:prstGeom prst="rect">
            <a:avLst/>
          </a:prstGeom>
        </p:spPr>
        <p:txBody>
          <a:bodyPr wrap="square">
            <a:spAutoFit/>
          </a:bodyPr>
          <a:lstStyle/>
          <a:p>
            <a:r>
              <a:rPr lang="ru-RU" sz="1600" b="1" dirty="0" smtClean="0"/>
              <a:t>Заключение ФГУП </a:t>
            </a:r>
            <a:r>
              <a:rPr lang="en-US" sz="1600" b="1" dirty="0"/>
              <a:t>«</a:t>
            </a:r>
            <a:r>
              <a:rPr lang="ru-RU" sz="1600" b="1" smtClean="0"/>
              <a:t>НПЦ Автоматики и Приборостроения</a:t>
            </a:r>
            <a:r>
              <a:rPr lang="en-US" sz="1600" b="1" dirty="0" smtClean="0"/>
              <a:t>»:</a:t>
            </a:r>
            <a:endParaRPr lang="en-US" sz="1600" b="1" dirty="0" smtClean="0"/>
          </a:p>
          <a:p>
            <a:r>
              <a:rPr lang="ru-RU" sz="1600" dirty="0"/>
              <a:t>ФГУП </a:t>
            </a:r>
            <a:r>
              <a:rPr lang="en-US" sz="1600" dirty="0"/>
              <a:t>«</a:t>
            </a:r>
            <a:r>
              <a:rPr lang="ru-RU" sz="1600" dirty="0"/>
              <a:t>НПЦАП</a:t>
            </a:r>
            <a:r>
              <a:rPr lang="en-US" sz="1600" dirty="0"/>
              <a:t>» </a:t>
            </a:r>
            <a:r>
              <a:rPr lang="ru-RU" sz="1600" dirty="0"/>
              <a:t>по договору № 1988д провел испытания макетных </a:t>
            </a:r>
            <a:r>
              <a:rPr lang="ru-RU" sz="1600" dirty="0" smtClean="0"/>
              <a:t>образцов </a:t>
            </a:r>
            <a:r>
              <a:rPr lang="ru-RU" sz="1600" dirty="0"/>
              <a:t>и утвердил Протокол от 23.11.2014г. ЕФИТ 0538-Э-249-14 </a:t>
            </a:r>
            <a:endParaRPr lang="en-US" sz="1600" dirty="0"/>
          </a:p>
          <a:p>
            <a:r>
              <a:rPr lang="en-US" sz="1600" dirty="0"/>
              <a:t> </a:t>
            </a:r>
            <a:r>
              <a:rPr lang="ru-RU" sz="1600" b="1" dirty="0"/>
              <a:t>Результаты испытаний:</a:t>
            </a:r>
          </a:p>
          <a:p>
            <a:r>
              <a:rPr lang="ru-RU" sz="1600" dirty="0"/>
              <a:t>Образцы конструкционных материалов оказались стойкими к </a:t>
            </a:r>
            <a:r>
              <a:rPr lang="ru-RU" sz="1600" dirty="0" smtClean="0"/>
              <a:t/>
            </a:r>
            <a:br>
              <a:rPr lang="ru-RU" sz="1600" dirty="0" smtClean="0"/>
            </a:br>
            <a:r>
              <a:rPr lang="ru-RU" sz="1600" dirty="0" smtClean="0"/>
              <a:t>действию </a:t>
            </a:r>
            <a:r>
              <a:rPr lang="ru-RU" sz="1600" dirty="0"/>
              <a:t>растворителя. </a:t>
            </a:r>
            <a:r>
              <a:rPr lang="ru-RU" sz="1600" dirty="0" smtClean="0"/>
              <a:t>Растворитель </a:t>
            </a:r>
            <a:r>
              <a:rPr lang="ru-RU" sz="1600" dirty="0"/>
              <a:t>полностью </a:t>
            </a:r>
            <a:r>
              <a:rPr lang="ru-RU" sz="1600" dirty="0" smtClean="0"/>
              <a:t>растворяет</a:t>
            </a:r>
            <a:br>
              <a:rPr lang="ru-RU" sz="1600" dirty="0" smtClean="0"/>
            </a:br>
            <a:r>
              <a:rPr lang="ru-RU" sz="1600" dirty="0" smtClean="0"/>
              <a:t> </a:t>
            </a:r>
            <a:r>
              <a:rPr lang="ru-RU" sz="1600" dirty="0"/>
              <a:t>приборные и технологические жидкости</a:t>
            </a:r>
            <a:r>
              <a:rPr lang="ru-RU" sz="1600" dirty="0" smtClean="0"/>
              <a:t>.</a:t>
            </a:r>
            <a:endParaRPr lang="ru-RU" sz="1600" dirty="0"/>
          </a:p>
        </p:txBody>
      </p:sp>
      <p:sp>
        <p:nvSpPr>
          <p:cNvPr id="16" name="Скругленный прямоугольник 15"/>
          <p:cNvSpPr/>
          <p:nvPr/>
        </p:nvSpPr>
        <p:spPr>
          <a:xfrm>
            <a:off x="2895600" y="1371600"/>
            <a:ext cx="6019800" cy="29718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50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45059" name="Object 3"/>
          <p:cNvGraphicFramePr>
            <a:graphicFrameLocks noChangeAspect="1"/>
          </p:cNvGraphicFramePr>
          <p:nvPr/>
        </p:nvGraphicFramePr>
        <p:xfrm>
          <a:off x="1027113" y="4646613"/>
          <a:ext cx="7123112" cy="765175"/>
        </p:xfrm>
        <a:graphic>
          <a:graphicData uri="http://schemas.openxmlformats.org/presentationml/2006/ole">
            <mc:AlternateContent xmlns:mc="http://schemas.openxmlformats.org/markup-compatibility/2006">
              <mc:Choice xmlns:v="urn:schemas-microsoft-com:vml" Requires="v">
                <p:oleObj spid="_x0000_s45111" r:id="rId6" imgW="6733945" imgH="720453" progId="">
                  <p:embed/>
                </p:oleObj>
              </mc:Choice>
              <mc:Fallback>
                <p:oleObj r:id="rId6" imgW="6733945" imgH="720453" progId="">
                  <p:embed/>
                  <p:pic>
                    <p:nvPicPr>
                      <p:cNvPr id="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113" y="4646613"/>
                        <a:ext cx="7123112" cy="765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11352" y="5704582"/>
            <a:ext cx="11113848" cy="1077218"/>
          </a:xfrm>
          <a:prstGeom prst="rect">
            <a:avLst/>
          </a:prstGeom>
          <a:noFill/>
        </p:spPr>
        <p:txBody>
          <a:bodyPr wrap="square" rtlCol="0">
            <a:spAutoFit/>
          </a:bodyPr>
          <a:lstStyle/>
          <a:p>
            <a:r>
              <a:rPr lang="ru-RU" sz="1600" dirty="0" smtClean="0"/>
              <a:t>В  ГНИИХТЭОС</a:t>
            </a:r>
            <a:r>
              <a:rPr lang="en-US" sz="1600" dirty="0" smtClean="0"/>
              <a:t> </a:t>
            </a:r>
            <a:r>
              <a:rPr lang="ru-RU" sz="1600" dirty="0" smtClean="0"/>
              <a:t> предложена </a:t>
            </a:r>
            <a:r>
              <a:rPr lang="ru-RU" sz="1600" b="1" dirty="0" smtClean="0"/>
              <a:t>собственная патентно</a:t>
            </a:r>
            <a:r>
              <a:rPr lang="ru-RU" sz="1600" b="1" dirty="0"/>
              <a:t>-</a:t>
            </a:r>
            <a:r>
              <a:rPr lang="ru-RU" sz="1600" b="1" dirty="0" smtClean="0"/>
              <a:t>чистая схема синтеза </a:t>
            </a:r>
            <a:br>
              <a:rPr lang="ru-RU" sz="1600" b="1" dirty="0" smtClean="0"/>
            </a:br>
            <a:r>
              <a:rPr lang="ru-RU" sz="1600" dirty="0" err="1" smtClean="0"/>
              <a:t>перфторэтилизопропилкетона</a:t>
            </a:r>
            <a:r>
              <a:rPr lang="ru-RU" sz="1600" dirty="0" smtClean="0"/>
              <a:t> из производящегося в РФ мономера. Разработан лабораторный </a:t>
            </a:r>
            <a:br>
              <a:rPr lang="ru-RU" sz="1600" dirty="0" smtClean="0"/>
            </a:br>
            <a:r>
              <a:rPr lang="ru-RU" sz="1600" dirty="0" smtClean="0"/>
              <a:t>технический регламент и  РКД. Наработана опытная партия для проведения полного цикла испытаний</a:t>
            </a:r>
            <a:br>
              <a:rPr lang="ru-RU" sz="1600" dirty="0" smtClean="0"/>
            </a:br>
            <a:r>
              <a:rPr lang="ru-RU" sz="1600" dirty="0" smtClean="0"/>
              <a:t> на соответствие разработанного состава заявленным требованиям.  </a:t>
            </a:r>
            <a:endParaRPr lang="ru-RU" sz="1600" dirty="0"/>
          </a:p>
        </p:txBody>
      </p:sp>
      <p:sp>
        <p:nvSpPr>
          <p:cNvPr id="19" name="Скругленный прямоугольник 18"/>
          <p:cNvSpPr/>
          <p:nvPr/>
        </p:nvSpPr>
        <p:spPr>
          <a:xfrm>
            <a:off x="762000" y="4572000"/>
            <a:ext cx="7620000" cy="990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Номер слайда 13"/>
          <p:cNvSpPr>
            <a:spLocks noGrp="1"/>
          </p:cNvSpPr>
          <p:nvPr>
            <p:ph type="sldNum" sz="quarter" idx="12"/>
          </p:nvPr>
        </p:nvSpPr>
        <p:spPr>
          <a:xfrm>
            <a:off x="6934200" y="6492875"/>
            <a:ext cx="2133600" cy="365125"/>
          </a:xfrm>
        </p:spPr>
        <p:txBody>
          <a:bodyPr/>
          <a:lstStyle/>
          <a:p>
            <a:fld id="{B6F15528-21DE-4FAA-801E-634DDDAF4B2B}" type="slidenum">
              <a:rPr lang="en-US" smtClean="0"/>
              <a:pPr/>
              <a:t>32</a:t>
            </a:fld>
            <a:endParaRPr lang="en-US" dirty="0"/>
          </a:p>
        </p:txBody>
      </p:sp>
      <p:pic>
        <p:nvPicPr>
          <p:cNvPr id="17" name="Рисунок 16" descr="EOC-10-белые буквы копия"/>
          <p:cNvPicPr>
            <a:picLocks noChangeAspect="1" noChangeArrowheads="1"/>
          </p:cNvPicPr>
          <p:nvPr/>
        </p:nvPicPr>
        <p:blipFill>
          <a:blip r:embed="rId8" cstate="print"/>
          <a:srcRect/>
          <a:stretch>
            <a:fillRect/>
          </a:stretch>
        </p:blipFill>
        <p:spPr bwMode="auto">
          <a:xfrm>
            <a:off x="204470" y="147562"/>
            <a:ext cx="405130" cy="385838"/>
          </a:xfrm>
          <a:prstGeom prst="rect">
            <a:avLst/>
          </a:prstGeom>
          <a:noFill/>
          <a:ln w="9525">
            <a:noFill/>
            <a:miter lim="800000"/>
            <a:headEnd/>
            <a:tailEnd/>
          </a:ln>
        </p:spPr>
      </p:pic>
    </p:spTree>
    <p:extLst>
      <p:ext uri="{BB962C8B-B14F-4D97-AF65-F5344CB8AC3E}">
        <p14:creationId xmlns:p14="http://schemas.microsoft.com/office/powerpoint/2010/main" val="775779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6781800" y="6416675"/>
            <a:ext cx="2133600" cy="365125"/>
          </a:xfrm>
        </p:spPr>
        <p:txBody>
          <a:bodyPr/>
          <a:lstStyle/>
          <a:p>
            <a:pPr>
              <a:defRPr/>
            </a:pPr>
            <a:fld id="{DC1A80F1-E5E2-4527-93F8-DFE19A810A7B}" type="slidenum">
              <a:rPr lang="ru-RU"/>
              <a:pPr>
                <a:defRPr/>
              </a:pPr>
              <a:t>33</a:t>
            </a:fld>
            <a:endParaRPr lang="ru-RU"/>
          </a:p>
        </p:txBody>
      </p:sp>
      <p:pic>
        <p:nvPicPr>
          <p:cNvPr id="4099" name="Рисунок 3" descr="EOC-10-белые буквы копия"/>
          <p:cNvPicPr>
            <a:picLocks noChangeAspect="1" noChangeArrowheads="1"/>
          </p:cNvPicPr>
          <p:nvPr/>
        </p:nvPicPr>
        <p:blipFill>
          <a:blip r:embed="rId2" cstate="print"/>
          <a:srcRect/>
          <a:stretch>
            <a:fillRect/>
          </a:stretch>
        </p:blipFill>
        <p:spPr bwMode="auto">
          <a:xfrm>
            <a:off x="250826" y="163286"/>
            <a:ext cx="612775" cy="612322"/>
          </a:xfrm>
          <a:prstGeom prst="rect">
            <a:avLst/>
          </a:prstGeom>
          <a:noFill/>
          <a:ln w="9525">
            <a:noFill/>
            <a:miter lim="800000"/>
            <a:headEnd/>
            <a:tailEnd/>
          </a:ln>
        </p:spPr>
      </p:pic>
      <p:sp>
        <p:nvSpPr>
          <p:cNvPr id="6" name="Rectangle 2"/>
          <p:cNvSpPr txBox="1">
            <a:spLocks noChangeArrowheads="1"/>
          </p:cNvSpPr>
          <p:nvPr/>
        </p:nvSpPr>
        <p:spPr bwMode="auto">
          <a:xfrm>
            <a:off x="1835150" y="3442608"/>
            <a:ext cx="5665788" cy="1906511"/>
          </a:xfrm>
          <a:prstGeom prst="rect">
            <a:avLst/>
          </a:prstGeom>
          <a:noFill/>
          <a:ln w="12700">
            <a:solidFill>
              <a:schemeClr val="tx1"/>
            </a:solidFill>
            <a:miter lim="800000"/>
            <a:headEnd/>
            <a:tailEnd/>
          </a:ln>
        </p:spPr>
        <p:txBody>
          <a:bodyPr anchor="ctr"/>
          <a:lstStyle/>
          <a:p>
            <a:pPr algn="ctr" fontAlgn="auto">
              <a:spcAft>
                <a:spcPts val="0"/>
              </a:spcAft>
              <a:defRPr/>
            </a:pPr>
            <a:r>
              <a:rPr lang="ru-RU" sz="2000" b="1" dirty="0">
                <a:latin typeface="Arial" pitchFamily="34" charset="0"/>
                <a:ea typeface="+mj-ea"/>
                <a:cs typeface="Arial" pitchFamily="34" charset="0"/>
              </a:rPr>
              <a:t>ГНЦ РФ «ГНИИХТЭОС»</a:t>
            </a:r>
          </a:p>
          <a:p>
            <a:pPr algn="ctr" fontAlgn="auto">
              <a:spcAft>
                <a:spcPts val="0"/>
              </a:spcAft>
              <a:defRPr/>
            </a:pPr>
            <a:endParaRPr lang="ru-RU" sz="2000" b="1" dirty="0">
              <a:latin typeface="Arial" pitchFamily="34" charset="0"/>
              <a:ea typeface="+mj-ea"/>
              <a:cs typeface="Arial" pitchFamily="34" charset="0"/>
            </a:endParaRPr>
          </a:p>
          <a:p>
            <a:pPr algn="ctr" fontAlgn="auto">
              <a:spcAft>
                <a:spcPts val="0"/>
              </a:spcAft>
              <a:defRPr/>
            </a:pPr>
            <a:r>
              <a:rPr lang="ru-RU" sz="2000" b="1" dirty="0">
                <a:latin typeface="Arial" pitchFamily="34" charset="0"/>
                <a:ea typeface="+mj-ea"/>
                <a:cs typeface="Arial" pitchFamily="34" charset="0"/>
              </a:rPr>
              <a:t>105118, Москва, Шоссе Энтузиастов, 38</a:t>
            </a:r>
          </a:p>
          <a:p>
            <a:pPr algn="ctr" fontAlgn="auto">
              <a:spcAft>
                <a:spcPts val="0"/>
              </a:spcAft>
              <a:defRPr/>
            </a:pPr>
            <a:r>
              <a:rPr lang="ru-RU" sz="2000" b="1" dirty="0">
                <a:latin typeface="Arial" pitchFamily="34" charset="0"/>
                <a:ea typeface="+mj-ea"/>
                <a:cs typeface="Arial" pitchFamily="34" charset="0"/>
              </a:rPr>
              <a:t>Тел.: </a:t>
            </a:r>
            <a:r>
              <a:rPr lang="ru-RU" sz="2000" b="1" dirty="0" smtClean="0">
                <a:latin typeface="Arial" pitchFamily="34" charset="0"/>
                <a:ea typeface="+mj-ea"/>
                <a:cs typeface="Arial" pitchFamily="34" charset="0"/>
              </a:rPr>
              <a:t>8(495)673-72-01, </a:t>
            </a:r>
            <a:r>
              <a:rPr lang="ru-RU" sz="2000" b="1" dirty="0">
                <a:latin typeface="Arial" pitchFamily="34" charset="0"/>
                <a:ea typeface="+mj-ea"/>
                <a:cs typeface="Arial" pitchFamily="34" charset="0"/>
              </a:rPr>
              <a:t>факс: 8(495)673-49-09</a:t>
            </a:r>
          </a:p>
          <a:p>
            <a:pPr algn="ctr" fontAlgn="auto">
              <a:spcAft>
                <a:spcPts val="0"/>
              </a:spcAft>
              <a:defRPr/>
            </a:pPr>
            <a:r>
              <a:rPr lang="ru-RU" sz="2000" b="1" dirty="0">
                <a:latin typeface="Arial" pitchFamily="34" charset="0"/>
                <a:ea typeface="+mj-ea"/>
                <a:cs typeface="Arial" pitchFamily="34" charset="0"/>
              </a:rPr>
              <a:t>Е-</a:t>
            </a:r>
            <a:r>
              <a:rPr lang="en-US" sz="2000" b="1" dirty="0">
                <a:latin typeface="Arial" pitchFamily="34" charset="0"/>
                <a:ea typeface="+mj-ea"/>
                <a:cs typeface="Arial" pitchFamily="34" charset="0"/>
              </a:rPr>
              <a:t>mail</a:t>
            </a:r>
            <a:r>
              <a:rPr lang="ru-RU" sz="2000" b="1" dirty="0">
                <a:latin typeface="Arial" pitchFamily="34" charset="0"/>
                <a:ea typeface="+mj-ea"/>
                <a:cs typeface="Arial" pitchFamily="34" charset="0"/>
              </a:rPr>
              <a:t>:  </a:t>
            </a:r>
            <a:r>
              <a:rPr lang="en-US" sz="2000" b="1" dirty="0">
                <a:latin typeface="Arial" pitchFamily="34" charset="0"/>
                <a:ea typeface="+mj-ea"/>
                <a:cs typeface="Arial" pitchFamily="34" charset="0"/>
                <a:hlinkClick r:id="rId3"/>
              </a:rPr>
              <a:t>info@eos.su</a:t>
            </a:r>
            <a:r>
              <a:rPr lang="en-US" sz="2000" b="1" dirty="0">
                <a:latin typeface="Arial" pitchFamily="34" charset="0"/>
                <a:ea typeface="+mj-ea"/>
                <a:cs typeface="Arial" pitchFamily="34" charset="0"/>
              </a:rPr>
              <a:t>    cct@eos.su</a:t>
            </a:r>
            <a:endParaRPr lang="ru-RU" sz="2000" b="1" dirty="0">
              <a:latin typeface="Arial" pitchFamily="34" charset="0"/>
              <a:ea typeface="+mj-ea"/>
              <a:cs typeface="Arial" pitchFamily="34" charset="0"/>
            </a:endParaRPr>
          </a:p>
        </p:txBody>
      </p:sp>
      <p:sp>
        <p:nvSpPr>
          <p:cNvPr id="4101" name="TextBox 6"/>
          <p:cNvSpPr txBox="1">
            <a:spLocks noChangeArrowheads="1"/>
          </p:cNvSpPr>
          <p:nvPr/>
        </p:nvSpPr>
        <p:spPr bwMode="auto">
          <a:xfrm>
            <a:off x="1290638" y="1646465"/>
            <a:ext cx="6953250" cy="769441"/>
          </a:xfrm>
          <a:prstGeom prst="rect">
            <a:avLst/>
          </a:prstGeom>
          <a:noFill/>
          <a:ln w="9525">
            <a:noFill/>
            <a:miter lim="800000"/>
            <a:headEnd/>
            <a:tailEnd/>
          </a:ln>
        </p:spPr>
        <p:txBody>
          <a:bodyPr>
            <a:spAutoFit/>
          </a:bodyPr>
          <a:lstStyle/>
          <a:p>
            <a:r>
              <a:rPr lang="ru-RU" altLang="ru-RU" sz="4400" b="1">
                <a:solidFill>
                  <a:srgbClr val="C00000"/>
                </a:solidFill>
                <a:latin typeface="Arial" charset="0"/>
                <a:cs typeface="Arial" charset="0"/>
              </a:rPr>
              <a:t>Спасибо за внимание!!!</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a:xfrm>
            <a:off x="7010400" y="6400800"/>
            <a:ext cx="2133600" cy="365125"/>
          </a:xfrm>
        </p:spPr>
        <p:txBody>
          <a:bodyPr/>
          <a:lstStyle/>
          <a:p>
            <a:fld id="{B6F15528-21DE-4FAA-801E-634DDDAF4B2B}" type="slidenum">
              <a:rPr lang="en-US" smtClean="0"/>
              <a:pPr/>
              <a:t>4</a:t>
            </a:fld>
            <a:endParaRPr lang="en-US" dirty="0"/>
          </a:p>
        </p:txBody>
      </p:sp>
      <p:sp>
        <p:nvSpPr>
          <p:cNvPr id="7169" name="Rectangle 1"/>
          <p:cNvSpPr>
            <a:spLocks noChangeArrowheads="1"/>
          </p:cNvSpPr>
          <p:nvPr/>
        </p:nvSpPr>
        <p:spPr bwMode="auto">
          <a:xfrm>
            <a:off x="76200" y="-5417"/>
            <a:ext cx="89916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Производство сырьевой базы МСХ в виде специальной продукции нефтехимии и компонентной базы продукции МСХ (второй и третий переделы) в РФ отсутствует и, в этой связи проблемы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импортозависимости</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российского ОПК в продукции малотоннажной химии могут быть ликвидированы только при создании полного цикла производств сырья, полупродуктов, компонентов и продукции МСХ.</a:t>
            </a: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600" b="1" dirty="0" smtClean="0">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600" b="1" dirty="0" smtClean="0">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lang="ru-RU" sz="1600" b="1" dirty="0" smtClean="0">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Так, в России отсутствует сырьевая база МСХ для производства органических кислот и их ангидридов, аминов,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алкилгалогенидов</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кремнеорганических</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соединений, ряда неорганических кислот, базовых компонентов катализаторов, базовых компонентов средств защиты растений,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изоцианатов</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(МДИ и ТДИ), необходимых для производства полиуретанов, метилметакрилата (ММА) - основы органического стекла, специальных фенольных и эпоксидных смол (защита поверхностей металлов от агрессивных сред, связующих) и ряда других.</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 числу основных видов компонентной базы продукции МСХ, производство которых  также отсутствует или ограничено, можно отнести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паранитритолуол</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динитроанилин</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трифосген</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мономеры и полимеры для получения </a:t>
            </a:r>
            <a:r>
              <a:rPr kumimoji="0" lang="ru-RU" sz="1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арамидных</a:t>
            </a:r>
            <a:r>
              <a:rPr kumimoji="0" lang="ru-RU" sz="1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 углеродных волокон, кремнийсодержащих жидкостей, фторорганических низко - и высокомолекулярных соединений. Они используются при производстве полиуретанов, высокоэнергетических материалов, конструкционных материалов, присадок, защитных покрытий, смазок, полимеров и смол разных марок, пластификаторов, специальных покрытий и пленок, компаундов, клеев, специальных каучуков и т.п. </a:t>
            </a:r>
            <a:endParaRPr kumimoji="0" lang="ru-RU" sz="16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5" name="Рисунок 3" descr="EOC-10-белые буквы копия"/>
          <p:cNvPicPr>
            <a:picLocks noChangeAspect="1" noChangeArrowheads="1"/>
          </p:cNvPicPr>
          <p:nvPr/>
        </p:nvPicPr>
        <p:blipFill>
          <a:blip r:embed="rId2" cstate="print"/>
          <a:srcRect/>
          <a:stretch>
            <a:fillRect/>
          </a:stretch>
        </p:blipFill>
        <p:spPr bwMode="auto">
          <a:xfrm>
            <a:off x="76200" y="76200"/>
            <a:ext cx="405130" cy="385838"/>
          </a:xfrm>
          <a:prstGeom prst="rect">
            <a:avLst/>
          </a:prstGeom>
          <a:noFill/>
          <a:ln w="9525">
            <a:noFill/>
            <a:miter lim="800000"/>
            <a:headEnd/>
            <a:tailEnd/>
          </a:ln>
        </p:spPr>
      </p:pic>
      <p:pic>
        <p:nvPicPr>
          <p:cNvPr id="6" name="Рисунок 5"/>
          <p:cNvPicPr/>
          <p:nvPr/>
        </p:nvPicPr>
        <p:blipFill>
          <a:blip r:embed="rId3" cstate="print"/>
          <a:srcRect/>
          <a:stretch>
            <a:fillRect/>
          </a:stretch>
        </p:blipFill>
        <p:spPr bwMode="auto">
          <a:xfrm>
            <a:off x="1600200" y="1524000"/>
            <a:ext cx="1905000" cy="1447800"/>
          </a:xfrm>
          <a:prstGeom prst="rect">
            <a:avLst/>
          </a:prstGeom>
          <a:noFill/>
          <a:ln w="9525">
            <a:noFill/>
            <a:miter lim="800000"/>
            <a:headEnd/>
            <a:tailEnd/>
          </a:ln>
        </p:spPr>
      </p:pic>
      <p:pic>
        <p:nvPicPr>
          <p:cNvPr id="7" name="Рисунок 6"/>
          <p:cNvPicPr/>
          <p:nvPr/>
        </p:nvPicPr>
        <p:blipFill>
          <a:blip r:embed="rId4" cstate="print"/>
          <a:srcRect l="16664"/>
          <a:stretch>
            <a:fillRect/>
          </a:stretch>
        </p:blipFill>
        <p:spPr bwMode="auto">
          <a:xfrm>
            <a:off x="5410200" y="1524000"/>
            <a:ext cx="2133600" cy="1453101"/>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228600"/>
            <a:ext cx="8258175" cy="6096000"/>
          </a:xfrm>
        </p:spPr>
        <p:txBody>
          <a:bodyPr rtlCol="0">
            <a:normAutofit/>
          </a:bodyPr>
          <a:lstStyle/>
          <a:p>
            <a:pPr algn="just" eaLnBrk="1" fontAlgn="auto" hangingPunct="1">
              <a:spcAft>
                <a:spcPts val="0"/>
              </a:spcAft>
              <a:buFont typeface="Arial" charset="0"/>
              <a:buNone/>
              <a:defRPr/>
            </a:pPr>
            <a:r>
              <a:rPr lang="ru-RU" dirty="0" smtClean="0"/>
              <a:t>		</a:t>
            </a:r>
            <a:r>
              <a:rPr lang="ru-RU" sz="1800" b="1" dirty="0" smtClean="0">
                <a:latin typeface="Times New Roman" panose="02020603050405020304" pitchFamily="18" charset="0"/>
                <a:cs typeface="Times New Roman" panose="02020603050405020304" pitchFamily="18" charset="0"/>
              </a:rPr>
              <a:t>Человечество</a:t>
            </a:r>
            <a:r>
              <a:rPr lang="ru-RU" sz="1800" b="1" dirty="0">
                <a:latin typeface="Times New Roman" panose="02020603050405020304" pitchFamily="18" charset="0"/>
                <a:cs typeface="Times New Roman" panose="02020603050405020304" pitchFamily="18" charset="0"/>
              </a:rPr>
              <a:t>, через два столетия развития современной химии и через сто лет промышленного ее применения, пришло к той незримой черте, когда очевидны стали </a:t>
            </a:r>
            <a:r>
              <a:rPr lang="ru-RU" sz="1800" b="1" dirty="0">
                <a:solidFill>
                  <a:srgbClr val="FF0000"/>
                </a:solidFill>
                <a:latin typeface="Times New Roman" panose="02020603050405020304" pitchFamily="18" charset="0"/>
                <a:cs typeface="Times New Roman" panose="02020603050405020304" pitchFamily="18" charset="0"/>
              </a:rPr>
              <a:t>две истины</a:t>
            </a:r>
            <a:r>
              <a:rPr lang="ru-RU" sz="1800" b="1" dirty="0">
                <a:latin typeface="Times New Roman" panose="02020603050405020304" pitchFamily="18" charset="0"/>
                <a:cs typeface="Times New Roman" panose="02020603050405020304" pitchFamily="18" charset="0"/>
              </a:rPr>
              <a:t>: </a:t>
            </a:r>
            <a:endParaRPr lang="ru-RU" sz="1800" b="1" dirty="0" smtClean="0">
              <a:latin typeface="Times New Roman" panose="02020603050405020304" pitchFamily="18" charset="0"/>
              <a:cs typeface="Times New Roman" panose="02020603050405020304" pitchFamily="18" charset="0"/>
            </a:endParaRPr>
          </a:p>
          <a:p>
            <a:pPr algn="just" eaLnBrk="1" fontAlgn="auto" hangingPunct="1">
              <a:spcAft>
                <a:spcPts val="0"/>
              </a:spcAft>
              <a:buFont typeface="Arial" charset="0"/>
              <a:buNone/>
              <a:defRPr/>
            </a:pPr>
            <a:r>
              <a:rPr lang="ru-RU" sz="1800" b="1" dirty="0" smtClean="0">
                <a:latin typeface="Times New Roman" panose="02020603050405020304" pitchFamily="18" charset="0"/>
                <a:cs typeface="Times New Roman" panose="02020603050405020304" pitchFamily="18" charset="0"/>
              </a:rPr>
              <a:t>		</a:t>
            </a:r>
          </a:p>
          <a:p>
            <a:pPr algn="just" eaLnBrk="1" fontAlgn="auto" hangingPunct="1">
              <a:spcAft>
                <a:spcPts val="0"/>
              </a:spcAft>
              <a:buFont typeface="Arial" charset="0"/>
              <a:buNone/>
              <a:defRPr/>
            </a:pPr>
            <a:r>
              <a:rPr lang="ru-RU" sz="1800" b="1" dirty="0" smtClean="0">
                <a:latin typeface="Times New Roman" panose="02020603050405020304" pitchFamily="18" charset="0"/>
                <a:cs typeface="Times New Roman" panose="02020603050405020304" pitchFamily="18" charset="0"/>
              </a:rPr>
              <a:t>1</a:t>
            </a:r>
            <a:r>
              <a:rPr lang="ru-RU" sz="1800" b="1" dirty="0">
                <a:latin typeface="Times New Roman" panose="02020603050405020304" pitchFamily="18" charset="0"/>
                <a:cs typeface="Times New Roman" panose="02020603050405020304" pitchFamily="18" charset="0"/>
              </a:rPr>
              <a:t>) без химии </a:t>
            </a:r>
            <a:r>
              <a:rPr lang="ru-RU" sz="1800" b="1" dirty="0" smtClean="0">
                <a:latin typeface="Times New Roman" panose="02020603050405020304" pitchFamily="18" charset="0"/>
                <a:cs typeface="Times New Roman" panose="02020603050405020304" pitchFamily="18" charset="0"/>
              </a:rPr>
              <a:t>(без </a:t>
            </a:r>
            <a:r>
              <a:rPr lang="ru-RU" sz="1800" b="1" dirty="0">
                <a:latin typeface="Times New Roman" panose="02020603050405020304" pitchFamily="18" charset="0"/>
                <a:cs typeface="Times New Roman" panose="02020603050405020304" pitchFamily="18" charset="0"/>
              </a:rPr>
              <a:t>новых материалов, эффективных лекарств, средств защиты </a:t>
            </a:r>
            <a:r>
              <a:rPr lang="ru-RU" sz="1800" b="1" dirty="0" smtClean="0">
                <a:latin typeface="Times New Roman" panose="02020603050405020304" pitchFamily="18" charset="0"/>
                <a:cs typeface="Times New Roman" panose="02020603050405020304" pitchFamily="18" charset="0"/>
              </a:rPr>
              <a:t>растений  и т.д.) </a:t>
            </a:r>
            <a:r>
              <a:rPr lang="ru-RU" sz="1800" b="1" dirty="0">
                <a:solidFill>
                  <a:srgbClr val="FF0000"/>
                </a:solidFill>
                <a:latin typeface="Times New Roman" panose="02020603050405020304" pitchFamily="18" charset="0"/>
                <a:cs typeface="Times New Roman" panose="02020603050405020304" pitchFamily="18" charset="0"/>
              </a:rPr>
              <a:t>человек не может обойтись </a:t>
            </a:r>
            <a:r>
              <a:rPr lang="ru-RU" sz="1800" b="1" dirty="0" smtClean="0">
                <a:latin typeface="Times New Roman" panose="02020603050405020304" pitchFamily="18" charset="0"/>
                <a:cs typeface="Times New Roman" panose="02020603050405020304" pitchFamily="18" charset="0"/>
              </a:rPr>
              <a:t>; </a:t>
            </a:r>
          </a:p>
          <a:p>
            <a:pPr algn="just" eaLnBrk="1" fontAlgn="auto" hangingPunct="1">
              <a:spcAft>
                <a:spcPts val="0"/>
              </a:spcAft>
              <a:buFont typeface="Arial" charset="0"/>
              <a:buNone/>
              <a:defRPr/>
            </a:pPr>
            <a:r>
              <a:rPr lang="ru-RU" sz="1800" b="1" dirty="0" smtClean="0">
                <a:latin typeface="Times New Roman" panose="02020603050405020304" pitchFamily="18" charset="0"/>
                <a:cs typeface="Times New Roman" panose="02020603050405020304" pitchFamily="18" charset="0"/>
              </a:rPr>
              <a:t>		</a:t>
            </a:r>
          </a:p>
          <a:p>
            <a:pPr algn="just" eaLnBrk="1" fontAlgn="auto" hangingPunct="1">
              <a:spcAft>
                <a:spcPts val="0"/>
              </a:spcAft>
              <a:buFont typeface="Arial" charset="0"/>
              <a:buNone/>
              <a:defRPr/>
            </a:pPr>
            <a:r>
              <a:rPr lang="ru-RU" sz="1800" b="1" dirty="0" smtClean="0">
                <a:latin typeface="Times New Roman" panose="02020603050405020304" pitchFamily="18" charset="0"/>
                <a:cs typeface="Times New Roman" panose="02020603050405020304" pitchFamily="18" charset="0"/>
              </a:rPr>
              <a:t>2</a:t>
            </a:r>
            <a:r>
              <a:rPr lang="ru-RU" sz="1800" b="1" dirty="0">
                <a:latin typeface="Times New Roman" panose="02020603050405020304" pitchFamily="18" charset="0"/>
                <a:cs typeface="Times New Roman" panose="02020603050405020304" pitchFamily="18" charset="0"/>
              </a:rPr>
              <a:t>) </a:t>
            </a:r>
            <a:r>
              <a:rPr lang="ru-RU" sz="1800" b="1" dirty="0">
                <a:solidFill>
                  <a:srgbClr val="FF0000"/>
                </a:solidFill>
                <a:latin typeface="Times New Roman" panose="02020603050405020304" pitchFamily="18" charset="0"/>
                <a:cs typeface="Times New Roman" panose="02020603050405020304" pitchFamily="18" charset="0"/>
              </a:rPr>
              <a:t>химическое производство в современном виде дальше существовать не должно. </a:t>
            </a:r>
            <a:r>
              <a:rPr lang="ru-RU" sz="1800" b="1" dirty="0">
                <a:latin typeface="Times New Roman" panose="02020603050405020304" pitchFamily="18" charset="0"/>
                <a:cs typeface="Times New Roman" panose="02020603050405020304" pitchFamily="18" charset="0"/>
              </a:rPr>
              <a:t>Что-то должно быть сделано, чтобы превратить химию и химическую промышленность из монстра, которым пугают депутатов парламентов и маленьких детей, в отрасль с человеческим лицом. Однако, чем была бы наша жизнь без химии? Смогло ли без нее выжить человечество, развиваться цивилизация. Ответы на эти вопросы ясны: без современных материалов, красителей, средств защиты растений, лекарств это было бы невозможно</a:t>
            </a:r>
            <a:r>
              <a:rPr lang="ru-RU" sz="1800" b="1" dirty="0" smtClean="0">
                <a:latin typeface="Times New Roman" panose="02020603050405020304" pitchFamily="18" charset="0"/>
                <a:cs typeface="Times New Roman" panose="02020603050405020304" pitchFamily="18" charset="0"/>
              </a:rPr>
              <a:t>.</a:t>
            </a:r>
          </a:p>
          <a:p>
            <a:pPr algn="just">
              <a:buNone/>
              <a:defRPr/>
            </a:pPr>
            <a:r>
              <a:rPr lang="ru-RU" sz="1800" b="1" dirty="0">
                <a:latin typeface="Times New Roman" panose="02020603050405020304" pitchFamily="18" charset="0"/>
                <a:cs typeface="Times New Roman" panose="02020603050405020304" pitchFamily="18" charset="0"/>
              </a:rPr>
              <a:t> </a:t>
            </a:r>
            <a:r>
              <a:rPr lang="ru-RU" sz="1800" b="1" dirty="0" smtClean="0">
                <a:latin typeface="Times New Roman" panose="02020603050405020304" pitchFamily="18" charset="0"/>
                <a:cs typeface="Times New Roman" panose="02020603050405020304" pitchFamily="18" charset="0"/>
              </a:rPr>
              <a:t>       </a:t>
            </a:r>
          </a:p>
          <a:p>
            <a:pPr algn="just">
              <a:buNone/>
              <a:defRPr/>
            </a:pPr>
            <a:r>
              <a:rPr lang="ru-RU" sz="1800" b="1" dirty="0" smtClean="0">
                <a:solidFill>
                  <a:prstClr val="black"/>
                </a:solidFill>
                <a:latin typeface="Times New Roman" panose="02020603050405020304" pitchFamily="18" charset="0"/>
                <a:cs typeface="Times New Roman" panose="02020603050405020304" pitchFamily="18" charset="0"/>
              </a:rPr>
              <a:t>		Так </a:t>
            </a:r>
            <a:r>
              <a:rPr lang="ru-RU" sz="1800" b="1" dirty="0">
                <a:solidFill>
                  <a:prstClr val="black"/>
                </a:solidFill>
                <a:latin typeface="Times New Roman" panose="02020603050405020304" pitchFamily="18" charset="0"/>
                <a:cs typeface="Times New Roman" panose="02020603050405020304" pitchFamily="18" charset="0"/>
              </a:rPr>
              <a:t>появилась </a:t>
            </a:r>
            <a:r>
              <a:rPr lang="ru-RU" sz="1800" b="1" dirty="0">
                <a:solidFill>
                  <a:srgbClr val="00B050"/>
                </a:solidFill>
                <a:latin typeface="Times New Roman" panose="02020603050405020304" pitchFamily="18" charset="0"/>
                <a:cs typeface="Times New Roman" panose="02020603050405020304" pitchFamily="18" charset="0"/>
              </a:rPr>
              <a:t>«зеленая» химия </a:t>
            </a:r>
            <a:r>
              <a:rPr lang="ru-RU" sz="1800" b="1" dirty="0">
                <a:solidFill>
                  <a:prstClr val="black"/>
                </a:solidFill>
                <a:latin typeface="Times New Roman" panose="02020603050405020304" pitchFamily="18" charset="0"/>
                <a:cs typeface="Times New Roman" panose="02020603050405020304" pitchFamily="18" charset="0"/>
              </a:rPr>
              <a:t>(в английском варианте — </a:t>
            </a:r>
            <a:r>
              <a:rPr lang="ru-RU" sz="1800" b="1" dirty="0">
                <a:solidFill>
                  <a:srgbClr val="00B050"/>
                </a:solidFill>
                <a:latin typeface="Times New Roman" panose="02020603050405020304" pitchFamily="18" charset="0"/>
                <a:cs typeface="Times New Roman" panose="02020603050405020304" pitchFamily="18" charset="0"/>
              </a:rPr>
              <a:t>«</a:t>
            </a:r>
            <a:r>
              <a:rPr lang="en-US" sz="1800" b="1" dirty="0">
                <a:solidFill>
                  <a:srgbClr val="00B050"/>
                </a:solidFill>
                <a:latin typeface="Times New Roman" panose="02020603050405020304" pitchFamily="18" charset="0"/>
                <a:cs typeface="Times New Roman" panose="02020603050405020304" pitchFamily="18" charset="0"/>
              </a:rPr>
              <a:t>green chemistry</a:t>
            </a:r>
            <a:r>
              <a:rPr lang="ru-RU" sz="1800" b="1" dirty="0" smtClean="0">
                <a:solidFill>
                  <a:srgbClr val="00B050"/>
                </a:solidFill>
                <a:latin typeface="Times New Roman" panose="02020603050405020304" pitchFamily="18" charset="0"/>
                <a:cs typeface="Times New Roman" panose="02020603050405020304" pitchFamily="18" charset="0"/>
              </a:rPr>
              <a:t>»</a:t>
            </a:r>
            <a:r>
              <a:rPr lang="ru-RU" sz="1800" b="1" dirty="0" smtClean="0">
                <a:latin typeface="Times New Roman" panose="02020603050405020304" pitchFamily="18" charset="0"/>
                <a:cs typeface="Times New Roman" panose="02020603050405020304" pitchFamily="18" charset="0"/>
              </a:rPr>
              <a:t>)</a:t>
            </a:r>
            <a:endParaRPr lang="ru-RU" sz="1800" b="1"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0A9D3247-E4FA-4483-8327-187CAAB3BD2F}" type="slidenum">
              <a:rPr lang="ru-RU" smtClean="0"/>
              <a:pPr>
                <a:defRPr/>
              </a:pPr>
              <a:t>5</a:t>
            </a:fld>
            <a:endParaRPr lang="ru-RU"/>
          </a:p>
        </p:txBody>
      </p:sp>
      <p:pic>
        <p:nvPicPr>
          <p:cNvPr id="5" name="Рисунок 3" descr="EOC-10-белые буквы копия"/>
          <p:cNvPicPr>
            <a:picLocks noChangeAspect="1" noChangeArrowheads="1"/>
          </p:cNvPicPr>
          <p:nvPr/>
        </p:nvPicPr>
        <p:blipFill>
          <a:blip r:embed="rId2" cstate="print"/>
          <a:srcRect/>
          <a:stretch>
            <a:fillRect/>
          </a:stretch>
        </p:blipFill>
        <p:spPr bwMode="auto">
          <a:xfrm>
            <a:off x="152400" y="152400"/>
            <a:ext cx="405130" cy="385838"/>
          </a:xfrm>
          <a:prstGeom prst="rect">
            <a:avLst/>
          </a:prstGeom>
          <a:noFill/>
          <a:ln w="9525">
            <a:noFill/>
            <a:miter lim="800000"/>
            <a:headEnd/>
            <a:tailEnd/>
          </a:ln>
        </p:spPr>
      </p:pic>
    </p:spTree>
    <p:extLst>
      <p:ext uri="{BB962C8B-B14F-4D97-AF65-F5344CB8AC3E}">
        <p14:creationId xmlns:p14="http://schemas.microsoft.com/office/powerpoint/2010/main" val="554293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28600"/>
            <a:ext cx="8991600" cy="5943600"/>
          </a:xfrm>
        </p:spPr>
        <p:txBody>
          <a:bodyPr rtlCol="0">
            <a:normAutofit fontScale="25000" lnSpcReduction="20000"/>
          </a:bodyPr>
          <a:lstStyle/>
          <a:p>
            <a:pPr lvl="0" algn="just">
              <a:buNone/>
            </a:pPr>
            <a:r>
              <a:rPr lang="ru-RU" dirty="0" smtClean="0"/>
              <a:t>		</a:t>
            </a:r>
            <a:r>
              <a:rPr lang="ru-RU" altLang="ru-RU" sz="7200" b="1" dirty="0" smtClean="0">
                <a:solidFill>
                  <a:prstClr val="black"/>
                </a:solidFill>
                <a:latin typeface="Times New Roman" panose="02020603050405020304" pitchFamily="18" charset="0"/>
                <a:cs typeface="Times New Roman" panose="02020603050405020304" pitchFamily="18" charset="0"/>
              </a:rPr>
              <a:t>Основные положения концепции устойчивого развития базируются на простой и очевидной идее, высказанной </a:t>
            </a:r>
            <a:r>
              <a:rPr lang="ru-RU" altLang="ru-RU" sz="7200" b="1" i="1" dirty="0" err="1" smtClean="0">
                <a:solidFill>
                  <a:prstClr val="black"/>
                </a:solidFill>
                <a:latin typeface="Times New Roman" panose="02020603050405020304" pitchFamily="18" charset="0"/>
                <a:cs typeface="Times New Roman" panose="02020603050405020304" pitchFamily="18" charset="0"/>
              </a:rPr>
              <a:t>Брундтландом</a:t>
            </a:r>
            <a:r>
              <a:rPr lang="ru-RU" altLang="ru-RU" sz="7200" b="1" dirty="0" smtClean="0">
                <a:solidFill>
                  <a:prstClr val="black"/>
                </a:solidFill>
                <a:latin typeface="Times New Roman" panose="02020603050405020304" pitchFamily="18" charset="0"/>
                <a:cs typeface="Times New Roman" panose="02020603050405020304" pitchFamily="18" charset="0"/>
              </a:rPr>
              <a:t>: </a:t>
            </a:r>
          </a:p>
          <a:p>
            <a:pPr lvl="0" algn="just">
              <a:buNone/>
            </a:pPr>
            <a:r>
              <a:rPr lang="ru-RU" altLang="ru-RU" sz="7200" b="1" i="1" dirty="0">
                <a:solidFill>
                  <a:prstClr val="black"/>
                </a:solidFill>
                <a:latin typeface="Times New Roman" panose="02020603050405020304" pitchFamily="18" charset="0"/>
                <a:cs typeface="Times New Roman" panose="02020603050405020304" pitchFamily="18" charset="0"/>
              </a:rPr>
              <a:t> </a:t>
            </a:r>
            <a:r>
              <a:rPr lang="ru-RU" altLang="ru-RU" sz="7200" b="1" i="1" dirty="0" smtClean="0">
                <a:solidFill>
                  <a:prstClr val="black"/>
                </a:solidFill>
                <a:latin typeface="Times New Roman" panose="02020603050405020304" pitchFamily="18" charset="0"/>
                <a:cs typeface="Times New Roman" panose="02020603050405020304" pitchFamily="18" charset="0"/>
              </a:rPr>
              <a:t>      </a:t>
            </a:r>
            <a:r>
              <a:rPr lang="ru-RU" altLang="ru-RU" sz="8000" b="1" i="1" dirty="0" smtClean="0">
                <a:solidFill>
                  <a:srgbClr val="FF0000"/>
                </a:solidFill>
                <a:latin typeface="Times New Roman" panose="02020603050405020304" pitchFamily="18" charset="0"/>
                <a:cs typeface="Times New Roman" panose="02020603050405020304" pitchFamily="18" charset="0"/>
              </a:rPr>
              <a:t>удовлетворение потребностей нынешнего поколения </a:t>
            </a:r>
            <a:r>
              <a:rPr lang="ru-RU" altLang="ru-RU" sz="8000" b="1" i="1" dirty="0">
                <a:solidFill>
                  <a:srgbClr val="FF0000"/>
                </a:solidFill>
                <a:latin typeface="Times New Roman" panose="02020603050405020304" pitchFamily="18" charset="0"/>
                <a:cs typeface="Times New Roman" panose="02020603050405020304" pitchFamily="18" charset="0"/>
              </a:rPr>
              <a:t>должно осуществляться таким образом, чтобы не </a:t>
            </a:r>
            <a:r>
              <a:rPr lang="ru-RU" altLang="ru-RU" sz="8000" b="1" i="1" dirty="0" smtClean="0">
                <a:solidFill>
                  <a:srgbClr val="FF0000"/>
                </a:solidFill>
                <a:latin typeface="Times New Roman" panose="02020603050405020304" pitchFamily="18" charset="0"/>
                <a:cs typeface="Times New Roman" panose="02020603050405020304" pitchFamily="18" charset="0"/>
              </a:rPr>
              <a:t>ограничивать </a:t>
            </a:r>
            <a:r>
              <a:rPr lang="ru-RU" altLang="ru-RU" sz="8000" b="1" i="1" dirty="0">
                <a:solidFill>
                  <a:srgbClr val="FF0000"/>
                </a:solidFill>
                <a:latin typeface="Times New Roman" panose="02020603050405020304" pitchFamily="18" charset="0"/>
                <a:cs typeface="Times New Roman" panose="02020603050405020304" pitchFamily="18" charset="0"/>
              </a:rPr>
              <a:t>и не подвергать опасности возможности удовлетворения потребностей будущих поколений. В противном случае, нынешнее поколение, т.е. мы с вами, уподобимся </a:t>
            </a:r>
            <a:r>
              <a:rPr lang="ru-RU" altLang="ru-RU" sz="8000" b="1" i="1" dirty="0" err="1">
                <a:solidFill>
                  <a:srgbClr val="FF0000"/>
                </a:solidFill>
                <a:latin typeface="Times New Roman" panose="02020603050405020304" pitchFamily="18" charset="0"/>
                <a:cs typeface="Times New Roman" panose="02020603050405020304" pitchFamily="18" charset="0"/>
              </a:rPr>
              <a:t>Хроносу</a:t>
            </a:r>
            <a:r>
              <a:rPr lang="ru-RU" altLang="ru-RU" sz="8000" b="1" i="1" dirty="0">
                <a:solidFill>
                  <a:srgbClr val="FF0000"/>
                </a:solidFill>
                <a:latin typeface="Times New Roman" panose="02020603050405020304" pitchFamily="18" charset="0"/>
                <a:cs typeface="Times New Roman" panose="02020603050405020304" pitchFamily="18" charset="0"/>
              </a:rPr>
              <a:t>, который пожирал своих детей</a:t>
            </a:r>
            <a:r>
              <a:rPr lang="ru-RU" altLang="ru-RU" sz="8000" b="1" i="1" dirty="0" smtClean="0">
                <a:solidFill>
                  <a:srgbClr val="FF0000"/>
                </a:solidFill>
                <a:latin typeface="Times New Roman" panose="02020603050405020304" pitchFamily="18" charset="0"/>
                <a:cs typeface="Times New Roman" panose="02020603050405020304" pitchFamily="18" charset="0"/>
              </a:rPr>
              <a:t>.</a:t>
            </a:r>
          </a:p>
          <a:p>
            <a:pPr lvl="0" algn="just">
              <a:buNone/>
            </a:pPr>
            <a:endParaRPr lang="ru-RU" sz="7200" b="1" dirty="0" smtClean="0">
              <a:solidFill>
                <a:srgbClr val="FF0000"/>
              </a:solidFill>
              <a:latin typeface="Times New Roman" panose="02020603050405020304" pitchFamily="18" charset="0"/>
              <a:cs typeface="Times New Roman" panose="02020603050405020304" pitchFamily="18" charset="0"/>
            </a:endParaRPr>
          </a:p>
          <a:p>
            <a:pPr algn="just" eaLnBrk="1" fontAlgn="auto" hangingPunct="1">
              <a:lnSpc>
                <a:spcPct val="120000"/>
              </a:lnSpc>
              <a:spcAft>
                <a:spcPts val="0"/>
              </a:spcAft>
              <a:buFont typeface="Arial" charset="0"/>
              <a:buNone/>
              <a:defRPr/>
            </a:pPr>
            <a:r>
              <a:rPr lang="ru-RU" sz="6400" b="1" dirty="0" smtClean="0">
                <a:latin typeface="Times New Roman" panose="02020603050405020304" pitchFamily="18" charset="0"/>
                <a:cs typeface="Times New Roman" panose="02020603050405020304" pitchFamily="18" charset="0"/>
              </a:rPr>
              <a:t>     </a:t>
            </a:r>
            <a:r>
              <a:rPr lang="ru-RU" sz="6400" b="1" dirty="0">
                <a:latin typeface="Times New Roman" panose="02020603050405020304" pitchFamily="18" charset="0"/>
                <a:cs typeface="Times New Roman" panose="02020603050405020304" pitchFamily="18" charset="0"/>
              </a:rPr>
              <a:t>	</a:t>
            </a:r>
            <a:r>
              <a:rPr lang="ru-RU" sz="6400" b="1" dirty="0" smtClean="0">
                <a:latin typeface="Times New Roman" panose="02020603050405020304" pitchFamily="18" charset="0"/>
                <a:cs typeface="Times New Roman" panose="02020603050405020304" pitchFamily="18" charset="0"/>
              </a:rPr>
              <a:t>	</a:t>
            </a:r>
            <a:r>
              <a:rPr lang="ru-RU" sz="7200" b="1" dirty="0" smtClean="0">
                <a:latin typeface="Times New Roman" panose="02020603050405020304" pitchFamily="18" charset="0"/>
                <a:cs typeface="Times New Roman" panose="02020603050405020304" pitchFamily="18" charset="0"/>
              </a:rPr>
              <a:t>  Так, поиск новых источников энергии, энергоносителей и топлив уже давно находится в центре внимания химии (переработка природного газа, особенно в жидкие продукты, </a:t>
            </a:r>
            <a:r>
              <a:rPr lang="ru-RU" sz="7200" b="1" dirty="0" err="1" smtClean="0">
                <a:latin typeface="Times New Roman" panose="02020603050405020304" pitchFamily="18" charset="0"/>
                <a:cs typeface="Times New Roman" panose="02020603050405020304" pitchFamily="18" charset="0"/>
              </a:rPr>
              <a:t>диметиловый</a:t>
            </a:r>
            <a:r>
              <a:rPr lang="ru-RU" sz="7200" b="1" dirty="0" smtClean="0">
                <a:latin typeface="Times New Roman" panose="02020603050405020304" pitchFamily="18" charset="0"/>
                <a:cs typeface="Times New Roman" panose="02020603050405020304" pitchFamily="18" charset="0"/>
              </a:rPr>
              <a:t> эфир как альтернатива дизельному топливу, фотоэлектрические преобразователи солнечной энергии, наконец, водородная энергетика). Проблемами питания и пищи химики занимаются с незапамятных времен, вспомним гидрогенизацию жиров, синтетические витамины, биологически активные добавки и синтетическую пищу, а проблема создания и потребления генетически модифицированных продуктов до сих пор не сходит с первых страниц газет и новостных программ. Глобальные изменения климата также, по сути, связаны с физико-химическими процессами, и научиться управлять этими процессами – ближайшая цель ученых. Ничего, кроме химии, не работает, когда стоят задачи очистки воздуха, воды или почвы от летучих и растворенных органических и неорганических веществ. Наконец, поиск новых безвредных (по меньшей мере, для человека, а по большей мере, для значительной части окружающей природы) средств защиты растений, стимуляторов роста и т.д. — это ли не задача химии?</a:t>
            </a:r>
          </a:p>
          <a:p>
            <a:pPr algn="just" eaLnBrk="1" fontAlgn="auto" hangingPunct="1">
              <a:spcAft>
                <a:spcPts val="0"/>
              </a:spcAft>
              <a:buFont typeface="Arial" charset="0"/>
              <a:buNone/>
              <a:defRPr/>
            </a:pPr>
            <a:endParaRPr lang="ru-RU" sz="7200" b="1" dirty="0"/>
          </a:p>
        </p:txBody>
      </p:sp>
      <p:sp>
        <p:nvSpPr>
          <p:cNvPr id="4" name="Номер слайда 3"/>
          <p:cNvSpPr>
            <a:spLocks noGrp="1"/>
          </p:cNvSpPr>
          <p:nvPr>
            <p:ph type="sldNum" sz="quarter" idx="12"/>
          </p:nvPr>
        </p:nvSpPr>
        <p:spPr>
          <a:xfrm>
            <a:off x="8610600" y="6477000"/>
            <a:ext cx="381000" cy="365125"/>
          </a:xfrm>
        </p:spPr>
        <p:txBody>
          <a:bodyPr/>
          <a:lstStyle/>
          <a:p>
            <a:pPr>
              <a:defRPr/>
            </a:pPr>
            <a:fld id="{9E7D4996-87B9-4561-9A86-588AECD86152}" type="slidenum">
              <a:rPr lang="ru-RU" smtClean="0"/>
              <a:pPr>
                <a:defRPr/>
              </a:pPr>
              <a:t>6</a:t>
            </a:fld>
            <a:endParaRPr lang="ru-RU" dirty="0"/>
          </a:p>
        </p:txBody>
      </p:sp>
      <p:pic>
        <p:nvPicPr>
          <p:cNvPr id="5" name="Рисунок 3" descr="EOC-10-белые буквы копия"/>
          <p:cNvPicPr>
            <a:picLocks noChangeAspect="1" noChangeArrowheads="1"/>
          </p:cNvPicPr>
          <p:nvPr/>
        </p:nvPicPr>
        <p:blipFill>
          <a:blip r:embed="rId2" cstate="print"/>
          <a:srcRect/>
          <a:stretch>
            <a:fillRect/>
          </a:stretch>
        </p:blipFill>
        <p:spPr bwMode="auto">
          <a:xfrm>
            <a:off x="152400" y="71362"/>
            <a:ext cx="405130" cy="385838"/>
          </a:xfrm>
          <a:prstGeom prst="rect">
            <a:avLst/>
          </a:prstGeom>
          <a:noFill/>
          <a:ln w="9525">
            <a:noFill/>
            <a:miter lim="800000"/>
            <a:headEnd/>
            <a:tailEnd/>
          </a:ln>
        </p:spPr>
      </p:pic>
    </p:spTree>
    <p:extLst>
      <p:ext uri="{BB962C8B-B14F-4D97-AF65-F5344CB8AC3E}">
        <p14:creationId xmlns:p14="http://schemas.microsoft.com/office/powerpoint/2010/main" val="424968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Содержимое 2"/>
          <p:cNvSpPr>
            <a:spLocks noGrp="1"/>
          </p:cNvSpPr>
          <p:nvPr>
            <p:ph idx="1"/>
          </p:nvPr>
        </p:nvSpPr>
        <p:spPr>
          <a:xfrm>
            <a:off x="-76200" y="260350"/>
            <a:ext cx="9144000" cy="6597650"/>
          </a:xfrm>
        </p:spPr>
        <p:txBody>
          <a:bodyPr>
            <a:normAutofit lnSpcReduction="10000"/>
          </a:bodyPr>
          <a:lstStyle/>
          <a:p>
            <a:pPr algn="just" eaLnBrk="1" hangingPunct="1">
              <a:buFont typeface="Arial" charset="0"/>
              <a:buNone/>
            </a:pPr>
            <a:r>
              <a:rPr lang="ru-RU" altLang="ru-RU" sz="1800" dirty="0" smtClean="0"/>
              <a:t>		</a:t>
            </a:r>
            <a:r>
              <a:rPr lang="ru-RU" altLang="ru-RU" sz="1800" b="1" dirty="0" smtClean="0">
                <a:latin typeface="Times New Roman" panose="02020603050405020304" pitchFamily="18" charset="0"/>
                <a:cs typeface="Times New Roman" panose="02020603050405020304" pitchFamily="18" charset="0"/>
              </a:rPr>
              <a:t>Итак, </a:t>
            </a:r>
            <a:r>
              <a:rPr lang="ru-RU" altLang="ru-RU" sz="1800" b="1" dirty="0" smtClean="0">
                <a:solidFill>
                  <a:srgbClr val="00B050"/>
                </a:solidFill>
                <a:latin typeface="Times New Roman" panose="02020603050405020304" pitchFamily="18" charset="0"/>
                <a:cs typeface="Times New Roman" panose="02020603050405020304" pitchFamily="18" charset="0"/>
              </a:rPr>
              <a:t>«зеленая» химия</a:t>
            </a:r>
            <a:r>
              <a:rPr lang="ru-RU" altLang="ru-RU" sz="1800" b="1" dirty="0" smtClean="0">
                <a:latin typeface="Times New Roman" panose="02020603050405020304" pitchFamily="18" charset="0"/>
                <a:cs typeface="Times New Roman" panose="02020603050405020304" pitchFamily="18" charset="0"/>
              </a:rPr>
              <a:t> — это новая философия (стратегия, концепция) химии. Какие же ее основные принципы? Они были сформулированы </a:t>
            </a:r>
            <a:r>
              <a:rPr lang="ru-RU" altLang="ru-RU" sz="1800" b="1" i="1" dirty="0" smtClean="0">
                <a:solidFill>
                  <a:srgbClr val="00B050"/>
                </a:solidFill>
                <a:latin typeface="Times New Roman" panose="02020603050405020304" pitchFamily="18" charset="0"/>
                <a:cs typeface="Times New Roman" panose="02020603050405020304" pitchFamily="18" charset="0"/>
              </a:rPr>
              <a:t>Полом </a:t>
            </a:r>
            <a:r>
              <a:rPr lang="ru-RU" altLang="ru-RU" sz="1800" b="1" i="1" dirty="0" err="1" smtClean="0">
                <a:solidFill>
                  <a:srgbClr val="00B050"/>
                </a:solidFill>
                <a:latin typeface="Times New Roman" panose="02020603050405020304" pitchFamily="18" charset="0"/>
                <a:cs typeface="Times New Roman" panose="02020603050405020304" pitchFamily="18" charset="0"/>
              </a:rPr>
              <a:t>Анастасом</a:t>
            </a:r>
            <a:r>
              <a:rPr lang="ru-RU" altLang="ru-RU" sz="1800" b="1" dirty="0" smtClean="0">
                <a:latin typeface="Times New Roman" panose="02020603050405020304" pitchFamily="18" charset="0"/>
                <a:cs typeface="Times New Roman" panose="02020603050405020304" pitchFamily="18" charset="0"/>
              </a:rPr>
              <a:t>, одним из руководителей Агентства защиты окружающей среды США.</a:t>
            </a:r>
            <a:br>
              <a:rPr lang="ru-RU" altLang="ru-RU" sz="1800" b="1" dirty="0" smtClean="0">
                <a:latin typeface="Times New Roman" panose="02020603050405020304" pitchFamily="18" charset="0"/>
                <a:cs typeface="Times New Roman" panose="02020603050405020304" pitchFamily="18" charset="0"/>
              </a:rPr>
            </a:br>
            <a:r>
              <a:rPr lang="ru-RU" altLang="ru-RU" sz="1800" b="1" dirty="0" smtClean="0">
                <a:latin typeface="Times New Roman" panose="02020603050405020304" pitchFamily="18" charset="0"/>
                <a:cs typeface="Times New Roman" panose="02020603050405020304" pitchFamily="18" charset="0"/>
              </a:rPr>
              <a:t>	Рассмотрим эти 12 принципов ниже с соответствующими примерами.</a:t>
            </a:r>
          </a:p>
          <a:p>
            <a:pPr algn="just" eaLnBrk="1" hangingPunct="1">
              <a:buFont typeface="Arial" charset="0"/>
              <a:buNone/>
            </a:pPr>
            <a:r>
              <a:rPr lang="ru-RU" altLang="ru-RU" sz="1800" b="1" dirty="0" smtClean="0">
                <a:latin typeface="Times New Roman" panose="02020603050405020304" pitchFamily="18" charset="0"/>
                <a:cs typeface="Times New Roman" panose="02020603050405020304" pitchFamily="18" charset="0"/>
              </a:rPr>
              <a:t>		</a:t>
            </a:r>
            <a:r>
              <a:rPr lang="ru-RU" altLang="ru-RU" sz="1800" b="1" dirty="0" smtClean="0">
                <a:solidFill>
                  <a:srgbClr val="FF0000"/>
                </a:solidFill>
                <a:latin typeface="Times New Roman" panose="02020603050405020304" pitchFamily="18" charset="0"/>
                <a:cs typeface="Times New Roman" panose="02020603050405020304" pitchFamily="18" charset="0"/>
              </a:rPr>
              <a:t>Принцип 1.</a:t>
            </a:r>
            <a:r>
              <a:rPr lang="ru-RU" altLang="ru-RU" sz="1800" b="1" dirty="0" smtClean="0">
                <a:latin typeface="Times New Roman" panose="02020603050405020304" pitchFamily="18" charset="0"/>
                <a:cs typeface="Times New Roman" panose="02020603050405020304" pitchFamily="18" charset="0"/>
              </a:rPr>
              <a:t> </a:t>
            </a:r>
            <a:r>
              <a:rPr lang="ru-RU" altLang="ru-RU" sz="1800" b="1" i="1" dirty="0" smtClean="0">
                <a:solidFill>
                  <a:srgbClr val="00B050"/>
                </a:solidFill>
                <a:latin typeface="Times New Roman" panose="02020603050405020304" pitchFamily="18" charset="0"/>
                <a:cs typeface="Times New Roman" panose="02020603050405020304" pitchFamily="18" charset="0"/>
              </a:rPr>
              <a:t>Лучше предотвращать образование выбросов и побочных продуктов, чем заниматься их утилизацией, очисткой или уничтожением.</a:t>
            </a:r>
          </a:p>
          <a:p>
            <a:pPr algn="just" eaLnBrk="1" hangingPunct="1">
              <a:buFont typeface="Arial" charset="0"/>
              <a:buNone/>
            </a:pPr>
            <a:r>
              <a:rPr lang="ru-RU" altLang="ru-RU" sz="1800" b="1" dirty="0" smtClean="0">
                <a:latin typeface="Times New Roman" panose="02020603050405020304" pitchFamily="18" charset="0"/>
                <a:cs typeface="Times New Roman" panose="02020603050405020304" pitchFamily="18" charset="0"/>
              </a:rPr>
              <a:t>		Первый принцип наглядно иллюстрируется многочисленными примерами процессов и производств, особенно органического синтеза, в которых вредные реагенты заменяются в последнее время на менее вредные, более эффективные, дающие меньше побочных продуктов, либо такие побочные продукты, которые легче утилизируются. Например, вместо фосгена (СОС</a:t>
            </a:r>
            <a:r>
              <a:rPr lang="en-US" altLang="ru-RU" sz="1800" b="1" dirty="0" smtClean="0">
                <a:latin typeface="Times New Roman" panose="02020603050405020304" pitchFamily="18" charset="0"/>
                <a:cs typeface="Times New Roman" panose="02020603050405020304" pitchFamily="18" charset="0"/>
              </a:rPr>
              <a:t>l</a:t>
            </a:r>
            <a:r>
              <a:rPr lang="ru-RU" altLang="ru-RU" sz="1800" b="1" baseline="-25000" dirty="0" smtClean="0">
                <a:latin typeface="Times New Roman" panose="02020603050405020304" pitchFamily="18" charset="0"/>
                <a:cs typeface="Times New Roman" panose="02020603050405020304" pitchFamily="18" charset="0"/>
              </a:rPr>
              <a:t>2</a:t>
            </a:r>
            <a:r>
              <a:rPr lang="ru-RU" altLang="ru-RU" sz="1800" b="1" dirty="0" smtClean="0">
                <a:latin typeface="Times New Roman" panose="02020603050405020304" pitchFamily="18" charset="0"/>
                <a:cs typeface="Times New Roman" panose="02020603050405020304" pitchFamily="18" charset="0"/>
              </a:rPr>
              <a:t>) в качестве </a:t>
            </a:r>
            <a:r>
              <a:rPr lang="ru-RU" altLang="ru-RU" sz="1800" b="1" dirty="0" err="1" smtClean="0">
                <a:latin typeface="Times New Roman" panose="02020603050405020304" pitchFamily="18" charset="0"/>
                <a:cs typeface="Times New Roman" panose="02020603050405020304" pitchFamily="18" charset="0"/>
              </a:rPr>
              <a:t>карбонилирующего</a:t>
            </a:r>
            <a:r>
              <a:rPr lang="ru-RU" altLang="ru-RU" sz="1800" b="1" dirty="0" smtClean="0">
                <a:latin typeface="Times New Roman" panose="02020603050405020304" pitchFamily="18" charset="0"/>
                <a:cs typeface="Times New Roman" panose="02020603050405020304" pitchFamily="18" charset="0"/>
              </a:rPr>
              <a:t> агента в некоторых процессах  используют </a:t>
            </a:r>
            <a:r>
              <a:rPr lang="ru-RU" altLang="ru-RU" sz="1800" b="1" dirty="0" err="1" smtClean="0">
                <a:latin typeface="Times New Roman" panose="02020603050405020304" pitchFamily="18" charset="0"/>
                <a:cs typeface="Times New Roman" panose="02020603050405020304" pitchFamily="18" charset="0"/>
              </a:rPr>
              <a:t>диметилкарбонат</a:t>
            </a:r>
            <a:r>
              <a:rPr lang="ru-RU" altLang="ru-RU" sz="1800" b="1" dirty="0" smtClean="0">
                <a:latin typeface="Times New Roman" panose="02020603050405020304" pitchFamily="18" charset="0"/>
                <a:cs typeface="Times New Roman" panose="02020603050405020304" pitchFamily="18" charset="0"/>
              </a:rPr>
              <a:t> (СН</a:t>
            </a:r>
            <a:r>
              <a:rPr lang="ru-RU" altLang="ru-RU" sz="1800" b="1" baseline="-25000" dirty="0" smtClean="0">
                <a:latin typeface="Times New Roman" panose="02020603050405020304" pitchFamily="18" charset="0"/>
                <a:cs typeface="Times New Roman" panose="02020603050405020304" pitchFamily="18" charset="0"/>
              </a:rPr>
              <a:t>3</a:t>
            </a:r>
            <a:r>
              <a:rPr lang="ru-RU" altLang="ru-RU" sz="1800" b="1" dirty="0" smtClean="0">
                <a:latin typeface="Times New Roman" panose="02020603050405020304" pitchFamily="18" charset="0"/>
                <a:cs typeface="Times New Roman" panose="02020603050405020304" pitchFamily="18" charset="0"/>
              </a:rPr>
              <a:t>О)</a:t>
            </a:r>
            <a:r>
              <a:rPr lang="ru-RU" altLang="ru-RU" sz="1800" b="1" baseline="-25000" dirty="0" smtClean="0">
                <a:latin typeface="Times New Roman" panose="02020603050405020304" pitchFamily="18" charset="0"/>
                <a:cs typeface="Times New Roman" panose="02020603050405020304" pitchFamily="18" charset="0"/>
              </a:rPr>
              <a:t>2</a:t>
            </a:r>
            <a:r>
              <a:rPr lang="ru-RU" altLang="ru-RU" sz="1800" b="1" dirty="0" smtClean="0">
                <a:latin typeface="Times New Roman" panose="02020603050405020304" pitchFamily="18" charset="0"/>
                <a:cs typeface="Times New Roman" panose="02020603050405020304" pitchFamily="18" charset="0"/>
              </a:rPr>
              <a:t>С=О, который получают по реакции:</a:t>
            </a:r>
          </a:p>
          <a:p>
            <a:pPr algn="ctr" eaLnBrk="1" hangingPunct="1">
              <a:buFont typeface="Arial" charset="0"/>
              <a:buNone/>
            </a:pPr>
            <a:r>
              <a:rPr lang="ru-RU" altLang="ru-RU" sz="1800" b="1" dirty="0" smtClean="0">
                <a:latin typeface="Times New Roman" panose="02020603050405020304" pitchFamily="18" charset="0"/>
                <a:cs typeface="Times New Roman" panose="02020603050405020304" pitchFamily="18" charset="0"/>
              </a:rPr>
              <a:t>4 СН</a:t>
            </a:r>
            <a:r>
              <a:rPr lang="ru-RU" altLang="ru-RU" sz="1800" b="1" baseline="-25000" dirty="0" smtClean="0">
                <a:latin typeface="Times New Roman" panose="02020603050405020304" pitchFamily="18" charset="0"/>
                <a:cs typeface="Times New Roman" panose="02020603050405020304" pitchFamily="18" charset="0"/>
              </a:rPr>
              <a:t>3</a:t>
            </a:r>
            <a:r>
              <a:rPr lang="ru-RU" altLang="ru-RU" sz="1800" b="1" dirty="0" smtClean="0">
                <a:latin typeface="Times New Roman" panose="02020603050405020304" pitchFamily="18" charset="0"/>
                <a:cs typeface="Times New Roman" panose="02020603050405020304" pitchFamily="18" charset="0"/>
              </a:rPr>
              <a:t>ОН + 2 СО + 0</a:t>
            </a:r>
            <a:r>
              <a:rPr lang="ru-RU" altLang="ru-RU" sz="1800" b="1" baseline="-25000" dirty="0" smtClean="0">
                <a:latin typeface="Times New Roman" panose="02020603050405020304" pitchFamily="18" charset="0"/>
                <a:cs typeface="Times New Roman" panose="02020603050405020304" pitchFamily="18" charset="0"/>
              </a:rPr>
              <a:t>2</a:t>
            </a:r>
            <a:r>
              <a:rPr lang="ru-RU" altLang="ru-RU" sz="1800" b="1" dirty="0" smtClean="0">
                <a:latin typeface="Times New Roman" panose="02020603050405020304" pitchFamily="18" charset="0"/>
                <a:cs typeface="Times New Roman" panose="02020603050405020304" pitchFamily="18" charset="0"/>
              </a:rPr>
              <a:t> → 2(СН</a:t>
            </a:r>
            <a:r>
              <a:rPr lang="ru-RU" altLang="ru-RU" sz="1800" b="1" baseline="-25000" dirty="0" smtClean="0">
                <a:latin typeface="Times New Roman" panose="02020603050405020304" pitchFamily="18" charset="0"/>
                <a:cs typeface="Times New Roman" panose="02020603050405020304" pitchFamily="18" charset="0"/>
              </a:rPr>
              <a:t>3</a:t>
            </a:r>
            <a:r>
              <a:rPr lang="ru-RU" altLang="ru-RU" sz="1800" b="1" dirty="0" smtClean="0">
                <a:latin typeface="Times New Roman" panose="02020603050405020304" pitchFamily="18" charset="0"/>
                <a:cs typeface="Times New Roman" panose="02020603050405020304" pitchFamily="18" charset="0"/>
              </a:rPr>
              <a:t>О)</a:t>
            </a:r>
            <a:r>
              <a:rPr lang="ru-RU" altLang="ru-RU" sz="1800" b="1" baseline="-25000" dirty="0" smtClean="0">
                <a:latin typeface="Times New Roman" panose="02020603050405020304" pitchFamily="18" charset="0"/>
                <a:cs typeface="Times New Roman" panose="02020603050405020304" pitchFamily="18" charset="0"/>
              </a:rPr>
              <a:t>2</a:t>
            </a:r>
            <a:r>
              <a:rPr lang="ru-RU" altLang="ru-RU" sz="1800" b="1" dirty="0" smtClean="0">
                <a:latin typeface="Times New Roman" panose="02020603050405020304" pitchFamily="18" charset="0"/>
                <a:cs typeface="Times New Roman" panose="02020603050405020304" pitchFamily="18" charset="0"/>
              </a:rPr>
              <a:t>С=0 + 2 Н</a:t>
            </a:r>
            <a:r>
              <a:rPr lang="ru-RU" altLang="ru-RU" sz="1800" b="1" baseline="-25000" dirty="0" smtClean="0">
                <a:latin typeface="Times New Roman" panose="02020603050405020304" pitchFamily="18" charset="0"/>
                <a:cs typeface="Times New Roman" panose="02020603050405020304" pitchFamily="18" charset="0"/>
              </a:rPr>
              <a:t>2</a:t>
            </a:r>
            <a:r>
              <a:rPr lang="ru-RU" altLang="ru-RU" sz="1800" b="1" dirty="0" smtClean="0">
                <a:latin typeface="Times New Roman" panose="02020603050405020304" pitchFamily="18" charset="0"/>
                <a:cs typeface="Times New Roman" panose="02020603050405020304" pitchFamily="18" charset="0"/>
              </a:rPr>
              <a:t>О</a:t>
            </a:r>
          </a:p>
          <a:p>
            <a:pPr lvl="0" algn="just">
              <a:buNone/>
              <a:defRPr/>
            </a:pPr>
            <a:r>
              <a:rPr lang="ru-RU" sz="1800" b="1" dirty="0" smtClean="0">
                <a:solidFill>
                  <a:srgbClr val="00B050"/>
                </a:solidFill>
                <a:latin typeface="Times New Roman" panose="02020603050405020304" pitchFamily="18" charset="0"/>
                <a:cs typeface="Times New Roman" panose="02020603050405020304" pitchFamily="18" charset="0"/>
              </a:rPr>
              <a:t>                    </a:t>
            </a:r>
            <a:r>
              <a:rPr lang="ru-RU" sz="1800" b="1" dirty="0" smtClean="0">
                <a:solidFill>
                  <a:srgbClr val="FF0000"/>
                </a:solidFill>
                <a:latin typeface="Times New Roman" panose="02020603050405020304" pitchFamily="18" charset="0"/>
                <a:cs typeface="Times New Roman" panose="02020603050405020304" pitchFamily="18" charset="0"/>
              </a:rPr>
              <a:t>Принцип </a:t>
            </a:r>
            <a:r>
              <a:rPr lang="ru-RU" sz="1800" b="1" i="1" dirty="0">
                <a:solidFill>
                  <a:srgbClr val="FF0000"/>
                </a:solidFill>
                <a:latin typeface="Times New Roman" panose="02020603050405020304" pitchFamily="18" charset="0"/>
                <a:cs typeface="Times New Roman" panose="02020603050405020304" pitchFamily="18" charset="0"/>
              </a:rPr>
              <a:t>2. </a:t>
            </a:r>
            <a:r>
              <a:rPr lang="ru-RU" sz="1800" b="1" i="1" dirty="0">
                <a:solidFill>
                  <a:srgbClr val="00B050"/>
                </a:solidFill>
                <a:latin typeface="Times New Roman" panose="02020603050405020304" pitchFamily="18" charset="0"/>
                <a:cs typeface="Times New Roman" panose="02020603050405020304" pitchFamily="18" charset="0"/>
              </a:rPr>
              <a:t>Стратегия синтеза должна быть выбрана таким образом, чтобы ВСЕ материалы, использовавшиеся в процессе синтеза, в максимальной степени вошли в состав продукта.</a:t>
            </a:r>
            <a:endParaRPr lang="en-US" sz="1800" b="1" i="1" dirty="0">
              <a:solidFill>
                <a:srgbClr val="00B050"/>
              </a:solidFill>
              <a:latin typeface="Times New Roman" panose="02020603050405020304" pitchFamily="18" charset="0"/>
              <a:cs typeface="Times New Roman" panose="02020603050405020304" pitchFamily="18" charset="0"/>
            </a:endParaRPr>
          </a:p>
          <a:p>
            <a:pPr lvl="0" algn="just">
              <a:lnSpc>
                <a:spcPct val="120000"/>
              </a:lnSpc>
              <a:buNone/>
              <a:defRPr/>
            </a:pPr>
            <a:r>
              <a:rPr lang="ru-RU" sz="1800" b="1" dirty="0" smtClean="0">
                <a:solidFill>
                  <a:prstClr val="black"/>
                </a:solidFill>
                <a:latin typeface="Times New Roman" panose="02020603050405020304" pitchFamily="18" charset="0"/>
                <a:cs typeface="Times New Roman" panose="02020603050405020304" pitchFamily="18" charset="0"/>
              </a:rPr>
              <a:t>      	Здесь </a:t>
            </a:r>
            <a:r>
              <a:rPr lang="ru-RU" sz="1800" b="1" dirty="0">
                <a:solidFill>
                  <a:prstClr val="black"/>
                </a:solidFill>
                <a:latin typeface="Times New Roman" panose="02020603050405020304" pitchFamily="18" charset="0"/>
                <a:cs typeface="Times New Roman" panose="02020603050405020304" pitchFamily="18" charset="0"/>
              </a:rPr>
              <a:t>следует ввести понятие атомной </a:t>
            </a:r>
            <a:r>
              <a:rPr lang="ru-RU" sz="1800" b="1" dirty="0" smtClean="0">
                <a:solidFill>
                  <a:prstClr val="black"/>
                </a:solidFill>
                <a:latin typeface="Times New Roman" panose="02020603050405020304" pitchFamily="18" charset="0"/>
                <a:cs typeface="Times New Roman" panose="02020603050405020304" pitchFamily="18" charset="0"/>
              </a:rPr>
              <a:t>эффективности</a:t>
            </a:r>
            <a:r>
              <a:rPr lang="ru-RU" sz="1800" b="1" dirty="0">
                <a:solidFill>
                  <a:prstClr val="black"/>
                </a:solidFill>
                <a:latin typeface="Times New Roman" panose="02020603050405020304" pitchFamily="18" charset="0"/>
                <a:cs typeface="Times New Roman" panose="02020603050405020304" pitchFamily="18" charset="0"/>
              </a:rPr>
              <a:t>, предложенные </a:t>
            </a:r>
            <a:r>
              <a:rPr lang="ru-RU" sz="1800" b="1" i="1" dirty="0" smtClean="0">
                <a:solidFill>
                  <a:srgbClr val="002060"/>
                </a:solidFill>
                <a:latin typeface="Times New Roman" panose="02020603050405020304" pitchFamily="18" charset="0"/>
                <a:cs typeface="Times New Roman" panose="02020603050405020304" pitchFamily="18" charset="0"/>
              </a:rPr>
              <a:t>Б</a:t>
            </a:r>
            <a:r>
              <a:rPr lang="ru-RU" sz="1800" b="1" i="1" dirty="0">
                <a:solidFill>
                  <a:srgbClr val="002060"/>
                </a:solidFill>
                <a:latin typeface="Times New Roman" panose="02020603050405020304" pitchFamily="18" charset="0"/>
                <a:cs typeface="Times New Roman" panose="02020603050405020304" pitchFamily="18" charset="0"/>
              </a:rPr>
              <a:t>. </a:t>
            </a:r>
            <a:r>
              <a:rPr lang="ru-RU" sz="1800" b="1" i="1" dirty="0" err="1">
                <a:solidFill>
                  <a:srgbClr val="002060"/>
                </a:solidFill>
                <a:latin typeface="Times New Roman" panose="02020603050405020304" pitchFamily="18" charset="0"/>
                <a:cs typeface="Times New Roman" panose="02020603050405020304" pitchFamily="18" charset="0"/>
              </a:rPr>
              <a:t>Тростом</a:t>
            </a:r>
            <a:r>
              <a:rPr lang="ru-RU" sz="1800" b="1" i="1" dirty="0">
                <a:solidFill>
                  <a:srgbClr val="002060"/>
                </a:solidFill>
                <a:latin typeface="Times New Roman" panose="02020603050405020304" pitchFamily="18" charset="0"/>
                <a:cs typeface="Times New Roman" panose="02020603050405020304" pitchFamily="18" charset="0"/>
              </a:rPr>
              <a:t> и Р. </a:t>
            </a:r>
            <a:r>
              <a:rPr lang="ru-RU" sz="1800" b="1" i="1" dirty="0" err="1">
                <a:solidFill>
                  <a:srgbClr val="002060"/>
                </a:solidFill>
                <a:latin typeface="Times New Roman" panose="02020603050405020304" pitchFamily="18" charset="0"/>
                <a:cs typeface="Times New Roman" panose="02020603050405020304" pitchFamily="18" charset="0"/>
              </a:rPr>
              <a:t>Шелдоном</a:t>
            </a:r>
            <a:r>
              <a:rPr lang="ru-RU" sz="1800" b="1" dirty="0">
                <a:solidFill>
                  <a:srgbClr val="002060"/>
                </a:solidFill>
                <a:latin typeface="Times New Roman" panose="02020603050405020304" pitchFamily="18" charset="0"/>
                <a:cs typeface="Times New Roman" panose="02020603050405020304" pitchFamily="18" charset="0"/>
              </a:rPr>
              <a:t>. </a:t>
            </a:r>
            <a:r>
              <a:rPr lang="ru-RU" sz="1800" b="1" dirty="0">
                <a:solidFill>
                  <a:prstClr val="black"/>
                </a:solidFill>
                <a:latin typeface="Times New Roman" panose="02020603050405020304" pitchFamily="18" charset="0"/>
                <a:cs typeface="Times New Roman" panose="02020603050405020304" pitchFamily="18" charset="0"/>
              </a:rPr>
              <a:t>В качестве примеров </a:t>
            </a:r>
            <a:r>
              <a:rPr lang="ru-RU" sz="1800" b="1" dirty="0" smtClean="0">
                <a:solidFill>
                  <a:prstClr val="black"/>
                </a:solidFill>
                <a:latin typeface="Times New Roman" panose="02020603050405020304" pitchFamily="18" charset="0"/>
                <a:cs typeface="Times New Roman" panose="02020603050405020304" pitchFamily="18" charset="0"/>
              </a:rPr>
              <a:t>можно </a:t>
            </a:r>
            <a:r>
              <a:rPr lang="ru-RU" sz="1800" b="1" dirty="0">
                <a:solidFill>
                  <a:prstClr val="black"/>
                </a:solidFill>
                <a:latin typeface="Times New Roman" panose="02020603050405020304" pitchFamily="18" charset="0"/>
                <a:cs typeface="Times New Roman" panose="02020603050405020304" pitchFamily="18" charset="0"/>
              </a:rPr>
              <a:t>привести реакции </a:t>
            </a:r>
            <a:r>
              <a:rPr lang="ru-RU" sz="1800" b="1" dirty="0" err="1">
                <a:solidFill>
                  <a:prstClr val="black"/>
                </a:solidFill>
                <a:latin typeface="Times New Roman" panose="02020603050405020304" pitchFamily="18" charset="0"/>
                <a:cs typeface="Times New Roman" panose="02020603050405020304" pitchFamily="18" charset="0"/>
              </a:rPr>
              <a:t>метатезиса</a:t>
            </a:r>
            <a:r>
              <a:rPr lang="ru-RU" sz="1800" b="1" dirty="0">
                <a:solidFill>
                  <a:prstClr val="black"/>
                </a:solidFill>
                <a:latin typeface="Times New Roman" panose="02020603050405020304" pitchFamily="18" charset="0"/>
                <a:cs typeface="Times New Roman" panose="02020603050405020304" pitchFamily="18" charset="0"/>
              </a:rPr>
              <a:t> (</a:t>
            </a:r>
            <a:r>
              <a:rPr lang="ru-RU" sz="1800" b="1" dirty="0" err="1">
                <a:solidFill>
                  <a:prstClr val="black"/>
                </a:solidFill>
                <a:latin typeface="Times New Roman" panose="02020603050405020304" pitchFamily="18" charset="0"/>
                <a:cs typeface="Times New Roman" panose="02020603050405020304" pitchFamily="18" charset="0"/>
              </a:rPr>
              <a:t>диспропорционирования</a:t>
            </a:r>
            <a:r>
              <a:rPr lang="ru-RU" sz="1800" b="1" dirty="0">
                <a:solidFill>
                  <a:prstClr val="black"/>
                </a:solidFill>
                <a:latin typeface="Times New Roman" panose="02020603050405020304" pitchFamily="18" charset="0"/>
                <a:cs typeface="Times New Roman" panose="02020603050405020304" pitchFamily="18" charset="0"/>
              </a:rPr>
              <a:t> олефинов, Дильса – </a:t>
            </a:r>
            <a:r>
              <a:rPr lang="ru-RU" sz="1800" b="1" dirty="0" err="1">
                <a:solidFill>
                  <a:prstClr val="black"/>
                </a:solidFill>
                <a:latin typeface="Times New Roman" panose="02020603050405020304" pitchFamily="18" charset="0"/>
                <a:cs typeface="Times New Roman" panose="02020603050405020304" pitchFamily="18" charset="0"/>
              </a:rPr>
              <a:t>Альдера</a:t>
            </a:r>
            <a:r>
              <a:rPr lang="ru-RU" sz="1800" b="1" dirty="0">
                <a:solidFill>
                  <a:prstClr val="black"/>
                </a:solidFill>
                <a:latin typeface="Times New Roman" panose="02020603050405020304" pitchFamily="18" charset="0"/>
                <a:cs typeface="Times New Roman" panose="02020603050405020304" pitchFamily="18" charset="0"/>
              </a:rPr>
              <a:t>, реакции конденсации и кросс-сочетания, </a:t>
            </a:r>
            <a:r>
              <a:rPr lang="ru-RU" sz="1800" b="1" dirty="0" err="1">
                <a:solidFill>
                  <a:prstClr val="black"/>
                </a:solidFill>
                <a:latin typeface="Times New Roman" panose="02020603050405020304" pitchFamily="18" charset="0"/>
                <a:cs typeface="Times New Roman" panose="02020603050405020304" pitchFamily="18" charset="0"/>
              </a:rPr>
              <a:t>алкилирования</a:t>
            </a:r>
            <a:r>
              <a:rPr lang="ru-RU" sz="1800" b="1" dirty="0" smtClean="0">
                <a:solidFill>
                  <a:prstClr val="black"/>
                </a:solidFill>
                <a:latin typeface="Times New Roman" panose="02020603050405020304" pitchFamily="18" charset="0"/>
                <a:cs typeface="Times New Roman" panose="02020603050405020304" pitchFamily="18" charset="0"/>
              </a:rPr>
              <a:t>). Действительно</a:t>
            </a:r>
            <a:r>
              <a:rPr lang="ru-RU" sz="1800" b="1" dirty="0">
                <a:solidFill>
                  <a:prstClr val="black"/>
                </a:solidFill>
                <a:latin typeface="Times New Roman" panose="02020603050405020304" pitchFamily="18" charset="0"/>
                <a:cs typeface="Times New Roman" panose="02020603050405020304" pitchFamily="18" charset="0"/>
              </a:rPr>
              <a:t>, </a:t>
            </a:r>
            <a:r>
              <a:rPr lang="ru-RU" sz="1800" b="1" dirty="0" smtClean="0">
                <a:solidFill>
                  <a:prstClr val="black"/>
                </a:solidFill>
                <a:latin typeface="Times New Roman" panose="02020603050405020304" pitchFamily="18" charset="0"/>
                <a:cs typeface="Times New Roman" panose="02020603050405020304" pitchFamily="18" charset="0"/>
              </a:rPr>
              <a:t>в этих </a:t>
            </a:r>
            <a:r>
              <a:rPr lang="ru-RU" sz="1800" b="1" dirty="0">
                <a:solidFill>
                  <a:prstClr val="black"/>
                </a:solidFill>
                <a:latin typeface="Times New Roman" panose="02020603050405020304" pitchFamily="18" charset="0"/>
                <a:cs typeface="Times New Roman" panose="02020603050405020304" pitchFamily="18" charset="0"/>
              </a:rPr>
              <a:t>реакциях </a:t>
            </a:r>
            <a:r>
              <a:rPr lang="ru-RU" sz="1800" b="1" dirty="0" smtClean="0">
                <a:solidFill>
                  <a:prstClr val="black"/>
                </a:solidFill>
                <a:latin typeface="Times New Roman" panose="02020603050405020304" pitchFamily="18" charset="0"/>
                <a:cs typeface="Times New Roman" panose="02020603050405020304" pitchFamily="18" charset="0"/>
              </a:rPr>
              <a:t>атомная </a:t>
            </a:r>
            <a:r>
              <a:rPr lang="ru-RU" sz="1800" b="1" dirty="0">
                <a:solidFill>
                  <a:prstClr val="black"/>
                </a:solidFill>
                <a:latin typeface="Times New Roman" panose="02020603050405020304" pitchFamily="18" charset="0"/>
                <a:cs typeface="Times New Roman" panose="02020603050405020304" pitchFamily="18" charset="0"/>
              </a:rPr>
              <a:t>эффективность достигает 100</a:t>
            </a:r>
            <a:r>
              <a:rPr lang="ru-RU" sz="1800" b="1" dirty="0" smtClean="0">
                <a:solidFill>
                  <a:prstClr val="black"/>
                </a:solidFill>
                <a:latin typeface="Times New Roman" panose="02020603050405020304" pitchFamily="18" charset="0"/>
                <a:cs typeface="Times New Roman" panose="02020603050405020304" pitchFamily="18" charset="0"/>
              </a:rPr>
              <a:t>%. </a:t>
            </a:r>
            <a:r>
              <a:rPr lang="ru-RU" altLang="ru-RU" sz="1800" b="1" dirty="0">
                <a:solidFill>
                  <a:prstClr val="black"/>
                </a:solidFill>
                <a:latin typeface="Times New Roman" panose="02020603050405020304" pitchFamily="18" charset="0"/>
                <a:cs typeface="Times New Roman" panose="02020603050405020304" pitchFamily="18" charset="0"/>
              </a:rPr>
              <a:t>Сокращение числа стадий – также эффективный путь повышения атомной экономии. </a:t>
            </a:r>
            <a:endParaRPr lang="ru-RU" altLang="ru-RU" sz="1800" dirty="0" smtClean="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pPr>
              <a:defRPr/>
            </a:pPr>
            <a:fld id="{A1A7C140-B080-4FA7-8D25-264BDF5EC834}" type="slidenum">
              <a:rPr lang="ru-RU" smtClean="0"/>
              <a:pPr>
                <a:defRPr/>
              </a:pPr>
              <a:t>7</a:t>
            </a:fld>
            <a:endParaRPr lang="ru-RU"/>
          </a:p>
        </p:txBody>
      </p:sp>
      <p:pic>
        <p:nvPicPr>
          <p:cNvPr id="4" name="Рисунок 3" descr="EOC-10-белые буквы копия"/>
          <p:cNvPicPr>
            <a:picLocks noChangeAspect="1" noChangeArrowheads="1"/>
          </p:cNvPicPr>
          <p:nvPr/>
        </p:nvPicPr>
        <p:blipFill>
          <a:blip r:embed="rId2" cstate="print"/>
          <a:srcRect/>
          <a:stretch>
            <a:fillRect/>
          </a:stretch>
        </p:blipFill>
        <p:spPr bwMode="auto">
          <a:xfrm>
            <a:off x="152400" y="71362"/>
            <a:ext cx="405130" cy="385838"/>
          </a:xfrm>
          <a:prstGeom prst="rect">
            <a:avLst/>
          </a:prstGeom>
          <a:noFill/>
          <a:ln w="9525">
            <a:noFill/>
            <a:miter lim="800000"/>
            <a:headEnd/>
            <a:tailEnd/>
          </a:ln>
        </p:spPr>
      </p:pic>
    </p:spTree>
    <p:extLst>
      <p:ext uri="{BB962C8B-B14F-4D97-AF65-F5344CB8AC3E}">
        <p14:creationId xmlns:p14="http://schemas.microsoft.com/office/powerpoint/2010/main" val="226379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52400" y="-76200"/>
            <a:ext cx="8718550" cy="6369050"/>
          </a:xfrm>
        </p:spPr>
        <p:txBody>
          <a:bodyPr rtlCol="0">
            <a:normAutofit/>
          </a:bodyPr>
          <a:lstStyle/>
          <a:p>
            <a:pPr algn="just" eaLnBrk="1" fontAlgn="auto" hangingPunct="1">
              <a:spcBef>
                <a:spcPts val="0"/>
              </a:spcBef>
              <a:spcAft>
                <a:spcPts val="0"/>
              </a:spcAft>
              <a:buFont typeface="Arial" charset="0"/>
              <a:buNone/>
              <a:defRPr/>
            </a:pPr>
            <a:r>
              <a:rPr lang="en-US" b="1" dirty="0" smtClean="0"/>
              <a:t>	</a:t>
            </a:r>
            <a:r>
              <a:rPr lang="ru-RU" b="1" dirty="0" smtClean="0"/>
              <a:t>	</a:t>
            </a:r>
            <a:r>
              <a:rPr lang="ru-RU" sz="1800" b="1" dirty="0" smtClean="0">
                <a:solidFill>
                  <a:srgbClr val="FF0000"/>
                </a:solidFill>
                <a:latin typeface="Times New Roman" panose="02020603050405020304" pitchFamily="18" charset="0"/>
                <a:cs typeface="Times New Roman" panose="02020603050405020304" pitchFamily="18" charset="0"/>
              </a:rPr>
              <a:t>Принцип 3.</a:t>
            </a:r>
            <a:r>
              <a:rPr lang="ru-RU" sz="1800" b="1" dirty="0" smtClean="0">
                <a:solidFill>
                  <a:srgbClr val="00B050"/>
                </a:solidFill>
                <a:latin typeface="Times New Roman" panose="02020603050405020304" pitchFamily="18" charset="0"/>
                <a:cs typeface="Times New Roman" panose="02020603050405020304" pitchFamily="18" charset="0"/>
              </a:rPr>
              <a:t> </a:t>
            </a:r>
            <a:r>
              <a:rPr lang="ru-RU" sz="1800" b="1" i="1" dirty="0" smtClean="0">
                <a:solidFill>
                  <a:srgbClr val="00B050"/>
                </a:solidFill>
                <a:latin typeface="Times New Roman" panose="02020603050405020304" pitchFamily="18" charset="0"/>
                <a:cs typeface="Times New Roman" panose="02020603050405020304" pitchFamily="18" charset="0"/>
              </a:rPr>
              <a:t>По возможности должны применяться такие синтетические методы, которые используют и производят вещества с максимально низкой токсичностью по отношению к человеку и окружающей среде. </a:t>
            </a:r>
            <a:r>
              <a:rPr lang="ru-RU" sz="1800" b="1" i="1" dirty="0">
                <a:solidFill>
                  <a:srgbClr val="00B050"/>
                </a:solidFill>
                <a:latin typeface="Times New Roman" panose="02020603050405020304" pitchFamily="18" charset="0"/>
                <a:cs typeface="Times New Roman" panose="02020603050405020304" pitchFamily="18" charset="0"/>
              </a:rPr>
              <a:t> </a:t>
            </a:r>
            <a:r>
              <a:rPr lang="ru-RU" sz="1800" b="1" i="1" dirty="0" smtClean="0">
                <a:solidFill>
                  <a:srgbClr val="00B050"/>
                </a:solidFill>
                <a:latin typeface="Times New Roman" panose="02020603050405020304" pitchFamily="18" charset="0"/>
                <a:cs typeface="Times New Roman" panose="02020603050405020304" pitchFamily="18" charset="0"/>
              </a:rPr>
              <a:t> </a:t>
            </a:r>
          </a:p>
          <a:p>
            <a:pPr algn="just" eaLnBrk="1" fontAlgn="auto" hangingPunct="1">
              <a:spcBef>
                <a:spcPts val="0"/>
              </a:spcBef>
              <a:spcAft>
                <a:spcPts val="0"/>
              </a:spcAft>
              <a:buFont typeface="Arial" charset="0"/>
              <a:buNone/>
              <a:defRPr/>
            </a:pPr>
            <a:r>
              <a:rPr lang="ru-RU" sz="1800" b="1" dirty="0" smtClean="0">
                <a:latin typeface="Times New Roman" panose="02020603050405020304" pitchFamily="18" charset="0"/>
                <a:cs typeface="Times New Roman" panose="02020603050405020304" pitchFamily="18" charset="0"/>
              </a:rPr>
              <a:t>		И</a:t>
            </a:r>
            <a:r>
              <a:rPr lang="ru-RU" sz="1600" b="1" dirty="0" smtClean="0">
                <a:latin typeface="Times New Roman" panose="02020603050405020304" pitchFamily="18" charset="0"/>
                <a:cs typeface="Times New Roman" panose="02020603050405020304" pitchFamily="18" charset="0"/>
              </a:rPr>
              <a:t>ллюстрацией этого принципа является технология получения кумола (производится около 7,0 млн т в год). Ранее для </a:t>
            </a:r>
            <a:r>
              <a:rPr lang="ru-RU" sz="1600" b="1" dirty="0" err="1" smtClean="0">
                <a:latin typeface="Times New Roman" panose="02020603050405020304" pitchFamily="18" charset="0"/>
                <a:cs typeface="Times New Roman" panose="02020603050405020304" pitchFamily="18" charset="0"/>
              </a:rPr>
              <a:t>алкилирования</a:t>
            </a:r>
            <a:r>
              <a:rPr lang="ru-RU" sz="1600" b="1" dirty="0" smtClean="0">
                <a:latin typeface="Times New Roman" panose="02020603050405020304" pitchFamily="18" charset="0"/>
                <a:cs typeface="Times New Roman" panose="02020603050405020304" pitchFamily="18" charset="0"/>
              </a:rPr>
              <a:t> бензола пропиленом использовался хлорид алюминия или твердая фосфорная кислота в качестве катализатора. В обоих случаях требуется последующая утилизация отходов и очистка сточных вод. Существенным шагом в повышении атомной эффективности и </a:t>
            </a:r>
            <a:r>
              <a:rPr lang="ru-RU" sz="1600" b="1" dirty="0" err="1" smtClean="0">
                <a:latin typeface="Times New Roman" panose="02020603050405020304" pitchFamily="18" charset="0"/>
                <a:cs typeface="Times New Roman" panose="02020603050405020304" pitchFamily="18" charset="0"/>
              </a:rPr>
              <a:t>экологичности</a:t>
            </a:r>
            <a:r>
              <a:rPr lang="ru-RU" sz="1600" b="1" dirty="0" smtClean="0">
                <a:latin typeface="Times New Roman" panose="02020603050405020304" pitchFamily="18" charset="0"/>
                <a:cs typeface="Times New Roman" panose="02020603050405020304" pitchFamily="18" charset="0"/>
              </a:rPr>
              <a:t> процесса стала разработка фирмой Мобил </a:t>
            </a:r>
            <a:r>
              <a:rPr lang="ru-RU" sz="1600" b="1" dirty="0" err="1" smtClean="0">
                <a:latin typeface="Times New Roman" panose="02020603050405020304" pitchFamily="18" charset="0"/>
                <a:cs typeface="Times New Roman" panose="02020603050405020304" pitchFamily="18" charset="0"/>
              </a:rPr>
              <a:t>цеолитного</a:t>
            </a:r>
            <a:r>
              <a:rPr lang="ru-RU" sz="1600" b="1" dirty="0" smtClean="0">
                <a:latin typeface="Times New Roman" panose="02020603050405020304" pitchFamily="18" charset="0"/>
                <a:cs typeface="Times New Roman" panose="02020603050405020304" pitchFamily="18" charset="0"/>
              </a:rPr>
              <a:t> катализатора для этого процесса, который может использоваться многократно и  характеризуется  исключительно высокой селективностью:</a:t>
            </a:r>
          </a:p>
          <a:p>
            <a:pPr eaLnBrk="1" fontAlgn="auto" hangingPunct="1">
              <a:spcAft>
                <a:spcPts val="0"/>
              </a:spcAft>
              <a:buFont typeface="Arial" pitchFamily="34" charset="0"/>
              <a:buChar char="•"/>
              <a:defRPr/>
            </a:pPr>
            <a:endParaRPr lang="ru-RU" dirty="0" smtClean="0">
              <a:latin typeface="Times New Roman" panose="02020603050405020304" pitchFamily="18" charset="0"/>
              <a:cs typeface="Times New Roman" panose="02020603050405020304" pitchFamily="18" charset="0"/>
            </a:endParaRPr>
          </a:p>
          <a:p>
            <a:pPr lvl="0" algn="just">
              <a:buNone/>
            </a:pPr>
            <a:r>
              <a:rPr lang="en-US" altLang="ru-RU" sz="1600" b="1" dirty="0" smtClean="0">
                <a:solidFill>
                  <a:prstClr val="black"/>
                </a:solidFill>
                <a:latin typeface="Times New Roman" panose="02020603050405020304" pitchFamily="18" charset="0"/>
                <a:cs typeface="Times New Roman" panose="02020603050405020304" pitchFamily="18" charset="0"/>
              </a:rPr>
              <a:t>                     </a:t>
            </a:r>
            <a:r>
              <a:rPr lang="ru-RU" altLang="ru-RU" sz="1600" b="1" dirty="0" smtClean="0">
                <a:solidFill>
                  <a:prstClr val="black"/>
                </a:solidFill>
                <a:latin typeface="Times New Roman" panose="02020603050405020304" pitchFamily="18" charset="0"/>
                <a:cs typeface="Times New Roman" panose="02020603050405020304" pitchFamily="18" charset="0"/>
              </a:rPr>
              <a:t>Конверсия </a:t>
            </a:r>
            <a:r>
              <a:rPr lang="ru-RU" altLang="ru-RU" sz="1600" b="1" dirty="0">
                <a:solidFill>
                  <a:prstClr val="black"/>
                </a:solidFill>
                <a:latin typeface="Times New Roman" panose="02020603050405020304" pitchFamily="18" charset="0"/>
                <a:cs typeface="Times New Roman" panose="02020603050405020304" pitchFamily="18" charset="0"/>
              </a:rPr>
              <a:t>кетона в лактон (реакция Байера— </a:t>
            </a:r>
            <a:r>
              <a:rPr lang="ru-RU" altLang="ru-RU" sz="1600" b="1" dirty="0" err="1">
                <a:solidFill>
                  <a:prstClr val="black"/>
                </a:solidFill>
                <a:latin typeface="Times New Roman" panose="02020603050405020304" pitchFamily="18" charset="0"/>
                <a:cs typeface="Times New Roman" panose="02020603050405020304" pitchFamily="18" charset="0"/>
              </a:rPr>
              <a:t>Виллигера</a:t>
            </a:r>
            <a:r>
              <a:rPr lang="ru-RU" altLang="ru-RU" sz="1600" b="1" dirty="0">
                <a:solidFill>
                  <a:prstClr val="black"/>
                </a:solidFill>
                <a:latin typeface="Times New Roman" panose="02020603050405020304" pitchFamily="18" charset="0"/>
                <a:cs typeface="Times New Roman" panose="02020603050405020304" pitchFamily="18" charset="0"/>
              </a:rPr>
              <a:t>) обычно протекает под действием </a:t>
            </a:r>
            <a:r>
              <a:rPr lang="ru-RU" altLang="ru-RU" sz="1600" b="1" i="1" dirty="0">
                <a:solidFill>
                  <a:prstClr val="black"/>
                </a:solidFill>
                <a:latin typeface="Times New Roman" panose="02020603050405020304" pitchFamily="18" charset="0"/>
                <a:cs typeface="Times New Roman" panose="02020603050405020304" pitchFamily="18" charset="0"/>
              </a:rPr>
              <a:t>м</a:t>
            </a:r>
            <a:r>
              <a:rPr lang="ru-RU" altLang="ru-RU" sz="1600" b="1" dirty="0">
                <a:solidFill>
                  <a:prstClr val="black"/>
                </a:solidFill>
                <a:latin typeface="Times New Roman" panose="02020603050405020304" pitchFamily="18" charset="0"/>
                <a:cs typeface="Times New Roman" panose="02020603050405020304" pitchFamily="18" charset="0"/>
              </a:rPr>
              <a:t>-хлор-</a:t>
            </a:r>
            <a:r>
              <a:rPr lang="ru-RU" altLang="ru-RU" sz="1600" b="1" dirty="0" err="1">
                <a:solidFill>
                  <a:prstClr val="black"/>
                </a:solidFill>
                <a:latin typeface="Times New Roman" panose="02020603050405020304" pitchFamily="18" charset="0"/>
                <a:cs typeface="Times New Roman" panose="02020603050405020304" pitchFamily="18" charset="0"/>
              </a:rPr>
              <a:t>пербензойной</a:t>
            </a:r>
            <a:r>
              <a:rPr lang="ru-RU" altLang="ru-RU" sz="1600" b="1" dirty="0">
                <a:solidFill>
                  <a:prstClr val="black"/>
                </a:solidFill>
                <a:latin typeface="Times New Roman" panose="02020603050405020304" pitchFamily="18" charset="0"/>
                <a:cs typeface="Times New Roman" panose="02020603050405020304" pitchFamily="18" charset="0"/>
              </a:rPr>
              <a:t> кислоты. Был предложен новый способ проведения этого процесса с использованием хлебопекарных дрожжей в качестве биокатализатора и кислорода воздуха в качестве окислителя. Этот пример содержит сразу два </a:t>
            </a:r>
            <a:r>
              <a:rPr lang="ru-RU" altLang="ru-RU" sz="1600" b="1" dirty="0">
                <a:solidFill>
                  <a:srgbClr val="00B050"/>
                </a:solidFill>
                <a:latin typeface="Times New Roman" panose="02020603050405020304" pitchFamily="18" charset="0"/>
                <a:cs typeface="Times New Roman" panose="02020603050405020304" pitchFamily="18" charset="0"/>
              </a:rPr>
              <a:t>«зеленых» </a:t>
            </a:r>
            <a:r>
              <a:rPr lang="ru-RU" altLang="ru-RU" sz="1600" b="1" dirty="0">
                <a:solidFill>
                  <a:prstClr val="black"/>
                </a:solidFill>
                <a:latin typeface="Times New Roman" panose="02020603050405020304" pitchFamily="18" charset="0"/>
                <a:cs typeface="Times New Roman" panose="02020603050405020304" pitchFamily="18" charset="0"/>
              </a:rPr>
              <a:t>компонента — катализатор и воздух (вместо взрывоопасного и неэкономичного окислителя). Следует отметить, что применение биокатализаторов — экологически более приемлемый подход в сравнении с обычными катализаторами, так как позволяет использовать возобновляемое природное сырье (дрожжи), как требует принцип 7.</a:t>
            </a:r>
          </a:p>
          <a:p>
            <a:pPr lvl="0"/>
            <a:endParaRPr lang="ru-RU" altLang="ru-RU" sz="1800" dirty="0">
              <a:solidFill>
                <a:prstClr val="black"/>
              </a:solidFill>
            </a:endParaRPr>
          </a:p>
          <a:p>
            <a:pPr eaLnBrk="1" fontAlgn="auto" hangingPunct="1">
              <a:spcAft>
                <a:spcPts val="0"/>
              </a:spcAft>
              <a:buFont typeface="Arial" pitchFamily="34" charset="0"/>
              <a:buChar char="•"/>
              <a:defRPr/>
            </a:pPr>
            <a:endParaRPr lang="ru-RU" sz="1400" dirty="0"/>
          </a:p>
        </p:txBody>
      </p:sp>
      <p:graphicFrame>
        <p:nvGraphicFramePr>
          <p:cNvPr id="11267" name="Object 2"/>
          <p:cNvGraphicFramePr>
            <a:graphicFrameLocks noChangeAspect="1"/>
          </p:cNvGraphicFramePr>
          <p:nvPr>
            <p:extLst>
              <p:ext uri="{D42A27DB-BD31-4B8C-83A1-F6EECF244321}">
                <p14:modId xmlns:p14="http://schemas.microsoft.com/office/powerpoint/2010/main" val="1236185373"/>
              </p:ext>
            </p:extLst>
          </p:nvPr>
        </p:nvGraphicFramePr>
        <p:xfrm>
          <a:off x="2438400" y="3200400"/>
          <a:ext cx="5072063" cy="762000"/>
        </p:xfrm>
        <a:graphic>
          <a:graphicData uri="http://schemas.openxmlformats.org/presentationml/2006/ole">
            <mc:AlternateContent xmlns:mc="http://schemas.openxmlformats.org/markup-compatibility/2006">
              <mc:Choice xmlns:v="urn:schemas-microsoft-com:vml" Requires="v">
                <p:oleObj spid="_x0000_s50198" name="Document" r:id="rId3" imgW="3343275" imgH="571500" progId="">
                  <p:embed/>
                </p:oleObj>
              </mc:Choice>
              <mc:Fallback>
                <p:oleObj name="Document" r:id="rId3" imgW="3343275" imgH="571500" progId="">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200400"/>
                        <a:ext cx="5072063"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Номер слайда 3"/>
          <p:cNvSpPr>
            <a:spLocks noGrp="1"/>
          </p:cNvSpPr>
          <p:nvPr>
            <p:ph type="sldNum" sz="quarter" idx="12"/>
          </p:nvPr>
        </p:nvSpPr>
        <p:spPr/>
        <p:txBody>
          <a:bodyPr/>
          <a:lstStyle/>
          <a:p>
            <a:pPr>
              <a:defRPr/>
            </a:pPr>
            <a:fld id="{688D8D52-0806-4C23-9916-50B868553415}" type="slidenum">
              <a:rPr lang="ru-RU" smtClean="0"/>
              <a:pPr>
                <a:defRPr/>
              </a:pPr>
              <a:t>8</a:t>
            </a:fld>
            <a:endParaRPr lang="ru-RU"/>
          </a:p>
        </p:txBody>
      </p:sp>
      <p:pic>
        <p:nvPicPr>
          <p:cNvPr id="5018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400" y="5791200"/>
            <a:ext cx="45529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Рисунок 3" descr="EOC-10-белые буквы копия"/>
          <p:cNvPicPr>
            <a:picLocks noChangeAspect="1" noChangeArrowheads="1"/>
          </p:cNvPicPr>
          <p:nvPr/>
        </p:nvPicPr>
        <p:blipFill>
          <a:blip r:embed="rId6" cstate="print"/>
          <a:srcRect/>
          <a:stretch>
            <a:fillRect/>
          </a:stretch>
        </p:blipFill>
        <p:spPr bwMode="auto">
          <a:xfrm>
            <a:off x="228600" y="76200"/>
            <a:ext cx="405130" cy="385838"/>
          </a:xfrm>
          <a:prstGeom prst="rect">
            <a:avLst/>
          </a:prstGeom>
          <a:noFill/>
          <a:ln w="9525">
            <a:noFill/>
            <a:miter lim="800000"/>
            <a:headEnd/>
            <a:tailEnd/>
          </a:ln>
        </p:spPr>
      </p:pic>
    </p:spTree>
    <p:extLst>
      <p:ext uri="{BB962C8B-B14F-4D97-AF65-F5344CB8AC3E}">
        <p14:creationId xmlns:p14="http://schemas.microsoft.com/office/powerpoint/2010/main" val="30571119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Содержимое 2"/>
          <p:cNvSpPr>
            <a:spLocks noGrp="1"/>
          </p:cNvSpPr>
          <p:nvPr>
            <p:ph idx="1"/>
          </p:nvPr>
        </p:nvSpPr>
        <p:spPr>
          <a:xfrm>
            <a:off x="-76200" y="152400"/>
            <a:ext cx="9144000" cy="6858000"/>
          </a:xfrm>
        </p:spPr>
        <p:txBody>
          <a:bodyPr>
            <a:normAutofit fontScale="92500" lnSpcReduction="20000"/>
          </a:bodyPr>
          <a:lstStyle/>
          <a:p>
            <a:pPr algn="just" eaLnBrk="1" hangingPunct="1">
              <a:buFont typeface="Arial" charset="0"/>
              <a:buNone/>
            </a:pPr>
            <a:r>
              <a:rPr lang="en-US" altLang="ru-RU" sz="1600" b="1" dirty="0" smtClean="0"/>
              <a:t>	</a:t>
            </a:r>
            <a:r>
              <a:rPr lang="en-US" altLang="ru-RU" sz="1600" b="1" dirty="0" smtClean="0">
                <a:latin typeface="Times New Roman" panose="02020603050405020304" pitchFamily="18" charset="0"/>
                <a:cs typeface="Times New Roman" panose="02020603050405020304" pitchFamily="18" charset="0"/>
              </a:rPr>
              <a:t>	</a:t>
            </a:r>
            <a:r>
              <a:rPr lang="ru-RU" altLang="ru-RU" sz="1900" b="1" dirty="0" smtClean="0">
                <a:solidFill>
                  <a:srgbClr val="FF0000"/>
                </a:solidFill>
                <a:latin typeface="Times New Roman" panose="02020603050405020304" pitchFamily="18" charset="0"/>
                <a:cs typeface="Times New Roman" panose="02020603050405020304" pitchFamily="18" charset="0"/>
              </a:rPr>
              <a:t>Принцип 4.</a:t>
            </a:r>
            <a:r>
              <a:rPr lang="ru-RU" altLang="ru-RU" sz="1900" b="1" dirty="0" smtClean="0">
                <a:solidFill>
                  <a:srgbClr val="00B050"/>
                </a:solidFill>
                <a:latin typeface="Times New Roman" panose="02020603050405020304" pitchFamily="18" charset="0"/>
                <a:cs typeface="Times New Roman" panose="02020603050405020304" pitchFamily="18" charset="0"/>
              </a:rPr>
              <a:t> </a:t>
            </a:r>
            <a:r>
              <a:rPr lang="ru-RU" altLang="ru-RU" sz="1900" b="1" i="1" dirty="0" smtClean="0">
                <a:solidFill>
                  <a:srgbClr val="00B050"/>
                </a:solidFill>
                <a:latin typeface="Times New Roman" panose="02020603050405020304" pitchFamily="18" charset="0"/>
                <a:cs typeface="Times New Roman" panose="02020603050405020304" pitchFamily="18" charset="0"/>
              </a:rPr>
              <a:t>Производимые химические продукты должны выбираться таким образом, чтобы сохранить их функциональную эффективность при снижении токсичности.</a:t>
            </a:r>
          </a:p>
          <a:p>
            <a:pPr algn="just" eaLnBrk="1" hangingPunct="1">
              <a:buFont typeface="Arial" charset="0"/>
              <a:buNone/>
            </a:pPr>
            <a:r>
              <a:rPr lang="en-US" altLang="ru-RU" sz="1600" dirty="0" smtClean="0">
                <a:latin typeface="Times New Roman" panose="02020603050405020304" pitchFamily="18" charset="0"/>
                <a:cs typeface="Times New Roman" panose="02020603050405020304" pitchFamily="18" charset="0"/>
              </a:rPr>
              <a:t>		</a:t>
            </a:r>
            <a:r>
              <a:rPr lang="ru-RU" altLang="ru-RU" sz="1700" b="1" dirty="0" smtClean="0">
                <a:latin typeface="Times New Roman" panose="02020603050405020304" pitchFamily="18" charset="0"/>
                <a:cs typeface="Times New Roman" panose="02020603050405020304" pitchFamily="18" charset="0"/>
              </a:rPr>
              <a:t>Этот принцип особенно важен в создании пестицидов и других средств зашиты растений узкоцелевого спектра действия. Если будет понят механизм защиты данного вида растений, то возможен целевой синтез продуктов, содержащих только ту функциональную группу или фрагмент структуры, который нужен для эффективного действия препарата, при этом общая токсичность соединения должна быть снижена.</a:t>
            </a:r>
          </a:p>
          <a:p>
            <a:pPr algn="just" eaLnBrk="1" hangingPunct="1">
              <a:buFont typeface="Arial" charset="0"/>
              <a:buNone/>
            </a:pPr>
            <a:r>
              <a:rPr lang="en-US" altLang="ru-RU" sz="1700" b="1" dirty="0" smtClean="0">
                <a:latin typeface="Times New Roman" panose="02020603050405020304" pitchFamily="18" charset="0"/>
                <a:cs typeface="Times New Roman" panose="02020603050405020304" pitchFamily="18" charset="0"/>
              </a:rPr>
              <a:t>		</a:t>
            </a:r>
            <a:r>
              <a:rPr lang="ru-RU" altLang="ru-RU" sz="1700" b="1" dirty="0" smtClean="0">
                <a:latin typeface="Times New Roman" panose="02020603050405020304" pitchFamily="18" charset="0"/>
                <a:cs typeface="Times New Roman" panose="02020603050405020304" pitchFamily="18" charset="0"/>
              </a:rPr>
              <a:t>С точки зрения защиты растений важен конечный результат, который может быть достигнут другими путями, например, использованием </a:t>
            </a:r>
            <a:r>
              <a:rPr lang="ru-RU" altLang="ru-RU" sz="1700" b="1" dirty="0" err="1" smtClean="0">
                <a:latin typeface="Times New Roman" panose="02020603050405020304" pitchFamily="18" charset="0"/>
                <a:cs typeface="Times New Roman" panose="02020603050405020304" pitchFamily="18" charset="0"/>
              </a:rPr>
              <a:t>феромонов</a:t>
            </a:r>
            <a:r>
              <a:rPr lang="ru-RU" altLang="ru-RU" sz="1700" b="1" dirty="0" smtClean="0">
                <a:latin typeface="Times New Roman" panose="02020603050405020304" pitchFamily="18" charset="0"/>
                <a:cs typeface="Times New Roman" panose="02020603050405020304" pitchFamily="18" charset="0"/>
              </a:rPr>
              <a:t> вместо инсектицидов.</a:t>
            </a:r>
          </a:p>
          <a:p>
            <a:pPr lvl="0" algn="just">
              <a:buNone/>
            </a:pPr>
            <a:r>
              <a:rPr lang="en-US" altLang="ru-RU" sz="1700" b="1" dirty="0" smtClean="0">
                <a:latin typeface="Times New Roman" panose="02020603050405020304" pitchFamily="18" charset="0"/>
                <a:cs typeface="Times New Roman" panose="02020603050405020304" pitchFamily="18" charset="0"/>
              </a:rPr>
              <a:t>		</a:t>
            </a:r>
            <a:r>
              <a:rPr lang="ru-RU" altLang="ru-RU" sz="1700" b="1" dirty="0" smtClean="0">
                <a:latin typeface="Times New Roman" panose="02020603050405020304" pitchFamily="18" charset="0"/>
                <a:cs typeface="Times New Roman" panose="02020603050405020304" pitchFamily="18" charset="0"/>
              </a:rPr>
              <a:t>В последнее время широким фронтом ведутся также работы по получению </a:t>
            </a:r>
            <a:r>
              <a:rPr lang="ru-RU" altLang="ru-RU" sz="1700" b="1" dirty="0" err="1" smtClean="0">
                <a:latin typeface="Times New Roman" panose="02020603050405020304" pitchFamily="18" charset="0"/>
                <a:cs typeface="Times New Roman" panose="02020603050405020304" pitchFamily="18" charset="0"/>
              </a:rPr>
              <a:t>биоразлагаемых</a:t>
            </a:r>
            <a:r>
              <a:rPr lang="ru-RU" altLang="ru-RU" sz="1700" b="1" dirty="0" smtClean="0">
                <a:latin typeface="Times New Roman" panose="02020603050405020304" pitchFamily="18" charset="0"/>
                <a:cs typeface="Times New Roman" panose="02020603050405020304" pitchFamily="18" charset="0"/>
              </a:rPr>
              <a:t> полимеров для современных упаковок, в том числе и для пищевых продуктов. Например, компания Дау </a:t>
            </a:r>
            <a:r>
              <a:rPr lang="ru-RU" altLang="ru-RU" sz="1700" b="1" dirty="0" err="1" smtClean="0">
                <a:latin typeface="Times New Roman" panose="02020603050405020304" pitchFamily="18" charset="0"/>
                <a:cs typeface="Times New Roman" panose="02020603050405020304" pitchFamily="18" charset="0"/>
              </a:rPr>
              <a:t>Кемикал</a:t>
            </a:r>
            <a:r>
              <a:rPr lang="ru-RU" altLang="ru-RU" sz="1700" b="1" dirty="0" smtClean="0">
                <a:latin typeface="Times New Roman" panose="02020603050405020304" pitchFamily="18" charset="0"/>
                <a:cs typeface="Times New Roman" panose="02020603050405020304" pitchFamily="18" charset="0"/>
              </a:rPr>
              <a:t> разработала несколько лет назад полимер </a:t>
            </a:r>
            <a:r>
              <a:rPr lang="en-US" altLang="ru-RU" sz="1700" b="1" dirty="0" err="1" smtClean="0">
                <a:latin typeface="Times New Roman" panose="02020603050405020304" pitchFamily="18" charset="0"/>
                <a:cs typeface="Times New Roman" panose="02020603050405020304" pitchFamily="18" charset="0"/>
              </a:rPr>
              <a:t>NatureWorks</a:t>
            </a:r>
            <a:r>
              <a:rPr lang="ru-RU" altLang="ru-RU" sz="1700" b="1" dirty="0" smtClean="0">
                <a:latin typeface="Times New Roman" panose="02020603050405020304" pitchFamily="18" charset="0"/>
                <a:cs typeface="Times New Roman" panose="02020603050405020304" pitchFamily="18" charset="0"/>
              </a:rPr>
              <a:t> на основе молочной кислоты. </a:t>
            </a:r>
          </a:p>
          <a:p>
            <a:pPr lvl="0" algn="just">
              <a:buNone/>
            </a:pPr>
            <a:endParaRPr lang="ru-RU" altLang="ru-RU" sz="1700" b="1" dirty="0" smtClean="0">
              <a:latin typeface="Times New Roman" panose="02020603050405020304" pitchFamily="18" charset="0"/>
              <a:cs typeface="Times New Roman" panose="02020603050405020304" pitchFamily="18" charset="0"/>
            </a:endParaRPr>
          </a:p>
          <a:p>
            <a:pPr lvl="0" algn="just">
              <a:buNone/>
            </a:pPr>
            <a:r>
              <a:rPr lang="ru-RU" altLang="ru-RU" sz="1700" b="1" dirty="0">
                <a:solidFill>
                  <a:srgbClr val="00B050"/>
                </a:solidFill>
                <a:latin typeface="Times New Roman" panose="02020603050405020304" pitchFamily="18" charset="0"/>
                <a:cs typeface="Times New Roman" panose="02020603050405020304" pitchFamily="18" charset="0"/>
              </a:rPr>
              <a:t> </a:t>
            </a:r>
            <a:r>
              <a:rPr lang="ru-RU" altLang="ru-RU" sz="1700" b="1" dirty="0" smtClean="0">
                <a:solidFill>
                  <a:srgbClr val="00B050"/>
                </a:solidFill>
                <a:latin typeface="Times New Roman" panose="02020603050405020304" pitchFamily="18" charset="0"/>
                <a:cs typeface="Times New Roman" panose="02020603050405020304" pitchFamily="18" charset="0"/>
              </a:rPr>
              <a:t>  		</a:t>
            </a:r>
            <a:r>
              <a:rPr lang="ru-RU" altLang="ru-RU" sz="1900" b="1" dirty="0" smtClean="0">
                <a:solidFill>
                  <a:srgbClr val="FF0000"/>
                </a:solidFill>
                <a:latin typeface="Times New Roman" panose="02020603050405020304" pitchFamily="18" charset="0"/>
                <a:cs typeface="Times New Roman" panose="02020603050405020304" pitchFamily="18" charset="0"/>
              </a:rPr>
              <a:t>Принцип </a:t>
            </a:r>
            <a:r>
              <a:rPr lang="ru-RU" altLang="ru-RU" sz="1900" b="1" dirty="0">
                <a:solidFill>
                  <a:srgbClr val="FF0000"/>
                </a:solidFill>
                <a:latin typeface="Times New Roman" panose="02020603050405020304" pitchFamily="18" charset="0"/>
                <a:cs typeface="Times New Roman" panose="02020603050405020304" pitchFamily="18" charset="0"/>
              </a:rPr>
              <a:t>5.</a:t>
            </a:r>
            <a:r>
              <a:rPr lang="ru-RU" altLang="ru-RU" sz="1900" b="1" dirty="0">
                <a:solidFill>
                  <a:srgbClr val="00B050"/>
                </a:solidFill>
                <a:latin typeface="Times New Roman" panose="02020603050405020304" pitchFamily="18" charset="0"/>
                <a:cs typeface="Times New Roman" panose="02020603050405020304" pitchFamily="18" charset="0"/>
              </a:rPr>
              <a:t> </a:t>
            </a:r>
            <a:r>
              <a:rPr lang="ru-RU" altLang="ru-RU" sz="1900" b="1" i="1" dirty="0">
                <a:solidFill>
                  <a:srgbClr val="00B050"/>
                </a:solidFill>
                <a:latin typeface="Times New Roman" panose="02020603050405020304" pitchFamily="18" charset="0"/>
                <a:cs typeface="Times New Roman" panose="02020603050405020304" pitchFamily="18" charset="0"/>
              </a:rPr>
              <a:t>Использование вспомогательных веществ (растворителей, </a:t>
            </a:r>
            <a:r>
              <a:rPr lang="ru-RU" altLang="ru-RU" sz="1900" b="1" i="1" dirty="0" err="1">
                <a:solidFill>
                  <a:srgbClr val="00B050"/>
                </a:solidFill>
                <a:latin typeface="Times New Roman" panose="02020603050405020304" pitchFamily="18" charset="0"/>
                <a:cs typeface="Times New Roman" panose="02020603050405020304" pitchFamily="18" charset="0"/>
              </a:rPr>
              <a:t>экстрагентов</a:t>
            </a:r>
            <a:r>
              <a:rPr lang="ru-RU" altLang="ru-RU" sz="1900" b="1" i="1" dirty="0">
                <a:solidFill>
                  <a:srgbClr val="00B050"/>
                </a:solidFill>
                <a:latin typeface="Times New Roman" panose="02020603050405020304" pitchFamily="18" charset="0"/>
                <a:cs typeface="Times New Roman" panose="02020603050405020304" pitchFamily="18" charset="0"/>
              </a:rPr>
              <a:t> и др.) по возможности должно </a:t>
            </a:r>
            <a:r>
              <a:rPr lang="ru-RU" altLang="ru-RU" sz="1900" b="1" i="1" dirty="0" smtClean="0">
                <a:solidFill>
                  <a:srgbClr val="00B050"/>
                </a:solidFill>
                <a:latin typeface="Times New Roman" panose="02020603050405020304" pitchFamily="18" charset="0"/>
                <a:cs typeface="Times New Roman" panose="02020603050405020304" pitchFamily="18" charset="0"/>
              </a:rPr>
              <a:t>быть </a:t>
            </a:r>
            <a:r>
              <a:rPr lang="ru-RU" altLang="ru-RU" sz="1900" b="1" i="1" dirty="0">
                <a:solidFill>
                  <a:srgbClr val="00B050"/>
                </a:solidFill>
                <a:latin typeface="Times New Roman" panose="02020603050405020304" pitchFamily="18" charset="0"/>
                <a:cs typeface="Times New Roman" panose="02020603050405020304" pitchFamily="18" charset="0"/>
              </a:rPr>
              <a:t>сведено к </a:t>
            </a:r>
            <a:r>
              <a:rPr lang="ru-RU" altLang="ru-RU" sz="1900" b="1" i="1" dirty="0" smtClean="0">
                <a:solidFill>
                  <a:srgbClr val="00B050"/>
                </a:solidFill>
                <a:latin typeface="Times New Roman" panose="02020603050405020304" pitchFamily="18" charset="0"/>
                <a:cs typeface="Times New Roman" panose="02020603050405020304" pitchFamily="18" charset="0"/>
              </a:rPr>
              <a:t>минимуму.</a:t>
            </a:r>
            <a:endParaRPr lang="ru-RU" altLang="ru-RU" sz="1900" dirty="0">
              <a:solidFill>
                <a:srgbClr val="00B050"/>
              </a:solidFill>
              <a:latin typeface="Times New Roman" panose="02020603050405020304" pitchFamily="18" charset="0"/>
              <a:cs typeface="Times New Roman" panose="02020603050405020304" pitchFamily="18" charset="0"/>
            </a:endParaRPr>
          </a:p>
          <a:p>
            <a:pPr lvl="0" algn="just">
              <a:buNone/>
            </a:pPr>
            <a:r>
              <a:rPr lang="en-US" altLang="ru-RU" sz="1700" dirty="0">
                <a:solidFill>
                  <a:prstClr val="black"/>
                </a:solidFill>
                <a:latin typeface="Times New Roman" panose="02020603050405020304" pitchFamily="18" charset="0"/>
                <a:cs typeface="Times New Roman" panose="02020603050405020304" pitchFamily="18" charset="0"/>
              </a:rPr>
              <a:t>		</a:t>
            </a:r>
            <a:r>
              <a:rPr lang="ru-RU" altLang="ru-RU" sz="1700" b="1" dirty="0">
                <a:solidFill>
                  <a:prstClr val="black"/>
                </a:solidFill>
                <a:latin typeface="Times New Roman" panose="02020603050405020304" pitchFamily="18" charset="0"/>
                <a:cs typeface="Times New Roman" panose="02020603050405020304" pitchFamily="18" charset="0"/>
              </a:rPr>
              <a:t>Этот принцип достаточно очевиден, так как растворители и </a:t>
            </a:r>
            <a:r>
              <a:rPr lang="ru-RU" altLang="ru-RU" sz="1700" b="1" dirty="0" err="1">
                <a:solidFill>
                  <a:prstClr val="black"/>
                </a:solidFill>
                <a:latin typeface="Times New Roman" panose="02020603050405020304" pitchFamily="18" charset="0"/>
                <a:cs typeface="Times New Roman" panose="02020603050405020304" pitchFamily="18" charset="0"/>
              </a:rPr>
              <a:t>экстрагенты</a:t>
            </a:r>
            <a:r>
              <a:rPr lang="ru-RU" altLang="ru-RU" sz="1700" b="1" dirty="0">
                <a:solidFill>
                  <a:prstClr val="black"/>
                </a:solidFill>
                <a:latin typeface="Times New Roman" panose="02020603050405020304" pitchFamily="18" charset="0"/>
                <a:cs typeface="Times New Roman" panose="02020603050405020304" pitchFamily="18" charset="0"/>
              </a:rPr>
              <a:t> ни одним атомом не входят в состав конечного продукта (атомная эффективность равна нулю), но, в то же время, составляют во многих процессах значительную и довольно дорогостоящую долю материального баланса и их использование и переработка требуют больших капиталовложений (экстракционные и дистилляционные колонны, осушка, очистка, рецикл или сжигание). Черный список недостатков обычно используемых растворителей непрерывно пополняется новыми позициями в дополнение к уже известным (горючесть, </a:t>
            </a:r>
            <a:r>
              <a:rPr lang="ru-RU" altLang="ru-RU" sz="1700" b="1" dirty="0" err="1">
                <a:solidFill>
                  <a:prstClr val="black"/>
                </a:solidFill>
                <a:latin typeface="Times New Roman" panose="02020603050405020304" pitchFamily="18" charset="0"/>
                <a:cs typeface="Times New Roman" panose="02020603050405020304" pitchFamily="18" charset="0"/>
              </a:rPr>
              <a:t>взрыноопасность</a:t>
            </a:r>
            <a:r>
              <a:rPr lang="ru-RU" altLang="ru-RU" sz="1700" b="1" dirty="0">
                <a:solidFill>
                  <a:prstClr val="black"/>
                </a:solidFill>
                <a:latin typeface="Times New Roman" panose="02020603050405020304" pitchFamily="18" charset="0"/>
                <a:cs typeface="Times New Roman" panose="02020603050405020304" pitchFamily="18" charset="0"/>
              </a:rPr>
              <a:t>, токсичность, </a:t>
            </a:r>
            <a:r>
              <a:rPr lang="ru-RU" altLang="ru-RU" sz="1700" b="1" dirty="0" err="1">
                <a:solidFill>
                  <a:prstClr val="black"/>
                </a:solidFill>
                <a:latin typeface="Times New Roman" panose="02020603050405020304" pitchFamily="18" charset="0"/>
                <a:cs typeface="Times New Roman" panose="02020603050405020304" pitchFamily="18" charset="0"/>
              </a:rPr>
              <a:t>канцерогенность</a:t>
            </a:r>
            <a:r>
              <a:rPr lang="ru-RU" altLang="ru-RU" sz="1700" b="1" dirty="0">
                <a:solidFill>
                  <a:prstClr val="black"/>
                </a:solidFill>
                <a:latin typeface="Times New Roman" panose="02020603050405020304" pitchFamily="18" charset="0"/>
                <a:cs typeface="Times New Roman" panose="02020603050405020304" pitchFamily="18" charset="0"/>
              </a:rPr>
              <a:t> и др.).</a:t>
            </a:r>
          </a:p>
          <a:p>
            <a:pPr lvl="0" algn="just">
              <a:buNone/>
            </a:pPr>
            <a:r>
              <a:rPr lang="en-US" altLang="ru-RU" sz="1700" b="1" dirty="0">
                <a:solidFill>
                  <a:prstClr val="black"/>
                </a:solidFill>
                <a:latin typeface="Times New Roman" panose="02020603050405020304" pitchFamily="18" charset="0"/>
                <a:cs typeface="Times New Roman" panose="02020603050405020304" pitchFamily="18" charset="0"/>
              </a:rPr>
              <a:t>		</a:t>
            </a:r>
            <a:r>
              <a:rPr lang="ru-RU" altLang="ru-RU" sz="1700" b="1" dirty="0">
                <a:solidFill>
                  <a:prstClr val="black"/>
                </a:solidFill>
                <a:latin typeface="Times New Roman" panose="02020603050405020304" pitchFamily="18" charset="0"/>
                <a:cs typeface="Times New Roman" panose="02020603050405020304" pitchFamily="18" charset="0"/>
              </a:rPr>
              <a:t>В качестве альтернативы в последнее время предлагаются новые растворители, обладающие определенными преимуществами по сравнению с традиционными растворителями, например, ионные жидкости, фторированные растворители, работающие в двухфазных системах , диоксид углерода (или легкие углеводороды и фреоны) в сверхкритических условиях, а также вода, в которой многие процессы органического синтеза могут быть достаточно эффективно осуществлены.</a:t>
            </a:r>
          </a:p>
          <a:p>
            <a:pPr algn="just" eaLnBrk="1" hangingPunct="1">
              <a:buFont typeface="Arial" charset="0"/>
              <a:buNone/>
            </a:pPr>
            <a:endParaRPr lang="ru-RU" altLang="ru-RU" sz="1700" dirty="0" smtClean="0">
              <a:latin typeface="Times New Roman" panose="02020603050405020304" pitchFamily="18" charset="0"/>
              <a:cs typeface="Times New Roman" panose="02020603050405020304" pitchFamily="18" charset="0"/>
            </a:endParaRPr>
          </a:p>
        </p:txBody>
      </p:sp>
      <p:sp>
        <p:nvSpPr>
          <p:cNvPr id="3" name="Номер слайда 2"/>
          <p:cNvSpPr>
            <a:spLocks noGrp="1"/>
          </p:cNvSpPr>
          <p:nvPr>
            <p:ph type="sldNum" sz="quarter" idx="12"/>
          </p:nvPr>
        </p:nvSpPr>
        <p:spPr>
          <a:xfrm>
            <a:off x="6934200" y="6492875"/>
            <a:ext cx="2133600" cy="365125"/>
          </a:xfrm>
        </p:spPr>
        <p:txBody>
          <a:bodyPr/>
          <a:lstStyle/>
          <a:p>
            <a:pPr>
              <a:defRPr/>
            </a:pPr>
            <a:fld id="{A28D482E-1F08-4889-9AD9-0E373B2B78F1}" type="slidenum">
              <a:rPr lang="ru-RU" smtClean="0"/>
              <a:pPr>
                <a:defRPr/>
              </a:pPr>
              <a:t>9</a:t>
            </a:fld>
            <a:endParaRPr lang="ru-RU"/>
          </a:p>
        </p:txBody>
      </p:sp>
      <p:pic>
        <p:nvPicPr>
          <p:cNvPr id="4" name="Рисунок 3" descr="EOC-10-белые буквы копия"/>
          <p:cNvPicPr>
            <a:picLocks noChangeAspect="1" noChangeArrowheads="1"/>
          </p:cNvPicPr>
          <p:nvPr/>
        </p:nvPicPr>
        <p:blipFill>
          <a:blip r:embed="rId2" cstate="print"/>
          <a:srcRect/>
          <a:stretch>
            <a:fillRect/>
          </a:stretch>
        </p:blipFill>
        <p:spPr bwMode="auto">
          <a:xfrm>
            <a:off x="152400" y="0"/>
            <a:ext cx="405130" cy="385838"/>
          </a:xfrm>
          <a:prstGeom prst="rect">
            <a:avLst/>
          </a:prstGeom>
          <a:noFill/>
          <a:ln w="9525">
            <a:noFill/>
            <a:miter lim="800000"/>
            <a:headEnd/>
            <a:tailEnd/>
          </a:ln>
        </p:spPr>
      </p:pic>
    </p:spTree>
    <p:extLst>
      <p:ext uri="{BB962C8B-B14F-4D97-AF65-F5344CB8AC3E}">
        <p14:creationId xmlns:p14="http://schemas.microsoft.com/office/powerpoint/2010/main" val="1936970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1037</TotalTime>
  <Words>1770</Words>
  <Application>Microsoft Office PowerPoint</Application>
  <PresentationFormat>Экран (4:3)</PresentationFormat>
  <Paragraphs>494</Paragraphs>
  <Slides>33</Slides>
  <Notes>8</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Office Theme</vt:lpstr>
      <vt:lpstr>Document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Интересно, что суперкритическая вода неполярна и обладает сильными окислительными и кислотными свойствами! Перспективным может также оказаться использование сверхкритического аммиака, например, в процессах аминирования спиртов, аммоксидирования олефинов и парафинов и др.   Потенциал ионизации веществ в суперкритических флюидах существенно снижается, поэтому можно ожидать увеличения реакционной способности многих органических веществ в сверхкритических средах. Известны примеры каталитических реакций в сверхкритических жидкостях: гидратация олефинов, аминирование спиртов, полимеризация и поликонденсация, реакции гидрирования различных субстратов, окисления, получения муравьиной кислоты из водорода и СО2, который используется в качестве сверхкритической среды.  На схеме  приведены каталитические процессы, для которых в максимальной степени реализованы идеи «зеленой» химии и которые в той или иной степени готовы к промышленному внедрению.</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Даша</dc:creator>
  <cp:lastModifiedBy>Стороженко</cp:lastModifiedBy>
  <cp:revision>178</cp:revision>
  <dcterms:created xsi:type="dcterms:W3CDTF">2006-08-16T00:00:00Z</dcterms:created>
  <dcterms:modified xsi:type="dcterms:W3CDTF">2015-12-17T08:43:56Z</dcterms:modified>
</cp:coreProperties>
</file>