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4" r:id="rId3"/>
    <p:sldId id="259" r:id="rId4"/>
    <p:sldId id="269" r:id="rId5"/>
    <p:sldId id="270" r:id="rId6"/>
    <p:sldId id="261" r:id="rId7"/>
    <p:sldId id="272" r:id="rId8"/>
    <p:sldId id="271" r:id="rId9"/>
    <p:sldId id="273" r:id="rId10"/>
    <p:sldId id="257" r:id="rId11"/>
    <p:sldId id="277" r:id="rId12"/>
    <p:sldId id="276" r:id="rId13"/>
    <p:sldId id="275" r:id="rId14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9" autoAdjust="0"/>
  </p:normalViewPr>
  <p:slideViewPr>
    <p:cSldViewPr>
      <p:cViewPr varScale="1">
        <p:scale>
          <a:sx n="54" d="100"/>
          <a:sy n="54" d="100"/>
        </p:scale>
        <p:origin x="-15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421707529572737E-2"/>
          <c:y val="0.14358714416346902"/>
          <c:w val="0.95915658494085454"/>
          <c:h val="0.580847053318861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PowerPoint]Лист2'!$B$2</c:f>
              <c:strCache>
                <c:ptCount val="1"/>
                <c:pt idx="0">
                  <c:v>численность больных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708669796923148E-2"/>
                  <c:y val="-2.7133737277054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03503029577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052545443668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PowerPoint]Лист2'!$A$3:$A$5</c:f>
              <c:strCache>
                <c:ptCount val="3"/>
                <c:pt idx="0">
                  <c:v>Плазматический препарат</c:v>
                </c:pt>
                <c:pt idx="1">
                  <c:v>Рекомбинантный препарат Мороктоког</c:v>
                </c:pt>
                <c:pt idx="2">
                  <c:v>Рекомбинантный препарат Октоког</c:v>
                </c:pt>
              </c:strCache>
            </c:strRef>
          </c:cat>
          <c:val>
            <c:numRef>
              <c:f>'[Диаграмма в Microsoft PowerPoint]Лист2'!$B$3:$B$5</c:f>
              <c:numCache>
                <c:formatCode>#,##0</c:formatCode>
                <c:ptCount val="3"/>
                <c:pt idx="0">
                  <c:v>3663</c:v>
                </c:pt>
                <c:pt idx="1">
                  <c:v>1027</c:v>
                </c:pt>
                <c:pt idx="2">
                  <c:v>1343</c:v>
                </c:pt>
              </c:numCache>
            </c:numRef>
          </c:val>
        </c:ser>
        <c:ser>
          <c:idx val="2"/>
          <c:order val="1"/>
          <c:tx>
            <c:strRef>
              <c:f>'[Диаграмма в Microsoft PowerPoint]Лист2'!$C$2</c:f>
              <c:strCache>
                <c:ptCount val="1"/>
                <c:pt idx="0">
                  <c:v>Цена, млн.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34745262222326E-2"/>
                  <c:y val="-3.052545443668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39113197948766E-2"/>
                  <c:y val="-1.6958585798159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825943316239713E-3"/>
                  <c:y val="-2.3742020117422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PowerPoint]Лист2'!$A$3:$A$5</c:f>
              <c:strCache>
                <c:ptCount val="3"/>
                <c:pt idx="0">
                  <c:v>Плазматический препарат</c:v>
                </c:pt>
                <c:pt idx="1">
                  <c:v>Рекомбинантный препарат Мороктоког</c:v>
                </c:pt>
                <c:pt idx="2">
                  <c:v>Рекомбинантный препарат Октоког</c:v>
                </c:pt>
              </c:strCache>
            </c:strRef>
          </c:cat>
          <c:val>
            <c:numRef>
              <c:f>'[Диаграмма в Microsoft PowerPoint]Лист2'!$C$3:$C$5</c:f>
              <c:numCache>
                <c:formatCode>_-* #,##0.00\ [$₽-419]_-;\-* #,##0.00\ [$₽-419]_-;_-* "-"??\ [$₽-419]_-;_-@_-</c:formatCode>
                <c:ptCount val="3"/>
                <c:pt idx="0">
                  <c:v>4606.8310000000001</c:v>
                </c:pt>
                <c:pt idx="1">
                  <c:v>2058.56</c:v>
                </c:pt>
                <c:pt idx="2">
                  <c:v>2366.88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027968"/>
        <c:axId val="97029504"/>
        <c:axId val="0"/>
      </c:bar3DChart>
      <c:catAx>
        <c:axId val="97027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97029504"/>
        <c:crosses val="autoZero"/>
        <c:auto val="1"/>
        <c:lblAlgn val="ctr"/>
        <c:lblOffset val="100"/>
        <c:noMultiLvlLbl val="0"/>
      </c:catAx>
      <c:valAx>
        <c:axId val="970295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70279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1.5432098765432098E-3"/>
                  <c:y val="-2.616864641749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345679012345678E-2"/>
                  <c:y val="-2.616864641749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345679012345678E-2"/>
                  <c:y val="-1.570118785049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Лист1!$A$11:$A$13</c:f>
              <c:strCache>
                <c:ptCount val="3"/>
                <c:pt idx="0">
                  <c:v>Плазматический препарат (500,1000)</c:v>
                </c:pt>
                <c:pt idx="1">
                  <c:v>Рекомбинантный препарат Мороктоког* ср.зн. (500, 1000,2000)</c:v>
                </c:pt>
                <c:pt idx="2">
                  <c:v>Рекомбинантный препарат  Октоког (500, 1000-2000)</c:v>
                </c:pt>
              </c:strCache>
            </c:strRef>
          </c:cat>
          <c:val>
            <c:numRef>
              <c:f>Лист1!$B$11:$B$13</c:f>
              <c:numCache>
                <c:formatCode>_-* #,##0.00\ [$₽-419]_-;\-* #,##0.00\ [$₽-419]_-;_-* "-"??\ [$₽-419]_-;_-@_-</c:formatCode>
                <c:ptCount val="3"/>
                <c:pt idx="0">
                  <c:v>7.69</c:v>
                </c:pt>
                <c:pt idx="1">
                  <c:v>12.39</c:v>
                </c:pt>
                <c:pt idx="2">
                  <c:v>13.05</c:v>
                </c:pt>
              </c:numCache>
            </c:numRef>
          </c:val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2592592592592587E-3"/>
                  <c:y val="-2.0934917133993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2.616864641749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57E-2"/>
                  <c:y val="-1.570118785049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Лист1!$A$11:$A$13</c:f>
              <c:strCache>
                <c:ptCount val="3"/>
                <c:pt idx="0">
                  <c:v>Плазматический препарат (500,1000)</c:v>
                </c:pt>
                <c:pt idx="1">
                  <c:v>Рекомбинантный препарат Мороктоког* ср.зн. (500, 1000,2000)</c:v>
                </c:pt>
                <c:pt idx="2">
                  <c:v>Рекомбинантный препарат  Октоког (500, 1000-2000)</c:v>
                </c:pt>
              </c:strCache>
            </c:strRef>
          </c:cat>
          <c:val>
            <c:numRef>
              <c:f>Лист1!$C$11:$C$13</c:f>
              <c:numCache>
                <c:formatCode>_-* #,##0.00\ [$₽-419]_-;\-* #,##0.00\ [$₽-419]_-;_-* "-"??\ [$₽-419]_-;_-@_-</c:formatCode>
                <c:ptCount val="3"/>
                <c:pt idx="0">
                  <c:v>7.42</c:v>
                </c:pt>
                <c:pt idx="1">
                  <c:v>12.39</c:v>
                </c:pt>
                <c:pt idx="2">
                  <c:v>13.05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331904"/>
        <c:axId val="38333440"/>
        <c:axId val="0"/>
      </c:bar3DChart>
      <c:catAx>
        <c:axId val="38331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38333440"/>
        <c:crosses val="autoZero"/>
        <c:auto val="1"/>
        <c:lblAlgn val="ctr"/>
        <c:lblOffset val="100"/>
        <c:noMultiLvlLbl val="0"/>
      </c:catAx>
      <c:valAx>
        <c:axId val="38333440"/>
        <c:scaling>
          <c:orientation val="minMax"/>
        </c:scaling>
        <c:delete val="1"/>
        <c:axPos val="l"/>
        <c:numFmt formatCode="_-* #,##0.00\ [$₽-419]_-;\-* #,##0.00\ [$₽-419]_-;_-* &quot;-&quot;??\ [$₽-419]_-;_-@_-" sourceLinked="1"/>
        <c:majorTickMark val="none"/>
        <c:minorTickMark val="none"/>
        <c:tickLblPos val="nextTo"/>
        <c:crossAx val="383319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177602498176094E-2"/>
          <c:y val="2.071515099074156E-2"/>
          <c:w val="0.97882239750182387"/>
          <c:h val="0.82552614274089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Лист2!$C$11</c:f>
              <c:strCache>
                <c:ptCount val="1"/>
                <c:pt idx="0">
                  <c:v>Кол-во МЕ на 1 больного на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765020883278195E-2"/>
                  <c:y val="-3.206714405470099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163 </a:t>
                    </a:r>
                    <a:r>
                      <a:rPr lang="en-US" sz="1600" b="1" smtClean="0"/>
                      <a:t>492</a:t>
                    </a:r>
                    <a:r>
                      <a:rPr lang="ru-RU" sz="1600" b="1" smtClean="0"/>
                      <a:t> МЕ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067519391615466E-2"/>
                  <c:y val="-3.206714405470099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162 </a:t>
                    </a:r>
                    <a:r>
                      <a:rPr lang="en-US" sz="1600" b="1" smtClean="0"/>
                      <a:t>572</a:t>
                    </a:r>
                    <a:r>
                      <a:rPr lang="ru-RU" sz="1600" b="1" smtClean="0"/>
                      <a:t> МЕ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857525358266377E-2"/>
                  <c:y val="-2.004196503418811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135 </a:t>
                    </a:r>
                    <a:r>
                      <a:rPr lang="en-US" sz="1600" b="1" smtClean="0"/>
                      <a:t>048</a:t>
                    </a:r>
                    <a:r>
                      <a:rPr lang="ru-RU" sz="1600" b="1" smtClean="0"/>
                      <a:t> МЕ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Лист2!$A$12:$A$14</c:f>
              <c:strCache>
                <c:ptCount val="3"/>
                <c:pt idx="0">
                  <c:v>Плазматический препарат</c:v>
                </c:pt>
                <c:pt idx="1">
                  <c:v>Рекомбинантный препарат Мороктоког</c:v>
                </c:pt>
                <c:pt idx="2">
                  <c:v>Рекомбинантный препарат Октоког</c:v>
                </c:pt>
              </c:strCache>
            </c:strRef>
          </c:cat>
          <c:val>
            <c:numRef>
              <c:f>Лист2!$C$12:$C$14</c:f>
              <c:numCache>
                <c:formatCode>#,##0</c:formatCode>
                <c:ptCount val="3"/>
                <c:pt idx="0">
                  <c:v>163491.75866775867</c:v>
                </c:pt>
                <c:pt idx="1">
                  <c:v>162572.44401168451</c:v>
                </c:pt>
                <c:pt idx="2">
                  <c:v>135048.40655249442</c:v>
                </c:pt>
              </c:numCache>
            </c:numRef>
          </c:val>
        </c:ser>
        <c:ser>
          <c:idx val="1"/>
          <c:order val="1"/>
          <c:tx>
            <c:strRef>
              <c:f>Лист2!$B$11</c:f>
              <c:strCache>
                <c:ptCount val="1"/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3.395002983325456E-3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607553706153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Лист2!$A$12:$A$14</c:f>
              <c:strCache>
                <c:ptCount val="3"/>
                <c:pt idx="0">
                  <c:v>Плазматический препарат</c:v>
                </c:pt>
                <c:pt idx="1">
                  <c:v>Рекомбинантный препарат Мороктоког</c:v>
                </c:pt>
                <c:pt idx="2">
                  <c:v>Рекомбинантный препарат Октоког</c:v>
                </c:pt>
              </c:strCache>
            </c:strRef>
          </c:cat>
          <c:val>
            <c:numRef>
              <c:f>Лист2!$B$12:$B$14</c:f>
              <c:numCache>
                <c:formatCode>_-* #,##0.00\ [$₽-419]_-;\-* #,##0.00\ [$₽-419]_-;_-* "-"??\ [$₽-419]_-;_-@_-</c:formatCode>
                <c:ptCount val="3"/>
                <c:pt idx="0">
                  <c:v>1257666.1900846299</c:v>
                </c:pt>
                <c:pt idx="1">
                  <c:v>2004440.9600778967</c:v>
                </c:pt>
                <c:pt idx="2">
                  <c:v>1762374.2594936709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706176"/>
        <c:axId val="38724352"/>
        <c:axId val="0"/>
      </c:bar3DChart>
      <c:catAx>
        <c:axId val="38706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38724352"/>
        <c:crosses val="autoZero"/>
        <c:auto val="1"/>
        <c:lblAlgn val="ctr"/>
        <c:lblOffset val="100"/>
        <c:noMultiLvlLbl val="0"/>
      </c:catAx>
      <c:valAx>
        <c:axId val="387243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8706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endParaRPr lang="ru-RU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Лист3!$A$4</c:f>
              <c:strCache>
                <c:ptCount val="1"/>
                <c:pt idx="0">
                  <c:v>Фактор свертывания крови VIII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2018, план</c:v>
                </c:pt>
              </c:strCache>
            </c:strRef>
          </c:cat>
          <c:val>
            <c:numRef>
              <c:f>Лист3!$B$4:$E$4</c:f>
              <c:numCache>
                <c:formatCode>#,##0</c:formatCode>
                <c:ptCount val="4"/>
                <c:pt idx="0">
                  <c:v>182261500</c:v>
                </c:pt>
                <c:pt idx="1">
                  <c:v>184559500</c:v>
                </c:pt>
                <c:pt idx="2">
                  <c:v>252893000</c:v>
                </c:pt>
                <c:pt idx="3">
                  <c:v>241220500</c:v>
                </c:pt>
              </c:numCache>
            </c:numRef>
          </c:val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Фактор свертывания крови IX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2018, план</c:v>
                </c:pt>
              </c:strCache>
            </c:strRef>
          </c:cat>
          <c:val>
            <c:numRef>
              <c:f>Лист3!$B$5:$E$5</c:f>
              <c:numCache>
                <c:formatCode>#,##0</c:formatCode>
                <c:ptCount val="4"/>
                <c:pt idx="0">
                  <c:v>13226750</c:v>
                </c:pt>
                <c:pt idx="1">
                  <c:v>23149000</c:v>
                </c:pt>
                <c:pt idx="2">
                  <c:v>35162000</c:v>
                </c:pt>
                <c:pt idx="3">
                  <c:v>57754000</c:v>
                </c:pt>
              </c:numCache>
            </c:numRef>
          </c:val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Фактор свертывания крови VIII и фактор Виллебранда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2018, план</c:v>
                </c:pt>
              </c:strCache>
            </c:strRef>
          </c:cat>
          <c:val>
            <c:numRef>
              <c:f>Лист3!$B$6:$E$6</c:f>
              <c:numCache>
                <c:formatCode>General</c:formatCode>
                <c:ptCount val="4"/>
                <c:pt idx="2">
                  <c:v>2949500</c:v>
                </c:pt>
                <c:pt idx="3" formatCode="#,##0">
                  <c:v>51007500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3212160"/>
        <c:axId val="103213696"/>
        <c:axId val="0"/>
      </c:bar3DChart>
      <c:catAx>
        <c:axId val="10321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213696"/>
        <c:crosses val="autoZero"/>
        <c:auto val="1"/>
        <c:lblAlgn val="ctr"/>
        <c:lblOffset val="100"/>
        <c:noMultiLvlLbl val="0"/>
      </c:catAx>
      <c:valAx>
        <c:axId val="10321369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03212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6913580246913583E-2"/>
          <c:y val="3.6646786551282021E-2"/>
          <c:w val="0.9"/>
          <c:h val="0.2821173469328170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847B4-7619-494F-8796-356361136D2A}" type="doc">
      <dgm:prSet loTypeId="urn:microsoft.com/office/officeart/2005/8/layout/default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32259C3-81D4-4D24-A263-F7BD203326C1}">
      <dgm:prSet phldrT="[Текст]"/>
      <dgm:spPr/>
      <dgm:t>
        <a:bodyPr/>
        <a:lstStyle/>
        <a:p>
          <a:r>
            <a:rPr lang="ru-RU" dirty="0" smtClean="0"/>
            <a:t>Производство субстанций</a:t>
          </a:r>
        </a:p>
        <a:p>
          <a:r>
            <a:rPr lang="ru-RU" dirty="0" smtClean="0"/>
            <a:t>Сбор плазмы </a:t>
          </a:r>
          <a:endParaRPr lang="ru-RU" dirty="0"/>
        </a:p>
      </dgm:t>
    </dgm:pt>
    <dgm:pt modelId="{A33021D9-FCDF-4D30-9CB3-C8CBFE65BF62}" type="parTrans" cxnId="{0240DC7C-712D-4394-9496-289E1D796783}">
      <dgm:prSet/>
      <dgm:spPr/>
      <dgm:t>
        <a:bodyPr/>
        <a:lstStyle/>
        <a:p>
          <a:endParaRPr lang="ru-RU"/>
        </a:p>
      </dgm:t>
    </dgm:pt>
    <dgm:pt modelId="{9F0508B8-D00F-4F4E-AD72-7878403B7429}" type="sibTrans" cxnId="{0240DC7C-712D-4394-9496-289E1D796783}">
      <dgm:prSet/>
      <dgm:spPr/>
      <dgm:t>
        <a:bodyPr/>
        <a:lstStyle/>
        <a:p>
          <a:endParaRPr lang="ru-RU"/>
        </a:p>
      </dgm:t>
    </dgm:pt>
    <dgm:pt modelId="{07D1A4B4-2868-4F00-8FB9-3733E5451445}">
      <dgm:prSet phldrT="[Текст]"/>
      <dgm:spPr/>
      <dgm:t>
        <a:bodyPr/>
        <a:lstStyle/>
        <a:p>
          <a:r>
            <a:rPr lang="ru-RU" dirty="0" smtClean="0"/>
            <a:t>Производство ГЛФ</a:t>
          </a:r>
          <a:endParaRPr lang="ru-RU" dirty="0"/>
        </a:p>
      </dgm:t>
    </dgm:pt>
    <dgm:pt modelId="{A69D9993-44F6-4A35-946E-CBD8F03AC437}" type="parTrans" cxnId="{E466272A-2A30-4B6D-9FFE-997FFCD0073C}">
      <dgm:prSet/>
      <dgm:spPr/>
      <dgm:t>
        <a:bodyPr/>
        <a:lstStyle/>
        <a:p>
          <a:endParaRPr lang="ru-RU"/>
        </a:p>
      </dgm:t>
    </dgm:pt>
    <dgm:pt modelId="{BF1C2373-5D60-47D6-8578-90E15FF25456}" type="sibTrans" cxnId="{E466272A-2A30-4B6D-9FFE-997FFCD0073C}">
      <dgm:prSet/>
      <dgm:spPr/>
      <dgm:t>
        <a:bodyPr/>
        <a:lstStyle/>
        <a:p>
          <a:endParaRPr lang="ru-RU"/>
        </a:p>
      </dgm:t>
    </dgm:pt>
    <dgm:pt modelId="{7AF0D2A8-3C9D-4559-8EAA-598B6CF9A4BD}">
      <dgm:prSet phldrT="[Текст]"/>
      <dgm:spPr/>
      <dgm:t>
        <a:bodyPr/>
        <a:lstStyle/>
        <a:p>
          <a:r>
            <a:rPr lang="ru-RU" dirty="0" smtClean="0"/>
            <a:t>Упаковка и выпускающий  контроль качества</a:t>
          </a:r>
          <a:endParaRPr lang="ru-RU" dirty="0"/>
        </a:p>
      </dgm:t>
    </dgm:pt>
    <dgm:pt modelId="{D6AECABB-90F4-469E-A19D-23F26B0E7549}" type="parTrans" cxnId="{2D5D6110-58C4-4997-9081-C1CB027715D6}">
      <dgm:prSet/>
      <dgm:spPr/>
      <dgm:t>
        <a:bodyPr/>
        <a:lstStyle/>
        <a:p>
          <a:endParaRPr lang="ru-RU"/>
        </a:p>
      </dgm:t>
    </dgm:pt>
    <dgm:pt modelId="{06DDEAE2-7121-4A47-AF2A-FC2A5914CD2B}" type="sibTrans" cxnId="{2D5D6110-58C4-4997-9081-C1CB027715D6}">
      <dgm:prSet/>
      <dgm:spPr/>
      <dgm:t>
        <a:bodyPr/>
        <a:lstStyle/>
        <a:p>
          <a:endParaRPr lang="ru-RU"/>
        </a:p>
      </dgm:t>
    </dgm:pt>
    <dgm:pt modelId="{0EB71279-CA2C-41CC-AD00-01080465E7E4}" type="pres">
      <dgm:prSet presAssocID="{9A8847B4-7619-494F-8796-356361136D2A}" presName="diagram" presStyleCnt="0">
        <dgm:presLayoutVars>
          <dgm:dir/>
          <dgm:resizeHandles val="exact"/>
        </dgm:presLayoutVars>
      </dgm:prSet>
      <dgm:spPr/>
    </dgm:pt>
    <dgm:pt modelId="{60386179-18BE-4586-AB43-880BE5314081}" type="pres">
      <dgm:prSet presAssocID="{132259C3-81D4-4D24-A263-F7BD203326C1}" presName="node" presStyleLbl="node1" presStyleIdx="0" presStyleCnt="3" custLinFactNeighborX="2132" custLinFactNeighborY="1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662C4-6C6A-4FF4-85E7-EA4000C2E762}" type="pres">
      <dgm:prSet presAssocID="{9F0508B8-D00F-4F4E-AD72-7878403B7429}" presName="sibTrans" presStyleCnt="0"/>
      <dgm:spPr/>
    </dgm:pt>
    <dgm:pt modelId="{B50F7A2B-335D-458F-891A-8FF24F040A9D}" type="pres">
      <dgm:prSet presAssocID="{07D1A4B4-2868-4F00-8FB9-3733E54514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BAE60-3CC6-4B7E-BA97-42529544A0EF}" type="pres">
      <dgm:prSet presAssocID="{BF1C2373-5D60-47D6-8578-90E15FF25456}" presName="sibTrans" presStyleCnt="0"/>
      <dgm:spPr/>
    </dgm:pt>
    <dgm:pt modelId="{7CBFB643-36C0-43ED-8A3A-ECC17BFB7C47}" type="pres">
      <dgm:prSet presAssocID="{7AF0D2A8-3C9D-4559-8EAA-598B6CF9A4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6802D6-94E0-4CF2-A619-67335D7B7D0C}" type="presOf" srcId="{7AF0D2A8-3C9D-4559-8EAA-598B6CF9A4BD}" destId="{7CBFB643-36C0-43ED-8A3A-ECC17BFB7C47}" srcOrd="0" destOrd="0" presId="urn:microsoft.com/office/officeart/2005/8/layout/default"/>
    <dgm:cxn modelId="{48C81D12-AC00-4394-8342-249A8FA59056}" type="presOf" srcId="{9A8847B4-7619-494F-8796-356361136D2A}" destId="{0EB71279-CA2C-41CC-AD00-01080465E7E4}" srcOrd="0" destOrd="0" presId="urn:microsoft.com/office/officeart/2005/8/layout/default"/>
    <dgm:cxn modelId="{0A9D12E3-0B3D-4160-B9D8-2AD93E112F87}" type="presOf" srcId="{132259C3-81D4-4D24-A263-F7BD203326C1}" destId="{60386179-18BE-4586-AB43-880BE5314081}" srcOrd="0" destOrd="0" presId="urn:microsoft.com/office/officeart/2005/8/layout/default"/>
    <dgm:cxn modelId="{0240DC7C-712D-4394-9496-289E1D796783}" srcId="{9A8847B4-7619-494F-8796-356361136D2A}" destId="{132259C3-81D4-4D24-A263-F7BD203326C1}" srcOrd="0" destOrd="0" parTransId="{A33021D9-FCDF-4D30-9CB3-C8CBFE65BF62}" sibTransId="{9F0508B8-D00F-4F4E-AD72-7878403B7429}"/>
    <dgm:cxn modelId="{E466272A-2A30-4B6D-9FFE-997FFCD0073C}" srcId="{9A8847B4-7619-494F-8796-356361136D2A}" destId="{07D1A4B4-2868-4F00-8FB9-3733E5451445}" srcOrd="1" destOrd="0" parTransId="{A69D9993-44F6-4A35-946E-CBD8F03AC437}" sibTransId="{BF1C2373-5D60-47D6-8578-90E15FF25456}"/>
    <dgm:cxn modelId="{2D5D6110-58C4-4997-9081-C1CB027715D6}" srcId="{9A8847B4-7619-494F-8796-356361136D2A}" destId="{7AF0D2A8-3C9D-4559-8EAA-598B6CF9A4BD}" srcOrd="2" destOrd="0" parTransId="{D6AECABB-90F4-469E-A19D-23F26B0E7549}" sibTransId="{06DDEAE2-7121-4A47-AF2A-FC2A5914CD2B}"/>
    <dgm:cxn modelId="{C54D3636-DE42-45C9-AA9B-9BC0AF547389}" type="presOf" srcId="{07D1A4B4-2868-4F00-8FB9-3733E5451445}" destId="{B50F7A2B-335D-458F-891A-8FF24F040A9D}" srcOrd="0" destOrd="0" presId="urn:microsoft.com/office/officeart/2005/8/layout/default"/>
    <dgm:cxn modelId="{0A154A10-19CE-443A-838F-8418644183E2}" type="presParOf" srcId="{0EB71279-CA2C-41CC-AD00-01080465E7E4}" destId="{60386179-18BE-4586-AB43-880BE5314081}" srcOrd="0" destOrd="0" presId="urn:microsoft.com/office/officeart/2005/8/layout/default"/>
    <dgm:cxn modelId="{24E1B477-E760-4872-BC6E-22264E2749CB}" type="presParOf" srcId="{0EB71279-CA2C-41CC-AD00-01080465E7E4}" destId="{A2C662C4-6C6A-4FF4-85E7-EA4000C2E762}" srcOrd="1" destOrd="0" presId="urn:microsoft.com/office/officeart/2005/8/layout/default"/>
    <dgm:cxn modelId="{3E7C52A1-F6AA-4827-B827-7878A147315D}" type="presParOf" srcId="{0EB71279-CA2C-41CC-AD00-01080465E7E4}" destId="{B50F7A2B-335D-458F-891A-8FF24F040A9D}" srcOrd="2" destOrd="0" presId="urn:microsoft.com/office/officeart/2005/8/layout/default"/>
    <dgm:cxn modelId="{20901151-5A5A-4EEF-B3BD-14CBA1884399}" type="presParOf" srcId="{0EB71279-CA2C-41CC-AD00-01080465E7E4}" destId="{0CCBAE60-3CC6-4B7E-BA97-42529544A0EF}" srcOrd="3" destOrd="0" presId="urn:microsoft.com/office/officeart/2005/8/layout/default"/>
    <dgm:cxn modelId="{8F21FE7D-48BA-4F10-AF7A-560ADC7ED138}" type="presParOf" srcId="{0EB71279-CA2C-41CC-AD00-01080465E7E4}" destId="{7CBFB643-36C0-43ED-8A3A-ECC17BFB7C4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555C09-BC56-4584-AA53-A135A1F614D1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0ECC5C-0F97-4933-9BA7-FBE5085F16FB}">
      <dgm:prSet phldrT="[Текст]" custT="1"/>
      <dgm:spPr/>
      <dgm:t>
        <a:bodyPr/>
        <a:lstStyle/>
        <a:p>
          <a:r>
            <a:rPr lang="ru-RU" sz="1200" b="1" dirty="0" smtClean="0"/>
            <a:t>Фактор свертывания крови </a:t>
          </a:r>
          <a:r>
            <a:rPr lang="en-US" sz="1200" b="1" dirty="0" smtClean="0"/>
            <a:t>VIII</a:t>
          </a:r>
          <a:r>
            <a:rPr lang="ru-RU" sz="1200" b="1" dirty="0" smtClean="0"/>
            <a:t> + Фактор </a:t>
          </a:r>
          <a:r>
            <a:rPr lang="ru-RU" sz="1200" b="1" dirty="0" err="1" smtClean="0"/>
            <a:t>Виллебранда</a:t>
          </a:r>
          <a:endParaRPr lang="ru-RU" sz="1200" b="1" dirty="0"/>
        </a:p>
      </dgm:t>
    </dgm:pt>
    <dgm:pt modelId="{D71B57C9-0FCC-4C6C-A47A-22408048E253}" type="parTrans" cxnId="{81F0ADC9-A79E-4072-B6AA-F21989C6B306}">
      <dgm:prSet/>
      <dgm:spPr/>
      <dgm:t>
        <a:bodyPr/>
        <a:lstStyle/>
        <a:p>
          <a:endParaRPr lang="ru-RU" sz="1600" b="1"/>
        </a:p>
      </dgm:t>
    </dgm:pt>
    <dgm:pt modelId="{70B5C651-C09E-4BC2-AD00-11B80C7B9D62}" type="sibTrans" cxnId="{81F0ADC9-A79E-4072-B6AA-F21989C6B306}">
      <dgm:prSet/>
      <dgm:spPr/>
      <dgm:t>
        <a:bodyPr/>
        <a:lstStyle/>
        <a:p>
          <a:endParaRPr lang="ru-RU" sz="1600" b="1"/>
        </a:p>
      </dgm:t>
    </dgm:pt>
    <dgm:pt modelId="{1B4D21ED-A081-43C1-A535-61BC587942F1}">
      <dgm:prSet custT="1"/>
      <dgm:spPr/>
      <dgm:t>
        <a:bodyPr/>
        <a:lstStyle/>
        <a:p>
          <a:r>
            <a:rPr lang="ru-RU" sz="1200" b="1" smtClean="0"/>
            <a:t>Фактор свертывания крови </a:t>
          </a:r>
          <a:r>
            <a:rPr lang="en-US" sz="1200" b="1" smtClean="0"/>
            <a:t>VIII</a:t>
          </a:r>
          <a:endParaRPr lang="ru-RU" sz="1200" b="1"/>
        </a:p>
      </dgm:t>
    </dgm:pt>
    <dgm:pt modelId="{874C9F8F-906B-45AF-8A48-A1234DFF910B}" type="parTrans" cxnId="{36A610B0-7757-4AC1-BB2D-35B163683694}">
      <dgm:prSet/>
      <dgm:spPr/>
      <dgm:t>
        <a:bodyPr/>
        <a:lstStyle/>
        <a:p>
          <a:endParaRPr lang="ru-RU" sz="1600" b="1"/>
        </a:p>
      </dgm:t>
    </dgm:pt>
    <dgm:pt modelId="{A91AEBA5-8519-466D-B689-66C2388EEA6A}" type="sibTrans" cxnId="{36A610B0-7757-4AC1-BB2D-35B163683694}">
      <dgm:prSet/>
      <dgm:spPr/>
      <dgm:t>
        <a:bodyPr/>
        <a:lstStyle/>
        <a:p>
          <a:endParaRPr lang="ru-RU" sz="1600" b="1"/>
        </a:p>
      </dgm:t>
    </dgm:pt>
    <dgm:pt modelId="{F02FA102-476B-43C7-A4FD-0ACAD78A2ED1}">
      <dgm:prSet custT="1"/>
      <dgm:spPr/>
      <dgm:t>
        <a:bodyPr/>
        <a:lstStyle/>
        <a:p>
          <a:r>
            <a:rPr lang="ru-RU" sz="1200" b="1" dirty="0" smtClean="0"/>
            <a:t>Фактор свертывания крови </a:t>
          </a:r>
          <a:r>
            <a:rPr lang="en-US" sz="1200" b="1" dirty="0" smtClean="0"/>
            <a:t>IX</a:t>
          </a:r>
          <a:endParaRPr lang="ru-RU" sz="1200" b="1" dirty="0"/>
        </a:p>
      </dgm:t>
    </dgm:pt>
    <dgm:pt modelId="{0E433693-2B1F-48E2-BF07-DE2AB7C6E096}" type="parTrans" cxnId="{F44704E5-8572-4FE1-98C2-6195C8AA81E8}">
      <dgm:prSet/>
      <dgm:spPr/>
      <dgm:t>
        <a:bodyPr/>
        <a:lstStyle/>
        <a:p>
          <a:endParaRPr lang="ru-RU" sz="1600" b="1"/>
        </a:p>
      </dgm:t>
    </dgm:pt>
    <dgm:pt modelId="{44E06ECD-9791-435F-B645-FD7E902FFB87}" type="sibTrans" cxnId="{F44704E5-8572-4FE1-98C2-6195C8AA81E8}">
      <dgm:prSet/>
      <dgm:spPr/>
      <dgm:t>
        <a:bodyPr/>
        <a:lstStyle/>
        <a:p>
          <a:endParaRPr lang="ru-RU" sz="1600" b="1"/>
        </a:p>
      </dgm:t>
    </dgm:pt>
    <dgm:pt modelId="{00140D4E-3B15-4B13-83EC-2930AF50F43D}">
      <dgm:prSet custT="1"/>
      <dgm:spPr/>
      <dgm:t>
        <a:bodyPr/>
        <a:lstStyle/>
        <a:p>
          <a:r>
            <a:rPr lang="ru-RU" sz="1200" b="1" smtClean="0"/>
            <a:t>Иммуноглобулин человека нормальный, 5%</a:t>
          </a:r>
          <a:endParaRPr lang="ru-RU" sz="1200" b="1"/>
        </a:p>
      </dgm:t>
    </dgm:pt>
    <dgm:pt modelId="{6A1E132A-2F40-4B2C-B37F-D1E5BA37D6A3}" type="parTrans" cxnId="{836E19B5-0845-4FA7-ABD2-D0D6ACD1706F}">
      <dgm:prSet/>
      <dgm:spPr/>
      <dgm:t>
        <a:bodyPr/>
        <a:lstStyle/>
        <a:p>
          <a:endParaRPr lang="ru-RU" sz="1600" b="1"/>
        </a:p>
      </dgm:t>
    </dgm:pt>
    <dgm:pt modelId="{ED618C89-3E99-4D68-850C-384C0EF6E7ED}" type="sibTrans" cxnId="{836E19B5-0845-4FA7-ABD2-D0D6ACD1706F}">
      <dgm:prSet/>
      <dgm:spPr/>
      <dgm:t>
        <a:bodyPr/>
        <a:lstStyle/>
        <a:p>
          <a:endParaRPr lang="ru-RU" sz="1600" b="1"/>
        </a:p>
      </dgm:t>
    </dgm:pt>
    <dgm:pt modelId="{D455B4A3-3288-468A-B6A4-9C43E7287A26}">
      <dgm:prSet custT="1"/>
      <dgm:spPr/>
      <dgm:t>
        <a:bodyPr/>
        <a:lstStyle/>
        <a:p>
          <a:r>
            <a:rPr lang="ru-RU" sz="1200" b="1" smtClean="0"/>
            <a:t>Иммуноглобулин человека нормальный, 10%</a:t>
          </a:r>
          <a:endParaRPr lang="ru-RU" sz="1200" b="1"/>
        </a:p>
      </dgm:t>
    </dgm:pt>
    <dgm:pt modelId="{140774A4-5AF9-44B6-89D8-17BCD3A24B45}" type="parTrans" cxnId="{84903A17-A6FC-4303-A3DC-97B95C7AF0A4}">
      <dgm:prSet/>
      <dgm:spPr/>
      <dgm:t>
        <a:bodyPr/>
        <a:lstStyle/>
        <a:p>
          <a:endParaRPr lang="ru-RU" sz="1600" b="1"/>
        </a:p>
      </dgm:t>
    </dgm:pt>
    <dgm:pt modelId="{2C8AE705-F29F-4645-8EB0-FC4E5167FB1F}" type="sibTrans" cxnId="{84903A17-A6FC-4303-A3DC-97B95C7AF0A4}">
      <dgm:prSet/>
      <dgm:spPr/>
      <dgm:t>
        <a:bodyPr/>
        <a:lstStyle/>
        <a:p>
          <a:endParaRPr lang="ru-RU" sz="1600" b="1"/>
        </a:p>
      </dgm:t>
    </dgm:pt>
    <dgm:pt modelId="{DD2D7ACA-31AC-43B3-BDD6-245E09719409}">
      <dgm:prSet custT="1"/>
      <dgm:spPr/>
      <dgm:t>
        <a:bodyPr/>
        <a:lstStyle/>
        <a:p>
          <a:r>
            <a:rPr lang="ru-RU" sz="1200" b="1" smtClean="0"/>
            <a:t>Иммуноглобулин человека антирезус </a:t>
          </a:r>
          <a:r>
            <a:rPr lang="en-US" sz="1200" b="1" smtClean="0"/>
            <a:t>Rho </a:t>
          </a:r>
          <a:r>
            <a:rPr lang="ru-RU" sz="1200" b="1" smtClean="0"/>
            <a:t>(</a:t>
          </a:r>
          <a:r>
            <a:rPr lang="en-US" sz="1200" b="1" smtClean="0"/>
            <a:t>D</a:t>
          </a:r>
          <a:r>
            <a:rPr lang="ru-RU" sz="1200" b="1" smtClean="0"/>
            <a:t>)</a:t>
          </a:r>
          <a:endParaRPr lang="ru-RU" sz="1200" b="1"/>
        </a:p>
      </dgm:t>
    </dgm:pt>
    <dgm:pt modelId="{936A24AF-2927-4E77-B4F9-D41E63C56B33}" type="parTrans" cxnId="{FC396B26-413A-46CA-A119-FF42EDFCF644}">
      <dgm:prSet/>
      <dgm:spPr/>
      <dgm:t>
        <a:bodyPr/>
        <a:lstStyle/>
        <a:p>
          <a:endParaRPr lang="ru-RU" sz="1600" b="1"/>
        </a:p>
      </dgm:t>
    </dgm:pt>
    <dgm:pt modelId="{A96980F5-7C18-4E6C-89A9-9F526B3E38A2}" type="sibTrans" cxnId="{FC396B26-413A-46CA-A119-FF42EDFCF644}">
      <dgm:prSet/>
      <dgm:spPr/>
      <dgm:t>
        <a:bodyPr/>
        <a:lstStyle/>
        <a:p>
          <a:endParaRPr lang="ru-RU" sz="1600" b="1"/>
        </a:p>
      </dgm:t>
    </dgm:pt>
    <dgm:pt modelId="{708C7050-E18B-45B2-9A0E-43653CC761C6}">
      <dgm:prSet custT="1"/>
      <dgm:spPr/>
      <dgm:t>
        <a:bodyPr/>
        <a:lstStyle/>
        <a:p>
          <a:r>
            <a:rPr lang="ru-RU" sz="1200" b="1" smtClean="0"/>
            <a:t>Иммуноглобулин человека нормальный (раствор для подкожного введения)</a:t>
          </a:r>
          <a:endParaRPr lang="ru-RU" sz="1200" b="1"/>
        </a:p>
      </dgm:t>
    </dgm:pt>
    <dgm:pt modelId="{5483251E-9FB8-4136-9961-FA1A8E3C2891}" type="parTrans" cxnId="{8F4AB3B6-DC6E-491D-94F2-5CD019FA3BC7}">
      <dgm:prSet/>
      <dgm:spPr/>
      <dgm:t>
        <a:bodyPr/>
        <a:lstStyle/>
        <a:p>
          <a:endParaRPr lang="ru-RU" sz="1600" b="1"/>
        </a:p>
      </dgm:t>
    </dgm:pt>
    <dgm:pt modelId="{ECAAB310-D327-4C3C-912D-F0210F33CDDE}" type="sibTrans" cxnId="{8F4AB3B6-DC6E-491D-94F2-5CD019FA3BC7}">
      <dgm:prSet/>
      <dgm:spPr/>
      <dgm:t>
        <a:bodyPr/>
        <a:lstStyle/>
        <a:p>
          <a:endParaRPr lang="ru-RU" sz="1600" b="1"/>
        </a:p>
      </dgm:t>
    </dgm:pt>
    <dgm:pt modelId="{F5137459-3159-4E28-8487-82DA9BE111B3}">
      <dgm:prSet custT="1"/>
      <dgm:spPr/>
      <dgm:t>
        <a:bodyPr/>
        <a:lstStyle/>
        <a:p>
          <a:r>
            <a:rPr lang="ru-RU" sz="1200" b="1" smtClean="0"/>
            <a:t>Альбумин человеческий</a:t>
          </a:r>
          <a:endParaRPr lang="ru-RU" sz="1200" b="1"/>
        </a:p>
      </dgm:t>
    </dgm:pt>
    <dgm:pt modelId="{221A097D-B1A3-4C12-B6D6-F9A7DC429B09}" type="parTrans" cxnId="{F813EE89-40B5-47AC-93CA-348CFC87D58C}">
      <dgm:prSet/>
      <dgm:spPr/>
      <dgm:t>
        <a:bodyPr/>
        <a:lstStyle/>
        <a:p>
          <a:endParaRPr lang="ru-RU" sz="1600" b="1"/>
        </a:p>
      </dgm:t>
    </dgm:pt>
    <dgm:pt modelId="{D69DC32B-CBF9-4B6D-A831-8584C109B271}" type="sibTrans" cxnId="{F813EE89-40B5-47AC-93CA-348CFC87D58C}">
      <dgm:prSet/>
      <dgm:spPr/>
      <dgm:t>
        <a:bodyPr/>
        <a:lstStyle/>
        <a:p>
          <a:endParaRPr lang="ru-RU" sz="1600" b="1"/>
        </a:p>
      </dgm:t>
    </dgm:pt>
    <dgm:pt modelId="{8F206C93-B574-4D64-9C8A-0F7402FC5596}">
      <dgm:prSet custT="1"/>
      <dgm:spPr/>
      <dgm:t>
        <a:bodyPr/>
        <a:lstStyle/>
        <a:p>
          <a:r>
            <a:rPr lang="ru-RU" sz="1200" b="1" dirty="0" smtClean="0"/>
            <a:t>Факторы свертывания крови </a:t>
          </a:r>
          <a:r>
            <a:rPr lang="en-US" sz="1200" b="1" dirty="0" smtClean="0"/>
            <a:t>II</a:t>
          </a:r>
          <a:r>
            <a:rPr lang="ru-RU" sz="1200" b="1" dirty="0" smtClean="0"/>
            <a:t>, </a:t>
          </a:r>
          <a:r>
            <a:rPr lang="en-US" sz="1200" b="1" dirty="0" smtClean="0"/>
            <a:t>VII</a:t>
          </a:r>
          <a:r>
            <a:rPr lang="ru-RU" sz="1200" b="1" dirty="0" smtClean="0"/>
            <a:t>, </a:t>
          </a:r>
          <a:r>
            <a:rPr lang="en-US" sz="1200" b="1" dirty="0" smtClean="0"/>
            <a:t>IX </a:t>
          </a:r>
          <a:r>
            <a:rPr lang="ru-RU" sz="1200" b="1" dirty="0" smtClean="0"/>
            <a:t>и </a:t>
          </a:r>
          <a:r>
            <a:rPr lang="en-US" sz="1200" b="1" dirty="0" smtClean="0"/>
            <a:t>X </a:t>
          </a:r>
          <a:r>
            <a:rPr lang="ru-RU" sz="1200" b="1" dirty="0" smtClean="0"/>
            <a:t>в комбинации (</a:t>
          </a:r>
          <a:r>
            <a:rPr lang="ru-RU" sz="1200" b="1" dirty="0" err="1" smtClean="0"/>
            <a:t>протромбиновый</a:t>
          </a:r>
          <a:r>
            <a:rPr lang="ru-RU" sz="1200" b="1" dirty="0" smtClean="0"/>
            <a:t> комплекс)</a:t>
          </a:r>
          <a:endParaRPr lang="ru-RU" sz="1200" b="1" dirty="0"/>
        </a:p>
      </dgm:t>
    </dgm:pt>
    <dgm:pt modelId="{BFB8CBCB-9D38-4844-8B79-248151D194AF}" type="parTrans" cxnId="{84356C34-7300-42B8-9EC3-6CE75597E95A}">
      <dgm:prSet/>
      <dgm:spPr/>
      <dgm:t>
        <a:bodyPr/>
        <a:lstStyle/>
        <a:p>
          <a:endParaRPr lang="ru-RU" sz="1600" b="1"/>
        </a:p>
      </dgm:t>
    </dgm:pt>
    <dgm:pt modelId="{157B9109-5485-4C59-AADE-CB44E3D7D941}" type="sibTrans" cxnId="{84356C34-7300-42B8-9EC3-6CE75597E95A}">
      <dgm:prSet/>
      <dgm:spPr/>
      <dgm:t>
        <a:bodyPr/>
        <a:lstStyle/>
        <a:p>
          <a:endParaRPr lang="ru-RU" sz="1600" b="1"/>
        </a:p>
      </dgm:t>
    </dgm:pt>
    <dgm:pt modelId="{8223FE4F-F79C-4B03-963E-07B98164E446}" type="pres">
      <dgm:prSet presAssocID="{89555C09-BC56-4584-AA53-A135A1F614D1}" presName="diagram" presStyleCnt="0">
        <dgm:presLayoutVars>
          <dgm:dir/>
          <dgm:resizeHandles val="exact"/>
        </dgm:presLayoutVars>
      </dgm:prSet>
      <dgm:spPr/>
    </dgm:pt>
    <dgm:pt modelId="{A420B464-1357-43AE-A9A2-65410A0BF699}" type="pres">
      <dgm:prSet presAssocID="{BA0ECC5C-0F97-4933-9BA7-FBE5085F16FB}" presName="node" presStyleLbl="node1" presStyleIdx="0" presStyleCnt="9">
        <dgm:presLayoutVars>
          <dgm:bulletEnabled val="1"/>
        </dgm:presLayoutVars>
      </dgm:prSet>
      <dgm:spPr/>
    </dgm:pt>
    <dgm:pt modelId="{827B754F-E0E0-4287-971B-2F51D4122251}" type="pres">
      <dgm:prSet presAssocID="{70B5C651-C09E-4BC2-AD00-11B80C7B9D62}" presName="sibTrans" presStyleCnt="0"/>
      <dgm:spPr/>
    </dgm:pt>
    <dgm:pt modelId="{CF76FCA4-4E01-4FDA-880E-F1B01F8C4A52}" type="pres">
      <dgm:prSet presAssocID="{1B4D21ED-A081-43C1-A535-61BC587942F1}" presName="node" presStyleLbl="node1" presStyleIdx="1" presStyleCnt="9">
        <dgm:presLayoutVars>
          <dgm:bulletEnabled val="1"/>
        </dgm:presLayoutVars>
      </dgm:prSet>
      <dgm:spPr/>
    </dgm:pt>
    <dgm:pt modelId="{8963F208-AB8E-4D85-AB38-1CCCBCAF1D6A}" type="pres">
      <dgm:prSet presAssocID="{A91AEBA5-8519-466D-B689-66C2388EEA6A}" presName="sibTrans" presStyleCnt="0"/>
      <dgm:spPr/>
    </dgm:pt>
    <dgm:pt modelId="{62B2733C-6CAA-4BAD-B0F9-92D68CC4273F}" type="pres">
      <dgm:prSet presAssocID="{F02FA102-476B-43C7-A4FD-0ACAD78A2ED1}" presName="node" presStyleLbl="node1" presStyleIdx="2" presStyleCnt="9">
        <dgm:presLayoutVars>
          <dgm:bulletEnabled val="1"/>
        </dgm:presLayoutVars>
      </dgm:prSet>
      <dgm:spPr/>
    </dgm:pt>
    <dgm:pt modelId="{A2057880-2CD4-4803-9D67-CDA87BC828F6}" type="pres">
      <dgm:prSet presAssocID="{44E06ECD-9791-435F-B645-FD7E902FFB87}" presName="sibTrans" presStyleCnt="0"/>
      <dgm:spPr/>
    </dgm:pt>
    <dgm:pt modelId="{D01294E5-04EE-4675-BDC4-AFABDD3B27E2}" type="pres">
      <dgm:prSet presAssocID="{00140D4E-3B15-4B13-83EC-2930AF50F43D}" presName="node" presStyleLbl="node1" presStyleIdx="3" presStyleCnt="9">
        <dgm:presLayoutVars>
          <dgm:bulletEnabled val="1"/>
        </dgm:presLayoutVars>
      </dgm:prSet>
      <dgm:spPr/>
    </dgm:pt>
    <dgm:pt modelId="{FD611965-0ADF-449A-9115-45EECF792D0F}" type="pres">
      <dgm:prSet presAssocID="{ED618C89-3E99-4D68-850C-384C0EF6E7ED}" presName="sibTrans" presStyleCnt="0"/>
      <dgm:spPr/>
    </dgm:pt>
    <dgm:pt modelId="{828D7713-B9A4-4C3B-AA89-77A96CEAB1E2}" type="pres">
      <dgm:prSet presAssocID="{D455B4A3-3288-468A-B6A4-9C43E7287A26}" presName="node" presStyleLbl="node1" presStyleIdx="4" presStyleCnt="9">
        <dgm:presLayoutVars>
          <dgm:bulletEnabled val="1"/>
        </dgm:presLayoutVars>
      </dgm:prSet>
      <dgm:spPr/>
    </dgm:pt>
    <dgm:pt modelId="{2491728F-AB6C-4558-A8CC-3FE52BA9EAD6}" type="pres">
      <dgm:prSet presAssocID="{2C8AE705-F29F-4645-8EB0-FC4E5167FB1F}" presName="sibTrans" presStyleCnt="0"/>
      <dgm:spPr/>
    </dgm:pt>
    <dgm:pt modelId="{A45B6406-CA4B-4B98-969B-EF868C7A465C}" type="pres">
      <dgm:prSet presAssocID="{DD2D7ACA-31AC-43B3-BDD6-245E09719409}" presName="node" presStyleLbl="node1" presStyleIdx="5" presStyleCnt="9">
        <dgm:presLayoutVars>
          <dgm:bulletEnabled val="1"/>
        </dgm:presLayoutVars>
      </dgm:prSet>
      <dgm:spPr/>
    </dgm:pt>
    <dgm:pt modelId="{D8A66069-C73A-43EA-BC5B-CD45E7F04629}" type="pres">
      <dgm:prSet presAssocID="{A96980F5-7C18-4E6C-89A9-9F526B3E38A2}" presName="sibTrans" presStyleCnt="0"/>
      <dgm:spPr/>
    </dgm:pt>
    <dgm:pt modelId="{820654CA-C0CF-4555-AAD1-BCCA207F52BF}" type="pres">
      <dgm:prSet presAssocID="{708C7050-E18B-45B2-9A0E-43653CC761C6}" presName="node" presStyleLbl="node1" presStyleIdx="6" presStyleCnt="9">
        <dgm:presLayoutVars>
          <dgm:bulletEnabled val="1"/>
        </dgm:presLayoutVars>
      </dgm:prSet>
      <dgm:spPr/>
    </dgm:pt>
    <dgm:pt modelId="{8606F9BB-D846-4EE5-B9D8-1E1A15B11BAD}" type="pres">
      <dgm:prSet presAssocID="{ECAAB310-D327-4C3C-912D-F0210F33CDDE}" presName="sibTrans" presStyleCnt="0"/>
      <dgm:spPr/>
    </dgm:pt>
    <dgm:pt modelId="{26C9F8A4-5396-4A6A-B7CF-A824C700A35F}" type="pres">
      <dgm:prSet presAssocID="{F5137459-3159-4E28-8487-82DA9BE111B3}" presName="node" presStyleLbl="node1" presStyleIdx="7" presStyleCnt="9">
        <dgm:presLayoutVars>
          <dgm:bulletEnabled val="1"/>
        </dgm:presLayoutVars>
      </dgm:prSet>
      <dgm:spPr/>
    </dgm:pt>
    <dgm:pt modelId="{F951489F-99B0-4816-84E1-FA156BDC0795}" type="pres">
      <dgm:prSet presAssocID="{D69DC32B-CBF9-4B6D-A831-8584C109B271}" presName="sibTrans" presStyleCnt="0"/>
      <dgm:spPr/>
    </dgm:pt>
    <dgm:pt modelId="{62CE35AC-F47C-4464-B216-C3C4205146AE}" type="pres">
      <dgm:prSet presAssocID="{8F206C93-B574-4D64-9C8A-0F7402FC5596}" presName="node" presStyleLbl="node1" presStyleIdx="8" presStyleCnt="9">
        <dgm:presLayoutVars>
          <dgm:bulletEnabled val="1"/>
        </dgm:presLayoutVars>
      </dgm:prSet>
      <dgm:spPr/>
    </dgm:pt>
  </dgm:ptLst>
  <dgm:cxnLst>
    <dgm:cxn modelId="{81F0ADC9-A79E-4072-B6AA-F21989C6B306}" srcId="{89555C09-BC56-4584-AA53-A135A1F614D1}" destId="{BA0ECC5C-0F97-4933-9BA7-FBE5085F16FB}" srcOrd="0" destOrd="0" parTransId="{D71B57C9-0FCC-4C6C-A47A-22408048E253}" sibTransId="{70B5C651-C09E-4BC2-AD00-11B80C7B9D62}"/>
    <dgm:cxn modelId="{FC396B26-413A-46CA-A119-FF42EDFCF644}" srcId="{89555C09-BC56-4584-AA53-A135A1F614D1}" destId="{DD2D7ACA-31AC-43B3-BDD6-245E09719409}" srcOrd="5" destOrd="0" parTransId="{936A24AF-2927-4E77-B4F9-D41E63C56B33}" sibTransId="{A96980F5-7C18-4E6C-89A9-9F526B3E38A2}"/>
    <dgm:cxn modelId="{65124419-E549-41DC-9775-A9EBC0E32868}" type="presOf" srcId="{DD2D7ACA-31AC-43B3-BDD6-245E09719409}" destId="{A45B6406-CA4B-4B98-969B-EF868C7A465C}" srcOrd="0" destOrd="0" presId="urn:microsoft.com/office/officeart/2005/8/layout/default"/>
    <dgm:cxn modelId="{F44704E5-8572-4FE1-98C2-6195C8AA81E8}" srcId="{89555C09-BC56-4584-AA53-A135A1F614D1}" destId="{F02FA102-476B-43C7-A4FD-0ACAD78A2ED1}" srcOrd="2" destOrd="0" parTransId="{0E433693-2B1F-48E2-BF07-DE2AB7C6E096}" sibTransId="{44E06ECD-9791-435F-B645-FD7E902FFB87}"/>
    <dgm:cxn modelId="{36A610B0-7757-4AC1-BB2D-35B163683694}" srcId="{89555C09-BC56-4584-AA53-A135A1F614D1}" destId="{1B4D21ED-A081-43C1-A535-61BC587942F1}" srcOrd="1" destOrd="0" parTransId="{874C9F8F-906B-45AF-8A48-A1234DFF910B}" sibTransId="{A91AEBA5-8519-466D-B689-66C2388EEA6A}"/>
    <dgm:cxn modelId="{E91F766C-000D-4464-B381-92F0538176D8}" type="presOf" srcId="{BA0ECC5C-0F97-4933-9BA7-FBE5085F16FB}" destId="{A420B464-1357-43AE-A9A2-65410A0BF699}" srcOrd="0" destOrd="0" presId="urn:microsoft.com/office/officeart/2005/8/layout/default"/>
    <dgm:cxn modelId="{8F4AB3B6-DC6E-491D-94F2-5CD019FA3BC7}" srcId="{89555C09-BC56-4584-AA53-A135A1F614D1}" destId="{708C7050-E18B-45B2-9A0E-43653CC761C6}" srcOrd="6" destOrd="0" parTransId="{5483251E-9FB8-4136-9961-FA1A8E3C2891}" sibTransId="{ECAAB310-D327-4C3C-912D-F0210F33CDDE}"/>
    <dgm:cxn modelId="{4E5D90C1-EA16-4542-B42A-B381EC39C87F}" type="presOf" srcId="{F02FA102-476B-43C7-A4FD-0ACAD78A2ED1}" destId="{62B2733C-6CAA-4BAD-B0F9-92D68CC4273F}" srcOrd="0" destOrd="0" presId="urn:microsoft.com/office/officeart/2005/8/layout/default"/>
    <dgm:cxn modelId="{03E2850A-0A80-4FDC-900A-731E6A814695}" type="presOf" srcId="{D455B4A3-3288-468A-B6A4-9C43E7287A26}" destId="{828D7713-B9A4-4C3B-AA89-77A96CEAB1E2}" srcOrd="0" destOrd="0" presId="urn:microsoft.com/office/officeart/2005/8/layout/default"/>
    <dgm:cxn modelId="{C6639B91-17EB-457B-A63F-20F6F36F6497}" type="presOf" srcId="{708C7050-E18B-45B2-9A0E-43653CC761C6}" destId="{820654CA-C0CF-4555-AAD1-BCCA207F52BF}" srcOrd="0" destOrd="0" presId="urn:microsoft.com/office/officeart/2005/8/layout/default"/>
    <dgm:cxn modelId="{84356C34-7300-42B8-9EC3-6CE75597E95A}" srcId="{89555C09-BC56-4584-AA53-A135A1F614D1}" destId="{8F206C93-B574-4D64-9C8A-0F7402FC5596}" srcOrd="8" destOrd="0" parTransId="{BFB8CBCB-9D38-4844-8B79-248151D194AF}" sibTransId="{157B9109-5485-4C59-AADE-CB44E3D7D941}"/>
    <dgm:cxn modelId="{9066030B-2FEC-4495-83B4-FF5031FE04AC}" type="presOf" srcId="{F5137459-3159-4E28-8487-82DA9BE111B3}" destId="{26C9F8A4-5396-4A6A-B7CF-A824C700A35F}" srcOrd="0" destOrd="0" presId="urn:microsoft.com/office/officeart/2005/8/layout/default"/>
    <dgm:cxn modelId="{976E7120-6700-42A1-85F4-6CCE589C71A5}" type="presOf" srcId="{1B4D21ED-A081-43C1-A535-61BC587942F1}" destId="{CF76FCA4-4E01-4FDA-880E-F1B01F8C4A52}" srcOrd="0" destOrd="0" presId="urn:microsoft.com/office/officeart/2005/8/layout/default"/>
    <dgm:cxn modelId="{836E19B5-0845-4FA7-ABD2-D0D6ACD1706F}" srcId="{89555C09-BC56-4584-AA53-A135A1F614D1}" destId="{00140D4E-3B15-4B13-83EC-2930AF50F43D}" srcOrd="3" destOrd="0" parTransId="{6A1E132A-2F40-4B2C-B37F-D1E5BA37D6A3}" sibTransId="{ED618C89-3E99-4D68-850C-384C0EF6E7ED}"/>
    <dgm:cxn modelId="{B58A7FD6-46CE-4103-8E10-C4B0F5607151}" type="presOf" srcId="{8F206C93-B574-4D64-9C8A-0F7402FC5596}" destId="{62CE35AC-F47C-4464-B216-C3C4205146AE}" srcOrd="0" destOrd="0" presId="urn:microsoft.com/office/officeart/2005/8/layout/default"/>
    <dgm:cxn modelId="{57C48934-28E0-468C-A701-440BDD142053}" type="presOf" srcId="{00140D4E-3B15-4B13-83EC-2930AF50F43D}" destId="{D01294E5-04EE-4675-BDC4-AFABDD3B27E2}" srcOrd="0" destOrd="0" presId="urn:microsoft.com/office/officeart/2005/8/layout/default"/>
    <dgm:cxn modelId="{F813EE89-40B5-47AC-93CA-348CFC87D58C}" srcId="{89555C09-BC56-4584-AA53-A135A1F614D1}" destId="{F5137459-3159-4E28-8487-82DA9BE111B3}" srcOrd="7" destOrd="0" parTransId="{221A097D-B1A3-4C12-B6D6-F9A7DC429B09}" sibTransId="{D69DC32B-CBF9-4B6D-A831-8584C109B271}"/>
    <dgm:cxn modelId="{84903A17-A6FC-4303-A3DC-97B95C7AF0A4}" srcId="{89555C09-BC56-4584-AA53-A135A1F614D1}" destId="{D455B4A3-3288-468A-B6A4-9C43E7287A26}" srcOrd="4" destOrd="0" parTransId="{140774A4-5AF9-44B6-89D8-17BCD3A24B45}" sibTransId="{2C8AE705-F29F-4645-8EB0-FC4E5167FB1F}"/>
    <dgm:cxn modelId="{C17D4E11-A4E4-4228-9673-09BB80070B2E}" type="presOf" srcId="{89555C09-BC56-4584-AA53-A135A1F614D1}" destId="{8223FE4F-F79C-4B03-963E-07B98164E446}" srcOrd="0" destOrd="0" presId="urn:microsoft.com/office/officeart/2005/8/layout/default"/>
    <dgm:cxn modelId="{B0A17CA9-3159-4B85-82A7-834AC98CCCE4}" type="presParOf" srcId="{8223FE4F-F79C-4B03-963E-07B98164E446}" destId="{A420B464-1357-43AE-A9A2-65410A0BF699}" srcOrd="0" destOrd="0" presId="urn:microsoft.com/office/officeart/2005/8/layout/default"/>
    <dgm:cxn modelId="{E76E6AF7-E4B7-4FF8-A9E3-DB8E4EC24F73}" type="presParOf" srcId="{8223FE4F-F79C-4B03-963E-07B98164E446}" destId="{827B754F-E0E0-4287-971B-2F51D4122251}" srcOrd="1" destOrd="0" presId="urn:microsoft.com/office/officeart/2005/8/layout/default"/>
    <dgm:cxn modelId="{C9176FBB-D0A1-4227-8A8B-DB2218FAFCB5}" type="presParOf" srcId="{8223FE4F-F79C-4B03-963E-07B98164E446}" destId="{CF76FCA4-4E01-4FDA-880E-F1B01F8C4A52}" srcOrd="2" destOrd="0" presId="urn:microsoft.com/office/officeart/2005/8/layout/default"/>
    <dgm:cxn modelId="{DFA16A31-5DF9-4A8F-A221-7C53F1EE6B6B}" type="presParOf" srcId="{8223FE4F-F79C-4B03-963E-07B98164E446}" destId="{8963F208-AB8E-4D85-AB38-1CCCBCAF1D6A}" srcOrd="3" destOrd="0" presId="urn:microsoft.com/office/officeart/2005/8/layout/default"/>
    <dgm:cxn modelId="{DA76BAC9-D853-4220-B6E7-EF897094169B}" type="presParOf" srcId="{8223FE4F-F79C-4B03-963E-07B98164E446}" destId="{62B2733C-6CAA-4BAD-B0F9-92D68CC4273F}" srcOrd="4" destOrd="0" presId="urn:microsoft.com/office/officeart/2005/8/layout/default"/>
    <dgm:cxn modelId="{840B28BF-CB3D-401D-A073-D1502F70A984}" type="presParOf" srcId="{8223FE4F-F79C-4B03-963E-07B98164E446}" destId="{A2057880-2CD4-4803-9D67-CDA87BC828F6}" srcOrd="5" destOrd="0" presId="urn:microsoft.com/office/officeart/2005/8/layout/default"/>
    <dgm:cxn modelId="{DCE4DAAA-E486-4F08-B895-2D0C25403973}" type="presParOf" srcId="{8223FE4F-F79C-4B03-963E-07B98164E446}" destId="{D01294E5-04EE-4675-BDC4-AFABDD3B27E2}" srcOrd="6" destOrd="0" presId="urn:microsoft.com/office/officeart/2005/8/layout/default"/>
    <dgm:cxn modelId="{A7D574C5-2C5C-4529-80F8-5DCD70B1F9E5}" type="presParOf" srcId="{8223FE4F-F79C-4B03-963E-07B98164E446}" destId="{FD611965-0ADF-449A-9115-45EECF792D0F}" srcOrd="7" destOrd="0" presId="urn:microsoft.com/office/officeart/2005/8/layout/default"/>
    <dgm:cxn modelId="{E8A8D3D7-D37F-450B-BE19-C15A18E9CCB8}" type="presParOf" srcId="{8223FE4F-F79C-4B03-963E-07B98164E446}" destId="{828D7713-B9A4-4C3B-AA89-77A96CEAB1E2}" srcOrd="8" destOrd="0" presId="urn:microsoft.com/office/officeart/2005/8/layout/default"/>
    <dgm:cxn modelId="{EF8C33F1-AE04-4A5C-8F7B-1FD5CC6AD0E8}" type="presParOf" srcId="{8223FE4F-F79C-4B03-963E-07B98164E446}" destId="{2491728F-AB6C-4558-A8CC-3FE52BA9EAD6}" srcOrd="9" destOrd="0" presId="urn:microsoft.com/office/officeart/2005/8/layout/default"/>
    <dgm:cxn modelId="{182AA44C-113F-42E8-88A6-D9A9B48CA08F}" type="presParOf" srcId="{8223FE4F-F79C-4B03-963E-07B98164E446}" destId="{A45B6406-CA4B-4B98-969B-EF868C7A465C}" srcOrd="10" destOrd="0" presId="urn:microsoft.com/office/officeart/2005/8/layout/default"/>
    <dgm:cxn modelId="{1825247A-D478-4B16-9EC3-2CCEA4FA38C7}" type="presParOf" srcId="{8223FE4F-F79C-4B03-963E-07B98164E446}" destId="{D8A66069-C73A-43EA-BC5B-CD45E7F04629}" srcOrd="11" destOrd="0" presId="urn:microsoft.com/office/officeart/2005/8/layout/default"/>
    <dgm:cxn modelId="{277B41EC-3A03-47F8-8D24-1E946E8C022E}" type="presParOf" srcId="{8223FE4F-F79C-4B03-963E-07B98164E446}" destId="{820654CA-C0CF-4555-AAD1-BCCA207F52BF}" srcOrd="12" destOrd="0" presId="urn:microsoft.com/office/officeart/2005/8/layout/default"/>
    <dgm:cxn modelId="{99A96716-70FB-4336-B5BB-D23642667CED}" type="presParOf" srcId="{8223FE4F-F79C-4B03-963E-07B98164E446}" destId="{8606F9BB-D846-4EE5-B9D8-1E1A15B11BAD}" srcOrd="13" destOrd="0" presId="urn:microsoft.com/office/officeart/2005/8/layout/default"/>
    <dgm:cxn modelId="{2CEAEFA8-5412-4C69-9E2B-5D74880FFE86}" type="presParOf" srcId="{8223FE4F-F79C-4B03-963E-07B98164E446}" destId="{26C9F8A4-5396-4A6A-B7CF-A824C700A35F}" srcOrd="14" destOrd="0" presId="urn:microsoft.com/office/officeart/2005/8/layout/default"/>
    <dgm:cxn modelId="{6E5170AE-E4E4-4EC6-846D-339E36AE38BD}" type="presParOf" srcId="{8223FE4F-F79C-4B03-963E-07B98164E446}" destId="{F951489F-99B0-4816-84E1-FA156BDC0795}" srcOrd="15" destOrd="0" presId="urn:microsoft.com/office/officeart/2005/8/layout/default"/>
    <dgm:cxn modelId="{6C7291EF-781D-4A7D-8EFC-CE15DF23B0E7}" type="presParOf" srcId="{8223FE4F-F79C-4B03-963E-07B98164E446}" destId="{62CE35AC-F47C-4464-B216-C3C4205146A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6E2EFB-CF52-40AD-857E-F00D16EAE932}" type="doc">
      <dgm:prSet loTypeId="urn:microsoft.com/office/officeart/2005/8/layout/default" loCatId="list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E7DF717A-A8E0-48E7-9E70-A8A69C4F204B}">
      <dgm:prSet phldrT="[Текст]" custT="1"/>
      <dgm:spPr/>
      <dgm:t>
        <a:bodyPr/>
        <a:lstStyle/>
        <a:p>
          <a:r>
            <a:rPr lang="ru-RU" sz="1200" b="1" dirty="0" err="1" smtClean="0"/>
            <a:t>Симоктоког</a:t>
          </a:r>
          <a:r>
            <a:rPr lang="ru-RU" sz="1200" b="1" dirty="0" smtClean="0"/>
            <a:t> альфа</a:t>
          </a:r>
          <a:endParaRPr lang="ru-RU" sz="1200" b="1" dirty="0"/>
        </a:p>
      </dgm:t>
    </dgm:pt>
    <dgm:pt modelId="{9F23F624-A6E1-49E5-B175-6C9725159F13}" type="parTrans" cxnId="{FA8C3976-4CC1-4647-AD66-4E10C6B88E3F}">
      <dgm:prSet/>
      <dgm:spPr/>
      <dgm:t>
        <a:bodyPr/>
        <a:lstStyle/>
        <a:p>
          <a:endParaRPr lang="ru-RU"/>
        </a:p>
      </dgm:t>
    </dgm:pt>
    <dgm:pt modelId="{0A8C9054-CC0F-4856-B8E9-DCC8B904C2D2}" type="sibTrans" cxnId="{FA8C3976-4CC1-4647-AD66-4E10C6B88E3F}">
      <dgm:prSet/>
      <dgm:spPr/>
      <dgm:t>
        <a:bodyPr/>
        <a:lstStyle/>
        <a:p>
          <a:endParaRPr lang="ru-RU"/>
        </a:p>
      </dgm:t>
    </dgm:pt>
    <dgm:pt modelId="{E55FA867-F20C-4048-963C-BFCC49937F0E}" type="pres">
      <dgm:prSet presAssocID="{1A6E2EFB-CF52-40AD-857E-F00D16EAE932}" presName="diagram" presStyleCnt="0">
        <dgm:presLayoutVars>
          <dgm:dir/>
          <dgm:resizeHandles val="exact"/>
        </dgm:presLayoutVars>
      </dgm:prSet>
      <dgm:spPr/>
    </dgm:pt>
    <dgm:pt modelId="{2317DFB8-C226-48A9-ABA6-4CDCCD9B3342}" type="pres">
      <dgm:prSet presAssocID="{E7DF717A-A8E0-48E7-9E70-A8A69C4F204B}" presName="node" presStyleLbl="node1" presStyleIdx="0" presStyleCnt="1" custScaleX="80192" custScaleY="76202" custLinFactNeighborY="-16595">
        <dgm:presLayoutVars>
          <dgm:bulletEnabled val="1"/>
        </dgm:presLayoutVars>
      </dgm:prSet>
      <dgm:spPr/>
    </dgm:pt>
  </dgm:ptLst>
  <dgm:cxnLst>
    <dgm:cxn modelId="{6555E85D-EC84-47FE-8A05-564A945BE503}" type="presOf" srcId="{E7DF717A-A8E0-48E7-9E70-A8A69C4F204B}" destId="{2317DFB8-C226-48A9-ABA6-4CDCCD9B3342}" srcOrd="0" destOrd="0" presId="urn:microsoft.com/office/officeart/2005/8/layout/default"/>
    <dgm:cxn modelId="{FA8C3976-4CC1-4647-AD66-4E10C6B88E3F}" srcId="{1A6E2EFB-CF52-40AD-857E-F00D16EAE932}" destId="{E7DF717A-A8E0-48E7-9E70-A8A69C4F204B}" srcOrd="0" destOrd="0" parTransId="{9F23F624-A6E1-49E5-B175-6C9725159F13}" sibTransId="{0A8C9054-CC0F-4856-B8E9-DCC8B904C2D2}"/>
    <dgm:cxn modelId="{54229D6F-1085-46E8-AC09-2DF0B7E93C88}" type="presOf" srcId="{1A6E2EFB-CF52-40AD-857E-F00D16EAE932}" destId="{E55FA867-F20C-4048-963C-BFCC49937F0E}" srcOrd="0" destOrd="0" presId="urn:microsoft.com/office/officeart/2005/8/layout/default"/>
    <dgm:cxn modelId="{7612640A-8F57-4CEE-8A00-8960E070C0EE}" type="presParOf" srcId="{E55FA867-F20C-4048-963C-BFCC49937F0E}" destId="{2317DFB8-C226-48A9-ABA6-4CDCCD9B334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86179-18BE-4586-AB43-880BE5314081}">
      <dsp:nvSpPr>
        <dsp:cNvPr id="0" name=""/>
        <dsp:cNvSpPr/>
      </dsp:nvSpPr>
      <dsp:spPr>
        <a:xfrm>
          <a:off x="57570" y="396382"/>
          <a:ext cx="2700300" cy="1620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Производство субстанций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Сбор плазмы </a:t>
          </a:r>
          <a:endParaRPr lang="ru-RU" sz="2500" kern="1200" dirty="0"/>
        </a:p>
      </dsp:txBody>
      <dsp:txXfrm>
        <a:off x="57570" y="396382"/>
        <a:ext cx="2700300" cy="1620180"/>
      </dsp:txXfrm>
    </dsp:sp>
    <dsp:sp modelId="{B50F7A2B-335D-458F-891A-8FF24F040A9D}">
      <dsp:nvSpPr>
        <dsp:cNvPr id="0" name=""/>
        <dsp:cNvSpPr/>
      </dsp:nvSpPr>
      <dsp:spPr>
        <a:xfrm>
          <a:off x="2970329" y="378041"/>
          <a:ext cx="2700300" cy="1620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Производство ГЛФ</a:t>
          </a:r>
          <a:endParaRPr lang="ru-RU" sz="2500" kern="1200" dirty="0"/>
        </a:p>
      </dsp:txBody>
      <dsp:txXfrm>
        <a:off x="2970329" y="378041"/>
        <a:ext cx="2700300" cy="1620180"/>
      </dsp:txXfrm>
    </dsp:sp>
    <dsp:sp modelId="{7CBFB643-36C0-43ED-8A3A-ECC17BFB7C47}">
      <dsp:nvSpPr>
        <dsp:cNvPr id="0" name=""/>
        <dsp:cNvSpPr/>
      </dsp:nvSpPr>
      <dsp:spPr>
        <a:xfrm>
          <a:off x="5940659" y="378041"/>
          <a:ext cx="2700300" cy="1620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Упаковка и выпускающий  контроль качества</a:t>
          </a:r>
          <a:endParaRPr lang="ru-RU" sz="2500" kern="1200" dirty="0"/>
        </a:p>
      </dsp:txBody>
      <dsp:txXfrm>
        <a:off x="5940659" y="378041"/>
        <a:ext cx="2700300" cy="1620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0B464-1357-43AE-A9A2-65410A0BF699}">
      <dsp:nvSpPr>
        <dsp:cNvPr id="0" name=""/>
        <dsp:cNvSpPr/>
      </dsp:nvSpPr>
      <dsp:spPr>
        <a:xfrm>
          <a:off x="0" y="229926"/>
          <a:ext cx="1858304" cy="1114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Фактор свертывания крови </a:t>
          </a:r>
          <a:r>
            <a:rPr lang="en-US" sz="1200" b="1" kern="1200" dirty="0" smtClean="0"/>
            <a:t>VIII</a:t>
          </a:r>
          <a:r>
            <a:rPr lang="ru-RU" sz="1200" b="1" kern="1200" dirty="0" smtClean="0"/>
            <a:t> + Фактор </a:t>
          </a:r>
          <a:r>
            <a:rPr lang="ru-RU" sz="1200" b="1" kern="1200" dirty="0" err="1" smtClean="0"/>
            <a:t>Виллебранда</a:t>
          </a:r>
          <a:endParaRPr lang="ru-RU" sz="1200" b="1" kern="1200" dirty="0"/>
        </a:p>
      </dsp:txBody>
      <dsp:txXfrm>
        <a:off x="0" y="229926"/>
        <a:ext cx="1858304" cy="1114983"/>
      </dsp:txXfrm>
    </dsp:sp>
    <dsp:sp modelId="{CF76FCA4-4E01-4FDA-880E-F1B01F8C4A52}">
      <dsp:nvSpPr>
        <dsp:cNvPr id="0" name=""/>
        <dsp:cNvSpPr/>
      </dsp:nvSpPr>
      <dsp:spPr>
        <a:xfrm>
          <a:off x="2044135" y="229926"/>
          <a:ext cx="1858304" cy="11149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Фактор свертывания крови </a:t>
          </a:r>
          <a:r>
            <a:rPr lang="en-US" sz="1200" b="1" kern="1200" smtClean="0"/>
            <a:t>VIII</a:t>
          </a:r>
          <a:endParaRPr lang="ru-RU" sz="1200" b="1" kern="1200"/>
        </a:p>
      </dsp:txBody>
      <dsp:txXfrm>
        <a:off x="2044135" y="229926"/>
        <a:ext cx="1858304" cy="1114983"/>
      </dsp:txXfrm>
    </dsp:sp>
    <dsp:sp modelId="{62B2733C-6CAA-4BAD-B0F9-92D68CC4273F}">
      <dsp:nvSpPr>
        <dsp:cNvPr id="0" name=""/>
        <dsp:cNvSpPr/>
      </dsp:nvSpPr>
      <dsp:spPr>
        <a:xfrm>
          <a:off x="4088271" y="229926"/>
          <a:ext cx="1858304" cy="11149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Фактор свертывания крови </a:t>
          </a:r>
          <a:r>
            <a:rPr lang="en-US" sz="1200" b="1" kern="1200" dirty="0" smtClean="0"/>
            <a:t>IX</a:t>
          </a:r>
          <a:endParaRPr lang="ru-RU" sz="1200" b="1" kern="1200" dirty="0"/>
        </a:p>
      </dsp:txBody>
      <dsp:txXfrm>
        <a:off x="4088271" y="229926"/>
        <a:ext cx="1858304" cy="1114983"/>
      </dsp:txXfrm>
    </dsp:sp>
    <dsp:sp modelId="{D01294E5-04EE-4675-BDC4-AFABDD3B27E2}">
      <dsp:nvSpPr>
        <dsp:cNvPr id="0" name=""/>
        <dsp:cNvSpPr/>
      </dsp:nvSpPr>
      <dsp:spPr>
        <a:xfrm>
          <a:off x="0" y="1530740"/>
          <a:ext cx="1858304" cy="11149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Иммуноглобулин человека нормальный, 5%</a:t>
          </a:r>
          <a:endParaRPr lang="ru-RU" sz="1200" b="1" kern="1200"/>
        </a:p>
      </dsp:txBody>
      <dsp:txXfrm>
        <a:off x="0" y="1530740"/>
        <a:ext cx="1858304" cy="1114983"/>
      </dsp:txXfrm>
    </dsp:sp>
    <dsp:sp modelId="{828D7713-B9A4-4C3B-AA89-77A96CEAB1E2}">
      <dsp:nvSpPr>
        <dsp:cNvPr id="0" name=""/>
        <dsp:cNvSpPr/>
      </dsp:nvSpPr>
      <dsp:spPr>
        <a:xfrm>
          <a:off x="2044135" y="1530740"/>
          <a:ext cx="1858304" cy="11149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Иммуноглобулин человека нормальный, 10%</a:t>
          </a:r>
          <a:endParaRPr lang="ru-RU" sz="1200" b="1" kern="1200"/>
        </a:p>
      </dsp:txBody>
      <dsp:txXfrm>
        <a:off x="2044135" y="1530740"/>
        <a:ext cx="1858304" cy="1114983"/>
      </dsp:txXfrm>
    </dsp:sp>
    <dsp:sp modelId="{A45B6406-CA4B-4B98-969B-EF868C7A465C}">
      <dsp:nvSpPr>
        <dsp:cNvPr id="0" name=""/>
        <dsp:cNvSpPr/>
      </dsp:nvSpPr>
      <dsp:spPr>
        <a:xfrm>
          <a:off x="4088271" y="1530740"/>
          <a:ext cx="1858304" cy="1114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Иммуноглобулин человека антирезус </a:t>
          </a:r>
          <a:r>
            <a:rPr lang="en-US" sz="1200" b="1" kern="1200" smtClean="0"/>
            <a:t>Rho </a:t>
          </a:r>
          <a:r>
            <a:rPr lang="ru-RU" sz="1200" b="1" kern="1200" smtClean="0"/>
            <a:t>(</a:t>
          </a:r>
          <a:r>
            <a:rPr lang="en-US" sz="1200" b="1" kern="1200" smtClean="0"/>
            <a:t>D</a:t>
          </a:r>
          <a:r>
            <a:rPr lang="ru-RU" sz="1200" b="1" kern="1200" smtClean="0"/>
            <a:t>)</a:t>
          </a:r>
          <a:endParaRPr lang="ru-RU" sz="1200" b="1" kern="1200"/>
        </a:p>
      </dsp:txBody>
      <dsp:txXfrm>
        <a:off x="4088271" y="1530740"/>
        <a:ext cx="1858304" cy="1114983"/>
      </dsp:txXfrm>
    </dsp:sp>
    <dsp:sp modelId="{820654CA-C0CF-4555-AAD1-BCCA207F52BF}">
      <dsp:nvSpPr>
        <dsp:cNvPr id="0" name=""/>
        <dsp:cNvSpPr/>
      </dsp:nvSpPr>
      <dsp:spPr>
        <a:xfrm>
          <a:off x="0" y="2831554"/>
          <a:ext cx="1858304" cy="11149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Иммуноглобулин человека нормальный (раствор для подкожного введения)</a:t>
          </a:r>
          <a:endParaRPr lang="ru-RU" sz="1200" b="1" kern="1200"/>
        </a:p>
      </dsp:txBody>
      <dsp:txXfrm>
        <a:off x="0" y="2831554"/>
        <a:ext cx="1858304" cy="1114983"/>
      </dsp:txXfrm>
    </dsp:sp>
    <dsp:sp modelId="{26C9F8A4-5396-4A6A-B7CF-A824C700A35F}">
      <dsp:nvSpPr>
        <dsp:cNvPr id="0" name=""/>
        <dsp:cNvSpPr/>
      </dsp:nvSpPr>
      <dsp:spPr>
        <a:xfrm>
          <a:off x="2044135" y="2831554"/>
          <a:ext cx="1858304" cy="11149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Альбумин человеческий</a:t>
          </a:r>
          <a:endParaRPr lang="ru-RU" sz="1200" b="1" kern="1200"/>
        </a:p>
      </dsp:txBody>
      <dsp:txXfrm>
        <a:off x="2044135" y="2831554"/>
        <a:ext cx="1858304" cy="1114983"/>
      </dsp:txXfrm>
    </dsp:sp>
    <dsp:sp modelId="{62CE35AC-F47C-4464-B216-C3C4205146AE}">
      <dsp:nvSpPr>
        <dsp:cNvPr id="0" name=""/>
        <dsp:cNvSpPr/>
      </dsp:nvSpPr>
      <dsp:spPr>
        <a:xfrm>
          <a:off x="4088271" y="2831554"/>
          <a:ext cx="1858304" cy="11149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Факторы свертывания крови </a:t>
          </a:r>
          <a:r>
            <a:rPr lang="en-US" sz="1200" b="1" kern="1200" dirty="0" smtClean="0"/>
            <a:t>II</a:t>
          </a:r>
          <a:r>
            <a:rPr lang="ru-RU" sz="1200" b="1" kern="1200" dirty="0" smtClean="0"/>
            <a:t>, </a:t>
          </a:r>
          <a:r>
            <a:rPr lang="en-US" sz="1200" b="1" kern="1200" dirty="0" smtClean="0"/>
            <a:t>VII</a:t>
          </a:r>
          <a:r>
            <a:rPr lang="ru-RU" sz="1200" b="1" kern="1200" dirty="0" smtClean="0"/>
            <a:t>, </a:t>
          </a:r>
          <a:r>
            <a:rPr lang="en-US" sz="1200" b="1" kern="1200" dirty="0" smtClean="0"/>
            <a:t>IX </a:t>
          </a:r>
          <a:r>
            <a:rPr lang="ru-RU" sz="1200" b="1" kern="1200" dirty="0" smtClean="0"/>
            <a:t>и </a:t>
          </a:r>
          <a:r>
            <a:rPr lang="en-US" sz="1200" b="1" kern="1200" dirty="0" smtClean="0"/>
            <a:t>X </a:t>
          </a:r>
          <a:r>
            <a:rPr lang="ru-RU" sz="1200" b="1" kern="1200" dirty="0" smtClean="0"/>
            <a:t>в комбинации (</a:t>
          </a:r>
          <a:r>
            <a:rPr lang="ru-RU" sz="1200" b="1" kern="1200" dirty="0" err="1" smtClean="0"/>
            <a:t>протромбиновый</a:t>
          </a:r>
          <a:r>
            <a:rPr lang="ru-RU" sz="1200" b="1" kern="1200" dirty="0" smtClean="0"/>
            <a:t> комплекс)</a:t>
          </a:r>
          <a:endParaRPr lang="ru-RU" sz="1200" b="1" kern="1200" dirty="0"/>
        </a:p>
      </dsp:txBody>
      <dsp:txXfrm>
        <a:off x="4088271" y="2831554"/>
        <a:ext cx="1858304" cy="1114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7DFB8-C226-48A9-ABA6-4CDCCD9B3342}">
      <dsp:nvSpPr>
        <dsp:cNvPr id="0" name=""/>
        <dsp:cNvSpPr/>
      </dsp:nvSpPr>
      <dsp:spPr>
        <a:xfrm>
          <a:off x="230557" y="4"/>
          <a:ext cx="1866805" cy="1064352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Симоктоког</a:t>
          </a:r>
          <a:r>
            <a:rPr lang="ru-RU" sz="1200" b="1" kern="1200" dirty="0" smtClean="0"/>
            <a:t> альфа</a:t>
          </a:r>
          <a:endParaRPr lang="ru-RU" sz="1200" b="1" kern="1200" dirty="0"/>
        </a:p>
      </dsp:txBody>
      <dsp:txXfrm>
        <a:off x="230557" y="4"/>
        <a:ext cx="1866805" cy="1064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06D98-930B-408D-952F-F042859ABE0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973"/>
            <a:ext cx="5438775" cy="4468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767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2767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68F2A-4918-49A6-B4DF-35CC9AD24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4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1EB93-3C86-4048-9392-2DF18DC94CD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550A-AC2D-4F1D-9F2D-8DF2A48CE7FA}" type="datetime1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6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A90C-DF5E-4C2C-939F-7752047DA7A7}" type="datetime1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6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B195-ADBE-4AB9-9B51-3706BA9C101E}" type="datetime1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23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3D75-3474-C944-B899-6D4A8D795A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71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6C21-3427-3241-804B-7EADA6AAC4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45FD-2B68-B64F-A35B-4C521E1553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67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FACD-4873-D142-9288-B262989067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4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8171-F596-E84B-915C-7D863A7304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0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8839-F4C5-D64C-B3FA-A58147E54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93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E7C-0B0C-224A-81B1-08E397055C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04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50A-1D7C-564C-A7E5-610842980C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8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C762-6976-4E35-82F4-35B9DFB00927}" type="datetime1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09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D16C-636C-D943-8AF1-14D13D42E1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33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DC50-CE3B-3C4A-A440-6F21CB7B0F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3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C90D-81C4-654A-9775-A3472A3987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6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C3C-F3C6-4813-8ACE-ACB5A7EBDF81}" type="datetime1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6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7000-FC53-4F91-8813-1C97F8BC577C}" type="datetime1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39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E30-DF57-484C-8444-3742F3C8B17F}" type="datetime1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4A-E79A-4842-ACE7-0A7E78C93DEB}" type="datetime1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1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173F-2A31-4486-A5BB-A4292088B16D}" type="datetime1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BED-E641-4A15-B8A1-9A03936E7DA4}" type="datetime1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C871-D57A-4DFB-8651-A936B8851CBD}" type="datetime1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7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50FA-2750-4ED0-8995-E54DDADA0D4D}" type="datetime1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CBC9-A2A9-46B3-95C6-FB83E449A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43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EEF60-7354-1340-AAB6-BE84D96CC0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КОНФИДЕНЦИАЛЬНО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B569-AB63-4804-9ED0-BE2260ABB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1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3825" y="2429598"/>
            <a:ext cx="6048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a typeface="Arial Narrow" charset="0"/>
                <a:cs typeface="Arial Narrow" charset="0"/>
              </a:rPr>
              <a:t>О создании в Российской Федерации производства полного цикла биофармацевтических препаратов, субстанций из плазмы крови человека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a typeface="Arial Narrow" charset="0"/>
              <a:cs typeface="Arial Narrow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915438"/>
            <a:ext cx="0" cy="341632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84" y="2429598"/>
            <a:ext cx="2247076" cy="13796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23928" y="635013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Москва, 2018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Виды производства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30588675"/>
              </p:ext>
            </p:extLst>
          </p:nvPr>
        </p:nvGraphicFramePr>
        <p:xfrm>
          <a:off x="251520" y="1628800"/>
          <a:ext cx="864096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47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261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Производство биофармацевтических   препаратов из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плазмы крови человека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Номенклатура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07504" y="1484784"/>
            <a:ext cx="597666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Плазматические</a:t>
            </a: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698511747"/>
              </p:ext>
            </p:extLst>
          </p:nvPr>
        </p:nvGraphicFramePr>
        <p:xfrm>
          <a:off x="107504" y="2204864"/>
          <a:ext cx="59465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6372200" y="1484784"/>
            <a:ext cx="259769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Рекомбинантные</a:t>
            </a:r>
            <a:endParaRPr lang="ru-RU" sz="2400" b="1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4065521597"/>
              </p:ext>
            </p:extLst>
          </p:nvPr>
        </p:nvGraphicFramePr>
        <p:xfrm>
          <a:off x="6507088" y="2420888"/>
          <a:ext cx="2327920" cy="152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618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792" y="26064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Этапы реализации проекта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539552" y="3356992"/>
            <a:ext cx="80648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4"/>
            <a:endCxn id="13" idx="4"/>
          </p:cNvCxnSpPr>
          <p:nvPr/>
        </p:nvCxnSpPr>
        <p:spPr>
          <a:xfrm>
            <a:off x="1731308" y="3465004"/>
            <a:ext cx="5749819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619672" y="3248980"/>
            <a:ext cx="22327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87824" y="3248980"/>
            <a:ext cx="22327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460364" y="3248980"/>
            <a:ext cx="22327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940152" y="3248980"/>
            <a:ext cx="22327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369491" y="3248980"/>
            <a:ext cx="22327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8078801">
            <a:off x="1114507" y="1652240"/>
            <a:ext cx="1233604" cy="1212229"/>
          </a:xfrm>
          <a:prstGeom prst="teardrop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rot="8078801">
            <a:off x="2482658" y="1652239"/>
            <a:ext cx="1233604" cy="1212229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Капля 15"/>
          <p:cNvSpPr/>
          <p:nvPr/>
        </p:nvSpPr>
        <p:spPr>
          <a:xfrm rot="8078801">
            <a:off x="3955197" y="1652238"/>
            <a:ext cx="1233604" cy="1212229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rot="8078801">
            <a:off x="5434987" y="1652239"/>
            <a:ext cx="1233604" cy="1212229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апля 17"/>
          <p:cNvSpPr/>
          <p:nvPr/>
        </p:nvSpPr>
        <p:spPr>
          <a:xfrm rot="8078801">
            <a:off x="6864324" y="1652239"/>
            <a:ext cx="1233604" cy="1212229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371269" y="193518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8024" y="3558770"/>
            <a:ext cx="21602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Производство  4-х стадий препаратов крови по технологии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Octapharma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«СКОПИНФАРМ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Вторая вирусная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инактивация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Этикетирование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флаконов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Вторичная упаковка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Контроль качества</a:t>
            </a:r>
          </a:p>
          <a:p>
            <a:pPr lvl="0"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739420" y="193518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6177" y="193518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2023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91748" y="193518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21087" y="207368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98264" y="3558770"/>
            <a:ext cx="1544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Строительство нового завода полного цикла по производству препаратов крови</a:t>
            </a:r>
          </a:p>
          <a:p>
            <a:pPr lvl="0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965318" y="3558770"/>
            <a:ext cx="15445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Валидация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и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лицензирование нового завода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509866" y="3558770"/>
            <a:ext cx="12445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Поэтапный запуск производства</a:t>
            </a:r>
          </a:p>
          <a:p>
            <a:pPr lvl="0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912129" y="3558770"/>
            <a:ext cx="169231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Производство полного цикла,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вкл. производство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субстанций</a:t>
            </a:r>
          </a:p>
          <a:p>
            <a:pPr lvl="0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6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39706" y="214916"/>
            <a:ext cx="8543292" cy="141277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Закупки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Фактора свертывания крови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VIII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 численность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больных гемофилией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A, 2017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г.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6014" y="4653136"/>
            <a:ext cx="885698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*</a:t>
            </a:r>
            <a:r>
              <a:rPr lang="ru-RU" dirty="0" smtClean="0"/>
              <a:t>Включает поставку плазматических факторов крови </a:t>
            </a:r>
            <a:r>
              <a:rPr lang="en-US" dirty="0" smtClean="0"/>
              <a:t> VIII </a:t>
            </a:r>
            <a:r>
              <a:rPr lang="ru-RU" dirty="0" smtClean="0"/>
              <a:t>на 1 квартал 2018 года.</a:t>
            </a:r>
          </a:p>
          <a:p>
            <a:endParaRPr lang="ru-RU" sz="900" dirty="0" smtClean="0"/>
          </a:p>
          <a:p>
            <a:r>
              <a:rPr lang="ru-RU" b="1" dirty="0" smtClean="0"/>
              <a:t>В план-графике МЗ на 2018 год не предусмотрена поставка плазматических факторов </a:t>
            </a:r>
            <a:r>
              <a:rPr lang="ru-RU" b="1" dirty="0"/>
              <a:t>крови </a:t>
            </a:r>
            <a:r>
              <a:rPr lang="en-US" b="1" dirty="0"/>
              <a:t> </a:t>
            </a:r>
            <a:r>
              <a:rPr lang="en-US" b="1" dirty="0" smtClean="0"/>
              <a:t>VIII </a:t>
            </a:r>
            <a:r>
              <a:rPr lang="ru-RU" b="1" dirty="0" smtClean="0"/>
              <a:t>на 1 кв. 2019 года: </a:t>
            </a:r>
          </a:p>
          <a:p>
            <a:r>
              <a:rPr lang="ru-RU" b="1" dirty="0" smtClean="0"/>
              <a:t>заявка     на 44,5% меньше по сравнению с 2017 годом  </a:t>
            </a:r>
            <a:r>
              <a:rPr lang="ru-RU" dirty="0" smtClean="0"/>
              <a:t>(414,5 млн МЕ в 2018 году и  589,9 млн МЕ в 2017 году),</a:t>
            </a:r>
          </a:p>
          <a:p>
            <a:r>
              <a:rPr lang="ru-RU" dirty="0"/>
              <a:t>	</a:t>
            </a:r>
            <a:r>
              <a:rPr lang="ru-RU" b="1" dirty="0" smtClean="0"/>
              <a:t>на </a:t>
            </a:r>
            <a:r>
              <a:rPr lang="ru-RU" b="1" dirty="0"/>
              <a:t>17% </a:t>
            </a:r>
            <a:r>
              <a:rPr lang="ru-RU" b="1" dirty="0" smtClean="0"/>
              <a:t>меньше потребности  2018 года в соответствии с письмом-запросом МЗ  РФ  от 17.11.2017 </a:t>
            </a:r>
            <a:r>
              <a:rPr lang="ru-RU" dirty="0" smtClean="0"/>
              <a:t>(на 71 млн МЕ).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089698"/>
              </p:ext>
            </p:extLst>
          </p:nvPr>
        </p:nvGraphicFramePr>
        <p:xfrm>
          <a:off x="1043608" y="1268760"/>
          <a:ext cx="684076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3614" y="1707577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*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629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056731"/>
              </p:ext>
            </p:extLst>
          </p:nvPr>
        </p:nvGraphicFramePr>
        <p:xfrm>
          <a:off x="457200" y="1124744"/>
          <a:ext cx="8229600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0648" y="14463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Стоимость 1 МЕ фактора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свертывания крови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VIII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2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3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20072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+67%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+76%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960" y="4365104"/>
            <a:ext cx="8784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Уровень цен на 1 МЕ плазматического фактора свертывания крови в России значительно ниже цен в европейских странах.</a:t>
            </a:r>
          </a:p>
          <a:p>
            <a:r>
              <a:rPr lang="ru-RU" sz="2000" dirty="0" smtClean="0"/>
              <a:t>Тем не менее </a:t>
            </a:r>
            <a:r>
              <a:rPr lang="ru-RU" sz="2000" b="1" dirty="0" smtClean="0"/>
              <a:t>в 2018 году цена </a:t>
            </a:r>
            <a:r>
              <a:rPr lang="ru-RU" sz="2000" b="1" dirty="0"/>
              <a:t>1 МЕ плазматического фактора свертывания крови  </a:t>
            </a:r>
            <a:r>
              <a:rPr lang="en-US" sz="2000" b="1" dirty="0" smtClean="0"/>
              <a:t>VIII</a:t>
            </a:r>
            <a:r>
              <a:rPr lang="ru-RU" sz="2000" b="1" dirty="0" smtClean="0"/>
              <a:t>  снижена на 3,6% </a:t>
            </a:r>
          </a:p>
          <a:p>
            <a:r>
              <a:rPr lang="ru-RU" sz="2000" b="1" dirty="0" smtClean="0"/>
              <a:t>Цены на рекомбинантные препараты факторов крови </a:t>
            </a:r>
            <a:r>
              <a:rPr lang="en-US" sz="2000" b="1" dirty="0" smtClean="0"/>
              <a:t>VIII </a:t>
            </a:r>
            <a:r>
              <a:rPr lang="ru-RU" sz="2000" b="1" dirty="0" smtClean="0"/>
              <a:t>в 2018 году не снижены, в тоже время заявка </a:t>
            </a:r>
            <a:r>
              <a:rPr lang="en-US" sz="2000" b="1" dirty="0" smtClean="0"/>
              <a:t> </a:t>
            </a:r>
            <a:r>
              <a:rPr lang="ru-RU" sz="2000" b="1" dirty="0" smtClean="0"/>
              <a:t>на  рекомбинантный фактор </a:t>
            </a:r>
            <a:r>
              <a:rPr lang="en-US" sz="2000" b="1" dirty="0" smtClean="0"/>
              <a:t>VIII </a:t>
            </a:r>
            <a:r>
              <a:rPr lang="ru-RU" sz="2000" b="1" dirty="0" smtClean="0"/>
              <a:t>на</a:t>
            </a:r>
            <a:r>
              <a:rPr lang="en-US" sz="2000" b="1" dirty="0" smtClean="0"/>
              <a:t> </a:t>
            </a:r>
            <a:r>
              <a:rPr lang="ru-RU" sz="2000" b="1" dirty="0" smtClean="0"/>
              <a:t>2018 год на 18,7% больше заявки 2017 года.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601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696295"/>
              </p:ext>
            </p:extLst>
          </p:nvPr>
        </p:nvGraphicFramePr>
        <p:xfrm>
          <a:off x="762824" y="1700808"/>
          <a:ext cx="748158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Объем финансирования лечения и кол-во МЕ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из расчета на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больного гемофилией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А,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фактор свертывания крови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VIII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),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2017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4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76056" y="223622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+60%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+40%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9715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закупке рекомбинантных факторов крови по ценам плазматических в 2018 году  </a:t>
            </a:r>
            <a:r>
              <a:rPr lang="ru-RU" sz="2400" b="1" dirty="0" smtClean="0"/>
              <a:t>экономия составит около 2 млрд. руб., что позволит закупить плазматические факторы крови </a:t>
            </a:r>
          </a:p>
          <a:p>
            <a:r>
              <a:rPr lang="ru-RU" sz="2400" b="1" dirty="0" smtClean="0"/>
              <a:t>на 1-е полугодие 2019 года в полном объеме.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5856" y="345994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-0,5%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07" y="345994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-17%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12413"/>
            <a:ext cx="8229600" cy="4928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*2015г. – запуск нового цеха на  фармацевтическом заводе «СКОПИНФАРМ» площадью </a:t>
            </a:r>
            <a:r>
              <a:rPr lang="ru-RU" sz="2000" dirty="0"/>
              <a:t>более 1000м</a:t>
            </a:r>
            <a:r>
              <a:rPr lang="ru-RU" sz="2000" baseline="30000" dirty="0"/>
              <a:t>2</a:t>
            </a:r>
            <a:r>
              <a:rPr lang="ru-RU" sz="2000" dirty="0"/>
              <a:t> по производству 4-х стадий препаратов крови по технологии международной фармацевтической компании </a:t>
            </a:r>
            <a:r>
              <a:rPr lang="ru-RU" sz="2000" dirty="0" smtClean="0"/>
              <a:t>«Октафарма </a:t>
            </a:r>
            <a:r>
              <a:rPr lang="ru-RU" sz="2000" dirty="0" err="1" smtClean="0"/>
              <a:t>Нордик</a:t>
            </a:r>
            <a:r>
              <a:rPr lang="ru-RU" sz="2000" dirty="0" smtClean="0"/>
              <a:t> АБ», Швеция:</a:t>
            </a:r>
            <a:endParaRPr lang="ru-RU" sz="2000" dirty="0"/>
          </a:p>
          <a:p>
            <a:pPr lvl="0"/>
            <a:r>
              <a:rPr lang="ru-RU" sz="1800" dirty="0" smtClean="0"/>
              <a:t>Вторая вирусная </a:t>
            </a:r>
            <a:r>
              <a:rPr lang="ru-RU" sz="1800" dirty="0" err="1" smtClean="0"/>
              <a:t>инактивация</a:t>
            </a:r>
            <a:endParaRPr lang="ru-RU" sz="1800" dirty="0" smtClean="0"/>
          </a:p>
          <a:p>
            <a:pPr lvl="0"/>
            <a:r>
              <a:rPr lang="ru-RU" sz="1800" dirty="0" err="1" smtClean="0"/>
              <a:t>Этикетирование</a:t>
            </a:r>
            <a:r>
              <a:rPr lang="ru-RU" sz="1800" dirty="0" smtClean="0"/>
              <a:t> </a:t>
            </a:r>
            <a:r>
              <a:rPr lang="ru-RU" sz="1800" dirty="0"/>
              <a:t>флаконов</a:t>
            </a:r>
          </a:p>
          <a:p>
            <a:pPr lvl="0"/>
            <a:r>
              <a:rPr lang="ru-RU" sz="1800" dirty="0"/>
              <a:t>Вторичная упаковка</a:t>
            </a:r>
          </a:p>
          <a:p>
            <a:pPr lvl="0"/>
            <a:r>
              <a:rPr lang="ru-RU" sz="1800" dirty="0"/>
              <a:t>Контроль </a:t>
            </a:r>
            <a:r>
              <a:rPr lang="ru-RU" sz="1800" dirty="0" smtClean="0"/>
              <a:t>качества</a:t>
            </a:r>
          </a:p>
          <a:p>
            <a:pPr lvl="0"/>
            <a:endParaRPr lang="ru-RU" sz="1400" b="1" dirty="0"/>
          </a:p>
          <a:p>
            <a:pPr lvl="0"/>
            <a:endParaRPr lang="ru-RU" sz="1400" b="1" dirty="0" smtClean="0"/>
          </a:p>
          <a:p>
            <a:pPr lvl="0"/>
            <a:endParaRPr lang="ru-RU" sz="1400" b="1" dirty="0"/>
          </a:p>
          <a:p>
            <a:pPr lvl="0"/>
            <a:endParaRPr lang="ru-RU" sz="1400" b="1" dirty="0" smtClean="0"/>
          </a:p>
          <a:p>
            <a:pPr lvl="0"/>
            <a:endParaRPr lang="ru-RU" sz="1400" b="1" dirty="0"/>
          </a:p>
          <a:p>
            <a:pPr lvl="0"/>
            <a:endParaRPr lang="ru-RU" sz="1400" b="1" dirty="0" smtClean="0"/>
          </a:p>
          <a:p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Производство препаратов  крови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«Фармимэкс»*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6" y="1124744"/>
            <a:ext cx="1152278" cy="576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86720" y="6241682"/>
            <a:ext cx="799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«СКОПИНФАРМ» – производственная площадка «Фармимэкс» с </a:t>
            </a:r>
            <a:r>
              <a:rPr lang="ru-RU" b="1" dirty="0" smtClean="0"/>
              <a:t>2013 года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7" b="15653"/>
          <a:stretch/>
        </p:blipFill>
        <p:spPr>
          <a:xfrm>
            <a:off x="4355976" y="3140968"/>
            <a:ext cx="4104293" cy="22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70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09773"/>
            <a:ext cx="8229600" cy="331595"/>
          </a:xfrm>
        </p:spPr>
        <p:txBody>
          <a:bodyPr>
            <a:normAutofit/>
          </a:bodyPr>
          <a:lstStyle/>
          <a:p>
            <a:pPr lvl="0"/>
            <a:endParaRPr lang="ru-RU" sz="1400" b="1" dirty="0" smtClean="0"/>
          </a:p>
          <a:p>
            <a:pPr lvl="0"/>
            <a:endParaRPr lang="ru-RU" sz="1400" b="1" dirty="0"/>
          </a:p>
          <a:p>
            <a:pPr lvl="0"/>
            <a:endParaRPr lang="ru-RU" sz="1400" b="1" dirty="0" smtClean="0"/>
          </a:p>
          <a:p>
            <a:pPr lvl="0"/>
            <a:endParaRPr lang="ru-RU" sz="1400" b="1" dirty="0"/>
          </a:p>
          <a:p>
            <a:pPr lvl="0"/>
            <a:endParaRPr lang="ru-RU" sz="1400" b="1" dirty="0" smtClean="0"/>
          </a:p>
          <a:p>
            <a:endParaRPr lang="ru-RU" sz="16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815" y="2132855"/>
            <a:ext cx="3197369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0"/>
          <a:stretch/>
        </p:blipFill>
        <p:spPr>
          <a:xfrm>
            <a:off x="3413921" y="2993733"/>
            <a:ext cx="1520000" cy="2260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Производство препаратов крови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«Фармимэкс»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6" y="1124744"/>
            <a:ext cx="1152278" cy="576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7" b="-1"/>
          <a:stretch/>
        </p:blipFill>
        <p:spPr>
          <a:xfrm>
            <a:off x="1037077" y="4234351"/>
            <a:ext cx="1420357" cy="1708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5359563" y="3932875"/>
            <a:ext cx="340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Паровой стерилизатор (автоклав), Швеция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7757" y="525415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Титратор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для определения влаги, Швейцария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092" y="5903645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Климатические камеры для изучения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стабильности, Германия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20" y="6437020"/>
            <a:ext cx="799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«СКОПИНФАРМ» – производственная площадка «Фармимэкс» с </a:t>
            </a:r>
            <a:r>
              <a:rPr lang="ru-RU" b="1" dirty="0" smtClean="0"/>
              <a:t>2013 года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604" y="4495961"/>
            <a:ext cx="2685790" cy="151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1504829" y="1377578"/>
            <a:ext cx="7156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/>
              <a:t>Производство оснащено современным высокотехнологичным оборудованием от ведущих мировых производителей</a:t>
            </a:r>
            <a:endParaRPr lang="ru-RU" sz="20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92" y="2126203"/>
            <a:ext cx="2685790" cy="151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TextBox 17"/>
          <p:cNvSpPr txBox="1"/>
          <p:nvPr/>
        </p:nvSpPr>
        <p:spPr>
          <a:xfrm>
            <a:off x="5359563" y="6007961"/>
            <a:ext cx="340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Жидкостной хроматограф для тестирования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показателей, Германия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823" y="3638203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Этикетировочная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машина,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Великобритания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33623"/>
              </p:ext>
            </p:extLst>
          </p:nvPr>
        </p:nvGraphicFramePr>
        <p:xfrm>
          <a:off x="464373" y="1564872"/>
          <a:ext cx="8229600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99665" y="5789931"/>
            <a:ext cx="8104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* Производство 4-х стадий: </a:t>
            </a:r>
            <a:r>
              <a:rPr lang="ru-RU" sz="2000" dirty="0" smtClean="0"/>
              <a:t>вторая вирусная </a:t>
            </a:r>
            <a:r>
              <a:rPr lang="ru-RU" sz="2000" dirty="0" err="1" smtClean="0"/>
              <a:t>инактивация</a:t>
            </a:r>
            <a:r>
              <a:rPr lang="ru-RU" sz="2000" dirty="0"/>
              <a:t>, </a:t>
            </a:r>
            <a:r>
              <a:rPr lang="ru-RU" sz="2000" dirty="0" smtClean="0"/>
              <a:t> вторичная </a:t>
            </a:r>
            <a:r>
              <a:rPr lang="ru-RU" sz="2000" dirty="0"/>
              <a:t>упаковка</a:t>
            </a:r>
            <a:r>
              <a:rPr lang="ru-RU" sz="2000" dirty="0" smtClean="0"/>
              <a:t>, </a:t>
            </a:r>
            <a:r>
              <a:rPr lang="ru-RU" sz="2000" dirty="0" err="1" smtClean="0"/>
              <a:t>этикетирование</a:t>
            </a:r>
            <a:r>
              <a:rPr lang="ru-RU" sz="2000" dirty="0" smtClean="0"/>
              <a:t> флаконов, контроль качества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6" y="1124744"/>
            <a:ext cx="1152278" cy="57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342639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195,49 </a:t>
            </a:r>
          </a:p>
          <a:p>
            <a:pPr algn="ctr"/>
            <a:r>
              <a:rPr lang="ru-RU" dirty="0" smtClean="0"/>
              <a:t>млн. МЕ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26160" y="335617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207,71 </a:t>
            </a:r>
          </a:p>
          <a:p>
            <a:pPr algn="ctr"/>
            <a:r>
              <a:rPr lang="ru-RU" dirty="0" smtClean="0"/>
              <a:t>млн. МЕ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860032" y="288070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291,00 </a:t>
            </a:r>
          </a:p>
          <a:p>
            <a:pPr algn="ctr"/>
            <a:r>
              <a:rPr lang="ru-RU" dirty="0" smtClean="0"/>
              <a:t>млн. МЕ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23484" y="256609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349,98 </a:t>
            </a:r>
          </a:p>
          <a:p>
            <a:pPr algn="ctr"/>
            <a:r>
              <a:rPr lang="ru-RU" dirty="0" smtClean="0"/>
              <a:t>млн. МЕ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Динамика производства препаратов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крови на «СКОПИНФАРМ»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*</a:t>
            </a:r>
          </a:p>
        </p:txBody>
      </p:sp>
    </p:spTree>
    <p:extLst>
      <p:ext uri="{BB962C8B-B14F-4D97-AF65-F5344CB8AC3E}">
        <p14:creationId xmlns:p14="http://schemas.microsoft.com/office/powerpoint/2010/main" val="15990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756" y="2132856"/>
            <a:ext cx="2052268" cy="1260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Строительство завода полного цикла по производству биофармацевтических препаратов, субстанций из плазмы крови человека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3717032"/>
            <a:ext cx="8363272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ПАО «Фармимэкс» - </a:t>
            </a:r>
            <a:r>
              <a:rPr lang="en-US" sz="2000" dirty="0" smtClean="0"/>
              <a:t>Octapharma AG</a:t>
            </a:r>
            <a:r>
              <a:rPr lang="ru-RU" sz="2000" dirty="0" smtClean="0"/>
              <a:t>, Швейцария </a:t>
            </a:r>
            <a:r>
              <a:rPr lang="ru-RU" sz="2000" dirty="0"/>
              <a:t> </a:t>
            </a:r>
            <a:endParaRPr lang="ru-RU" sz="2000" dirty="0" smtClean="0"/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r>
              <a:rPr lang="ru-RU" sz="2000" dirty="0" smtClean="0"/>
              <a:t>30.03.2018г. - пройдена Экспертиза ФРП проекта </a:t>
            </a:r>
            <a:r>
              <a:rPr lang="ru-RU" sz="2000" dirty="0"/>
              <a:t>Специального инвестиционного контракта  (СПИК) «Строительство завода полного цикла по производству биофармацевтических </a:t>
            </a:r>
            <a:r>
              <a:rPr lang="ru-RU" sz="2000" dirty="0" smtClean="0"/>
              <a:t>препаратов из </a:t>
            </a:r>
            <a:r>
              <a:rPr lang="ru-RU" sz="2000" dirty="0"/>
              <a:t>плазмы крови человека</a:t>
            </a:r>
            <a:r>
              <a:rPr lang="ru-RU" sz="2000" dirty="0" smtClean="0"/>
              <a:t>»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r>
              <a:rPr lang="ru-RU" sz="2000" dirty="0" smtClean="0"/>
              <a:t>30.03.2018г. – подано заявление  на заключение СПИК в МИНПРОМТОРГ 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8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933" y="2223360"/>
            <a:ext cx="377952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Завод полного цикла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по производству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биофармацевтических препаратов, субстанций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из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плазмы крови человека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Производственная мощность: 600 тонн фракционированной плазмы/год</a:t>
            </a:r>
          </a:p>
          <a:p>
            <a:r>
              <a:rPr lang="ru-RU" sz="3000" dirty="0" smtClean="0"/>
              <a:t>Номенклатура: 9 плазматических препаратов крови и 1 рекомбинантный  препарат</a:t>
            </a:r>
          </a:p>
          <a:p>
            <a:r>
              <a:rPr lang="ru-RU" sz="3000" dirty="0" smtClean="0"/>
              <a:t>Площадь </a:t>
            </a:r>
            <a:r>
              <a:rPr lang="ru-RU" sz="3000" dirty="0"/>
              <a:t>земли под строительство: </a:t>
            </a:r>
            <a:r>
              <a:rPr lang="en-US" sz="3000" dirty="0"/>
              <a:t>10 </a:t>
            </a:r>
            <a:r>
              <a:rPr lang="ru-RU" sz="3000" dirty="0" smtClean="0"/>
              <a:t>га</a:t>
            </a:r>
          </a:p>
          <a:p>
            <a:r>
              <a:rPr lang="ru-RU" sz="3000" dirty="0" smtClean="0"/>
              <a:t>Локация: Рязанская область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Объем инвестиций 6, 26 млрд. рублей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CBC9-A2A9-46B3-95C6-FB83E449AAEA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310640" cy="80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664</Words>
  <Application>Microsoft Office PowerPoint</Application>
  <PresentationFormat>Экран (4:3)</PresentationFormat>
  <Paragraphs>146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Презентация PowerPoint</vt:lpstr>
      <vt:lpstr>              Закупки Фактора свертывания крови VIII и численность больных гемофилией A, 2017г.</vt:lpstr>
      <vt:lpstr>Стоимость 1 МЕ фактора  свертывания крови VIII </vt:lpstr>
      <vt:lpstr>        Объем финансирования лечения и кол-во МЕ         из расчета на 1 больного гемофилией А,  (фактор свертывания крови VIII), 2017г.</vt:lpstr>
      <vt:lpstr>Производство препаратов  крови  «Фармимэкс»*</vt:lpstr>
      <vt:lpstr>Производство препаратов крови  «Фармимэкс»</vt:lpstr>
      <vt:lpstr>      Динамика производства препаратов        крови на «СКОПИНФАРМ» *</vt:lpstr>
      <vt:lpstr>Строительство завода полного цикла по производству биофармацевтических препаратов, субстанций из плазмы крови человека  </vt:lpstr>
      <vt:lpstr>        Завод полного цикла по производству             биофармацевтических препаратов, субстанций  из плазмы крови человека </vt:lpstr>
      <vt:lpstr>     Виды производства</vt:lpstr>
      <vt:lpstr>     Производство биофармацевтических   препаратов из плазмы крови человека  Номенклатура</vt:lpstr>
      <vt:lpstr>   Этапы реализации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СПИК</dc:title>
  <dc:creator>Назарова Наталья Александровна</dc:creator>
  <cp:lastModifiedBy>Назарова Наталья Александровна</cp:lastModifiedBy>
  <cp:revision>462</cp:revision>
  <cp:lastPrinted>2018-04-03T16:25:43Z</cp:lastPrinted>
  <dcterms:created xsi:type="dcterms:W3CDTF">2018-03-30T10:24:55Z</dcterms:created>
  <dcterms:modified xsi:type="dcterms:W3CDTF">2018-04-03T16:26:05Z</dcterms:modified>
</cp:coreProperties>
</file>