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5" r:id="rId1"/>
    <p:sldMasterId id="2147483787" r:id="rId2"/>
  </p:sldMasterIdLst>
  <p:notesMasterIdLst>
    <p:notesMasterId r:id="rId11"/>
  </p:notesMasterIdLst>
  <p:handoutMasterIdLst>
    <p:handoutMasterId r:id="rId12"/>
  </p:handoutMasterIdLst>
  <p:sldIdLst>
    <p:sldId id="615" r:id="rId3"/>
    <p:sldId id="654" r:id="rId4"/>
    <p:sldId id="655" r:id="rId5"/>
    <p:sldId id="656" r:id="rId6"/>
    <p:sldId id="657" r:id="rId7"/>
    <p:sldId id="652" r:id="rId8"/>
    <p:sldId id="653" r:id="rId9"/>
    <p:sldId id="647" r:id="rId10"/>
  </p:sldIdLst>
  <p:sldSz cx="9906000" cy="6858000" type="A4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27B88"/>
    <a:srgbClr val="FFF0AF"/>
    <a:srgbClr val="006699"/>
    <a:srgbClr val="029089"/>
    <a:srgbClr val="008080"/>
    <a:srgbClr val="00817E"/>
    <a:srgbClr val="009999"/>
    <a:srgbClr val="97E4FF"/>
    <a:srgbClr val="FFDD4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882" autoAdjust="0"/>
    <p:restoredTop sz="94786" autoAdjust="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822"/>
        <p:guide orient="horz" pos="3952"/>
        <p:guide orient="horz" pos="572"/>
        <p:guide orient="horz" pos="1956"/>
        <p:guide orient="horz" pos="777"/>
        <p:guide orient="horz" pos="2001"/>
        <p:guide pos="3120"/>
        <p:guide pos="194"/>
        <p:guide pos="4277"/>
        <p:guide pos="6159"/>
        <p:guide pos="104"/>
        <p:guide pos="3483"/>
        <p:guide pos="32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34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>
              <a:defRPr sz="1200" smtClean="0"/>
            </a:lvl1pPr>
          </a:lstStyle>
          <a:p>
            <a:pPr>
              <a:defRPr/>
            </a:pPr>
            <a:fld id="{231EF274-B7FE-47EC-A3B9-7277788C4A30}" type="datetimeFigureOut">
              <a:rPr lang="ru-RU"/>
              <a:pPr>
                <a:defRPr/>
              </a:pPr>
              <a:t>22.10.2010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631EE67-167A-4BBB-B391-9CDDEF32C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9" rIns="91415" bIns="4570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9" rIns="91415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9" rIns="91415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9" rIns="91415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8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9" rIns="91415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9DC46CF-AD07-4DA7-AE3B-4FFDDB70B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A4329-BBDD-4AE7-AADD-05C6C037E1A5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TransKonteiner_Logo_rus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4708525"/>
            <a:ext cx="25050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8" descr="Cover_photo_sm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8" y="2133600"/>
            <a:ext cx="900112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5"/>
          <p:cNvSpPr>
            <a:spLocks noChangeArrowheads="1"/>
          </p:cNvSpPr>
          <p:nvPr userDrawn="1"/>
        </p:nvSpPr>
        <p:spPr bwMode="auto">
          <a:xfrm>
            <a:off x="631825" y="0"/>
            <a:ext cx="165100" cy="6858000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Line 36"/>
          <p:cNvSpPr>
            <a:spLocks noChangeShapeType="1"/>
          </p:cNvSpPr>
          <p:nvPr userDrawn="1"/>
        </p:nvSpPr>
        <p:spPr bwMode="auto">
          <a:xfrm flipH="1" flipV="1">
            <a:off x="0" y="2133600"/>
            <a:ext cx="9906000" cy="6350"/>
          </a:xfrm>
          <a:prstGeom prst="line">
            <a:avLst/>
          </a:prstGeom>
          <a:noFill/>
          <a:ln w="76200">
            <a:pattFill prst="narHorz">
              <a:fgClr>
                <a:schemeClr val="bg2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75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828925" y="4760913"/>
            <a:ext cx="6948488" cy="900112"/>
          </a:xfrm>
        </p:spPr>
        <p:txBody>
          <a:bodyPr/>
          <a:lstStyle>
            <a:lvl1pPr algn="r">
              <a:defRPr sz="2400"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7315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14750" y="6248400"/>
            <a:ext cx="3136900" cy="457200"/>
          </a:xfrm>
        </p:spPr>
        <p:txBody>
          <a:bodyPr lIns="91440" tIns="45720" rIns="91440" bIns="45720"/>
          <a:lstStyle>
            <a:lvl1pPr algn="ctr">
              <a:defRPr sz="140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48400"/>
            <a:ext cx="2063750" cy="457200"/>
          </a:xfrm>
        </p:spPr>
        <p:txBody>
          <a:bodyPr lIns="91440" tIns="45720" rIns="91440" bIns="45720"/>
          <a:lstStyle>
            <a:lvl1pPr>
              <a:defRPr b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7EFDE292-3A14-4660-935B-16CDE9ED2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7C1E7-C6B7-44A5-B87D-3F22F4A69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2513" y="0"/>
            <a:ext cx="23749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977063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A15D7-FEE2-465F-99B0-3D9DE1288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5BA6-5DF1-4339-9B90-8F5A94640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EF380-143A-4365-AB1B-E8108441A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A5523-F246-4FF5-8A78-E960E5B1D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128713"/>
            <a:ext cx="4110037" cy="4640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00" y="1128713"/>
            <a:ext cx="4111625" cy="4640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F707-F016-4256-81AA-9587B1918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FB460-F302-4F30-8CAC-5F6139F77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5FCFE-ABEE-463D-A3EF-E13FF8FAB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5B735-E0CE-4433-A349-ADD8353A8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205A-5DAB-4532-8FC4-20392591A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23DE6-3053-4536-9783-0811EF676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B05FB-72B0-4202-84D4-9BF60754A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1876F-5661-48A9-87D4-831486BBD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72375" y="44450"/>
            <a:ext cx="2205038" cy="5724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44450"/>
            <a:ext cx="6462712" cy="5724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C1421-B574-4BAA-B9D4-FB8C727CF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8E159-72C4-4336-8E9A-A25C08329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7975" y="765175"/>
            <a:ext cx="2965450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5825" y="765175"/>
            <a:ext cx="2967038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C8BAA-A82D-4EBB-B6A2-9634B6BA8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779E6-86B8-4121-9F46-FABA6E832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2A90-2447-4D86-9AAA-1D0C8104A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5B3F7-8A28-498C-AD21-8608BFD9A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1868-1DD0-4150-B951-31534200E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FD8C-971E-4E3A-B332-6387642BA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9" descr="Cover_photo_sml2"/>
          <p:cNvPicPr>
            <a:picLocks noChangeAspect="1" noChangeArrowheads="1"/>
          </p:cNvPicPr>
          <p:nvPr userDrawn="1"/>
        </p:nvPicPr>
        <p:blipFill>
          <a:blip r:embed="rId13">
            <a:lum bright="50000" contrast="-32000"/>
          </a:blip>
          <a:srcRect/>
          <a:stretch>
            <a:fillRect/>
          </a:stretch>
        </p:blipFill>
        <p:spPr bwMode="auto">
          <a:xfrm>
            <a:off x="8156575" y="6364288"/>
            <a:ext cx="17494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15" descr="TransKonteiner_Logo_rus_CMY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5100" y="6430963"/>
            <a:ext cx="9239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73050" y="0"/>
            <a:ext cx="95043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" tIns="10800" rIns="18000" bIns="1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8090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7975" y="765175"/>
            <a:ext cx="6084888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365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3013" y="6632575"/>
            <a:ext cx="680561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360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65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85275" y="6592888"/>
            <a:ext cx="7207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CC"/>
                </a:solidFill>
                <a:latin typeface="+mn-lt"/>
              </a:defRPr>
            </a:lvl1pPr>
          </a:lstStyle>
          <a:p>
            <a:pPr>
              <a:defRPr/>
            </a:pPr>
            <a:fld id="{59B1479B-4939-4D4E-B744-A56C6655A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6575" name="Rectangle 31"/>
          <p:cNvSpPr>
            <a:spLocks noChangeArrowheads="1"/>
          </p:cNvSpPr>
          <p:nvPr/>
        </p:nvSpPr>
        <p:spPr bwMode="gray">
          <a:xfrm flipV="1">
            <a:off x="7824788" y="6381750"/>
            <a:ext cx="2081212" cy="46038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kumimoji="1" lang="en-US" sz="2400">
              <a:cs typeface="Arial" charset="0"/>
            </a:endParaRPr>
          </a:p>
        </p:txBody>
      </p:sp>
      <p:sp>
        <p:nvSpPr>
          <p:cNvPr id="236582" name="Rectangle 38"/>
          <p:cNvSpPr>
            <a:spLocks noChangeArrowheads="1"/>
          </p:cNvSpPr>
          <p:nvPr/>
        </p:nvSpPr>
        <p:spPr bwMode="auto">
          <a:xfrm>
            <a:off x="0" y="0"/>
            <a:ext cx="165100" cy="6858000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6574" name="Rectangle 30"/>
          <p:cNvSpPr>
            <a:spLocks noChangeArrowheads="1"/>
          </p:cNvSpPr>
          <p:nvPr/>
        </p:nvSpPr>
        <p:spPr bwMode="gray">
          <a:xfrm>
            <a:off x="0" y="6381750"/>
            <a:ext cx="2097088" cy="428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Arial" charset="0"/>
            </a:endParaRPr>
          </a:p>
        </p:txBody>
      </p:sp>
      <p:sp>
        <p:nvSpPr>
          <p:cNvPr id="236576" name="Line 32"/>
          <p:cNvSpPr>
            <a:spLocks noChangeShapeType="1"/>
          </p:cNvSpPr>
          <p:nvPr/>
        </p:nvSpPr>
        <p:spPr bwMode="auto">
          <a:xfrm flipH="1" flipV="1">
            <a:off x="0" y="685800"/>
            <a:ext cx="9906000" cy="6350"/>
          </a:xfrm>
          <a:prstGeom prst="line">
            <a:avLst/>
          </a:prstGeom>
          <a:noFill/>
          <a:ln w="76200">
            <a:pattFill prst="narHorz">
              <a:fgClr>
                <a:schemeClr val="bg2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00" r:id="rId3"/>
    <p:sldLayoutId id="2147483799" r:id="rId4"/>
    <p:sldLayoutId id="2147483798" r:id="rId5"/>
    <p:sldLayoutId id="2147483797" r:id="rId6"/>
    <p:sldLayoutId id="2147483796" r:id="rId7"/>
    <p:sldLayoutId id="2147483795" r:id="rId8"/>
    <p:sldLayoutId id="2147483794" r:id="rId9"/>
    <p:sldLayoutId id="2147483793" r:id="rId10"/>
    <p:sldLayoutId id="214748379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SzPct val="60000"/>
        <a:buFont typeface="Wingdings" pitchFamily="2" charset="2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6699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717550" indent="-1793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9999"/>
        </a:buClr>
        <a:buSzPct val="65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076325" indent="-1793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33CC"/>
        </a:buClr>
        <a:buSzPct val="65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1435100" indent="-1793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5pPr>
      <a:lvl6pPr marL="1892300" indent="-1793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6pPr>
      <a:lvl7pPr marL="2349500" indent="-1793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7pPr>
      <a:lvl8pPr marL="2806700" indent="-1793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8pPr>
      <a:lvl9pPr marL="3263900" indent="-1793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128713"/>
            <a:ext cx="8374062" cy="464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C61B0A8-BD80-477B-A499-A6D954391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2706" name="Rectangle 18"/>
          <p:cNvSpPr>
            <a:spLocks noChangeArrowheads="1"/>
          </p:cNvSpPr>
          <p:nvPr/>
        </p:nvSpPr>
        <p:spPr bwMode="auto">
          <a:xfrm>
            <a:off x="266700" y="6111875"/>
            <a:ext cx="58737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3600" anchor="b"/>
          <a:lstStyle/>
          <a:p>
            <a:pPr>
              <a:defRPr/>
            </a:pPr>
            <a:r>
              <a:rPr lang="ru-RU" sz="1300">
                <a:latin typeface="Arial" charset="0"/>
              </a:rPr>
              <a:t>Презентация менеджмента ОАО "ТрансКонтейнер" 30 июня 2010 г.</a:t>
            </a:r>
          </a:p>
        </p:txBody>
      </p:sp>
      <p:sp>
        <p:nvSpPr>
          <p:cNvPr id="1536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957263" y="44450"/>
            <a:ext cx="8820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" tIns="10800" rIns="18000" bIns="1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pic>
        <p:nvPicPr>
          <p:cNvPr id="15366" name="Picture 28" descr="Cover_photo_sml2"/>
          <p:cNvPicPr>
            <a:picLocks noChangeAspect="1" noChangeArrowheads="1"/>
          </p:cNvPicPr>
          <p:nvPr/>
        </p:nvPicPr>
        <p:blipFill>
          <a:blip r:embed="rId13">
            <a:lum bright="52000" contrast="-50000"/>
          </a:blip>
          <a:srcRect/>
          <a:stretch>
            <a:fillRect/>
          </a:stretch>
        </p:blipFill>
        <p:spPr bwMode="auto">
          <a:xfrm>
            <a:off x="5529263" y="5619750"/>
            <a:ext cx="43767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720" name="Rectangle 32"/>
          <p:cNvSpPr>
            <a:spLocks noChangeArrowheads="1"/>
          </p:cNvSpPr>
          <p:nvPr userDrawn="1"/>
        </p:nvSpPr>
        <p:spPr bwMode="auto">
          <a:xfrm>
            <a:off x="0" y="0"/>
            <a:ext cx="165100" cy="6858000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2721" name="Line 33"/>
          <p:cNvSpPr>
            <a:spLocks noChangeShapeType="1"/>
          </p:cNvSpPr>
          <p:nvPr userDrawn="1"/>
        </p:nvSpPr>
        <p:spPr bwMode="auto">
          <a:xfrm flipH="1" flipV="1">
            <a:off x="0" y="685800"/>
            <a:ext cx="9906000" cy="6350"/>
          </a:xfrm>
          <a:prstGeom prst="line">
            <a:avLst/>
          </a:prstGeom>
          <a:noFill/>
          <a:ln w="76200">
            <a:pattFill prst="narHorz">
              <a:fgClr>
                <a:schemeClr val="bg2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0" r:id="rId2"/>
    <p:sldLayoutId id="2147483809" r:id="rId3"/>
    <p:sldLayoutId id="2147483808" r:id="rId4"/>
    <p:sldLayoutId id="2147483807" r:id="rId5"/>
    <p:sldLayoutId id="2147483806" r:id="rId6"/>
    <p:sldLayoutId id="2147483805" r:id="rId7"/>
    <p:sldLayoutId id="2147483804" r:id="rId8"/>
    <p:sldLayoutId id="2147483803" r:id="rId9"/>
    <p:sldLayoutId id="2147483802" r:id="rId10"/>
    <p:sldLayoutId id="214748380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SzPct val="60000"/>
        <a:buFont typeface="Wingdings" pitchFamily="2" charset="2"/>
        <a:defRPr sz="2000">
          <a:solidFill>
            <a:srgbClr val="CC0066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65000"/>
        <a:buFont typeface="Wingdings" pitchFamily="2" charset="2"/>
        <a:buChar char="n"/>
        <a:defRPr>
          <a:solidFill>
            <a:schemeClr val="bg2"/>
          </a:solidFill>
          <a:latin typeface="+mn-lt"/>
        </a:defRPr>
      </a:lvl2pPr>
      <a:lvl3pPr marL="717550" indent="-1793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1600">
          <a:solidFill>
            <a:schemeClr val="bg2"/>
          </a:solidFill>
          <a:latin typeface="+mn-lt"/>
        </a:defRPr>
      </a:lvl3pPr>
      <a:lvl4pPr marL="1076325" indent="-179388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65000"/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4pPr>
      <a:lvl5pPr marL="1435100" indent="-179388" algn="l" rtl="0" eaLnBrk="0" fontAlgn="base" hangingPunct="0">
        <a:spcBef>
          <a:spcPct val="20000"/>
        </a:spcBef>
        <a:spcAft>
          <a:spcPct val="0"/>
        </a:spcAft>
        <a:buClr>
          <a:srgbClr val="004F76"/>
        </a:buClr>
        <a:buSzPct val="65000"/>
        <a:buFont typeface="Wingdings" pitchFamily="2" charset="2"/>
        <a:buChar char="n"/>
        <a:defRPr sz="1200" b="1">
          <a:solidFill>
            <a:schemeClr val="tx1"/>
          </a:solidFill>
          <a:latin typeface="+mn-lt"/>
        </a:defRPr>
      </a:lvl5pPr>
      <a:lvl6pPr marL="1892300" indent="-179388" algn="l" rtl="0" fontAlgn="base">
        <a:spcBef>
          <a:spcPct val="20000"/>
        </a:spcBef>
        <a:spcAft>
          <a:spcPct val="0"/>
        </a:spcAft>
        <a:buClr>
          <a:srgbClr val="004F76"/>
        </a:buClr>
        <a:buSzPct val="65000"/>
        <a:buFont typeface="Wingdings" pitchFamily="2" charset="2"/>
        <a:buChar char="n"/>
        <a:defRPr sz="1200" b="1">
          <a:solidFill>
            <a:schemeClr val="tx1"/>
          </a:solidFill>
          <a:latin typeface="+mn-lt"/>
        </a:defRPr>
      </a:lvl6pPr>
      <a:lvl7pPr marL="2349500" indent="-179388" algn="l" rtl="0" fontAlgn="base">
        <a:spcBef>
          <a:spcPct val="20000"/>
        </a:spcBef>
        <a:spcAft>
          <a:spcPct val="0"/>
        </a:spcAft>
        <a:buClr>
          <a:srgbClr val="004F76"/>
        </a:buClr>
        <a:buSzPct val="65000"/>
        <a:buFont typeface="Wingdings" pitchFamily="2" charset="2"/>
        <a:buChar char="n"/>
        <a:defRPr sz="1200" b="1">
          <a:solidFill>
            <a:schemeClr val="tx1"/>
          </a:solidFill>
          <a:latin typeface="+mn-lt"/>
        </a:defRPr>
      </a:lvl7pPr>
      <a:lvl8pPr marL="2806700" indent="-179388" algn="l" rtl="0" fontAlgn="base">
        <a:spcBef>
          <a:spcPct val="20000"/>
        </a:spcBef>
        <a:spcAft>
          <a:spcPct val="0"/>
        </a:spcAft>
        <a:buClr>
          <a:srgbClr val="004F76"/>
        </a:buClr>
        <a:buSzPct val="65000"/>
        <a:buFont typeface="Wingdings" pitchFamily="2" charset="2"/>
        <a:buChar char="n"/>
        <a:defRPr sz="1200" b="1">
          <a:solidFill>
            <a:schemeClr val="tx1"/>
          </a:solidFill>
          <a:latin typeface="+mn-lt"/>
        </a:defRPr>
      </a:lvl8pPr>
      <a:lvl9pPr marL="3263900" indent="-179388" algn="l" rtl="0" fontAlgn="base">
        <a:spcBef>
          <a:spcPct val="20000"/>
        </a:spcBef>
        <a:spcAft>
          <a:spcPct val="0"/>
        </a:spcAft>
        <a:buClr>
          <a:srgbClr val="004F76"/>
        </a:buClr>
        <a:buSzPct val="65000"/>
        <a:buFont typeface="Wingdings" pitchFamily="2" charset="2"/>
        <a:buChar char="n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59125" y="4870450"/>
            <a:ext cx="6357938" cy="1260475"/>
          </a:xfrm>
        </p:spPr>
        <p:txBody>
          <a:bodyPr/>
          <a:lstStyle/>
          <a:p>
            <a:pPr marL="0" indent="0" eaLnBrk="1" hangingPunct="1"/>
            <a:r>
              <a:rPr lang="ru-RU" sz="2000" dirty="0" smtClean="0">
                <a:latin typeface="Arial Narrow" pitchFamily="34" charset="0"/>
              </a:rPr>
              <a:t>Генеральный директор ОАО «ТрансКонтейнер» П.В. Баскаков</a:t>
            </a:r>
          </a:p>
          <a:p>
            <a:pPr marL="0" indent="0" eaLnBrk="1" hangingPunct="1"/>
            <a:endParaRPr lang="ru-RU" sz="2000" dirty="0" smtClean="0">
              <a:latin typeface="Arial Narrow" pitchFamily="34" charset="0"/>
            </a:endParaRPr>
          </a:p>
          <a:p>
            <a:pPr marL="0" indent="0" eaLnBrk="1" hangingPunct="1"/>
            <a:r>
              <a:rPr lang="ru-RU" sz="1800" dirty="0" smtClean="0">
                <a:latin typeface="Arial Narrow" pitchFamily="34" charset="0"/>
              </a:rPr>
              <a:t>Доклад на заседании Комиссии РСПП по транспорту и транспортной инфраструктуре 22 октября 2010 года</a:t>
            </a:r>
          </a:p>
          <a:p>
            <a:pPr marL="0" indent="0" eaLnBrk="1" hangingPunct="1"/>
            <a:endParaRPr lang="ru-RU" sz="1800" dirty="0" smtClean="0">
              <a:latin typeface="Arial Narrow" pitchFamily="34" charset="0"/>
            </a:endParaRPr>
          </a:p>
          <a:p>
            <a:pPr marL="0" indent="0" eaLnBrk="1" hangingPunct="1"/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endParaRPr lang="ru-RU" sz="1800" dirty="0" smtClean="0">
              <a:latin typeface="Arial Narrow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849438" y="1055655"/>
            <a:ext cx="8069262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/>
          <a:lstStyle/>
          <a:p>
            <a:pPr>
              <a:spcBef>
                <a:spcPct val="20000"/>
              </a:spcBef>
              <a:buClr>
                <a:srgbClr val="003366"/>
              </a:buClr>
              <a:buSzPct val="60000"/>
              <a:buFont typeface="Wingdings" pitchFamily="2" charset="2"/>
              <a:buNone/>
              <a:defRPr/>
            </a:pPr>
            <a:r>
              <a:rPr lang="ru-RU" sz="2800" kern="0" dirty="0" smtClean="0">
                <a:solidFill>
                  <a:srgbClr val="003366"/>
                </a:solidFill>
                <a:latin typeface="Arial Narrow" pitchFamily="34" charset="0"/>
              </a:rPr>
              <a:t>Инновации в сфере контейнерных перевозок, </a:t>
            </a:r>
          </a:p>
          <a:p>
            <a:pPr>
              <a:spcBef>
                <a:spcPct val="20000"/>
              </a:spcBef>
              <a:buClr>
                <a:srgbClr val="003366"/>
              </a:buClr>
              <a:buSzPct val="60000"/>
              <a:buFont typeface="Wingdings" pitchFamily="2" charset="2"/>
              <a:buNone/>
              <a:defRPr/>
            </a:pPr>
            <a:r>
              <a:rPr lang="ru-RU" sz="2800" kern="0" dirty="0" smtClean="0">
                <a:solidFill>
                  <a:srgbClr val="003366"/>
                </a:solidFill>
                <a:latin typeface="Arial Narrow" pitchFamily="34" charset="0"/>
              </a:rPr>
              <a:t>проблемы и пути их решения</a:t>
            </a:r>
            <a:endParaRPr lang="ru-RU" sz="2800" kern="0" dirty="0">
              <a:solidFill>
                <a:srgbClr val="00336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23DE6-3053-4536-9783-0811EF67688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6" name="Рисунок 10" descr="x_be8b0c9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7599" y="1457298"/>
            <a:ext cx="2593013" cy="194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T:\КОНТЕЙНЕРЫ И ТАРА\ВИДЫ И ХАР-КИ ВАГОНОВ И КОНТЕЙНЕРОВ\ФОТКИ СПЕЦконтейнеров\x_d87281f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6287" y="4342207"/>
            <a:ext cx="2628936" cy="1971703"/>
          </a:xfrm>
          <a:prstGeom prst="rect">
            <a:avLst/>
          </a:prstGeom>
          <a:noFill/>
        </p:spPr>
      </p:pic>
      <p:pic>
        <p:nvPicPr>
          <p:cNvPr id="9" name="Рисунок 8" descr="DSC0170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362" y="3282948"/>
            <a:ext cx="2794678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2362" y="1055655"/>
            <a:ext cx="3724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Существует множество специализированных контейнеров для перевозок различных  грузов, таких как</a:t>
            </a:r>
            <a:r>
              <a:rPr lang="ru-RU" dirty="0" smtClean="0">
                <a:latin typeface="+mn-lt"/>
              </a:rPr>
              <a:t>:</a:t>
            </a:r>
            <a:endParaRPr lang="ru-RU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848" y="2589201"/>
            <a:ext cx="317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+mn-lt"/>
              </a:rPr>
              <a:t>зерна</a:t>
            </a:r>
            <a:r>
              <a:rPr lang="ru-RU" dirty="0" smtClean="0">
                <a:latin typeface="+mn-lt"/>
              </a:rPr>
              <a:t>, угля и других насыпных грузов</a:t>
            </a:r>
            <a:endParaRPr lang="ru-RU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2539" y="3695494"/>
            <a:ext cx="4198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+mn-lt"/>
              </a:rPr>
              <a:t>а </a:t>
            </a:r>
            <a:r>
              <a:rPr lang="ru-RU" dirty="0" smtClean="0">
                <a:latin typeface="+mn-lt"/>
              </a:rPr>
              <a:t>также битума, нефтепродуктов и других наливных грузов</a:t>
            </a:r>
            <a:endParaRPr lang="ru-RU" dirty="0">
              <a:latin typeface="+mn-lt"/>
            </a:endParaRPr>
          </a:p>
        </p:txBody>
      </p:sp>
      <p:sp>
        <p:nvSpPr>
          <p:cNvPr id="13" name="Заголовок 12"/>
          <p:cNvSpPr txBox="1">
            <a:spLocks noGrp="1"/>
          </p:cNvSpPr>
          <p:nvPr>
            <p:ph type="title"/>
          </p:nvPr>
        </p:nvSpPr>
        <p:spPr>
          <a:xfrm>
            <a:off x="279336" y="142830"/>
            <a:ext cx="9504363" cy="391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Специализированные контейнеры</a:t>
            </a:r>
          </a:p>
        </p:txBody>
      </p:sp>
      <p:pic>
        <p:nvPicPr>
          <p:cNvPr id="14" name="Рисунок 13" descr="image4"/>
          <p:cNvPicPr/>
          <p:nvPr/>
        </p:nvPicPr>
        <p:blipFill>
          <a:blip r:embed="rId5" cstate="print"/>
          <a:srcRect b="13631"/>
          <a:stretch>
            <a:fillRect/>
          </a:stretch>
        </p:blipFill>
        <p:spPr bwMode="auto">
          <a:xfrm>
            <a:off x="2068473" y="4560903"/>
            <a:ext cx="2526433" cy="178913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  <a:effectLst/>
        </p:spPr>
      </p:pic>
      <p:sp>
        <p:nvSpPr>
          <p:cNvPr id="15" name="Прямоугольник с одним скругленным углом 14"/>
          <p:cNvSpPr/>
          <p:nvPr/>
        </p:nvSpPr>
        <p:spPr bwMode="auto">
          <a:xfrm>
            <a:off x="5610234" y="836577"/>
            <a:ext cx="4113201" cy="365130"/>
          </a:xfrm>
          <a:prstGeom prst="round1Rect">
            <a:avLst/>
          </a:prstGeom>
          <a:noFill/>
          <a:ln w="25400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+mn-lt"/>
              </a:rPr>
              <a:t>тяжелой колесной техники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Рисунок 7" descr="x_8692133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7870" y="1227935"/>
            <a:ext cx="2628936" cy="197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40" y="-76248"/>
            <a:ext cx="9504363" cy="655638"/>
          </a:xfrm>
        </p:spPr>
        <p:txBody>
          <a:bodyPr/>
          <a:lstStyle/>
          <a:p>
            <a:r>
              <a:rPr lang="ru-RU" dirty="0" smtClean="0"/>
              <a:t>Контейнеры для перевозок комплектующих на завод </a:t>
            </a:r>
            <a:r>
              <a:rPr lang="ru-RU" dirty="0" smtClean="0"/>
              <a:t>Фольксваген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23DE6-3053-4536-9783-0811EF67688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Picture 7" descr="pal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3208348" cy="324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http://www.fctcontainer.com/picture/20071218203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8331" y="2041506"/>
            <a:ext cx="4820077" cy="36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67149" y="1639863"/>
            <a:ext cx="5730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476B"/>
                </a:solidFill>
                <a:latin typeface="+mn-lt"/>
              </a:rPr>
              <a:t>Контейнер с увеличенной шириной (Паллет </a:t>
            </a:r>
            <a:r>
              <a:rPr lang="ru-RU" dirty="0" err="1" smtClean="0">
                <a:solidFill>
                  <a:srgbClr val="00476B"/>
                </a:solidFill>
                <a:latin typeface="+mn-lt"/>
              </a:rPr>
              <a:t>Уайд</a:t>
            </a:r>
            <a:r>
              <a:rPr lang="ru-RU" dirty="0" smtClean="0">
                <a:solidFill>
                  <a:srgbClr val="00476B"/>
                </a:solidFill>
                <a:latin typeface="+mn-lt"/>
              </a:rPr>
              <a:t>)</a:t>
            </a:r>
            <a:endParaRPr lang="ru-RU" dirty="0">
              <a:solidFill>
                <a:srgbClr val="00476B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336" y="4305312"/>
            <a:ext cx="36068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476B"/>
                </a:solidFill>
                <a:latin typeface="+mn-lt"/>
              </a:rPr>
              <a:t>Контейнер</a:t>
            </a:r>
            <a:r>
              <a:rPr lang="ru-RU" sz="2000" dirty="0">
                <a:solidFill>
                  <a:srgbClr val="00476B"/>
                </a:solidFill>
                <a:latin typeface="+mn-lt"/>
              </a:rPr>
              <a:t> 40</a:t>
            </a:r>
            <a:r>
              <a:rPr lang="en-US" sz="2000" dirty="0">
                <a:solidFill>
                  <a:srgbClr val="00476B"/>
                </a:solidFill>
                <a:latin typeface="+mn-lt"/>
              </a:rPr>
              <a:t>’ </a:t>
            </a:r>
            <a:r>
              <a:rPr lang="ru-RU" sz="2000" dirty="0">
                <a:solidFill>
                  <a:srgbClr val="00476B"/>
                </a:solidFill>
                <a:latin typeface="+mn-lt"/>
              </a:rPr>
              <a:t>с боковой загрузкой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476B"/>
                </a:solidFill>
                <a:latin typeface="+mn-lt"/>
              </a:rPr>
              <a:t>(</a:t>
            </a:r>
            <a:r>
              <a:rPr lang="en-US" sz="2000" dirty="0">
                <a:solidFill>
                  <a:srgbClr val="00476B"/>
                </a:solidFill>
                <a:latin typeface="+mn-lt"/>
              </a:rPr>
              <a:t>40'OS(Open Side) Container</a:t>
            </a:r>
            <a:r>
              <a:rPr lang="ru-RU" sz="2000" dirty="0">
                <a:solidFill>
                  <a:srgbClr val="00476B"/>
                </a:solidFill>
                <a:latin typeface="+mn-lt"/>
              </a:rPr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050" y="-76248"/>
            <a:ext cx="9504363" cy="655638"/>
          </a:xfrm>
        </p:spPr>
        <p:txBody>
          <a:bodyPr/>
          <a:lstStyle/>
          <a:p>
            <a:r>
              <a:rPr lang="ru-RU" dirty="0" smtClean="0"/>
              <a:t>Технология </a:t>
            </a:r>
            <a:r>
              <a:rPr lang="ru-RU" dirty="0" err="1" smtClean="0"/>
              <a:t>флекси-танков</a:t>
            </a:r>
            <a:r>
              <a:rPr lang="ru-RU" dirty="0" smtClean="0"/>
              <a:t> и </a:t>
            </a:r>
            <a:r>
              <a:rPr lang="ru-RU" dirty="0" smtClean="0"/>
              <a:t>вкладышей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23DE6-3053-4536-9783-0811EF67688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Picture 5" descr="cutview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40" y="763551"/>
            <a:ext cx="3287713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IMG_178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0632" y="2224071"/>
            <a:ext cx="2933335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953000" y="1128681"/>
            <a:ext cx="47545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ОАО «ТрансКонтейнер» успешно провело проверку схемы размещения и крепления </a:t>
            </a:r>
            <a:r>
              <a:rPr lang="ru-RU" sz="1600" dirty="0" err="1" smtClean="0">
                <a:solidFill>
                  <a:schemeClr val="tx2"/>
                </a:solidFill>
                <a:latin typeface="+mn-lt"/>
              </a:rPr>
              <a:t>флекси-танков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 в универсальных и термоизолированных контейнерах.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2362" y="237012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В апреле 2010 года ОАО «ТрансКонтейнер» выполнило первую экспериментальную перевозку  груза «</a:t>
            </a:r>
            <a:r>
              <a:rPr lang="ru-RU" sz="1600" dirty="0" err="1" smtClean="0">
                <a:solidFill>
                  <a:schemeClr val="tx2"/>
                </a:solidFill>
                <a:latin typeface="+mn-lt"/>
              </a:rPr>
              <a:t>лигносульфонат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» во </a:t>
            </a:r>
            <a:r>
              <a:rPr lang="ru-RU" sz="1600" dirty="0" err="1" smtClean="0">
                <a:solidFill>
                  <a:schemeClr val="tx2"/>
                </a:solidFill>
                <a:latin typeface="+mn-lt"/>
              </a:rPr>
              <a:t>флекси-танках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 со станции </a:t>
            </a:r>
            <a:r>
              <a:rPr lang="ru-RU" sz="1600" dirty="0" err="1" smtClean="0">
                <a:solidFill>
                  <a:schemeClr val="tx2"/>
                </a:solidFill>
                <a:latin typeface="+mn-lt"/>
              </a:rPr>
              <a:t>Низовка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  на станцию </a:t>
            </a:r>
            <a:r>
              <a:rPr lang="ru-RU" sz="1600" dirty="0" err="1" smtClean="0">
                <a:solidFill>
                  <a:schemeClr val="tx2"/>
                </a:solidFill>
                <a:latin typeface="+mn-lt"/>
              </a:rPr>
              <a:t>Черниковка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570" y="3830643"/>
            <a:ext cx="2816008" cy="194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T:\КОНТЕЙНЕРЫ И ТАРА\ФЛЕКСИТАНКИ\ФОТО ВИДЕО\Фото флеков 2\22-08-08_17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9773" y="3830643"/>
            <a:ext cx="2774988" cy="208124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79336" y="5838858"/>
            <a:ext cx="4500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Перевозка зерна в универсальных контейнерах с использованием вкладышей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15B3F7-8A28-498C-AD21-8608BFD9A63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3" name="Picture 2" descr="T:\КОНТЕЙНЕРЫ И ТАРА\OPEN TOP\Фото\в ШАХУНЬЕ\P1000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18" y="727038"/>
            <a:ext cx="1697855" cy="2263806"/>
          </a:xfrm>
          <a:prstGeom prst="rect">
            <a:avLst/>
          </a:prstGeom>
          <a:noFill/>
        </p:spPr>
      </p:pic>
      <p:pic>
        <p:nvPicPr>
          <p:cNvPr id="4" name="Picture 3" descr="T:\КОНТЕЙНЕРЫ И ТАРА\OPEN TOP\Фото\в ШАХУНЬЕ\P1000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5967" y="891753"/>
            <a:ext cx="2506683" cy="1880013"/>
          </a:xfrm>
          <a:prstGeom prst="rect">
            <a:avLst/>
          </a:prstGeom>
          <a:noFill/>
        </p:spPr>
      </p:pic>
      <p:pic>
        <p:nvPicPr>
          <p:cNvPr id="5" name="Picture 4" descr="T:\КОНТЕЙНЕРЫ И ТАРА\OPEN TOP\Фото\в ШАХУНЬЕ\P10000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6546" y="909603"/>
            <a:ext cx="2554824" cy="1916118"/>
          </a:xfrm>
          <a:prstGeom prst="rect">
            <a:avLst/>
          </a:prstGeom>
          <a:noFill/>
        </p:spPr>
      </p:pic>
      <p:pic>
        <p:nvPicPr>
          <p:cNvPr id="6" name="Picture 5" descr="T:\КОНТЕЙНЕРЫ И ТАРА\OPEN TOP\Фото\Погрузка СТЕКЛА\100_25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7007" y="4268799"/>
            <a:ext cx="2663838" cy="199796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336" y="4268799"/>
            <a:ext cx="3006170" cy="210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Documents and Settings\Admin\Рабочий стол\готовые\2 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5112" y="4232286"/>
            <a:ext cx="2726304" cy="20447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2823" y="2981873"/>
            <a:ext cx="9420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В июне 2010 года на базе филиала ОАО «ТрансКонтейнер» депо Шахунья на </a:t>
            </a:r>
            <a:r>
              <a:rPr lang="ru-RU" sz="1600" dirty="0" smtClean="0">
                <a:latin typeface="+mn-lt"/>
              </a:rPr>
              <a:t>Горьковской </a:t>
            </a:r>
            <a:r>
              <a:rPr lang="ru-RU" sz="1600" dirty="0" smtClean="0">
                <a:latin typeface="+mn-lt"/>
              </a:rPr>
              <a:t>ж.д. была изготовлена путем модернизации имеющихся в парке компании 20-футовых контейнеров </a:t>
            </a:r>
            <a:r>
              <a:rPr lang="ru-RU" sz="1600" dirty="0" err="1" smtClean="0">
                <a:latin typeface="+mn-lt"/>
              </a:rPr>
              <a:t>пилотная</a:t>
            </a:r>
            <a:r>
              <a:rPr lang="ru-RU" sz="1600" dirty="0" smtClean="0">
                <a:latin typeface="+mn-lt"/>
              </a:rPr>
              <a:t> партия контейнеров с открытым верхом. В период с июня по август 2010 года были организованы опытные перевозки грузов в контейнерах данного типа, показавшие востребованность на рынке данного типа оборудования.</a:t>
            </a:r>
            <a:endParaRPr lang="ru-RU" sz="16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310" y="142830"/>
            <a:ext cx="6317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Контейнеры с открытым верхом (</a:t>
            </a:r>
            <a:r>
              <a:rPr lang="ru-RU" sz="2400" dirty="0" err="1" smtClean="0">
                <a:latin typeface="+mj-lt"/>
              </a:rPr>
              <a:t>опен-топ</a:t>
            </a:r>
            <a:r>
              <a:rPr lang="ru-RU" sz="2400" dirty="0" smtClean="0">
                <a:latin typeface="+mj-lt"/>
              </a:rPr>
              <a:t>)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D9540C-32F1-4308-A81D-C4F11166291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206310" y="215856"/>
            <a:ext cx="95043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" tIns="10800" rIns="18000" bIns="10800" anchor="b"/>
          <a:lstStyle/>
          <a:p>
            <a:pPr marL="96838" lvl="1">
              <a:buClr>
                <a:schemeClr val="tx1"/>
              </a:buClr>
              <a:buSzPct val="100000"/>
              <a:tabLst>
                <a:tab pos="571500" algn="l"/>
              </a:tabLst>
            </a:pPr>
            <a:r>
              <a:rPr lang="ru-RU" sz="2400" dirty="0" smtClean="0">
                <a:solidFill>
                  <a:srgbClr val="3D475C"/>
                </a:solidFill>
                <a:latin typeface="+mj-lt"/>
                <a:cs typeface="Times New Roman" pitchFamily="18" charset="0"/>
              </a:rPr>
              <a:t>Наиболее значимые проблемы при организации контейнерных перевозок</a:t>
            </a:r>
            <a:endParaRPr lang="ru-RU" sz="2400" dirty="0">
              <a:solidFill>
                <a:srgbClr val="3D475C"/>
              </a:solidFill>
              <a:latin typeface="+mj-lt"/>
            </a:endParaRPr>
          </a:p>
        </p:txBody>
      </p:sp>
      <p:sp>
        <p:nvSpPr>
          <p:cNvPr id="32771" name="Прямоугольник 6"/>
          <p:cNvSpPr>
            <a:spLocks noChangeArrowheads="1"/>
          </p:cNvSpPr>
          <p:nvPr/>
        </p:nvSpPr>
        <p:spPr bwMode="auto">
          <a:xfrm>
            <a:off x="344488" y="728663"/>
            <a:ext cx="9253537" cy="55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Arial Narrow" pitchFamily="34" charset="0"/>
            </a:endParaRPr>
          </a:p>
        </p:txBody>
      </p:sp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644525" y="873125"/>
            <a:ext cx="843438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342900" algn="just" eaLnBrk="0" hangingPunct="0">
              <a:lnSpc>
                <a:spcPts val="3000"/>
              </a:lnSpc>
              <a:spcBef>
                <a:spcPts val="1800"/>
              </a:spcBef>
              <a:buFont typeface="Wingdings" pitchFamily="2" charset="2"/>
              <a:buChar char="Ø"/>
              <a:tabLst>
                <a:tab pos="571500" algn="l"/>
              </a:tabLst>
            </a:pPr>
            <a:r>
              <a:rPr lang="ru-RU" sz="2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Отсутствие нормативной базы</a:t>
            </a:r>
            <a:endParaRPr lang="ru-RU" sz="2200" dirty="0">
              <a:solidFill>
                <a:srgbClr val="003366"/>
              </a:solidFill>
              <a:latin typeface="+mn-lt"/>
            </a:endParaRPr>
          </a:p>
          <a:p>
            <a:pPr indent="342900" algn="just" eaLnBrk="0" hangingPunct="0">
              <a:lnSpc>
                <a:spcPts val="3000"/>
              </a:lnSpc>
              <a:spcBef>
                <a:spcPts val="1800"/>
              </a:spcBef>
              <a:buFont typeface="Wingdings" pitchFamily="2" charset="2"/>
              <a:buChar char="Ø"/>
              <a:tabLst>
                <a:tab pos="571500" algn="l"/>
              </a:tabLst>
            </a:pPr>
            <a:r>
              <a:rPr lang="ru-RU" sz="2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Изменения налогового законодательства (применение нулевой ставки НДС при международных перевозках)</a:t>
            </a:r>
            <a:endParaRPr lang="ru-RU" sz="2200" dirty="0">
              <a:solidFill>
                <a:srgbClr val="003366"/>
              </a:solidFill>
              <a:latin typeface="+mn-lt"/>
            </a:endParaRPr>
          </a:p>
          <a:p>
            <a:pPr indent="342900" algn="just" eaLnBrk="0" hangingPunct="0">
              <a:lnSpc>
                <a:spcPts val="3000"/>
              </a:lnSpc>
              <a:spcBef>
                <a:spcPts val="1800"/>
              </a:spcBef>
              <a:buFont typeface="Wingdings" pitchFamily="2" charset="2"/>
              <a:buChar char="Ø"/>
              <a:tabLst>
                <a:tab pos="571500" algn="l"/>
              </a:tabLst>
            </a:pPr>
            <a:r>
              <a:rPr lang="ru-RU" sz="2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Проблемы с таможенным оформлением контейнеров при международных перевозках</a:t>
            </a:r>
            <a:endParaRPr lang="ru-RU" sz="2200" dirty="0">
              <a:solidFill>
                <a:srgbClr val="003366"/>
              </a:solidFill>
              <a:latin typeface="+mn-lt"/>
            </a:endParaRPr>
          </a:p>
          <a:p>
            <a:pPr indent="342900" algn="just" eaLnBrk="0" hangingPunct="0">
              <a:lnSpc>
                <a:spcPts val="3000"/>
              </a:lnSpc>
              <a:spcBef>
                <a:spcPts val="1800"/>
              </a:spcBef>
              <a:buFont typeface="Wingdings" pitchFamily="2" charset="2"/>
              <a:buChar char="Ø"/>
              <a:tabLst>
                <a:tab pos="571500" algn="l"/>
              </a:tabLst>
            </a:pPr>
            <a:r>
              <a:rPr lang="ru-RU" sz="2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Отсутствие рыночной системы </a:t>
            </a:r>
            <a:r>
              <a:rPr lang="ru-RU" sz="2200" dirty="0" err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тарифообразования</a:t>
            </a:r>
            <a:endParaRPr lang="ru-RU" sz="2200" dirty="0">
              <a:solidFill>
                <a:srgbClr val="003366"/>
              </a:solidFill>
              <a:latin typeface="+mn-lt"/>
            </a:endParaRPr>
          </a:p>
          <a:p>
            <a:pPr indent="342900" algn="just" eaLnBrk="0" hangingPunct="0">
              <a:lnSpc>
                <a:spcPts val="3000"/>
              </a:lnSpc>
              <a:spcBef>
                <a:spcPts val="1800"/>
              </a:spcBef>
              <a:buFont typeface="Wingdings" pitchFamily="2" charset="2"/>
              <a:buChar char="Ø"/>
              <a:tabLst>
                <a:tab pos="571500" algn="l"/>
              </a:tabLst>
            </a:pPr>
            <a:r>
              <a:rPr lang="ru-RU" sz="2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Отсутствие закона о смешанном сообщении (возможность использования единой накладной)</a:t>
            </a:r>
            <a:endParaRPr lang="ru-RU" sz="2200" dirty="0">
              <a:solidFill>
                <a:srgbClr val="003366"/>
              </a:solidFill>
              <a:latin typeface="+mn-lt"/>
            </a:endParaRPr>
          </a:p>
          <a:p>
            <a:pPr indent="342900" algn="just" eaLnBrk="0" hangingPunct="0">
              <a:lnSpc>
                <a:spcPts val="3000"/>
              </a:lnSpc>
              <a:spcBef>
                <a:spcPts val="1800"/>
              </a:spcBef>
              <a:tabLst>
                <a:tab pos="571500" algn="l"/>
              </a:tabLst>
            </a:pPr>
            <a:endParaRPr lang="ru-RU" sz="2200" dirty="0">
              <a:solidFill>
                <a:srgbClr val="0033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D9540C-32F1-4308-A81D-C4F11166291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197074" y="223511"/>
            <a:ext cx="95043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" tIns="10800" rIns="18000" bIns="10800" anchor="b"/>
          <a:lstStyle/>
          <a:p>
            <a:pPr marL="96838" lvl="1">
              <a:buClr>
                <a:schemeClr val="tx1"/>
              </a:buClr>
              <a:buSzPct val="100000"/>
              <a:tabLst>
                <a:tab pos="571500" algn="l"/>
              </a:tabLst>
            </a:pPr>
            <a:r>
              <a:rPr lang="ru-RU" sz="2400" dirty="0" smtClean="0">
                <a:solidFill>
                  <a:srgbClr val="3D475C"/>
                </a:solidFill>
                <a:latin typeface="+mj-lt"/>
                <a:cs typeface="Times New Roman" pitchFamily="18" charset="0"/>
              </a:rPr>
              <a:t>Наиболее значимые проблемы при организации контейнерных перевозок (продолжение)</a:t>
            </a:r>
            <a:endParaRPr lang="ru-RU" sz="2400" dirty="0">
              <a:solidFill>
                <a:srgbClr val="3D475C"/>
              </a:solidFill>
              <a:latin typeface="+mj-lt"/>
            </a:endParaRPr>
          </a:p>
        </p:txBody>
      </p:sp>
      <p:sp>
        <p:nvSpPr>
          <p:cNvPr id="32771" name="Прямоугольник 6"/>
          <p:cNvSpPr>
            <a:spLocks noChangeArrowheads="1"/>
          </p:cNvSpPr>
          <p:nvPr/>
        </p:nvSpPr>
        <p:spPr bwMode="auto">
          <a:xfrm>
            <a:off x="344488" y="728663"/>
            <a:ext cx="9253537" cy="55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Arial Narrow" pitchFamily="34" charset="0"/>
            </a:endParaRPr>
          </a:p>
        </p:txBody>
      </p:sp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644525" y="873125"/>
            <a:ext cx="843438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342900" algn="just" eaLnBrk="0" hangingPunct="0">
              <a:lnSpc>
                <a:spcPct val="150000"/>
              </a:lnSpc>
              <a:spcBef>
                <a:spcPts val="1800"/>
              </a:spcBef>
              <a:tabLst>
                <a:tab pos="571500" algn="l"/>
              </a:tabLst>
            </a:pPr>
            <a:r>
              <a:rPr lang="ru-RU" sz="2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Отсутствуют механизмы защиты интересов клиентов от недобросовестных участников транспортного рынка. </a:t>
            </a:r>
          </a:p>
          <a:p>
            <a:pPr indent="342900" algn="just" eaLnBrk="0" hangingPunct="0">
              <a:lnSpc>
                <a:spcPct val="150000"/>
              </a:lnSpc>
              <a:spcBef>
                <a:spcPts val="1800"/>
              </a:spcBef>
              <a:tabLst>
                <a:tab pos="571500" algn="l"/>
              </a:tabLst>
            </a:pPr>
            <a:r>
              <a:rPr lang="ru-RU" sz="2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Предлагается:</a:t>
            </a:r>
          </a:p>
          <a:p>
            <a:pPr marL="268288" indent="342900" algn="just" eaLnBrk="0" hangingPunct="0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Ø"/>
              <a:tabLst>
                <a:tab pos="571500" algn="l"/>
              </a:tabLst>
            </a:pPr>
            <a:r>
              <a:rPr lang="ru-RU" sz="2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Разработать </a:t>
            </a:r>
            <a:r>
              <a:rPr lang="ru-RU" sz="22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систему лицензирования/ сертификации</a:t>
            </a:r>
            <a:r>
              <a:rPr lang="ru-RU" sz="2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 компаний, действующих в сфере контейнерных перевозок</a:t>
            </a:r>
          </a:p>
          <a:p>
            <a:pPr marL="268288" indent="342900" algn="just" eaLnBrk="0" hangingPunct="0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Ø"/>
              <a:tabLst>
                <a:tab pos="571500" algn="l"/>
              </a:tabLst>
            </a:pPr>
            <a:r>
              <a:rPr lang="ru-RU" sz="2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Стимулировать внедрение в компаниях – операторах </a:t>
            </a:r>
            <a:r>
              <a:rPr lang="ru-RU" sz="22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систем менеджмента качества</a:t>
            </a:r>
            <a:r>
              <a:rPr lang="ru-RU" sz="2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.</a:t>
            </a:r>
            <a:endParaRPr lang="ru-RU" sz="2200" dirty="0">
              <a:solidFill>
                <a:srgbClr val="0033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3923A0-8AE4-4DA1-908B-898C99306C9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74754" name="Прямоугольник 7"/>
          <p:cNvSpPr>
            <a:spLocks noChangeArrowheads="1"/>
          </p:cNvSpPr>
          <p:nvPr/>
        </p:nvSpPr>
        <p:spPr bwMode="auto">
          <a:xfrm>
            <a:off x="681038" y="2333625"/>
            <a:ext cx="8678862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6000">
                <a:solidFill>
                  <a:srgbClr val="003366"/>
                </a:solidFill>
                <a:latin typeface="Arial Narrow" pitchFamily="34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K-Mian1">
  <a:themeElements>
    <a:clrScheme name="TK-Mian1 4">
      <a:dk1>
        <a:srgbClr val="000000"/>
      </a:dk1>
      <a:lt1>
        <a:srgbClr val="FFFFFF"/>
      </a:lt1>
      <a:dk2>
        <a:srgbClr val="515F7B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TK-Mia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K-Mian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K-Mian1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K-Mian1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K-Mian1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K-Mian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K-Mian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K_Contents">
  <a:themeElements>
    <a:clrScheme name="TK_Conten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K_Cont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K_Conte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K_Conten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K_Conten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K_Conten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K_Conten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K_Conten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K_Conten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K_Conten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K_Conten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K_Conten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K_Conten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K_Conten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14759</TotalTime>
  <Words>266</Words>
  <Application>Microsoft Office PowerPoint</Application>
  <PresentationFormat>Лист A4 (210x297 мм)</PresentationFormat>
  <Paragraphs>42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TK-Mian1</vt:lpstr>
      <vt:lpstr>TK_Contents</vt:lpstr>
      <vt:lpstr>Слайд 1</vt:lpstr>
      <vt:lpstr>Специализированные контейнеры</vt:lpstr>
      <vt:lpstr>Контейнеры для перевозок комплектующих на завод Фольксваген</vt:lpstr>
      <vt:lpstr>Технология флекси-танков и вкладышей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Российский контейнерный рынок</dc:title>
  <dc:creator> </dc:creator>
  <cp:lastModifiedBy>Лукина Юлия Александровна</cp:lastModifiedBy>
  <cp:revision>990</cp:revision>
  <dcterms:created xsi:type="dcterms:W3CDTF">2007-03-20T10:17:58Z</dcterms:created>
  <dcterms:modified xsi:type="dcterms:W3CDTF">2010-10-22T07:08:50Z</dcterms:modified>
</cp:coreProperties>
</file>