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1"/>
  </p:notesMasterIdLst>
  <p:handoutMasterIdLst>
    <p:handoutMasterId r:id="rId62"/>
  </p:handoutMasterIdLst>
  <p:sldIdLst>
    <p:sldId id="388" r:id="rId2"/>
    <p:sldId id="372" r:id="rId3"/>
    <p:sldId id="446" r:id="rId4"/>
    <p:sldId id="447" r:id="rId5"/>
    <p:sldId id="445" r:id="rId6"/>
    <p:sldId id="404" r:id="rId7"/>
    <p:sldId id="449" r:id="rId8"/>
    <p:sldId id="450" r:id="rId9"/>
    <p:sldId id="383" r:id="rId10"/>
    <p:sldId id="374" r:id="rId11"/>
    <p:sldId id="456" r:id="rId12"/>
    <p:sldId id="457" r:id="rId13"/>
    <p:sldId id="462" r:id="rId14"/>
    <p:sldId id="458" r:id="rId15"/>
    <p:sldId id="392" r:id="rId16"/>
    <p:sldId id="393" r:id="rId17"/>
    <p:sldId id="459" r:id="rId18"/>
    <p:sldId id="460" r:id="rId19"/>
    <p:sldId id="384" r:id="rId20"/>
    <p:sldId id="461" r:id="rId21"/>
    <p:sldId id="405" r:id="rId22"/>
    <p:sldId id="375" r:id="rId23"/>
    <p:sldId id="500" r:id="rId24"/>
    <p:sldId id="451" r:id="rId25"/>
    <p:sldId id="455" r:id="rId26"/>
    <p:sldId id="453" r:id="rId27"/>
    <p:sldId id="463" r:id="rId28"/>
    <p:sldId id="465" r:id="rId29"/>
    <p:sldId id="464" r:id="rId30"/>
    <p:sldId id="454" r:id="rId31"/>
    <p:sldId id="497" r:id="rId32"/>
    <p:sldId id="498" r:id="rId33"/>
    <p:sldId id="499" r:id="rId34"/>
    <p:sldId id="469" r:id="rId35"/>
    <p:sldId id="470" r:id="rId36"/>
    <p:sldId id="471" r:id="rId37"/>
    <p:sldId id="472" r:id="rId38"/>
    <p:sldId id="473" r:id="rId39"/>
    <p:sldId id="474" r:id="rId40"/>
    <p:sldId id="476" r:id="rId41"/>
    <p:sldId id="477" r:id="rId42"/>
    <p:sldId id="478" r:id="rId43"/>
    <p:sldId id="479" r:id="rId44"/>
    <p:sldId id="480" r:id="rId45"/>
    <p:sldId id="481" r:id="rId46"/>
    <p:sldId id="482" r:id="rId47"/>
    <p:sldId id="484" r:id="rId48"/>
    <p:sldId id="485" r:id="rId49"/>
    <p:sldId id="486" r:id="rId50"/>
    <p:sldId id="487" r:id="rId51"/>
    <p:sldId id="488" r:id="rId52"/>
    <p:sldId id="489" r:id="rId53"/>
    <p:sldId id="490" r:id="rId54"/>
    <p:sldId id="491" r:id="rId55"/>
    <p:sldId id="492" r:id="rId56"/>
    <p:sldId id="493" r:id="rId57"/>
    <p:sldId id="494" r:id="rId58"/>
    <p:sldId id="495" r:id="rId59"/>
    <p:sldId id="496" r:id="rId6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FF6699"/>
    <a:srgbClr val="008000"/>
    <a:srgbClr val="A9620B"/>
    <a:srgbClr val="F8F9C3"/>
    <a:srgbClr val="F9F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7895" autoAdjust="0"/>
  </p:normalViewPr>
  <p:slideViewPr>
    <p:cSldViewPr>
      <p:cViewPr varScale="1">
        <p:scale>
          <a:sx n="105" d="100"/>
          <a:sy n="105" d="100"/>
        </p:scale>
        <p:origin x="174"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7" d="100"/>
          <a:sy n="77" d="100"/>
        </p:scale>
        <p:origin x="2160" y="114"/>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tuder\Documents\GWR\Graphes%20GW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45'!$E$9</c:f>
              <c:strCache>
                <c:ptCount val="1"/>
                <c:pt idx="0">
                  <c:v>2002</c:v>
                </c:pt>
              </c:strCache>
            </c:strRef>
          </c:tx>
          <c:spPr>
            <a:solidFill>
              <a:schemeClr val="accent1"/>
            </a:solidFill>
            <a:ln>
              <a:noFill/>
            </a:ln>
            <a:effectLst/>
          </c:spPr>
          <c:invertIfNegative val="0"/>
          <c:cat>
            <c:strRef>
              <c:f>'Slide 45'!$D$10:$D$21</c:f>
              <c:strCache>
                <c:ptCount val="12"/>
                <c:pt idx="0">
                  <c:v>1-й центиль</c:v>
                </c:pt>
                <c:pt idx="1">
                  <c:v>2-10-й центиль</c:v>
                </c:pt>
                <c:pt idx="2">
                  <c:v>2-й дециль</c:v>
                </c:pt>
                <c:pt idx="3">
                  <c:v>3-й дециль</c:v>
                </c:pt>
                <c:pt idx="4">
                  <c:v>4-й дециль</c:v>
                </c:pt>
                <c:pt idx="5">
                  <c:v>5-й дециль</c:v>
                </c:pt>
                <c:pt idx="6">
                  <c:v>6-й дециль</c:v>
                </c:pt>
                <c:pt idx="7">
                  <c:v>7-й дециль</c:v>
                </c:pt>
                <c:pt idx="8">
                  <c:v>8-й дециль</c:v>
                </c:pt>
                <c:pt idx="9">
                  <c:v>9-й дециль</c:v>
                </c:pt>
                <c:pt idx="10">
                  <c:v>91-99-й центиль</c:v>
                </c:pt>
                <c:pt idx="11">
                  <c:v>100-й центиль</c:v>
                </c:pt>
              </c:strCache>
            </c:strRef>
          </c:cat>
          <c:val>
            <c:numRef>
              <c:f>'Slide 45'!$E$10:$E$21</c:f>
              <c:numCache>
                <c:formatCode>General</c:formatCode>
                <c:ptCount val="12"/>
                <c:pt idx="0">
                  <c:v>5.202197</c:v>
                </c:pt>
                <c:pt idx="1">
                  <c:v>6.824743999999999</c:v>
                </c:pt>
                <c:pt idx="2">
                  <c:v>7.9745970000000002</c:v>
                </c:pt>
                <c:pt idx="3">
                  <c:v>8.8457980000000003</c:v>
                </c:pt>
                <c:pt idx="4">
                  <c:v>9.7252759999999991</c:v>
                </c:pt>
                <c:pt idx="5">
                  <c:v>10.694190000000001</c:v>
                </c:pt>
                <c:pt idx="6">
                  <c:v>11.708369999999997</c:v>
                </c:pt>
                <c:pt idx="7">
                  <c:v>13.086600000000002</c:v>
                </c:pt>
                <c:pt idx="8">
                  <c:v>15.05672</c:v>
                </c:pt>
                <c:pt idx="9">
                  <c:v>17.949459999999991</c:v>
                </c:pt>
                <c:pt idx="10">
                  <c:v>24.542249999999992</c:v>
                </c:pt>
                <c:pt idx="11">
                  <c:v>53.539860000000004</c:v>
                </c:pt>
              </c:numCache>
            </c:numRef>
          </c:val>
        </c:ser>
        <c:ser>
          <c:idx val="1"/>
          <c:order val="1"/>
          <c:tx>
            <c:strRef>
              <c:f>'Slide 45'!$F$9</c:f>
              <c:strCache>
                <c:ptCount val="1"/>
                <c:pt idx="0">
                  <c:v>2006</c:v>
                </c:pt>
              </c:strCache>
            </c:strRef>
          </c:tx>
          <c:spPr>
            <a:solidFill>
              <a:schemeClr val="accent2"/>
            </a:solidFill>
            <a:ln>
              <a:noFill/>
            </a:ln>
            <a:effectLst/>
          </c:spPr>
          <c:invertIfNegative val="0"/>
          <c:cat>
            <c:strRef>
              <c:f>'Slide 45'!$D$10:$D$21</c:f>
              <c:strCache>
                <c:ptCount val="12"/>
                <c:pt idx="0">
                  <c:v>1-й центиль</c:v>
                </c:pt>
                <c:pt idx="1">
                  <c:v>2-10-й центиль</c:v>
                </c:pt>
                <c:pt idx="2">
                  <c:v>2-й дециль</c:v>
                </c:pt>
                <c:pt idx="3">
                  <c:v>3-й дециль</c:v>
                </c:pt>
                <c:pt idx="4">
                  <c:v>4-й дециль</c:v>
                </c:pt>
                <c:pt idx="5">
                  <c:v>5-й дециль</c:v>
                </c:pt>
                <c:pt idx="6">
                  <c:v>6-й дециль</c:v>
                </c:pt>
                <c:pt idx="7">
                  <c:v>7-й дециль</c:v>
                </c:pt>
                <c:pt idx="8">
                  <c:v>8-й дециль</c:v>
                </c:pt>
                <c:pt idx="9">
                  <c:v>9-й дециль</c:v>
                </c:pt>
                <c:pt idx="10">
                  <c:v>91-99-й центиль</c:v>
                </c:pt>
                <c:pt idx="11">
                  <c:v>100-й центиль</c:v>
                </c:pt>
              </c:strCache>
            </c:strRef>
          </c:cat>
          <c:val>
            <c:numRef>
              <c:f>'Slide 45'!$F$10:$F$21</c:f>
              <c:numCache>
                <c:formatCode>General</c:formatCode>
                <c:ptCount val="12"/>
                <c:pt idx="0">
                  <c:v>4.9763750000000009</c:v>
                </c:pt>
                <c:pt idx="1">
                  <c:v>6.6550399999999987</c:v>
                </c:pt>
                <c:pt idx="2">
                  <c:v>7.9914490000000011</c:v>
                </c:pt>
                <c:pt idx="3">
                  <c:v>9.0175010000000011</c:v>
                </c:pt>
                <c:pt idx="4">
                  <c:v>10.108610000000001</c:v>
                </c:pt>
                <c:pt idx="5">
                  <c:v>11.376780000000002</c:v>
                </c:pt>
                <c:pt idx="6">
                  <c:v>12.67704</c:v>
                </c:pt>
                <c:pt idx="7">
                  <c:v>14.293900000000001</c:v>
                </c:pt>
                <c:pt idx="8">
                  <c:v>16.413830000000001</c:v>
                </c:pt>
                <c:pt idx="9">
                  <c:v>19.494289999999996</c:v>
                </c:pt>
                <c:pt idx="10">
                  <c:v>26.663129999999995</c:v>
                </c:pt>
                <c:pt idx="11">
                  <c:v>59.957649999999994</c:v>
                </c:pt>
              </c:numCache>
            </c:numRef>
          </c:val>
        </c:ser>
        <c:ser>
          <c:idx val="2"/>
          <c:order val="2"/>
          <c:tx>
            <c:strRef>
              <c:f>'Slide 45'!$G$9</c:f>
              <c:strCache>
                <c:ptCount val="1"/>
                <c:pt idx="0">
                  <c:v>2010</c:v>
                </c:pt>
              </c:strCache>
            </c:strRef>
          </c:tx>
          <c:spPr>
            <a:solidFill>
              <a:schemeClr val="accent3"/>
            </a:solidFill>
            <a:ln>
              <a:noFill/>
            </a:ln>
            <a:effectLst/>
          </c:spPr>
          <c:invertIfNegative val="0"/>
          <c:cat>
            <c:strRef>
              <c:f>'Slide 45'!$D$10:$D$21</c:f>
              <c:strCache>
                <c:ptCount val="12"/>
                <c:pt idx="0">
                  <c:v>1-й центиль</c:v>
                </c:pt>
                <c:pt idx="1">
                  <c:v>2-10-й центиль</c:v>
                </c:pt>
                <c:pt idx="2">
                  <c:v>2-й дециль</c:v>
                </c:pt>
                <c:pt idx="3">
                  <c:v>3-й дециль</c:v>
                </c:pt>
                <c:pt idx="4">
                  <c:v>4-й дециль</c:v>
                </c:pt>
                <c:pt idx="5">
                  <c:v>5-й дециль</c:v>
                </c:pt>
                <c:pt idx="6">
                  <c:v>6-й дециль</c:v>
                </c:pt>
                <c:pt idx="7">
                  <c:v>7-й дециль</c:v>
                </c:pt>
                <c:pt idx="8">
                  <c:v>8-й дециль</c:v>
                </c:pt>
                <c:pt idx="9">
                  <c:v>9-й дециль</c:v>
                </c:pt>
                <c:pt idx="10">
                  <c:v>91-99-й центиль</c:v>
                </c:pt>
                <c:pt idx="11">
                  <c:v>100-й центиль</c:v>
                </c:pt>
              </c:strCache>
            </c:strRef>
          </c:cat>
          <c:val>
            <c:numRef>
              <c:f>'Slide 45'!$G$10:$G$21</c:f>
              <c:numCache>
                <c:formatCode>General</c:formatCode>
                <c:ptCount val="12"/>
                <c:pt idx="0">
                  <c:v>5.1032229999999998</c:v>
                </c:pt>
                <c:pt idx="1">
                  <c:v>6.9602789999999999</c:v>
                </c:pt>
                <c:pt idx="2">
                  <c:v>8.251519</c:v>
                </c:pt>
                <c:pt idx="3">
                  <c:v>9.2297560000000001</c:v>
                </c:pt>
                <c:pt idx="4">
                  <c:v>10.253350000000001</c:v>
                </c:pt>
                <c:pt idx="5">
                  <c:v>11.43294</c:v>
                </c:pt>
                <c:pt idx="6">
                  <c:v>12.650700000000002</c:v>
                </c:pt>
                <c:pt idx="7">
                  <c:v>14.211130000000001</c:v>
                </c:pt>
                <c:pt idx="8">
                  <c:v>16.388919999999995</c:v>
                </c:pt>
                <c:pt idx="9">
                  <c:v>19.42446</c:v>
                </c:pt>
                <c:pt idx="10">
                  <c:v>26.57159</c:v>
                </c:pt>
                <c:pt idx="11">
                  <c:v>58.819019999999995</c:v>
                </c:pt>
              </c:numCache>
            </c:numRef>
          </c:val>
        </c:ser>
        <c:dLbls>
          <c:showLegendKey val="0"/>
          <c:showVal val="0"/>
          <c:showCatName val="0"/>
          <c:showSerName val="0"/>
          <c:showPercent val="0"/>
          <c:showBubbleSize val="0"/>
        </c:dLbls>
        <c:gapWidth val="219"/>
        <c:overlap val="-27"/>
        <c:axId val="215285136"/>
        <c:axId val="215285528"/>
      </c:barChart>
      <c:catAx>
        <c:axId val="21528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5285528"/>
        <c:crosses val="autoZero"/>
        <c:auto val="1"/>
        <c:lblAlgn val="ctr"/>
        <c:lblOffset val="100"/>
        <c:noMultiLvlLbl val="0"/>
      </c:catAx>
      <c:valAx>
        <c:axId val="215285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sz="1000">
                    <a:effectLst/>
                  </a:rPr>
                  <a:t>Евро</a:t>
                </a:r>
                <a:endParaRPr lang="en-GB" sz="1000">
                  <a:effectLst/>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528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FB436EC-CEEA-4730-8CB7-A4ACEC614683}" type="datetimeFigureOut">
              <a:rPr lang="en-GB" smtClean="0"/>
              <a:pPr/>
              <a:t>20/02/2017</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4082BF5-AE02-4221-BB09-7E43FDB33340}" type="slidenum">
              <a:rPr lang="en-GB" smtClean="0"/>
              <a:pPr/>
              <a:t>‹#›</a:t>
            </a:fld>
            <a:endParaRPr lang="en-GB"/>
          </a:p>
        </p:txBody>
      </p:sp>
    </p:spTree>
    <p:extLst>
      <p:ext uri="{BB962C8B-B14F-4D97-AF65-F5344CB8AC3E}">
        <p14:creationId xmlns:p14="http://schemas.microsoft.com/office/powerpoint/2010/main" val="1868176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3E2B76D-9CE3-43E0-9A39-D4B06B0E704D}" type="datetimeFigureOut">
              <a:rPr lang="en-US" smtClean="0"/>
              <a:pPr/>
              <a:t>2/20/2017</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C54FEDE-D4FC-486F-961D-BA34DFE6CE7A}" type="slidenum">
              <a:rPr lang="en-US" smtClean="0"/>
              <a:pPr/>
              <a:t>‹#›</a:t>
            </a:fld>
            <a:endParaRPr lang="en-US" dirty="0"/>
          </a:p>
        </p:txBody>
      </p:sp>
    </p:spTree>
    <p:extLst>
      <p:ext uri="{BB962C8B-B14F-4D97-AF65-F5344CB8AC3E}">
        <p14:creationId xmlns:p14="http://schemas.microsoft.com/office/powerpoint/2010/main" val="4178087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pPr/>
              <a:t>1</a:t>
            </a:fld>
            <a:endParaRPr lang="en-US" dirty="0"/>
          </a:p>
        </p:txBody>
      </p:sp>
    </p:spTree>
    <p:extLst>
      <p:ext uri="{BB962C8B-B14F-4D97-AF65-F5344CB8AC3E}">
        <p14:creationId xmlns:p14="http://schemas.microsoft.com/office/powerpoint/2010/main" val="578226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pPr/>
              <a:t>16</a:t>
            </a:fld>
            <a:endParaRPr lang="en-US" dirty="0"/>
          </a:p>
        </p:txBody>
      </p:sp>
    </p:spTree>
    <p:extLst>
      <p:ext uri="{BB962C8B-B14F-4D97-AF65-F5344CB8AC3E}">
        <p14:creationId xmlns:p14="http://schemas.microsoft.com/office/powerpoint/2010/main" val="3330325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pPr/>
              <a:t>19</a:t>
            </a:fld>
            <a:endParaRPr lang="en-US" dirty="0"/>
          </a:p>
        </p:txBody>
      </p:sp>
    </p:spTree>
    <p:extLst>
      <p:ext uri="{BB962C8B-B14F-4D97-AF65-F5344CB8AC3E}">
        <p14:creationId xmlns:p14="http://schemas.microsoft.com/office/powerpoint/2010/main" val="1011045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a:t>
            </a:r>
            <a:r>
              <a:rPr lang="en-GB" baseline="0" dirty="0"/>
              <a:t> just to illustrate some specific examples, the Figures refer to Portugal, United States, China and Mexico, for the period mid 1990s to about 2015. These are four very different countries (two emerging and two developed), all of which have experienced a declining trend. However, in the case of China we observe an increased LIS in recent times whereas in the US there seems to be a slight rise starting in 2013.</a:t>
            </a:r>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pPr/>
              <a:t>21</a:t>
            </a:fld>
            <a:endParaRPr lang="en-US" dirty="0"/>
          </a:p>
        </p:txBody>
      </p:sp>
    </p:spTree>
    <p:extLst>
      <p:ext uri="{BB962C8B-B14F-4D97-AF65-F5344CB8AC3E}">
        <p14:creationId xmlns:p14="http://schemas.microsoft.com/office/powerpoint/2010/main" val="3541637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then, what is the consequence of the ‘cumulative’ effect of wage</a:t>
            </a:r>
            <a:r>
              <a:rPr lang="en-GB" baseline="0" dirty="0"/>
              <a:t> growth lagging behind productivity growth? The figure shows this: using data from 133 countries we show that there has been a left-ward shift in the distribution of labour income share values, i.e., overall decline in labour income shares. In fact, among the 133 countries, 91 experienced a decline; 32 experience an increase and 10 remained at the same value (period 1995 to 2014).</a:t>
            </a:r>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pPr/>
              <a:t>22</a:t>
            </a:fld>
            <a:endParaRPr lang="en-US" dirty="0"/>
          </a:p>
        </p:txBody>
      </p:sp>
    </p:spTree>
    <p:extLst>
      <p:ext uri="{BB962C8B-B14F-4D97-AF65-F5344CB8AC3E}">
        <p14:creationId xmlns:p14="http://schemas.microsoft.com/office/powerpoint/2010/main" val="9945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pPr/>
              <a:t>31</a:t>
            </a:fld>
            <a:endParaRPr lang="en-US" dirty="0"/>
          </a:p>
        </p:txBody>
      </p:sp>
    </p:spTree>
    <p:extLst>
      <p:ext uri="{BB962C8B-B14F-4D97-AF65-F5344CB8AC3E}">
        <p14:creationId xmlns:p14="http://schemas.microsoft.com/office/powerpoint/2010/main" val="338458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now present the motivation for Part</a:t>
            </a:r>
            <a:r>
              <a:rPr lang="en-GB" baseline="0" dirty="0"/>
              <a:t> II of the report. Wording in slide!</a:t>
            </a:r>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pPr/>
              <a:t>32</a:t>
            </a:fld>
            <a:endParaRPr lang="en-US" dirty="0"/>
          </a:p>
        </p:txBody>
      </p:sp>
    </p:spTree>
    <p:extLst>
      <p:ext uri="{BB962C8B-B14F-4D97-AF65-F5344CB8AC3E}">
        <p14:creationId xmlns:p14="http://schemas.microsoft.com/office/powerpoint/2010/main" val="307456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588090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609795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a:t>
            </a:r>
            <a:r>
              <a:rPr lang="en-GB" baseline="0" dirty="0" smtClean="0"/>
              <a:t> of course, just by looking at ‘hourly’ wages this does not tell us much about the ‘share’ of the total wage bill at different scales of the distribution. So we do the following exercise: we still classify individuals in a ranking according to their ‘hourly wage’ – as in the previous figure. But now we look at that is the proportion of the total ‘wage cake’ that each centile gains per month: that is, now we consider work intensity (or hours worked). The figure shows that the top 1% takes 30 times more than the bottom 1%, while the top 10% take about 26% of the total cake: almost as much as the half bottom in the population (29%).</a:t>
            </a:r>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23923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a:t>
            </a:r>
            <a:r>
              <a:rPr lang="en-GB" baseline="0" dirty="0" smtClean="0"/>
              <a:t> to finalize this section of wage distribution at the level of individuals we point to the fact that the same patter is visible in emerging and low income countries. In all examples, the jump in hourly wages at the 99</a:t>
            </a:r>
            <a:r>
              <a:rPr lang="en-GB" baseline="30000" dirty="0" smtClean="0"/>
              <a:t>th</a:t>
            </a:r>
            <a:r>
              <a:rPr lang="en-GB" baseline="0" dirty="0" smtClean="0"/>
              <a:t> centile is significant. And while the ration D9/D1 would suggest inequality values not to distant from advanced economies, the ratios P100/P10 show that in emerging and low income countries inequality at the top is significantly higher than among advanced economies. For example, in the case of Brazil the top 1% gets about 250 times more in hourly wages than the bottom; in the case of China 70 times more; in the case of India, 6000 times more; in the case of Russia, 60 times more; in the case of Mexico, about 100 times more and in the case of South Africa, about 1,800 times more. We saw two figure before (slide 20) that in the case of Europe the distance was approximately 20 times more.</a:t>
            </a:r>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07374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pPr/>
              <a:t>2</a:t>
            </a:fld>
            <a:endParaRPr lang="en-US" dirty="0"/>
          </a:p>
        </p:txBody>
      </p:sp>
    </p:spTree>
    <p:extLst>
      <p:ext uri="{BB962C8B-B14F-4D97-AF65-F5344CB8AC3E}">
        <p14:creationId xmlns:p14="http://schemas.microsoft.com/office/powerpoint/2010/main" val="4127516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928258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025335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432581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981043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C54FEDE-D4FC-486F-961D-BA34DFE6CE7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256360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736463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528313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540133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917921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372765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14352C-BE5D-485F-B818-2B93057D5C59}" type="slidenum">
              <a:rPr lang="en-GB" smtClean="0"/>
              <a:pPr/>
              <a:t>5</a:t>
            </a:fld>
            <a:endParaRPr lang="en-GB"/>
          </a:p>
        </p:txBody>
      </p:sp>
    </p:spTree>
    <p:extLst>
      <p:ext uri="{BB962C8B-B14F-4D97-AF65-F5344CB8AC3E}">
        <p14:creationId xmlns:p14="http://schemas.microsoft.com/office/powerpoint/2010/main" val="3799410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200442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331891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399272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517608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pPr/>
              <a:t>52</a:t>
            </a:fld>
            <a:endParaRPr lang="en-US" dirty="0"/>
          </a:p>
        </p:txBody>
      </p:sp>
    </p:spTree>
    <p:extLst>
      <p:ext uri="{BB962C8B-B14F-4D97-AF65-F5344CB8AC3E}">
        <p14:creationId xmlns:p14="http://schemas.microsoft.com/office/powerpoint/2010/main" val="1588385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pPr/>
              <a:t>53</a:t>
            </a:fld>
            <a:endParaRPr lang="en-US" dirty="0"/>
          </a:p>
        </p:txBody>
      </p:sp>
    </p:spTree>
    <p:extLst>
      <p:ext uri="{BB962C8B-B14F-4D97-AF65-F5344CB8AC3E}">
        <p14:creationId xmlns:p14="http://schemas.microsoft.com/office/powerpoint/2010/main" val="2889385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pPr/>
              <a:t>59</a:t>
            </a:fld>
            <a:endParaRPr lang="en-US" dirty="0"/>
          </a:p>
        </p:txBody>
      </p:sp>
    </p:spTree>
    <p:extLst>
      <p:ext uri="{BB962C8B-B14F-4D97-AF65-F5344CB8AC3E}">
        <p14:creationId xmlns:p14="http://schemas.microsoft.com/office/powerpoint/2010/main" val="189125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pPr/>
              <a:t>6</a:t>
            </a:fld>
            <a:endParaRPr lang="en-US" dirty="0"/>
          </a:p>
        </p:txBody>
      </p:sp>
    </p:spTree>
    <p:extLst>
      <p:ext uri="{BB962C8B-B14F-4D97-AF65-F5344CB8AC3E}">
        <p14:creationId xmlns:p14="http://schemas.microsoft.com/office/powerpoint/2010/main" val="398480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pPr/>
              <a:t>9</a:t>
            </a:fld>
            <a:endParaRPr lang="en-US" dirty="0"/>
          </a:p>
        </p:txBody>
      </p:sp>
    </p:spTree>
    <p:extLst>
      <p:ext uri="{BB962C8B-B14F-4D97-AF65-F5344CB8AC3E}">
        <p14:creationId xmlns:p14="http://schemas.microsoft.com/office/powerpoint/2010/main" val="172366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pPr/>
              <a:t>10</a:t>
            </a:fld>
            <a:endParaRPr lang="en-US" dirty="0"/>
          </a:p>
        </p:txBody>
      </p:sp>
    </p:spTree>
    <p:extLst>
      <p:ext uri="{BB962C8B-B14F-4D97-AF65-F5344CB8AC3E}">
        <p14:creationId xmlns:p14="http://schemas.microsoft.com/office/powerpoint/2010/main" val="976250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14352C-BE5D-485F-B818-2B93057D5C59}" type="slidenum">
              <a:rPr lang="en-GB" smtClean="0"/>
              <a:pPr/>
              <a:t>11</a:t>
            </a:fld>
            <a:endParaRPr lang="en-GB"/>
          </a:p>
        </p:txBody>
      </p:sp>
    </p:spTree>
    <p:extLst>
      <p:ext uri="{BB962C8B-B14F-4D97-AF65-F5344CB8AC3E}">
        <p14:creationId xmlns:p14="http://schemas.microsoft.com/office/powerpoint/2010/main" val="1972276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14352C-BE5D-485F-B818-2B93057D5C59}" type="slidenum">
              <a:rPr lang="en-GB" smtClean="0"/>
              <a:pPr/>
              <a:t>12</a:t>
            </a:fld>
            <a:endParaRPr lang="en-GB"/>
          </a:p>
        </p:txBody>
      </p:sp>
    </p:spTree>
    <p:extLst>
      <p:ext uri="{BB962C8B-B14F-4D97-AF65-F5344CB8AC3E}">
        <p14:creationId xmlns:p14="http://schemas.microsoft.com/office/powerpoint/2010/main" val="94048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54FEDE-D4FC-486F-961D-BA34DFE6CE7A}" type="slidenum">
              <a:rPr lang="en-US" smtClean="0"/>
              <a:pPr/>
              <a:t>15</a:t>
            </a:fld>
            <a:endParaRPr lang="en-US" dirty="0"/>
          </a:p>
        </p:txBody>
      </p:sp>
    </p:spTree>
    <p:extLst>
      <p:ext uri="{BB962C8B-B14F-4D97-AF65-F5344CB8AC3E}">
        <p14:creationId xmlns:p14="http://schemas.microsoft.com/office/powerpoint/2010/main" val="420892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BB3AA0A2-CB22-409B-B829-D537A8F90740}" type="datetime1">
              <a:rPr lang="en-US" smtClean="0"/>
              <a:pPr/>
              <a:t>2/20/2017</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E542512-9563-418C-8B91-8BD9364A1FA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E72734-0D82-48D7-89B5-70D47F49CB2F}" type="datetime1">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542512-9563-418C-8B91-8BD9364A1FA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DD4C752-B1F2-4AA3-BE93-847E1E0B28FA}" type="datetime1">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542512-9563-418C-8B91-8BD9364A1FA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921D7738-2C14-45AC-B662-D0AEEC381FC8}" type="datetime1">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542512-9563-418C-8B91-8BD9364A1FA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0BFDEC0-9042-411B-BCF0-CDA01F9FE87B}" type="datetime1">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542512-9563-418C-8B91-8BD9364A1FA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694F23B-ADA1-4E93-8DCD-5F4EECD05CBF}" type="datetime1">
              <a:rPr lang="en-US" smtClean="0"/>
              <a:pPr/>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542512-9563-418C-8B91-8BD9364A1FA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52C90AFE-5A51-4E3C-99FD-4A3B42F60C56}" type="datetime1">
              <a:rPr lang="en-US" smtClean="0"/>
              <a:pPr/>
              <a:t>2/20/2017</a:t>
            </a:fld>
            <a:endParaRPr lang="en-US" dirty="0"/>
          </a:p>
        </p:txBody>
      </p:sp>
      <p:sp>
        <p:nvSpPr>
          <p:cNvPr id="27" name="Slide Number Placeholder 26"/>
          <p:cNvSpPr>
            <a:spLocks noGrp="1"/>
          </p:cNvSpPr>
          <p:nvPr>
            <p:ph type="sldNum" sz="quarter" idx="11"/>
          </p:nvPr>
        </p:nvSpPr>
        <p:spPr/>
        <p:txBody>
          <a:bodyPr rtlCol="0"/>
          <a:lstStyle/>
          <a:p>
            <a:fld id="{5E542512-9563-418C-8B91-8BD9364A1FA9}"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413DE870-DE20-429D-859F-BB4133C6649A}" type="datetime1">
              <a:rPr lang="en-US" smtClean="0"/>
              <a:pPr/>
              <a:t>2/20/2017</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5E542512-9563-418C-8B91-8BD9364A1FA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FB8AF-DD62-4E47-B978-58DEC964B3CE}" type="datetime1">
              <a:rPr lang="en-US" smtClean="0"/>
              <a:pPr/>
              <a:t>2/20/2017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542512-9563-418C-8B91-8BD9364A1FA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E20C2A1-9C8E-4AD2-8CA5-3D5A5CBB4044}" type="datetime1">
              <a:rPr lang="en-US" smtClean="0"/>
              <a:pPr/>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542512-9563-418C-8B91-8BD9364A1FA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9010B34-E08D-4708-AF54-481CF9005D1F}" type="datetime1">
              <a:rPr lang="en-US" smtClean="0"/>
              <a:pPr/>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542512-9563-418C-8B91-8BD9364A1FA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506527F-BC1E-438A-951F-C4343B5C208B}" type="datetime1">
              <a:rPr lang="en-US" smtClean="0"/>
              <a:pPr/>
              <a:t>2/20/2017</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E542512-9563-418C-8B91-8BD9364A1FA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lo.org/ILOSTAT/GW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www.ilo.org/gwr-figur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ilo.org/minimumwag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1</a:t>
            </a:fld>
            <a:endParaRPr lang="en-US" dirty="0"/>
          </a:p>
        </p:txBody>
      </p:sp>
      <p:sp>
        <p:nvSpPr>
          <p:cNvPr id="6" name="TextBox 5"/>
          <p:cNvSpPr txBox="1"/>
          <p:nvPr/>
        </p:nvSpPr>
        <p:spPr>
          <a:xfrm>
            <a:off x="4911969" y="4902260"/>
            <a:ext cx="4038600" cy="1354217"/>
          </a:xfrm>
          <a:prstGeom prst="rect">
            <a:avLst/>
          </a:prstGeom>
          <a:noFill/>
        </p:spPr>
        <p:txBody>
          <a:bodyPr wrap="square" rtlCol="0">
            <a:spAutoFit/>
          </a:bodyPr>
          <a:lstStyle/>
          <a:p>
            <a:r>
              <a:rPr lang="ru-RU" sz="1600" dirty="0" smtClean="0">
                <a:solidFill>
                  <a:schemeClr val="bg2">
                    <a:lumMod val="50000"/>
                  </a:schemeClr>
                </a:solidFill>
              </a:rPr>
              <a:t>Данные </a:t>
            </a:r>
            <a:r>
              <a:rPr lang="en-GB" sz="1600" dirty="0">
                <a:solidFill>
                  <a:schemeClr val="bg2">
                    <a:lumMod val="50000"/>
                  </a:schemeClr>
                </a:solidFill>
              </a:rPr>
              <a:t>:</a:t>
            </a:r>
          </a:p>
          <a:p>
            <a:r>
              <a:rPr lang="en-GB" sz="1600" b="1" dirty="0" smtClean="0">
                <a:solidFill>
                  <a:schemeClr val="bg2">
                    <a:lumMod val="50000"/>
                  </a:schemeClr>
                </a:solidFill>
                <a:hlinkClick r:id="rId3"/>
              </a:rPr>
              <a:t>www.ilo.org/ILOSTAT/GWR</a:t>
            </a:r>
            <a:endParaRPr lang="en-GB" sz="1600" b="1" dirty="0">
              <a:solidFill>
                <a:schemeClr val="bg2">
                  <a:lumMod val="50000"/>
                </a:schemeClr>
              </a:solidFill>
            </a:endParaRPr>
          </a:p>
          <a:p>
            <a:r>
              <a:rPr lang="ru-RU" sz="1600" dirty="0">
                <a:solidFill>
                  <a:schemeClr val="bg2">
                    <a:lumMod val="50000"/>
                  </a:schemeClr>
                </a:solidFill>
              </a:rPr>
              <a:t>Рисунки </a:t>
            </a:r>
            <a:r>
              <a:rPr lang="en-GB" sz="1600" dirty="0">
                <a:solidFill>
                  <a:schemeClr val="bg2">
                    <a:lumMod val="50000"/>
                  </a:schemeClr>
                </a:solidFill>
              </a:rPr>
              <a:t>:</a:t>
            </a:r>
          </a:p>
          <a:p>
            <a:r>
              <a:rPr lang="en-GB" sz="1600" b="1" dirty="0">
                <a:solidFill>
                  <a:schemeClr val="bg2">
                    <a:lumMod val="50000"/>
                  </a:schemeClr>
                </a:solidFill>
                <a:hlinkClick r:id="rId4"/>
              </a:rPr>
              <a:t>www.ilo.org/gwr-figures</a:t>
            </a:r>
            <a:endParaRPr lang="en-GB" sz="1600" b="1" dirty="0">
              <a:solidFill>
                <a:schemeClr val="bg2">
                  <a:lumMod val="50000"/>
                </a:schemeClr>
              </a:solidFill>
            </a:endParaRPr>
          </a:p>
          <a:p>
            <a:endParaRPr lang="en-GB" dirty="0"/>
          </a:p>
        </p:txBody>
      </p:sp>
      <p:sp>
        <p:nvSpPr>
          <p:cNvPr id="3" name="TextBox 2"/>
          <p:cNvSpPr txBox="1"/>
          <p:nvPr/>
        </p:nvSpPr>
        <p:spPr>
          <a:xfrm>
            <a:off x="4917830" y="1143000"/>
            <a:ext cx="4226170" cy="3293209"/>
          </a:xfrm>
          <a:prstGeom prst="rect">
            <a:avLst/>
          </a:prstGeom>
          <a:noFill/>
        </p:spPr>
        <p:txBody>
          <a:bodyPr wrap="square" rtlCol="0">
            <a:spAutoFit/>
          </a:bodyPr>
          <a:lstStyle/>
          <a:p>
            <a:r>
              <a:rPr lang="en-GB" sz="4000" b="1" dirty="0" smtClean="0">
                <a:solidFill>
                  <a:schemeClr val="accent1">
                    <a:lumMod val="50000"/>
                  </a:schemeClr>
                </a:solidFill>
              </a:rPr>
              <a:t> </a:t>
            </a:r>
            <a:r>
              <a:rPr lang="ru-RU" sz="4000" b="1" dirty="0">
                <a:solidFill>
                  <a:schemeClr val="accent1">
                    <a:lumMod val="50000"/>
                  </a:schemeClr>
                </a:solidFill>
              </a:rPr>
              <a:t>Заработная плата в мире в 2016–2017 гг.</a:t>
            </a:r>
            <a:endParaRPr lang="en-GB" sz="4000" b="1" dirty="0">
              <a:solidFill>
                <a:schemeClr val="accent1">
                  <a:lumMod val="50000"/>
                </a:schemeClr>
              </a:solidFill>
            </a:endParaRPr>
          </a:p>
          <a:p>
            <a:endParaRPr lang="ru-RU" sz="3200" dirty="0" smtClean="0"/>
          </a:p>
          <a:p>
            <a:r>
              <a:rPr lang="ru-RU" sz="2800" dirty="0" smtClean="0"/>
              <a:t>Неравенство </a:t>
            </a:r>
            <a:r>
              <a:rPr lang="ru-RU" sz="2800" dirty="0"/>
              <a:t>в оплате труда на предприятиях</a:t>
            </a:r>
            <a:endParaRPr lang="en-GB" sz="2800" b="1" dirty="0"/>
          </a:p>
        </p:txBody>
      </p:sp>
      <p:pic>
        <p:nvPicPr>
          <p:cNvPr id="5" name="Picture 4"/>
          <p:cNvPicPr>
            <a:picLocks noChangeAspect="1"/>
          </p:cNvPicPr>
          <p:nvPr/>
        </p:nvPicPr>
        <p:blipFill>
          <a:blip r:embed="rId5" cstate="print"/>
          <a:stretch>
            <a:fillRect/>
          </a:stretch>
        </p:blipFill>
        <p:spPr>
          <a:xfrm>
            <a:off x="609600" y="914400"/>
            <a:ext cx="3851888" cy="5450960"/>
          </a:xfrm>
          <a:prstGeom prst="rect">
            <a:avLst/>
          </a:prstGeom>
        </p:spPr>
      </p:pic>
    </p:spTree>
    <p:extLst>
      <p:ext uri="{BB962C8B-B14F-4D97-AF65-F5344CB8AC3E}">
        <p14:creationId xmlns:p14="http://schemas.microsoft.com/office/powerpoint/2010/main" val="4256994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91600" cy="990600"/>
          </a:xfrm>
        </p:spPr>
        <p:txBody>
          <a:bodyPr>
            <a:normAutofit/>
          </a:bodyPr>
          <a:lstStyle/>
          <a:p>
            <a:pPr algn="ctr"/>
            <a:r>
              <a:rPr lang="ru-RU" sz="2600" dirty="0">
                <a:solidFill>
                  <a:schemeClr val="accent6">
                    <a:lumMod val="50000"/>
                  </a:schemeClr>
                </a:solidFill>
                <a:latin typeface="+mn-lt"/>
                <a:ea typeface="+mn-ea"/>
                <a:cs typeface="+mn-cs"/>
              </a:rPr>
              <a:t>Больше всего темпы роста оплаты труда сократились в странах с переходной экономикой</a:t>
            </a:r>
            <a:endParaRPr lang="en-GB" sz="2600" dirty="0">
              <a:solidFill>
                <a:schemeClr val="accent6">
                  <a:lumMod val="50000"/>
                </a:schemeClr>
              </a:solidFill>
              <a:latin typeface="+mn-lt"/>
              <a:ea typeface="+mn-ea"/>
              <a:cs typeface="+mn-cs"/>
            </a:endParaRPr>
          </a:p>
        </p:txBody>
      </p:sp>
      <p:sp>
        <p:nvSpPr>
          <p:cNvPr id="4" name="Slide Number Placeholder 3"/>
          <p:cNvSpPr>
            <a:spLocks noGrp="1"/>
          </p:cNvSpPr>
          <p:nvPr>
            <p:ph type="sldNum" sz="quarter" idx="12"/>
          </p:nvPr>
        </p:nvSpPr>
        <p:spPr/>
        <p:txBody>
          <a:bodyPr/>
          <a:lstStyle/>
          <a:p>
            <a:fld id="{5E542512-9563-418C-8B91-8BD9364A1FA9}" type="slidenum">
              <a:rPr lang="en-US" smtClean="0"/>
              <a:pPr/>
              <a:t>10</a:t>
            </a:fld>
            <a:endParaRPr lang="en-US" dirty="0"/>
          </a:p>
        </p:txBody>
      </p:sp>
      <p:sp>
        <p:nvSpPr>
          <p:cNvPr id="3" name="Dikdörtgen 2"/>
          <p:cNvSpPr/>
          <p:nvPr/>
        </p:nvSpPr>
        <p:spPr>
          <a:xfrm>
            <a:off x="228600" y="6043136"/>
            <a:ext cx="8915400" cy="738664"/>
          </a:xfrm>
          <a:prstGeom prst="rect">
            <a:avLst/>
          </a:prstGeom>
        </p:spPr>
        <p:txBody>
          <a:bodyPr wrap="square">
            <a:spAutoFit/>
          </a:bodyPr>
          <a:lstStyle/>
          <a:p>
            <a:r>
              <a:rPr lang="ru-RU" sz="1400" dirty="0" smtClean="0"/>
              <a:t>Примечание</a:t>
            </a:r>
            <a:r>
              <a:rPr lang="en-US" sz="1400" dirty="0" smtClean="0"/>
              <a:t>: </a:t>
            </a:r>
            <a:r>
              <a:rPr lang="ru-RU" sz="1400" dirty="0" smtClean="0"/>
              <a:t>Оценки для стран Группы двадцати опираются на методику, описанную в Приложении</a:t>
            </a:r>
            <a:r>
              <a:rPr lang="en-US" sz="1400" dirty="0" smtClean="0"/>
              <a:t> </a:t>
            </a:r>
            <a:r>
              <a:rPr lang="en-US" sz="1400" dirty="0"/>
              <a:t>I, </a:t>
            </a:r>
            <a:r>
              <a:rPr lang="ru-RU" sz="1400" dirty="0" smtClean="0"/>
              <a:t>при этом они касаются</a:t>
            </a:r>
            <a:r>
              <a:rPr lang="en-US" sz="1400" dirty="0" smtClean="0"/>
              <a:t> 18</a:t>
            </a:r>
            <a:r>
              <a:rPr lang="ru-RU" sz="1400" dirty="0" smtClean="0"/>
              <a:t> из</a:t>
            </a:r>
            <a:r>
              <a:rPr lang="en-US" sz="1400" dirty="0" smtClean="0"/>
              <a:t> 19</a:t>
            </a:r>
            <a:r>
              <a:rPr lang="ru-RU" sz="1400" dirty="0" smtClean="0"/>
              <a:t> стран, по которым есть соответствующие данные</a:t>
            </a:r>
            <a:r>
              <a:rPr lang="en-US" sz="1400" dirty="0" smtClean="0"/>
              <a:t>.</a:t>
            </a:r>
            <a:r>
              <a:rPr lang="tr-TR" sz="1400" dirty="0" smtClean="0"/>
              <a:t> </a:t>
            </a:r>
            <a:r>
              <a:rPr lang="ru-RU" sz="1400" dirty="0" smtClean="0"/>
              <a:t>Источник</a:t>
            </a:r>
            <a:r>
              <a:rPr lang="en-US" sz="1400" dirty="0" smtClean="0"/>
              <a:t>: </a:t>
            </a:r>
            <a:r>
              <a:rPr lang="ru-RU" sz="1400" dirty="0"/>
              <a:t>Д</a:t>
            </a:r>
            <a:r>
              <a:rPr lang="ru-RU" sz="1400" dirty="0" smtClean="0"/>
              <a:t>оклад «Заработная плата в мире в </a:t>
            </a:r>
            <a:r>
              <a:rPr lang="en-US" sz="1400" dirty="0" smtClean="0"/>
              <a:t>2014/15</a:t>
            </a:r>
            <a:r>
              <a:rPr lang="ru-RU" sz="1400" dirty="0" smtClean="0"/>
              <a:t> гг.»</a:t>
            </a:r>
            <a:endParaRPr lang="en-US" sz="1400" dirty="0"/>
          </a:p>
        </p:txBody>
      </p:sp>
      <p:pic>
        <p:nvPicPr>
          <p:cNvPr id="6" name="Picture 5"/>
          <p:cNvPicPr>
            <a:picLocks noChangeAspect="1"/>
          </p:cNvPicPr>
          <p:nvPr/>
        </p:nvPicPr>
        <p:blipFill>
          <a:blip r:embed="rId3"/>
          <a:stretch>
            <a:fillRect/>
          </a:stretch>
        </p:blipFill>
        <p:spPr>
          <a:xfrm>
            <a:off x="838200" y="1712269"/>
            <a:ext cx="6876884" cy="4218798"/>
          </a:xfrm>
          <a:prstGeom prst="rect">
            <a:avLst/>
          </a:prstGeom>
        </p:spPr>
      </p:pic>
    </p:spTree>
    <p:extLst>
      <p:ext uri="{BB962C8B-B14F-4D97-AF65-F5344CB8AC3E}">
        <p14:creationId xmlns:p14="http://schemas.microsoft.com/office/powerpoint/2010/main" val="4291093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24" y="390682"/>
            <a:ext cx="8802030" cy="1450757"/>
          </a:xfrm>
        </p:spPr>
        <p:txBody>
          <a:bodyPr>
            <a:normAutofit fontScale="90000"/>
          </a:bodyPr>
          <a:lstStyle/>
          <a:p>
            <a:pPr algn="ctr"/>
            <a:r>
              <a:rPr lang="ru-RU" dirty="0" smtClean="0"/>
              <a:t>В США и Европе темпы роста оплаты труда в</a:t>
            </a:r>
            <a:r>
              <a:rPr lang="en-GB" dirty="0" smtClean="0"/>
              <a:t> </a:t>
            </a:r>
            <a:r>
              <a:rPr lang="en-GB" dirty="0"/>
              <a:t>2015</a:t>
            </a:r>
            <a:r>
              <a:rPr lang="ru-RU" dirty="0"/>
              <a:t> </a:t>
            </a:r>
            <a:r>
              <a:rPr lang="ru-RU" dirty="0" smtClean="0"/>
              <a:t>году увеличились</a:t>
            </a:r>
            <a:r>
              <a:rPr lang="en-GB" dirty="0" smtClean="0"/>
              <a:t>.</a:t>
            </a:r>
            <a:r>
              <a:rPr lang="ru-RU" dirty="0" smtClean="0"/>
              <a:t> Надолго ли</a:t>
            </a:r>
            <a:r>
              <a:rPr lang="en-GB" dirty="0" smtClean="0"/>
              <a:t>?</a:t>
            </a:r>
            <a:endParaRPr lang="en-GB" dirty="0"/>
          </a:p>
        </p:txBody>
      </p:sp>
      <p:pic>
        <p:nvPicPr>
          <p:cNvPr id="3" name="Picture 2"/>
          <p:cNvPicPr>
            <a:picLocks noChangeAspect="1"/>
          </p:cNvPicPr>
          <p:nvPr/>
        </p:nvPicPr>
        <p:blipFill>
          <a:blip r:embed="rId3"/>
          <a:stretch>
            <a:fillRect/>
          </a:stretch>
        </p:blipFill>
        <p:spPr>
          <a:xfrm>
            <a:off x="533400" y="2578608"/>
            <a:ext cx="3962743" cy="3438442"/>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4587463" y="2590800"/>
            <a:ext cx="4291956" cy="3438442"/>
          </a:xfrm>
          <a:prstGeom prst="rect">
            <a:avLst/>
          </a:prstGeom>
          <a:ln>
            <a:solidFill>
              <a:schemeClr val="accent1"/>
            </a:solidFill>
          </a:ln>
        </p:spPr>
      </p:pic>
    </p:spTree>
    <p:extLst>
      <p:ext uri="{BB962C8B-B14F-4D97-AF65-F5344CB8AC3E}">
        <p14:creationId xmlns:p14="http://schemas.microsoft.com/office/powerpoint/2010/main" val="4280154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24" y="390682"/>
            <a:ext cx="8802030" cy="1450757"/>
          </a:xfrm>
        </p:spPr>
        <p:txBody>
          <a:bodyPr>
            <a:normAutofit/>
          </a:bodyPr>
          <a:lstStyle/>
          <a:p>
            <a:pPr algn="ctr"/>
            <a:r>
              <a:rPr lang="ru-RU" sz="3600" dirty="0" smtClean="0"/>
              <a:t>В других регионах темпы роста оплаты труда сократились</a:t>
            </a:r>
            <a:endParaRPr lang="en-GB" sz="3600" dirty="0"/>
          </a:p>
        </p:txBody>
      </p:sp>
      <p:pic>
        <p:nvPicPr>
          <p:cNvPr id="3" name="Picture 2"/>
          <p:cNvPicPr>
            <a:picLocks noChangeAspect="1"/>
          </p:cNvPicPr>
          <p:nvPr/>
        </p:nvPicPr>
        <p:blipFill>
          <a:blip r:embed="rId3"/>
          <a:stretch>
            <a:fillRect/>
          </a:stretch>
        </p:blipFill>
        <p:spPr>
          <a:xfrm>
            <a:off x="223024" y="1752600"/>
            <a:ext cx="4066384" cy="2353260"/>
          </a:xfrm>
          <a:prstGeom prst="rect">
            <a:avLst/>
          </a:prstGeom>
        </p:spPr>
      </p:pic>
      <p:pic>
        <p:nvPicPr>
          <p:cNvPr id="6" name="Picture 5"/>
          <p:cNvPicPr>
            <a:picLocks noChangeAspect="1"/>
          </p:cNvPicPr>
          <p:nvPr/>
        </p:nvPicPr>
        <p:blipFill>
          <a:blip r:embed="rId4"/>
          <a:stretch>
            <a:fillRect/>
          </a:stretch>
        </p:blipFill>
        <p:spPr>
          <a:xfrm>
            <a:off x="4419600" y="1752600"/>
            <a:ext cx="4072481" cy="2328874"/>
          </a:xfrm>
          <a:prstGeom prst="rect">
            <a:avLst/>
          </a:prstGeom>
        </p:spPr>
      </p:pic>
      <p:pic>
        <p:nvPicPr>
          <p:cNvPr id="8" name="Picture 7"/>
          <p:cNvPicPr>
            <a:picLocks noChangeAspect="1"/>
          </p:cNvPicPr>
          <p:nvPr/>
        </p:nvPicPr>
        <p:blipFill>
          <a:blip r:embed="rId5"/>
          <a:stretch>
            <a:fillRect/>
          </a:stretch>
        </p:blipFill>
        <p:spPr>
          <a:xfrm>
            <a:off x="223024" y="4128722"/>
            <a:ext cx="4066384" cy="2454328"/>
          </a:xfrm>
          <a:prstGeom prst="rect">
            <a:avLst/>
          </a:prstGeom>
        </p:spPr>
      </p:pic>
      <p:pic>
        <p:nvPicPr>
          <p:cNvPr id="11" name="Picture 10"/>
          <p:cNvPicPr>
            <a:picLocks noChangeAspect="1"/>
          </p:cNvPicPr>
          <p:nvPr/>
        </p:nvPicPr>
        <p:blipFill>
          <a:blip r:embed="rId6"/>
          <a:stretch>
            <a:fillRect/>
          </a:stretch>
        </p:blipFill>
        <p:spPr>
          <a:xfrm>
            <a:off x="4419599" y="4120631"/>
            <a:ext cx="4072481" cy="2470510"/>
          </a:xfrm>
          <a:prstGeom prst="rect">
            <a:avLst/>
          </a:prstGeom>
        </p:spPr>
      </p:pic>
    </p:spTree>
    <p:extLst>
      <p:ext uri="{BB962C8B-B14F-4D97-AF65-F5344CB8AC3E}">
        <p14:creationId xmlns:p14="http://schemas.microsoft.com/office/powerpoint/2010/main" val="700562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685800"/>
            <a:ext cx="8229600" cy="1066800"/>
          </a:xfrm>
        </p:spPr>
        <p:txBody>
          <a:bodyPr>
            <a:normAutofit fontScale="90000"/>
          </a:bodyPr>
          <a:lstStyle/>
          <a:p>
            <a:r>
              <a:rPr lang="ru-RU" dirty="0" smtClean="0"/>
              <a:t>Средние темпы роста реальной заработной платы в России</a:t>
            </a:r>
            <a:endParaRPr lang="en-GB" dirty="0"/>
          </a:p>
        </p:txBody>
      </p:sp>
      <p:sp>
        <p:nvSpPr>
          <p:cNvPr id="4" name="Espace réservé du numéro de diapositive 3"/>
          <p:cNvSpPr>
            <a:spLocks noGrp="1"/>
          </p:cNvSpPr>
          <p:nvPr>
            <p:ph type="sldNum" sz="quarter" idx="12"/>
          </p:nvPr>
        </p:nvSpPr>
        <p:spPr/>
        <p:txBody>
          <a:bodyPr/>
          <a:lstStyle/>
          <a:p>
            <a:fld id="{5E542512-9563-418C-8B91-8BD9364A1FA9}" type="slidenum">
              <a:rPr lang="en-US" smtClean="0"/>
              <a:pPr/>
              <a:t>13</a:t>
            </a:fld>
            <a:endParaRPr lang="en-US" dirty="0"/>
          </a:p>
        </p:txBody>
      </p:sp>
      <p:pic>
        <p:nvPicPr>
          <p:cNvPr id="5" name="Picture 4"/>
          <p:cNvPicPr>
            <a:picLocks noChangeAspect="1"/>
          </p:cNvPicPr>
          <p:nvPr/>
        </p:nvPicPr>
        <p:blipFill>
          <a:blip r:embed="rId2"/>
          <a:stretch>
            <a:fillRect/>
          </a:stretch>
        </p:blipFill>
        <p:spPr>
          <a:xfrm>
            <a:off x="990600" y="2286000"/>
            <a:ext cx="6937849" cy="4163929"/>
          </a:xfrm>
          <a:prstGeom prst="rect">
            <a:avLst/>
          </a:prstGeom>
        </p:spPr>
      </p:pic>
    </p:spTree>
    <p:extLst>
      <p:ext uri="{BB962C8B-B14F-4D97-AF65-F5344CB8AC3E}">
        <p14:creationId xmlns:p14="http://schemas.microsoft.com/office/powerpoint/2010/main" val="2446312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14731" cy="1450757"/>
          </a:xfrm>
        </p:spPr>
        <p:txBody>
          <a:bodyPr>
            <a:normAutofit fontScale="90000"/>
          </a:bodyPr>
          <a:lstStyle/>
          <a:p>
            <a:pPr algn="ctr"/>
            <a:r>
              <a:rPr lang="ru-RU" dirty="0"/>
              <a:t>С</a:t>
            </a:r>
            <a:r>
              <a:rPr lang="en-GB" dirty="0" smtClean="0"/>
              <a:t> 2006</a:t>
            </a:r>
            <a:r>
              <a:rPr lang="ru-RU" dirty="0" smtClean="0"/>
              <a:t> года между странами наблюдаются значительные расхождения</a:t>
            </a:r>
            <a:endParaRPr lang="en-GB" dirty="0"/>
          </a:p>
        </p:txBody>
      </p:sp>
      <p:pic>
        <p:nvPicPr>
          <p:cNvPr id="6" name="Picture 5"/>
          <p:cNvPicPr>
            <a:picLocks noChangeAspect="1"/>
          </p:cNvPicPr>
          <p:nvPr/>
        </p:nvPicPr>
        <p:blipFill>
          <a:blip r:embed="rId2"/>
          <a:stretch>
            <a:fillRect/>
          </a:stretch>
        </p:blipFill>
        <p:spPr>
          <a:xfrm>
            <a:off x="533400" y="2133191"/>
            <a:ext cx="8120576" cy="4724809"/>
          </a:xfrm>
          <a:prstGeom prst="rect">
            <a:avLst/>
          </a:prstGeom>
        </p:spPr>
      </p:pic>
    </p:spTree>
    <p:extLst>
      <p:ext uri="{BB962C8B-B14F-4D97-AF65-F5344CB8AC3E}">
        <p14:creationId xmlns:p14="http://schemas.microsoft.com/office/powerpoint/2010/main" val="816926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a:bodyPr>
          <a:lstStyle/>
          <a:p>
            <a:pPr algn="ctr"/>
            <a:r>
              <a:rPr lang="ru-RU" sz="3200" dirty="0"/>
              <a:t>С</a:t>
            </a:r>
            <a:r>
              <a:rPr lang="en-GB" sz="3200" dirty="0"/>
              <a:t> 2006</a:t>
            </a:r>
            <a:r>
              <a:rPr lang="ru-RU" sz="3200" dirty="0"/>
              <a:t> года между странами наблюдаются значительные </a:t>
            </a:r>
            <a:r>
              <a:rPr lang="ru-RU" sz="3200" dirty="0" smtClean="0"/>
              <a:t>расхождения</a:t>
            </a:r>
            <a:endParaRPr lang="en-GB" sz="3000" dirty="0">
              <a:solidFill>
                <a:srgbClr val="660066"/>
              </a:solidFill>
              <a:latin typeface="+mn-lt"/>
            </a:endParaRPr>
          </a:p>
        </p:txBody>
      </p:sp>
      <p:sp>
        <p:nvSpPr>
          <p:cNvPr id="4" name="Slide Number Placeholder 3"/>
          <p:cNvSpPr>
            <a:spLocks noGrp="1"/>
          </p:cNvSpPr>
          <p:nvPr>
            <p:ph type="sldNum" sz="quarter" idx="12"/>
          </p:nvPr>
        </p:nvSpPr>
        <p:spPr/>
        <p:txBody>
          <a:bodyPr/>
          <a:lstStyle/>
          <a:p>
            <a:fld id="{5E542512-9563-418C-8B91-8BD9364A1FA9}" type="slidenum">
              <a:rPr lang="en-US" smtClean="0"/>
              <a:pPr/>
              <a:t>15</a:t>
            </a:fld>
            <a:endParaRPr lang="en-US" dirty="0"/>
          </a:p>
        </p:txBody>
      </p:sp>
      <p:sp>
        <p:nvSpPr>
          <p:cNvPr id="3" name="Dikdörtgen 2"/>
          <p:cNvSpPr/>
          <p:nvPr/>
        </p:nvSpPr>
        <p:spPr>
          <a:xfrm>
            <a:off x="1295400" y="6019800"/>
            <a:ext cx="5242141" cy="523220"/>
          </a:xfrm>
          <a:prstGeom prst="rect">
            <a:avLst/>
          </a:prstGeom>
        </p:spPr>
        <p:txBody>
          <a:bodyPr wrap="none">
            <a:spAutoFit/>
          </a:bodyPr>
          <a:lstStyle/>
          <a:p>
            <a:r>
              <a:rPr lang="ru-RU" sz="1400" dirty="0" smtClean="0"/>
              <a:t>Примечание</a:t>
            </a:r>
            <a:r>
              <a:rPr lang="tr-TR" sz="1400" dirty="0" smtClean="0"/>
              <a:t>: </a:t>
            </a:r>
            <a:r>
              <a:rPr lang="ru-RU" sz="1400" dirty="0" smtClean="0"/>
              <a:t>Индексы средней реальной заработной платы</a:t>
            </a:r>
            <a:endParaRPr lang="tr-TR" sz="1400" dirty="0"/>
          </a:p>
          <a:p>
            <a:r>
              <a:rPr lang="ru-RU" sz="1400" dirty="0"/>
              <a:t>Источник</a:t>
            </a:r>
            <a:r>
              <a:rPr lang="en-US" sz="1400" dirty="0"/>
              <a:t>: </a:t>
            </a:r>
            <a:r>
              <a:rPr lang="ru-RU" sz="1400" dirty="0" smtClean="0"/>
              <a:t>Доклад </a:t>
            </a:r>
            <a:r>
              <a:rPr lang="ru-RU" sz="1400" dirty="0"/>
              <a:t>«Заработная плата в мире в </a:t>
            </a:r>
            <a:r>
              <a:rPr lang="en-US" sz="1400" dirty="0"/>
              <a:t>2014/15</a:t>
            </a:r>
            <a:r>
              <a:rPr lang="ru-RU" sz="1400" dirty="0"/>
              <a:t> гг.»</a:t>
            </a:r>
            <a:endParaRPr lang="tr-TR" dirty="0"/>
          </a:p>
        </p:txBody>
      </p:sp>
      <p:pic>
        <p:nvPicPr>
          <p:cNvPr id="6" name="Picture 5"/>
          <p:cNvPicPr>
            <a:picLocks noChangeAspect="1"/>
          </p:cNvPicPr>
          <p:nvPr/>
        </p:nvPicPr>
        <p:blipFill>
          <a:blip r:embed="rId3"/>
          <a:stretch>
            <a:fillRect/>
          </a:stretch>
        </p:blipFill>
        <p:spPr>
          <a:xfrm>
            <a:off x="636691" y="1742122"/>
            <a:ext cx="7870618" cy="4334632"/>
          </a:xfrm>
          <a:prstGeom prst="rect">
            <a:avLst/>
          </a:prstGeom>
        </p:spPr>
      </p:pic>
    </p:spTree>
    <p:extLst>
      <p:ext uri="{BB962C8B-B14F-4D97-AF65-F5344CB8AC3E}">
        <p14:creationId xmlns:p14="http://schemas.microsoft.com/office/powerpoint/2010/main" val="1814680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134" y="533400"/>
            <a:ext cx="8229600" cy="1066800"/>
          </a:xfrm>
        </p:spPr>
        <p:txBody>
          <a:bodyPr>
            <a:normAutofit/>
          </a:bodyPr>
          <a:lstStyle/>
          <a:p>
            <a:pPr algn="ctr"/>
            <a:r>
              <a:rPr lang="ru-RU" sz="2800" dirty="0"/>
              <a:t>С</a:t>
            </a:r>
            <a:r>
              <a:rPr lang="en-GB" sz="2800" dirty="0"/>
              <a:t> 2006</a:t>
            </a:r>
            <a:r>
              <a:rPr lang="ru-RU" sz="2800" dirty="0"/>
              <a:t> года между странами наблюдаются значительные расхождения</a:t>
            </a:r>
            <a:endParaRPr lang="en-GB" sz="2600" b="1" dirty="0">
              <a:solidFill>
                <a:srgbClr val="660066"/>
              </a:solidFill>
              <a:latin typeface="+mn-lt"/>
            </a:endParaRPr>
          </a:p>
        </p:txBody>
      </p:sp>
      <p:sp>
        <p:nvSpPr>
          <p:cNvPr id="4" name="Slide Number Placeholder 3"/>
          <p:cNvSpPr>
            <a:spLocks noGrp="1"/>
          </p:cNvSpPr>
          <p:nvPr>
            <p:ph type="sldNum" sz="quarter" idx="12"/>
          </p:nvPr>
        </p:nvSpPr>
        <p:spPr/>
        <p:txBody>
          <a:bodyPr/>
          <a:lstStyle/>
          <a:p>
            <a:fld id="{5E542512-9563-418C-8B91-8BD9364A1FA9}" type="slidenum">
              <a:rPr lang="en-US" smtClean="0"/>
              <a:pPr/>
              <a:t>16</a:t>
            </a:fld>
            <a:endParaRPr lang="en-US" dirty="0"/>
          </a:p>
        </p:txBody>
      </p:sp>
      <p:sp>
        <p:nvSpPr>
          <p:cNvPr id="3" name="Dikdörtgen 2"/>
          <p:cNvSpPr/>
          <p:nvPr/>
        </p:nvSpPr>
        <p:spPr>
          <a:xfrm>
            <a:off x="1066800" y="5943600"/>
            <a:ext cx="5155579" cy="307777"/>
          </a:xfrm>
          <a:prstGeom prst="rect">
            <a:avLst/>
          </a:prstGeom>
        </p:spPr>
        <p:txBody>
          <a:bodyPr wrap="none">
            <a:spAutoFit/>
          </a:bodyPr>
          <a:lstStyle/>
          <a:p>
            <a:r>
              <a:rPr lang="ru-RU" sz="1400" dirty="0"/>
              <a:t>Источник</a:t>
            </a:r>
            <a:r>
              <a:rPr lang="en-US" sz="1400" dirty="0"/>
              <a:t>: </a:t>
            </a:r>
            <a:r>
              <a:rPr lang="ru-RU" sz="1400" dirty="0"/>
              <a:t>Доклад «Заработная плата в мире в </a:t>
            </a:r>
            <a:r>
              <a:rPr lang="en-US" sz="1400" dirty="0"/>
              <a:t>2014/15</a:t>
            </a:r>
            <a:r>
              <a:rPr lang="ru-RU" sz="1400" dirty="0"/>
              <a:t> гг</a:t>
            </a:r>
            <a:r>
              <a:rPr lang="ru-RU" sz="1400" dirty="0" smtClean="0"/>
              <a:t>.»</a:t>
            </a:r>
            <a:endParaRPr lang="tr-TR" sz="1400" dirty="0"/>
          </a:p>
        </p:txBody>
      </p:sp>
      <p:pic>
        <p:nvPicPr>
          <p:cNvPr id="6" name="Picture 5"/>
          <p:cNvPicPr>
            <a:picLocks noChangeAspect="1"/>
          </p:cNvPicPr>
          <p:nvPr/>
        </p:nvPicPr>
        <p:blipFill>
          <a:blip r:embed="rId3"/>
          <a:stretch>
            <a:fillRect/>
          </a:stretch>
        </p:blipFill>
        <p:spPr>
          <a:xfrm>
            <a:off x="253157" y="1714019"/>
            <a:ext cx="8687553" cy="4194412"/>
          </a:xfrm>
          <a:prstGeom prst="rect">
            <a:avLst/>
          </a:prstGeom>
        </p:spPr>
      </p:pic>
    </p:spTree>
    <p:extLst>
      <p:ext uri="{BB962C8B-B14F-4D97-AF65-F5344CB8AC3E}">
        <p14:creationId xmlns:p14="http://schemas.microsoft.com/office/powerpoint/2010/main" val="1508669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14400"/>
            <a:ext cx="8229600" cy="1066800"/>
          </a:xfrm>
        </p:spPr>
        <p:txBody>
          <a:bodyPr>
            <a:normAutofit fontScale="90000"/>
          </a:bodyPr>
          <a:lstStyle/>
          <a:p>
            <a:pPr algn="ctr"/>
            <a:r>
              <a:rPr lang="ru-RU" dirty="0" smtClean="0"/>
              <a:t>О тенденциях оплаты труда в России нужно судить в долгосрочной перспективе</a:t>
            </a:r>
            <a:endParaRPr lang="en-GB" dirty="0"/>
          </a:p>
        </p:txBody>
      </p:sp>
      <p:sp>
        <p:nvSpPr>
          <p:cNvPr id="4" name="Espace réservé du numéro de diapositive 3"/>
          <p:cNvSpPr>
            <a:spLocks noGrp="1"/>
          </p:cNvSpPr>
          <p:nvPr>
            <p:ph type="sldNum" sz="quarter" idx="12"/>
          </p:nvPr>
        </p:nvSpPr>
        <p:spPr/>
        <p:txBody>
          <a:bodyPr/>
          <a:lstStyle/>
          <a:p>
            <a:fld id="{5E542512-9563-418C-8B91-8BD9364A1FA9}" type="slidenum">
              <a:rPr lang="en-US" smtClean="0"/>
              <a:pPr/>
              <a:t>17</a:t>
            </a:fld>
            <a:endParaRPr lang="en-US" dirty="0"/>
          </a:p>
        </p:txBody>
      </p:sp>
      <p:pic>
        <p:nvPicPr>
          <p:cNvPr id="7" name="Content Placeholder 6"/>
          <p:cNvPicPr>
            <a:picLocks noGrp="1" noChangeAspect="1"/>
          </p:cNvPicPr>
          <p:nvPr>
            <p:ph idx="1"/>
          </p:nvPr>
        </p:nvPicPr>
        <p:blipFill>
          <a:blip r:embed="rId2"/>
          <a:stretch>
            <a:fillRect/>
          </a:stretch>
        </p:blipFill>
        <p:spPr>
          <a:xfrm>
            <a:off x="460822" y="2249488"/>
            <a:ext cx="8222355" cy="4324350"/>
          </a:xfrm>
          <a:prstGeom prst="rect">
            <a:avLst/>
          </a:prstGeom>
        </p:spPr>
      </p:pic>
    </p:spTree>
    <p:extLst>
      <p:ext uri="{BB962C8B-B14F-4D97-AF65-F5344CB8AC3E}">
        <p14:creationId xmlns:p14="http://schemas.microsoft.com/office/powerpoint/2010/main" val="2176190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pPr algn="ctr"/>
            <a:r>
              <a:rPr lang="ru-RU" dirty="0" smtClean="0"/>
              <a:t>Отражают ли тенденции оплаты труда только динамику ВВП на одного работающего</a:t>
            </a:r>
            <a:r>
              <a:rPr lang="en-GB" dirty="0" smtClean="0"/>
              <a:t>? </a:t>
            </a:r>
            <a:endParaRPr lang="en-GB" dirty="0"/>
          </a:p>
        </p:txBody>
      </p:sp>
      <p:sp>
        <p:nvSpPr>
          <p:cNvPr id="3" name="Content Placeholder 2"/>
          <p:cNvSpPr>
            <a:spLocks noGrp="1"/>
          </p:cNvSpPr>
          <p:nvPr>
            <p:ph idx="1"/>
          </p:nvPr>
        </p:nvSpPr>
        <p:spPr>
          <a:xfrm>
            <a:off x="628650" y="2057400"/>
            <a:ext cx="7886700" cy="4254378"/>
          </a:xfrm>
        </p:spPr>
        <p:txBody>
          <a:bodyPr>
            <a:noAutofit/>
          </a:bodyPr>
          <a:lstStyle/>
          <a:p>
            <a:r>
              <a:rPr lang="ru-RU" sz="2400" dirty="0" smtClean="0"/>
              <a:t>Повышение </a:t>
            </a:r>
            <a:r>
              <a:rPr lang="ru-RU" sz="2400" dirty="0"/>
              <a:t>заработной платы и уровня </a:t>
            </a:r>
            <a:r>
              <a:rPr lang="ru-RU" sz="2400" dirty="0" smtClean="0"/>
              <a:t>жизни в долгосрочной перспективе зависит от роста производительности труда</a:t>
            </a:r>
            <a:r>
              <a:rPr lang="en-GB" sz="2400" dirty="0" smtClean="0"/>
              <a:t>.</a:t>
            </a:r>
            <a:r>
              <a:rPr lang="ru-RU" sz="2400" dirty="0" smtClean="0"/>
              <a:t> Это объясняет, почему месячная заработная плата в развитых странах Группы двадцати составляет в среднем 3.100 долларов ППС, а в странах Группы двадцати с переходной экономикой – </a:t>
            </a:r>
            <a:r>
              <a:rPr lang="en-GB" sz="2400" dirty="0" smtClean="0"/>
              <a:t>1</a:t>
            </a:r>
            <a:r>
              <a:rPr lang="ru-RU" sz="2400" dirty="0" smtClean="0"/>
              <a:t>.</a:t>
            </a:r>
            <a:r>
              <a:rPr lang="en-GB" sz="2400" dirty="0" smtClean="0"/>
              <a:t>300</a:t>
            </a:r>
            <a:r>
              <a:rPr lang="ru-RU" sz="2400" dirty="0" smtClean="0"/>
              <a:t> долларов ППС</a:t>
            </a:r>
            <a:r>
              <a:rPr lang="en-GB" sz="2400" dirty="0" smtClean="0"/>
              <a:t>. </a:t>
            </a:r>
            <a:endParaRPr lang="en-GB" sz="2400" dirty="0"/>
          </a:p>
          <a:p>
            <a:endParaRPr lang="en-GB" sz="2400" dirty="0"/>
          </a:p>
          <a:p>
            <a:r>
              <a:rPr lang="ru-RU" sz="2400" dirty="0" smtClean="0"/>
              <a:t>Однако это не происходит автоматически</a:t>
            </a:r>
            <a:r>
              <a:rPr lang="en-GB" sz="2400" dirty="0" smtClean="0"/>
              <a:t>:</a:t>
            </a:r>
            <a:r>
              <a:rPr lang="ru-RU" sz="2400" dirty="0" smtClean="0"/>
              <a:t> во многих странах связь между ростом заработной платы и производительности труда ослабла</a:t>
            </a:r>
            <a:r>
              <a:rPr lang="en-GB" sz="2400" dirty="0" smtClean="0"/>
              <a:t>. </a:t>
            </a:r>
            <a:endParaRPr lang="en-GB" sz="2400" dirty="0"/>
          </a:p>
        </p:txBody>
      </p:sp>
    </p:spTree>
    <p:extLst>
      <p:ext uri="{BB962C8B-B14F-4D97-AF65-F5344CB8AC3E}">
        <p14:creationId xmlns:p14="http://schemas.microsoft.com/office/powerpoint/2010/main" val="2951396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19</a:t>
            </a:fld>
            <a:endParaRPr lang="en-US" dirty="0"/>
          </a:p>
        </p:txBody>
      </p:sp>
      <p:sp>
        <p:nvSpPr>
          <p:cNvPr id="3" name="TextBox 2"/>
          <p:cNvSpPr txBox="1"/>
          <p:nvPr/>
        </p:nvSpPr>
        <p:spPr>
          <a:xfrm>
            <a:off x="339811" y="531167"/>
            <a:ext cx="8596924" cy="1384995"/>
          </a:xfrm>
          <a:prstGeom prst="rect">
            <a:avLst/>
          </a:prstGeom>
          <a:noFill/>
        </p:spPr>
        <p:txBody>
          <a:bodyPr wrap="square" rtlCol="0">
            <a:spAutoFit/>
          </a:bodyPr>
          <a:lstStyle/>
          <a:p>
            <a:pPr algn="ctr">
              <a:spcBef>
                <a:spcPct val="0"/>
              </a:spcBef>
            </a:pPr>
            <a:r>
              <a:rPr lang="ru-RU" sz="2800" dirty="0">
                <a:solidFill>
                  <a:schemeClr val="tx2"/>
                </a:solidFill>
                <a:latin typeface="+mj-lt"/>
                <a:ea typeface="+mj-ea"/>
                <a:cs typeface="+mj-cs"/>
              </a:rPr>
              <a:t>В развитых странах наблюдается увеличение разрыва между ростом производительности труда и ростом заработной платы</a:t>
            </a:r>
            <a:endParaRPr lang="en-GB" sz="2800" dirty="0">
              <a:solidFill>
                <a:schemeClr val="tx2"/>
              </a:solidFill>
              <a:latin typeface="+mj-lt"/>
              <a:ea typeface="+mj-ea"/>
              <a:cs typeface="+mj-cs"/>
            </a:endParaRPr>
          </a:p>
        </p:txBody>
      </p:sp>
      <p:sp>
        <p:nvSpPr>
          <p:cNvPr id="7" name="Rectangle 6"/>
          <p:cNvSpPr/>
          <p:nvPr/>
        </p:nvSpPr>
        <p:spPr>
          <a:xfrm>
            <a:off x="339811" y="5802858"/>
            <a:ext cx="8423189" cy="1169551"/>
          </a:xfrm>
          <a:prstGeom prst="rect">
            <a:avLst/>
          </a:prstGeom>
        </p:spPr>
        <p:txBody>
          <a:bodyPr wrap="square">
            <a:spAutoFit/>
          </a:bodyPr>
          <a:lstStyle/>
          <a:p>
            <a:r>
              <a:rPr lang="ru-RU" sz="1400" dirty="0"/>
              <a:t>Темпы роста оплаты труда в мире отражают средневзвешенный рост месячной реальной заработной платы в годичном исчислении </a:t>
            </a:r>
            <a:r>
              <a:rPr lang="ru-RU" sz="1400" dirty="0" smtClean="0"/>
              <a:t>в</a:t>
            </a:r>
            <a:r>
              <a:rPr lang="en-US" sz="1400" dirty="0" smtClean="0"/>
              <a:t> </a:t>
            </a:r>
            <a:r>
              <a:rPr lang="ru-RU" sz="1400" dirty="0" smtClean="0"/>
              <a:t>36 странах </a:t>
            </a:r>
            <a:r>
              <a:rPr lang="en-GB" sz="1400" dirty="0" smtClean="0"/>
              <a:t>(</a:t>
            </a:r>
            <a:r>
              <a:rPr lang="ru-RU" sz="1400" dirty="0" smtClean="0"/>
              <a:t>описание методики см. в Приложении </a:t>
            </a:r>
            <a:r>
              <a:rPr lang="en-GB" sz="1400" dirty="0" smtClean="0"/>
              <a:t>I</a:t>
            </a:r>
            <a:r>
              <a:rPr lang="en-GB" sz="1400" dirty="0"/>
              <a:t>). </a:t>
            </a:r>
            <a:r>
              <a:rPr lang="ru-RU" sz="1400" dirty="0" smtClean="0"/>
              <a:t>По причине доступности данных базовым годом индекса является</a:t>
            </a:r>
            <a:r>
              <a:rPr lang="en-GB" sz="1400" dirty="0" smtClean="0"/>
              <a:t> 1999</a:t>
            </a:r>
            <a:r>
              <a:rPr lang="ru-RU" sz="1400" dirty="0" smtClean="0"/>
              <a:t> год</a:t>
            </a:r>
            <a:r>
              <a:rPr lang="en-GB" sz="1400" dirty="0" smtClean="0"/>
              <a:t>. </a:t>
            </a:r>
            <a:r>
              <a:rPr lang="ru-RU" sz="1400" dirty="0"/>
              <a:t>Источник</a:t>
            </a:r>
            <a:r>
              <a:rPr lang="en-US" sz="1400" dirty="0"/>
              <a:t>: </a:t>
            </a:r>
            <a:r>
              <a:rPr lang="ru-RU" sz="1400" dirty="0"/>
              <a:t>Доклад «Заработная плата в мире в </a:t>
            </a:r>
            <a:r>
              <a:rPr lang="en-US" sz="1400" dirty="0"/>
              <a:t>2014/15</a:t>
            </a:r>
            <a:r>
              <a:rPr lang="ru-RU" sz="1400" dirty="0"/>
              <a:t> гг.»</a:t>
            </a:r>
            <a:endParaRPr lang="tr-TR" sz="1400" dirty="0"/>
          </a:p>
          <a:p>
            <a:r>
              <a:rPr lang="en-GB" sz="1400" dirty="0" smtClean="0"/>
              <a:t>.</a:t>
            </a:r>
            <a:endParaRPr lang="en-GB" sz="1400" dirty="0"/>
          </a:p>
        </p:txBody>
      </p:sp>
      <p:pic>
        <p:nvPicPr>
          <p:cNvPr id="6" name="Picture 5"/>
          <p:cNvPicPr>
            <a:picLocks noChangeAspect="1"/>
          </p:cNvPicPr>
          <p:nvPr/>
        </p:nvPicPr>
        <p:blipFill>
          <a:blip r:embed="rId3"/>
          <a:stretch>
            <a:fillRect/>
          </a:stretch>
        </p:blipFill>
        <p:spPr>
          <a:xfrm>
            <a:off x="407282" y="1831945"/>
            <a:ext cx="8461981" cy="4078577"/>
          </a:xfrm>
          <a:prstGeom prst="rect">
            <a:avLst/>
          </a:prstGeom>
        </p:spPr>
      </p:pic>
    </p:spTree>
    <p:extLst>
      <p:ext uri="{BB962C8B-B14F-4D97-AF65-F5344CB8AC3E}">
        <p14:creationId xmlns:p14="http://schemas.microsoft.com/office/powerpoint/2010/main" val="1229646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2</a:t>
            </a:fld>
            <a:endParaRPr lang="en-US" dirty="0"/>
          </a:p>
        </p:txBody>
      </p:sp>
      <p:sp>
        <p:nvSpPr>
          <p:cNvPr id="6" name="Rectangle 5"/>
          <p:cNvSpPr/>
          <p:nvPr/>
        </p:nvSpPr>
        <p:spPr>
          <a:xfrm>
            <a:off x="533399" y="2590800"/>
            <a:ext cx="2638219" cy="1981200"/>
          </a:xfrm>
          <a:prstGeom prst="rect">
            <a:avLst/>
          </a:prstGeom>
          <a:solidFill>
            <a:schemeClr val="accent3">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chemeClr val="accent1">
                    <a:lumMod val="50000"/>
                  </a:schemeClr>
                </a:solidFill>
              </a:rPr>
              <a:t>Часть</a:t>
            </a:r>
            <a:r>
              <a:rPr lang="en-GB" b="1" dirty="0" smtClean="0">
                <a:solidFill>
                  <a:schemeClr val="accent1">
                    <a:lumMod val="50000"/>
                  </a:schemeClr>
                </a:solidFill>
              </a:rPr>
              <a:t> </a:t>
            </a:r>
            <a:r>
              <a:rPr lang="en-GB" b="1" dirty="0">
                <a:solidFill>
                  <a:schemeClr val="accent1">
                    <a:lumMod val="50000"/>
                  </a:schemeClr>
                </a:solidFill>
              </a:rPr>
              <a:t>I</a:t>
            </a:r>
          </a:p>
          <a:p>
            <a:pPr algn="ctr"/>
            <a:endParaRPr lang="en-GB" dirty="0">
              <a:solidFill>
                <a:schemeClr val="tx1"/>
              </a:solidFill>
            </a:endParaRPr>
          </a:p>
          <a:p>
            <a:pPr algn="ctr"/>
            <a:r>
              <a:rPr lang="ru-RU" dirty="0" smtClean="0">
                <a:solidFill>
                  <a:srgbClr val="FF0000"/>
                </a:solidFill>
              </a:rPr>
              <a:t>ТЕНДЕНЦИИ ОПЛАТЫ ТРУДА</a:t>
            </a:r>
            <a:r>
              <a:rPr lang="en-GB" dirty="0" smtClean="0">
                <a:solidFill>
                  <a:srgbClr val="FF0000"/>
                </a:solidFill>
              </a:rPr>
              <a:t> </a:t>
            </a:r>
            <a:r>
              <a:rPr lang="ru-RU" dirty="0" smtClean="0">
                <a:solidFill>
                  <a:schemeClr val="tx1"/>
                </a:solidFill>
              </a:rPr>
              <a:t>В МИРЕ</a:t>
            </a:r>
            <a:endParaRPr lang="en-GB" dirty="0">
              <a:solidFill>
                <a:schemeClr val="tx1"/>
              </a:solidFill>
            </a:endParaRPr>
          </a:p>
          <a:p>
            <a:pPr algn="ctr"/>
            <a:endParaRPr lang="en-GB" dirty="0">
              <a:solidFill>
                <a:schemeClr val="tx1"/>
              </a:solidFill>
            </a:endParaRPr>
          </a:p>
        </p:txBody>
      </p:sp>
      <p:sp>
        <p:nvSpPr>
          <p:cNvPr id="9" name="Rectangle 8"/>
          <p:cNvSpPr/>
          <p:nvPr/>
        </p:nvSpPr>
        <p:spPr>
          <a:xfrm>
            <a:off x="3048000" y="523280"/>
            <a:ext cx="2590800" cy="12293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smtClean="0">
                <a:solidFill>
                  <a:schemeClr val="tx1"/>
                </a:solidFill>
                <a:latin typeface="Calibri" panose="020F0502020204030204" pitchFamily="34" charset="0"/>
              </a:rPr>
              <a:t>Доклад «Заработная плата в мире в</a:t>
            </a:r>
            <a:r>
              <a:rPr lang="en-GB" sz="2000" b="1" dirty="0" smtClean="0">
                <a:solidFill>
                  <a:schemeClr val="tx1"/>
                </a:solidFill>
                <a:latin typeface="Calibri" panose="020F0502020204030204" pitchFamily="34" charset="0"/>
              </a:rPr>
              <a:t> 2016/2017</a:t>
            </a:r>
            <a:r>
              <a:rPr lang="ru-RU" sz="2000" b="1" dirty="0" smtClean="0">
                <a:solidFill>
                  <a:schemeClr val="tx1"/>
                </a:solidFill>
                <a:latin typeface="Calibri" panose="020F0502020204030204" pitchFamily="34" charset="0"/>
              </a:rPr>
              <a:t> гг.»</a:t>
            </a:r>
            <a:endParaRPr lang="en-GB" sz="2000" b="1" dirty="0">
              <a:solidFill>
                <a:schemeClr val="tx1"/>
              </a:solidFill>
              <a:latin typeface="Calibri" panose="020F0502020204030204" pitchFamily="34" charset="0"/>
            </a:endParaRPr>
          </a:p>
        </p:txBody>
      </p:sp>
      <p:sp>
        <p:nvSpPr>
          <p:cNvPr id="11" name="Down Arrow 10"/>
          <p:cNvSpPr/>
          <p:nvPr/>
        </p:nvSpPr>
        <p:spPr>
          <a:xfrm>
            <a:off x="4114800" y="1866811"/>
            <a:ext cx="381000" cy="479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ounded Rectangle 11"/>
          <p:cNvSpPr/>
          <p:nvPr/>
        </p:nvSpPr>
        <p:spPr>
          <a:xfrm>
            <a:off x="571500" y="2106454"/>
            <a:ext cx="7467600" cy="8162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2">
                    <a:lumMod val="50000"/>
                  </a:schemeClr>
                </a:solidFill>
              </a:rPr>
              <a:t>Три части</a:t>
            </a:r>
            <a:endParaRPr lang="en-GB" sz="2400" b="1" dirty="0">
              <a:solidFill>
                <a:srgbClr val="FF0000"/>
              </a:solidFill>
            </a:endParaRPr>
          </a:p>
        </p:txBody>
      </p:sp>
      <p:sp>
        <p:nvSpPr>
          <p:cNvPr id="14" name="Rectangle 13"/>
          <p:cNvSpPr/>
          <p:nvPr/>
        </p:nvSpPr>
        <p:spPr>
          <a:xfrm>
            <a:off x="5562600" y="2590800"/>
            <a:ext cx="2819400" cy="2108886"/>
          </a:xfrm>
          <a:prstGeom prst="rect">
            <a:avLst/>
          </a:prstGeom>
          <a:solidFill>
            <a:schemeClr val="accent3">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b="1" dirty="0">
              <a:solidFill>
                <a:schemeClr val="accent1">
                  <a:lumMod val="50000"/>
                </a:schemeClr>
              </a:solidFill>
            </a:endParaRPr>
          </a:p>
          <a:p>
            <a:pPr algn="ctr"/>
            <a:r>
              <a:rPr lang="ru-RU" b="1" dirty="0" smtClean="0">
                <a:solidFill>
                  <a:schemeClr val="accent1">
                    <a:lumMod val="50000"/>
                  </a:schemeClr>
                </a:solidFill>
              </a:rPr>
              <a:t>Часть</a:t>
            </a:r>
            <a:r>
              <a:rPr lang="en-GB" b="1" dirty="0" smtClean="0">
                <a:solidFill>
                  <a:schemeClr val="accent1">
                    <a:lumMod val="50000"/>
                  </a:schemeClr>
                </a:solidFill>
              </a:rPr>
              <a:t> </a:t>
            </a:r>
            <a:r>
              <a:rPr lang="en-GB" b="1" dirty="0">
                <a:solidFill>
                  <a:schemeClr val="accent1">
                    <a:lumMod val="50000"/>
                  </a:schemeClr>
                </a:solidFill>
              </a:rPr>
              <a:t>II</a:t>
            </a:r>
          </a:p>
          <a:p>
            <a:pPr algn="ctr"/>
            <a:endParaRPr lang="en-GB" dirty="0">
              <a:solidFill>
                <a:schemeClr val="tx1"/>
              </a:solidFill>
            </a:endParaRPr>
          </a:p>
          <a:p>
            <a:pPr algn="ctr"/>
            <a:r>
              <a:rPr lang="ru-RU" dirty="0" smtClean="0">
                <a:solidFill>
                  <a:srgbClr val="FF0000"/>
                </a:solidFill>
              </a:rPr>
              <a:t>НЕРАВЕНСТВО В ОПЛАТЕ ТРУДА</a:t>
            </a:r>
            <a:r>
              <a:rPr lang="en-GB" dirty="0" smtClean="0">
                <a:solidFill>
                  <a:schemeClr val="tx1"/>
                </a:solidFill>
              </a:rPr>
              <a:t> </a:t>
            </a:r>
            <a:r>
              <a:rPr lang="ru-RU" dirty="0" smtClean="0">
                <a:solidFill>
                  <a:schemeClr val="tx1"/>
                </a:solidFill>
              </a:rPr>
              <a:t>НА ПРЕДПРИЯТИЯХ</a:t>
            </a:r>
            <a:r>
              <a:rPr lang="en-GB" dirty="0" smtClean="0">
                <a:solidFill>
                  <a:schemeClr val="tx1"/>
                </a:solidFill>
              </a:rPr>
              <a:t> (</a:t>
            </a:r>
            <a:r>
              <a:rPr lang="ru-RU" dirty="0" smtClean="0">
                <a:solidFill>
                  <a:schemeClr val="tx1"/>
                </a:solidFill>
              </a:rPr>
              <a:t>внутри предприятий и между ними</a:t>
            </a:r>
            <a:r>
              <a:rPr lang="en-GB" dirty="0" smtClean="0">
                <a:solidFill>
                  <a:schemeClr val="tx1"/>
                </a:solidFill>
              </a:rPr>
              <a:t>)</a:t>
            </a:r>
            <a:endParaRPr lang="en-GB" dirty="0">
              <a:solidFill>
                <a:srgbClr val="FF0000"/>
              </a:solidFill>
            </a:endParaRPr>
          </a:p>
          <a:p>
            <a:pPr algn="ctr"/>
            <a:endParaRPr lang="en-GB" sz="2000" b="1" dirty="0">
              <a:solidFill>
                <a:srgbClr val="7030A0"/>
              </a:solidFill>
            </a:endParaRPr>
          </a:p>
        </p:txBody>
      </p:sp>
      <p:sp>
        <p:nvSpPr>
          <p:cNvPr id="15" name="Rectangle 14"/>
          <p:cNvSpPr/>
          <p:nvPr/>
        </p:nvSpPr>
        <p:spPr>
          <a:xfrm>
            <a:off x="3048000" y="5029200"/>
            <a:ext cx="2286000" cy="1472510"/>
          </a:xfrm>
          <a:prstGeom prst="rect">
            <a:avLst/>
          </a:prstGeom>
          <a:solidFill>
            <a:schemeClr val="accent3">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chemeClr val="accent1">
                    <a:lumMod val="50000"/>
                  </a:schemeClr>
                </a:solidFill>
              </a:rPr>
              <a:t>Часть</a:t>
            </a:r>
            <a:r>
              <a:rPr lang="en-GB" b="1" dirty="0" smtClean="0">
                <a:solidFill>
                  <a:schemeClr val="accent1">
                    <a:lumMod val="50000"/>
                  </a:schemeClr>
                </a:solidFill>
              </a:rPr>
              <a:t> </a:t>
            </a:r>
            <a:r>
              <a:rPr lang="en-GB" b="1" dirty="0">
                <a:solidFill>
                  <a:schemeClr val="accent1">
                    <a:lumMod val="50000"/>
                  </a:schemeClr>
                </a:solidFill>
              </a:rPr>
              <a:t>III</a:t>
            </a:r>
          </a:p>
          <a:p>
            <a:pPr algn="ctr"/>
            <a:endParaRPr lang="en-GB" dirty="0">
              <a:solidFill>
                <a:srgbClr val="FF0000"/>
              </a:solidFill>
            </a:endParaRPr>
          </a:p>
          <a:p>
            <a:pPr algn="ctr"/>
            <a:r>
              <a:rPr lang="ru-RU" dirty="0" smtClean="0">
                <a:solidFill>
                  <a:srgbClr val="FF0000"/>
                </a:solidFill>
              </a:rPr>
              <a:t>ПРАКТИЧЕСКИЕ ВЫВОДЫ</a:t>
            </a:r>
            <a:endParaRPr lang="en-GB" dirty="0">
              <a:solidFill>
                <a:srgbClr val="FF0000"/>
              </a:solidFill>
            </a:endParaRPr>
          </a:p>
        </p:txBody>
      </p:sp>
      <p:cxnSp>
        <p:nvCxnSpPr>
          <p:cNvPr id="18" name="Straight Arrow Connector 17"/>
          <p:cNvCxnSpPr/>
          <p:nvPr/>
        </p:nvCxnSpPr>
        <p:spPr>
          <a:xfrm flipH="1">
            <a:off x="2539673" y="2423797"/>
            <a:ext cx="631946" cy="30686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9" name="Straight Arrow Connector 18"/>
          <p:cNvCxnSpPr/>
          <p:nvPr/>
        </p:nvCxnSpPr>
        <p:spPr>
          <a:xfrm>
            <a:off x="5409954" y="2385540"/>
            <a:ext cx="543492" cy="35628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3" name="Curved Right Arrow 22"/>
          <p:cNvSpPr/>
          <p:nvPr/>
        </p:nvSpPr>
        <p:spPr>
          <a:xfrm>
            <a:off x="2124126" y="4194582"/>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Curved Left Arrow 24"/>
          <p:cNvSpPr/>
          <p:nvPr/>
        </p:nvSpPr>
        <p:spPr>
          <a:xfrm>
            <a:off x="5574957" y="4194582"/>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19568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barn(inVertical)">
                                      <p:cBhvr>
                                        <p:cTn id="24" dur="500"/>
                                        <p:tgtEl>
                                          <p:spTgt spid="6">
                                            <p:txEl>
                                              <p:pRg st="2" end="2"/>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par>
                                <p:cTn id="36" presetID="16" presetClass="entr" presetSubtype="21" fill="hold" nodeType="withEffect">
                                  <p:stCondLst>
                                    <p:cond delay="0"/>
                                  </p:stCondLst>
                                  <p:childTnLst>
                                    <p:set>
                                      <p:cBhvr>
                                        <p:cTn id="37" dur="1" fill="hold">
                                          <p:stCondLst>
                                            <p:cond delay="0"/>
                                          </p:stCondLst>
                                        </p:cTn>
                                        <p:tgtEl>
                                          <p:spTgt spid="14">
                                            <p:txEl>
                                              <p:pRg st="1" end="1"/>
                                            </p:txEl>
                                          </p:spTgt>
                                        </p:tgtEl>
                                        <p:attrNameLst>
                                          <p:attrName>style.visibility</p:attrName>
                                        </p:attrNameLst>
                                      </p:cBhvr>
                                      <p:to>
                                        <p:strVal val="visible"/>
                                      </p:to>
                                    </p:set>
                                    <p:animEffect transition="in" filter="barn(inVertical)">
                                      <p:cBhvr>
                                        <p:cTn id="38" dur="500"/>
                                        <p:tgtEl>
                                          <p:spTgt spid="14">
                                            <p:txEl>
                                              <p:pRg st="1" end="1"/>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4">
                                            <p:txEl>
                                              <p:pRg st="3" end="3"/>
                                            </p:txEl>
                                          </p:spTgt>
                                        </p:tgtEl>
                                        <p:attrNameLst>
                                          <p:attrName>style.visibility</p:attrName>
                                        </p:attrNameLst>
                                      </p:cBhvr>
                                      <p:to>
                                        <p:strVal val="visible"/>
                                      </p:to>
                                    </p:set>
                                    <p:animEffect transition="in" filter="barn(inVertical)">
                                      <p:cBhvr>
                                        <p:cTn id="41" dur="500"/>
                                        <p:tgtEl>
                                          <p:spTgt spid="1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500"/>
                                        <p:tgtEl>
                                          <p:spTgt spid="2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par>
                                <p:cTn id="53" presetID="16" presetClass="entr" presetSubtype="21" fill="hold" nodeType="withEffect">
                                  <p:stCondLst>
                                    <p:cond delay="0"/>
                                  </p:stCondLst>
                                  <p:childTnLst>
                                    <p:set>
                                      <p:cBhvr>
                                        <p:cTn id="54" dur="1" fill="hold">
                                          <p:stCondLst>
                                            <p:cond delay="0"/>
                                          </p:stCondLst>
                                        </p:cTn>
                                        <p:tgtEl>
                                          <p:spTgt spid="15">
                                            <p:txEl>
                                              <p:pRg st="2" end="2"/>
                                            </p:txEl>
                                          </p:spTgt>
                                        </p:tgtEl>
                                        <p:attrNameLst>
                                          <p:attrName>style.visibility</p:attrName>
                                        </p:attrNameLst>
                                      </p:cBhvr>
                                      <p:to>
                                        <p:strVal val="visible"/>
                                      </p:to>
                                    </p:set>
                                    <p:animEffect transition="in" filter="barn(inVertical)">
                                      <p:cBhvr>
                                        <p:cTn id="55" dur="500"/>
                                        <p:tgtEl>
                                          <p:spTgt spid="15">
                                            <p:txEl>
                                              <p:pRg st="2" end="2"/>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barn(inVertical)">
                                      <p:cBhvr>
                                        <p:cTn id="58"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p:bldP spid="14" grpId="0" animBg="1"/>
      <p:bldP spid="15" grpId="0" animBg="1"/>
      <p:bldP spid="23"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05965"/>
            <a:ext cx="8229600" cy="1066800"/>
          </a:xfrm>
        </p:spPr>
        <p:txBody>
          <a:bodyPr>
            <a:normAutofit fontScale="90000"/>
          </a:bodyPr>
          <a:lstStyle/>
          <a:p>
            <a:pPr algn="ctr"/>
            <a:r>
              <a:rPr lang="ru-RU" dirty="0" smtClean="0"/>
              <a:t>Результатом стало сокращение доли оплаты труда в ВВП</a:t>
            </a:r>
            <a:endParaRPr lang="en-GB" dirty="0"/>
          </a:p>
        </p:txBody>
      </p:sp>
      <p:sp>
        <p:nvSpPr>
          <p:cNvPr id="3" name="Espace réservé du contenu 2"/>
          <p:cNvSpPr>
            <a:spLocks noGrp="1"/>
          </p:cNvSpPr>
          <p:nvPr>
            <p:ph idx="1"/>
          </p:nvPr>
        </p:nvSpPr>
        <p:spPr/>
        <p:txBody>
          <a:bodyPr>
            <a:normAutofit fontScale="92500" lnSpcReduction="10000"/>
          </a:bodyPr>
          <a:lstStyle/>
          <a:p>
            <a:r>
              <a:rPr lang="ru-RU" dirty="0" smtClean="0"/>
              <a:t>Национальный доход складывается из всех доходов жителей данной страны</a:t>
            </a:r>
            <a:r>
              <a:rPr lang="en-GB" dirty="0" smtClean="0"/>
              <a:t>.</a:t>
            </a:r>
            <a:r>
              <a:rPr lang="ru-RU" dirty="0" smtClean="0"/>
              <a:t> Его можно разделить на часть, относящуюся к оплате труда</a:t>
            </a:r>
            <a:r>
              <a:rPr lang="en-GB" dirty="0" smtClean="0"/>
              <a:t>,</a:t>
            </a:r>
            <a:r>
              <a:rPr lang="ru-RU" dirty="0" smtClean="0"/>
              <a:t> и часть, относящуюся к владению капиталом и недвижимостью</a:t>
            </a:r>
            <a:r>
              <a:rPr lang="en-GB" dirty="0" smtClean="0"/>
              <a:t>. </a:t>
            </a:r>
            <a:endParaRPr lang="en-GB" dirty="0"/>
          </a:p>
          <a:p>
            <a:endParaRPr lang="en-GB" dirty="0"/>
          </a:p>
          <a:p>
            <a:r>
              <a:rPr lang="ru-RU" dirty="0" smtClean="0"/>
              <a:t>«Доля труда» в ВВП показывает тенденцию к сокращению, если рост ВВП на одного работника</a:t>
            </a:r>
            <a:r>
              <a:rPr lang="en-GB" dirty="0" smtClean="0"/>
              <a:t> (</a:t>
            </a:r>
            <a:r>
              <a:rPr lang="ru-RU" dirty="0" smtClean="0"/>
              <a:t>мера измерения производительности труда</a:t>
            </a:r>
            <a:r>
              <a:rPr lang="en-GB" dirty="0" smtClean="0"/>
              <a:t>)</a:t>
            </a:r>
            <a:r>
              <a:rPr lang="ru-RU" dirty="0" smtClean="0"/>
              <a:t> опережает рост реальной средней заработной платы</a:t>
            </a:r>
            <a:r>
              <a:rPr lang="en-GB" dirty="0" smtClean="0"/>
              <a:t>.     </a:t>
            </a:r>
            <a:endParaRPr lang="en-GB" dirty="0"/>
          </a:p>
        </p:txBody>
      </p:sp>
      <p:sp>
        <p:nvSpPr>
          <p:cNvPr id="4" name="Espace réservé du numéro de diapositive 3"/>
          <p:cNvSpPr>
            <a:spLocks noGrp="1"/>
          </p:cNvSpPr>
          <p:nvPr>
            <p:ph type="sldNum" sz="quarter" idx="12"/>
          </p:nvPr>
        </p:nvSpPr>
        <p:spPr/>
        <p:txBody>
          <a:bodyPr/>
          <a:lstStyle/>
          <a:p>
            <a:fld id="{5E542512-9563-418C-8B91-8BD9364A1FA9}" type="slidenum">
              <a:rPr lang="en-US" smtClean="0"/>
              <a:pPr/>
              <a:t>20</a:t>
            </a:fld>
            <a:endParaRPr lang="en-US" dirty="0"/>
          </a:p>
        </p:txBody>
      </p:sp>
    </p:spTree>
    <p:extLst>
      <p:ext uri="{BB962C8B-B14F-4D97-AF65-F5344CB8AC3E}">
        <p14:creationId xmlns:p14="http://schemas.microsoft.com/office/powerpoint/2010/main" val="1185394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136" y="457200"/>
            <a:ext cx="8229600" cy="1066800"/>
          </a:xfrm>
        </p:spPr>
        <p:txBody>
          <a:bodyPr>
            <a:noAutofit/>
          </a:bodyPr>
          <a:lstStyle/>
          <a:p>
            <a:pPr algn="ctr"/>
            <a:r>
              <a:rPr lang="ru-RU" sz="2800" dirty="0" smtClean="0"/>
              <a:t>Доля трудовых доходов в </a:t>
            </a:r>
            <a:r>
              <a:rPr lang="ru-RU" sz="2800" dirty="0"/>
              <a:t>четырех странах</a:t>
            </a:r>
            <a:endParaRPr lang="en-GB" sz="2800" dirty="0"/>
          </a:p>
        </p:txBody>
      </p:sp>
      <p:sp>
        <p:nvSpPr>
          <p:cNvPr id="4" name="Slide Number Placeholder 3"/>
          <p:cNvSpPr>
            <a:spLocks noGrp="1"/>
          </p:cNvSpPr>
          <p:nvPr>
            <p:ph type="sldNum" sz="quarter" idx="12"/>
          </p:nvPr>
        </p:nvSpPr>
        <p:spPr/>
        <p:txBody>
          <a:bodyPr/>
          <a:lstStyle/>
          <a:p>
            <a:fld id="{5E542512-9563-418C-8B91-8BD9364A1FA9}" type="slidenum">
              <a:rPr lang="en-US" smtClean="0"/>
              <a:pPr/>
              <a:t>21</a:t>
            </a:fld>
            <a:endParaRPr lang="en-US" dirty="0"/>
          </a:p>
        </p:txBody>
      </p:sp>
      <p:sp>
        <p:nvSpPr>
          <p:cNvPr id="3" name="Dikdörtgen 2"/>
          <p:cNvSpPr/>
          <p:nvPr/>
        </p:nvSpPr>
        <p:spPr>
          <a:xfrm>
            <a:off x="342701" y="6172200"/>
            <a:ext cx="8305800" cy="738664"/>
          </a:xfrm>
          <a:prstGeom prst="rect">
            <a:avLst/>
          </a:prstGeom>
        </p:spPr>
        <p:txBody>
          <a:bodyPr wrap="square">
            <a:spAutoFit/>
          </a:bodyPr>
          <a:lstStyle/>
          <a:p>
            <a:r>
              <a:rPr lang="ru-RU" sz="1400" dirty="0" smtClean="0"/>
              <a:t>Примечание</a:t>
            </a:r>
            <a:r>
              <a:rPr lang="en-US" sz="1400" dirty="0" smtClean="0"/>
              <a:t>: </a:t>
            </a:r>
            <a:r>
              <a:rPr lang="ru-RU" sz="1400" dirty="0" smtClean="0"/>
              <a:t>Значения для Мексики, Португалии и США являются скорректированными</a:t>
            </a:r>
            <a:r>
              <a:rPr lang="en-US" sz="1400" dirty="0" smtClean="0"/>
              <a:t>.</a:t>
            </a:r>
            <a:r>
              <a:rPr lang="ru-RU" sz="1400" dirty="0" smtClean="0"/>
              <a:t> Для Китая приводятся нескорректированные значения по данным Национального бюро статистики</a:t>
            </a:r>
            <a:r>
              <a:rPr lang="tr-TR" sz="1400" dirty="0" smtClean="0"/>
              <a:t>.</a:t>
            </a:r>
            <a:r>
              <a:rPr lang="ru-RU" sz="1400" dirty="0" smtClean="0"/>
              <a:t> См.</a:t>
            </a:r>
            <a:r>
              <a:rPr lang="tr-TR" sz="1400" dirty="0" smtClean="0"/>
              <a:t> </a:t>
            </a:r>
            <a:r>
              <a:rPr lang="ru-RU" sz="1400" dirty="0" smtClean="0"/>
              <a:t>доклад «Заработная плата в мире в </a:t>
            </a:r>
            <a:r>
              <a:rPr lang="en-US" sz="1400" dirty="0" smtClean="0"/>
              <a:t>2014/15</a:t>
            </a:r>
            <a:r>
              <a:rPr lang="ru-RU" sz="1400" dirty="0" smtClean="0"/>
              <a:t> гг.»</a:t>
            </a:r>
            <a:r>
              <a:rPr lang="en-US" sz="1400" dirty="0" smtClean="0"/>
              <a:t>. </a:t>
            </a:r>
            <a:endParaRPr lang="tr-TR" sz="1400" dirty="0"/>
          </a:p>
        </p:txBody>
      </p:sp>
      <p:graphicFrame>
        <p:nvGraphicFramePr>
          <p:cNvPr id="6" name="Table 5"/>
          <p:cNvGraphicFramePr>
            <a:graphicFrameLocks noGrp="1"/>
          </p:cNvGraphicFramePr>
          <p:nvPr>
            <p:extLst>
              <p:ext uri="{D42A27DB-BD31-4B8C-83A1-F6EECF244321}">
                <p14:modId xmlns:p14="http://schemas.microsoft.com/office/powerpoint/2010/main" val="1447419786"/>
              </p:ext>
            </p:extLst>
          </p:nvPr>
        </p:nvGraphicFramePr>
        <p:xfrm>
          <a:off x="533400" y="1524000"/>
          <a:ext cx="7924800" cy="4572000"/>
        </p:xfrm>
        <a:graphic>
          <a:graphicData uri="http://schemas.openxmlformats.org/drawingml/2006/table">
            <a:tbl>
              <a:tblPr firstRow="1" bandRow="1">
                <a:tableStyleId>{5C22544A-7EE6-4342-B048-85BDC9FD1C3A}</a:tableStyleId>
              </a:tblPr>
              <a:tblGrid>
                <a:gridCol w="3962400">
                  <a:extLst>
                    <a:ext uri="{9D8B030D-6E8A-4147-A177-3AD203B41FA5}">
                      <a16:colId xmlns="" xmlns:a16="http://schemas.microsoft.com/office/drawing/2014/main" val="20000"/>
                    </a:ext>
                  </a:extLst>
                </a:gridCol>
                <a:gridCol w="3962400">
                  <a:extLst>
                    <a:ext uri="{9D8B030D-6E8A-4147-A177-3AD203B41FA5}">
                      <a16:colId xmlns="" xmlns:a16="http://schemas.microsoft.com/office/drawing/2014/main" val="20001"/>
                    </a:ext>
                  </a:extLst>
                </a:gridCol>
              </a:tblGrid>
              <a:tr h="2286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00"/>
                  </a:ext>
                </a:extLst>
              </a:tr>
              <a:tr h="2286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01"/>
                  </a:ext>
                </a:extLst>
              </a:tr>
            </a:tbl>
          </a:graphicData>
        </a:graphic>
      </p:graphicFrame>
      <p:pic>
        <p:nvPicPr>
          <p:cNvPr id="5" name="Picture 4"/>
          <p:cNvPicPr>
            <a:picLocks noChangeAspect="1"/>
          </p:cNvPicPr>
          <p:nvPr/>
        </p:nvPicPr>
        <p:blipFill>
          <a:blip r:embed="rId3"/>
          <a:stretch>
            <a:fillRect/>
          </a:stretch>
        </p:blipFill>
        <p:spPr>
          <a:xfrm>
            <a:off x="533400" y="1524000"/>
            <a:ext cx="3737172" cy="2328874"/>
          </a:xfrm>
          <a:prstGeom prst="rect">
            <a:avLst/>
          </a:prstGeom>
        </p:spPr>
      </p:pic>
      <p:pic>
        <p:nvPicPr>
          <p:cNvPr id="7" name="Picture 6"/>
          <p:cNvPicPr>
            <a:picLocks noChangeAspect="1"/>
          </p:cNvPicPr>
          <p:nvPr/>
        </p:nvPicPr>
        <p:blipFill>
          <a:blip r:embed="rId4"/>
          <a:stretch>
            <a:fillRect/>
          </a:stretch>
        </p:blipFill>
        <p:spPr>
          <a:xfrm>
            <a:off x="4477836" y="1572703"/>
            <a:ext cx="3889585" cy="2286198"/>
          </a:xfrm>
          <a:prstGeom prst="rect">
            <a:avLst/>
          </a:prstGeom>
        </p:spPr>
      </p:pic>
      <p:pic>
        <p:nvPicPr>
          <p:cNvPr id="9" name="Picture 8"/>
          <p:cNvPicPr>
            <a:picLocks noChangeAspect="1"/>
          </p:cNvPicPr>
          <p:nvPr/>
        </p:nvPicPr>
        <p:blipFill>
          <a:blip r:embed="rId5"/>
          <a:stretch>
            <a:fillRect/>
          </a:stretch>
        </p:blipFill>
        <p:spPr>
          <a:xfrm>
            <a:off x="612786" y="3879975"/>
            <a:ext cx="3816427" cy="2286198"/>
          </a:xfrm>
          <a:prstGeom prst="rect">
            <a:avLst/>
          </a:prstGeom>
        </p:spPr>
      </p:pic>
      <p:pic>
        <p:nvPicPr>
          <p:cNvPr id="13" name="Picture 12"/>
          <p:cNvPicPr>
            <a:picLocks noChangeAspect="1"/>
          </p:cNvPicPr>
          <p:nvPr/>
        </p:nvPicPr>
        <p:blipFill>
          <a:blip r:embed="rId6"/>
          <a:stretch>
            <a:fillRect/>
          </a:stretch>
        </p:blipFill>
        <p:spPr>
          <a:xfrm>
            <a:off x="4535423" y="3825576"/>
            <a:ext cx="3755461" cy="2267909"/>
          </a:xfrm>
          <a:prstGeom prst="rect">
            <a:avLst/>
          </a:prstGeom>
        </p:spPr>
      </p:pic>
    </p:spTree>
    <p:extLst>
      <p:ext uri="{BB962C8B-B14F-4D97-AF65-F5344CB8AC3E}">
        <p14:creationId xmlns:p14="http://schemas.microsoft.com/office/powerpoint/2010/main" val="4116405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449" y="609600"/>
            <a:ext cx="8229600" cy="1066800"/>
          </a:xfrm>
        </p:spPr>
        <p:txBody>
          <a:bodyPr>
            <a:normAutofit/>
          </a:bodyPr>
          <a:lstStyle/>
          <a:p>
            <a:pPr algn="ctr"/>
            <a:r>
              <a:rPr lang="ru-RU" sz="2600" b="1" dirty="0" smtClean="0">
                <a:solidFill>
                  <a:srgbClr val="660066"/>
                </a:solidFill>
                <a:latin typeface="+mn-lt"/>
              </a:rPr>
              <a:t>В мире наблюдается сокращение </a:t>
            </a:r>
            <a:r>
              <a:rPr lang="en-US" sz="2600" b="1" dirty="0" smtClean="0">
                <a:solidFill>
                  <a:srgbClr val="660066"/>
                </a:solidFill>
                <a:latin typeface="+mn-lt"/>
              </a:rPr>
              <a:t/>
            </a:r>
            <a:br>
              <a:rPr lang="en-US" sz="2600" b="1" dirty="0" smtClean="0">
                <a:solidFill>
                  <a:srgbClr val="660066"/>
                </a:solidFill>
                <a:latin typeface="+mn-lt"/>
              </a:rPr>
            </a:br>
            <a:r>
              <a:rPr lang="ru-RU" sz="2600" b="1" dirty="0" smtClean="0">
                <a:solidFill>
                  <a:srgbClr val="660066"/>
                </a:solidFill>
                <a:latin typeface="+mn-lt"/>
              </a:rPr>
              <a:t>доли оплаты труда</a:t>
            </a:r>
            <a:endParaRPr lang="en-GB" sz="2600" b="1" dirty="0">
              <a:solidFill>
                <a:srgbClr val="660066"/>
              </a:solidFill>
              <a:latin typeface="+mn-lt"/>
            </a:endParaRPr>
          </a:p>
        </p:txBody>
      </p:sp>
      <p:sp>
        <p:nvSpPr>
          <p:cNvPr id="4" name="Slide Number Placeholder 3"/>
          <p:cNvSpPr>
            <a:spLocks noGrp="1"/>
          </p:cNvSpPr>
          <p:nvPr>
            <p:ph type="sldNum" sz="quarter" idx="12"/>
          </p:nvPr>
        </p:nvSpPr>
        <p:spPr/>
        <p:txBody>
          <a:bodyPr/>
          <a:lstStyle/>
          <a:p>
            <a:fld id="{5E542512-9563-418C-8B91-8BD9364A1FA9}" type="slidenum">
              <a:rPr lang="en-US" smtClean="0"/>
              <a:pPr/>
              <a:t>22</a:t>
            </a:fld>
            <a:endParaRPr lang="en-US" dirty="0"/>
          </a:p>
        </p:txBody>
      </p:sp>
      <p:sp>
        <p:nvSpPr>
          <p:cNvPr id="3" name="Dikdörtgen 2"/>
          <p:cNvSpPr/>
          <p:nvPr/>
        </p:nvSpPr>
        <p:spPr>
          <a:xfrm>
            <a:off x="403654" y="5892172"/>
            <a:ext cx="8305800" cy="523220"/>
          </a:xfrm>
          <a:prstGeom prst="rect">
            <a:avLst/>
          </a:prstGeom>
        </p:spPr>
        <p:txBody>
          <a:bodyPr wrap="square">
            <a:spAutoFit/>
          </a:bodyPr>
          <a:lstStyle/>
          <a:p>
            <a:r>
              <a:rPr lang="ru-RU" sz="1400" dirty="0" smtClean="0"/>
              <a:t>Примечание</a:t>
            </a:r>
            <a:r>
              <a:rPr lang="en-US" sz="1400" dirty="0" smtClean="0"/>
              <a:t>:</a:t>
            </a:r>
            <a:r>
              <a:rPr lang="ru-RU" sz="1400" dirty="0" smtClean="0"/>
              <a:t> Оценки плотности учитывают скорректированную долю оплаты труда по данным </a:t>
            </a:r>
            <a:r>
              <a:rPr lang="en-US" sz="1400" dirty="0" smtClean="0"/>
              <a:t>133</a:t>
            </a:r>
            <a:r>
              <a:rPr lang="ru-RU" sz="1400" dirty="0" smtClean="0"/>
              <a:t> стран</a:t>
            </a:r>
            <a:r>
              <a:rPr lang="en-US" sz="1400" dirty="0" smtClean="0"/>
              <a:t> </a:t>
            </a:r>
            <a:r>
              <a:rPr lang="tr-TR" sz="1400" dirty="0"/>
              <a:t>. </a:t>
            </a:r>
            <a:r>
              <a:rPr lang="ru-RU" sz="1400" dirty="0"/>
              <a:t>См.</a:t>
            </a:r>
            <a:r>
              <a:rPr lang="tr-TR" sz="1400" dirty="0"/>
              <a:t> </a:t>
            </a:r>
            <a:r>
              <a:rPr lang="ru-RU" sz="1400" dirty="0"/>
              <a:t>доклад «Заработная плата в мире в </a:t>
            </a:r>
            <a:r>
              <a:rPr lang="en-US" sz="1400" dirty="0"/>
              <a:t>2014/15</a:t>
            </a:r>
            <a:r>
              <a:rPr lang="ru-RU" sz="1400" dirty="0"/>
              <a:t> гг.»</a:t>
            </a:r>
            <a:r>
              <a:rPr lang="en-US" sz="1400" dirty="0" smtClean="0"/>
              <a:t>. </a:t>
            </a:r>
            <a:endParaRPr lang="tr-TR" sz="1400" dirty="0"/>
          </a:p>
        </p:txBody>
      </p:sp>
      <p:cxnSp>
        <p:nvCxnSpPr>
          <p:cNvPr id="6" name="Straight Arrow Connector 5"/>
          <p:cNvCxnSpPr/>
          <p:nvPr/>
        </p:nvCxnSpPr>
        <p:spPr>
          <a:xfrm flipV="1">
            <a:off x="4343400" y="2362200"/>
            <a:ext cx="0" cy="26787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667000" y="4782441"/>
            <a:ext cx="1543499" cy="410882"/>
          </a:xfrm>
          <a:prstGeom prst="rect">
            <a:avLst/>
          </a:prstGeom>
        </p:spPr>
        <p:txBody>
          <a:bodyPr wrap="none">
            <a:spAutoFit/>
          </a:bodyPr>
          <a:lstStyle/>
          <a:p>
            <a:pPr>
              <a:lnSpc>
                <a:spcPct val="115000"/>
              </a:lnSpc>
              <a:spcAft>
                <a:spcPts val="0"/>
              </a:spcAft>
            </a:pPr>
            <a:r>
              <a:rPr lang="ru-RU" sz="1200" dirty="0">
                <a:latin typeface="Calibri" panose="020F0502020204030204" pitchFamily="34" charset="0"/>
                <a:ea typeface="Calibri" panose="020F0502020204030204" pitchFamily="34" charset="0"/>
                <a:cs typeface="Times New Roman" panose="02020603050405020304" pitchFamily="18" charset="0"/>
              </a:rPr>
              <a:t>Медиана</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Calibri" panose="020F0502020204030204" pitchFamily="34" charset="0"/>
                <a:cs typeface="Times New Roman" panose="02020603050405020304" pitchFamily="18" charset="0"/>
              </a:rPr>
              <a:t>2014 : 0,53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912277" y="1674491"/>
            <a:ext cx="6596444" cy="4054191"/>
          </a:xfrm>
          <a:prstGeom prst="rect">
            <a:avLst/>
          </a:prstGeom>
        </p:spPr>
      </p:pic>
    </p:spTree>
    <p:extLst>
      <p:ext uri="{BB962C8B-B14F-4D97-AF65-F5344CB8AC3E}">
        <p14:creationId xmlns:p14="http://schemas.microsoft.com/office/powerpoint/2010/main" val="735155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76" y="576428"/>
            <a:ext cx="8229600" cy="1066800"/>
          </a:xfrm>
        </p:spPr>
        <p:txBody>
          <a:bodyPr/>
          <a:lstStyle/>
          <a:p>
            <a:r>
              <a:rPr lang="ru-RU" dirty="0"/>
              <a:t>Доля трудовых </a:t>
            </a:r>
            <a:r>
              <a:rPr lang="ru-RU" dirty="0" smtClean="0"/>
              <a:t>доходов в России</a:t>
            </a:r>
            <a:endParaRPr lang="en-GB" dirty="0"/>
          </a:p>
        </p:txBody>
      </p:sp>
      <p:sp>
        <p:nvSpPr>
          <p:cNvPr id="4" name="Slide Number Placeholder 3"/>
          <p:cNvSpPr>
            <a:spLocks noGrp="1"/>
          </p:cNvSpPr>
          <p:nvPr>
            <p:ph type="sldNum" sz="quarter" idx="12"/>
          </p:nvPr>
        </p:nvSpPr>
        <p:spPr/>
        <p:txBody>
          <a:bodyPr/>
          <a:lstStyle/>
          <a:p>
            <a:fld id="{5E542512-9563-418C-8B91-8BD9364A1FA9}" type="slidenum">
              <a:rPr lang="en-US" smtClean="0"/>
              <a:pPr/>
              <a:t>23</a:t>
            </a:fld>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168" y="1898516"/>
            <a:ext cx="8479536" cy="4197484"/>
          </a:xfrm>
          <a:prstGeom prst="rect">
            <a:avLst/>
          </a:prstGeom>
          <a:noFill/>
          <a:ln>
            <a:noFill/>
          </a:ln>
          <a:effectLst>
            <a:outerShdw dist="35921" dir="2700000" algn="ctr" rotWithShape="0">
              <a:schemeClr val="accent3">
                <a:lumMod val="60000"/>
                <a:lumOff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148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pPr algn="ctr"/>
            <a:r>
              <a:rPr lang="ru-RU" dirty="0" smtClean="0"/>
              <a:t>Вывод: рост оплаты труда во многих случаях был ниже потенциального</a:t>
            </a:r>
            <a:endParaRPr lang="en-GB" dirty="0"/>
          </a:p>
        </p:txBody>
      </p:sp>
      <p:sp>
        <p:nvSpPr>
          <p:cNvPr id="3" name="Content Placeholder 2"/>
          <p:cNvSpPr>
            <a:spLocks noGrp="1"/>
          </p:cNvSpPr>
          <p:nvPr>
            <p:ph idx="1"/>
          </p:nvPr>
        </p:nvSpPr>
        <p:spPr/>
        <p:txBody>
          <a:bodyPr>
            <a:normAutofit fontScale="92500" lnSpcReduction="10000"/>
          </a:bodyPr>
          <a:lstStyle/>
          <a:p>
            <a:r>
              <a:rPr lang="ru-RU" dirty="0" smtClean="0"/>
              <a:t>В некоторых странах рост оказался на удивление высоким</a:t>
            </a:r>
            <a:r>
              <a:rPr lang="en-GB" dirty="0" smtClean="0"/>
              <a:t>.</a:t>
            </a:r>
            <a:r>
              <a:rPr lang="ru-RU" dirty="0" smtClean="0"/>
              <a:t> В Китае средняя заработная плата за 10 лет увеличилась более, чем вдвое</a:t>
            </a:r>
            <a:r>
              <a:rPr lang="en-GB" dirty="0" smtClean="0"/>
              <a:t>.</a:t>
            </a:r>
            <a:r>
              <a:rPr lang="ru-RU" dirty="0" smtClean="0"/>
              <a:t> В Индии она также выросла на</a:t>
            </a:r>
            <a:r>
              <a:rPr lang="en-GB" dirty="0" smtClean="0"/>
              <a:t> </a:t>
            </a:r>
            <a:r>
              <a:rPr lang="en-GB" dirty="0"/>
              <a:t>60</a:t>
            </a:r>
            <a:r>
              <a:rPr lang="en-GB" dirty="0" smtClean="0"/>
              <a:t>%</a:t>
            </a:r>
            <a:r>
              <a:rPr lang="ru-RU" dirty="0" smtClean="0"/>
              <a:t>. Это привело к росту уровня жизни и совокупного спроса в мире</a:t>
            </a:r>
            <a:r>
              <a:rPr lang="en-GB" dirty="0" smtClean="0"/>
              <a:t>. </a:t>
            </a:r>
            <a:endParaRPr lang="en-GB" dirty="0"/>
          </a:p>
          <a:p>
            <a:endParaRPr lang="en-GB" dirty="0"/>
          </a:p>
          <a:p>
            <a:r>
              <a:rPr lang="ru-RU" dirty="0" smtClean="0"/>
              <a:t>Но в развитых странах заработная плата росла медленно</a:t>
            </a:r>
            <a:r>
              <a:rPr lang="en-GB" dirty="0" smtClean="0"/>
              <a:t>,</a:t>
            </a:r>
            <a:r>
              <a:rPr lang="ru-RU" dirty="0" smtClean="0"/>
              <a:t> отставая от роста производительности труда</a:t>
            </a:r>
            <a:r>
              <a:rPr lang="en-GB" dirty="0" smtClean="0"/>
              <a:t>,</a:t>
            </a:r>
            <a:r>
              <a:rPr lang="ru-RU" dirty="0" smtClean="0"/>
              <a:t> а снижение доли оплаты труда в мире показывает, что рост оплаты труда отстает от своего потенциала</a:t>
            </a:r>
            <a:r>
              <a:rPr lang="en-GB" dirty="0" smtClean="0"/>
              <a:t>.  </a:t>
            </a:r>
            <a:endParaRPr lang="en-GB" dirty="0"/>
          </a:p>
        </p:txBody>
      </p:sp>
    </p:spTree>
    <p:extLst>
      <p:ext uri="{BB962C8B-B14F-4D97-AF65-F5344CB8AC3E}">
        <p14:creationId xmlns:p14="http://schemas.microsoft.com/office/powerpoint/2010/main" val="970329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287" y="457200"/>
            <a:ext cx="8299760" cy="1325563"/>
          </a:xfrm>
        </p:spPr>
        <p:txBody>
          <a:bodyPr>
            <a:normAutofit fontScale="90000"/>
          </a:bodyPr>
          <a:lstStyle/>
          <a:p>
            <a:pPr algn="ctr"/>
            <a:r>
              <a:rPr lang="ru-RU" dirty="0" smtClean="0"/>
              <a:t>Что делать</a:t>
            </a:r>
            <a:r>
              <a:rPr lang="en-GB" dirty="0" smtClean="0"/>
              <a:t>?</a:t>
            </a:r>
            <a:r>
              <a:rPr lang="ru-RU" dirty="0" smtClean="0"/>
              <a:t> </a:t>
            </a:r>
            <a:r>
              <a:rPr lang="en-US" dirty="0" smtClean="0"/>
              <a:t/>
            </a:r>
            <a:br>
              <a:rPr lang="en-US" dirty="0" smtClean="0"/>
            </a:br>
            <a:r>
              <a:rPr lang="ru-RU" dirty="0" smtClean="0"/>
              <a:t>Реализовывать устойчивую политику в области оплаты труда</a:t>
            </a:r>
            <a:r>
              <a:rPr lang="en-GB" dirty="0" smtClean="0"/>
              <a:t> </a:t>
            </a:r>
            <a:r>
              <a:rPr lang="en-GB" dirty="0"/>
              <a:t>…</a:t>
            </a:r>
          </a:p>
        </p:txBody>
      </p:sp>
      <p:sp>
        <p:nvSpPr>
          <p:cNvPr id="3" name="Content Placeholder 2"/>
          <p:cNvSpPr>
            <a:spLocks noGrp="1"/>
          </p:cNvSpPr>
          <p:nvPr>
            <p:ph idx="1"/>
          </p:nvPr>
        </p:nvSpPr>
        <p:spPr>
          <a:xfrm>
            <a:off x="650143" y="2362201"/>
            <a:ext cx="7886700" cy="4267200"/>
          </a:xfrm>
        </p:spPr>
        <p:txBody>
          <a:bodyPr>
            <a:normAutofit/>
          </a:bodyPr>
          <a:lstStyle/>
          <a:p>
            <a:r>
              <a:rPr lang="ru-RU" sz="2000" dirty="0" smtClean="0"/>
              <a:t>Социально устойчивая политика в области оплаты труда – это всеохватные меры, обеспечивающие работникам и их семьям справедливую часть плодов экономического прогресса</a:t>
            </a:r>
            <a:r>
              <a:rPr lang="en-GB" sz="2000" dirty="0" smtClean="0"/>
              <a:t>,</a:t>
            </a:r>
            <a:r>
              <a:rPr lang="ru-RU" sz="2000" dirty="0" smtClean="0"/>
              <a:t> и полноценную минимальную заработную плату в целях защиты людей от необоснованной низкой оплаты труда</a:t>
            </a:r>
            <a:r>
              <a:rPr lang="en-GB" sz="2000" dirty="0" smtClean="0"/>
              <a:t>. </a:t>
            </a:r>
            <a:endParaRPr lang="en-GB" sz="2000" dirty="0"/>
          </a:p>
          <a:p>
            <a:endParaRPr lang="en-GB" sz="2000" dirty="0"/>
          </a:p>
          <a:p>
            <a:r>
              <a:rPr lang="ru-RU" sz="2000" dirty="0" smtClean="0"/>
              <a:t>Экономически устойчивая политика в области оплаты труда – это политика, реализуемая с учетом тенденций производительности труда</a:t>
            </a:r>
            <a:r>
              <a:rPr lang="en-GB" sz="2000" dirty="0" smtClean="0"/>
              <a:t>,</a:t>
            </a:r>
            <a:r>
              <a:rPr lang="ru-RU" sz="2000" dirty="0" smtClean="0"/>
              <a:t> поддержки потребления и экономического роста</a:t>
            </a:r>
            <a:r>
              <a:rPr lang="en-GB" sz="2000" dirty="0" smtClean="0"/>
              <a:t>,</a:t>
            </a:r>
            <a:r>
              <a:rPr lang="ru-RU" sz="2000" dirty="0" smtClean="0"/>
              <a:t> и обеспечивающая высокий уровень занятости и жизнеспособность предприятий.</a:t>
            </a:r>
            <a:endParaRPr lang="en-GB" sz="2000" dirty="0"/>
          </a:p>
        </p:txBody>
      </p:sp>
    </p:spTree>
    <p:extLst>
      <p:ext uri="{BB962C8B-B14F-4D97-AF65-F5344CB8AC3E}">
        <p14:creationId xmlns:p14="http://schemas.microsoft.com/office/powerpoint/2010/main" val="140079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pPr algn="ctr"/>
            <a:r>
              <a:rPr lang="ru-RU" dirty="0" smtClean="0"/>
              <a:t>Это достижимо лишь с помощью институтов рынка труда</a:t>
            </a:r>
            <a:endParaRPr lang="en-GB" dirty="0"/>
          </a:p>
        </p:txBody>
      </p:sp>
      <p:sp>
        <p:nvSpPr>
          <p:cNvPr id="3" name="Content Placeholder 2"/>
          <p:cNvSpPr>
            <a:spLocks noGrp="1"/>
          </p:cNvSpPr>
          <p:nvPr>
            <p:ph idx="1"/>
          </p:nvPr>
        </p:nvSpPr>
        <p:spPr>
          <a:xfrm>
            <a:off x="628650" y="1973187"/>
            <a:ext cx="7886700" cy="4486273"/>
          </a:xfrm>
        </p:spPr>
        <p:txBody>
          <a:bodyPr>
            <a:normAutofit fontScale="92500" lnSpcReduction="20000"/>
          </a:bodyPr>
          <a:lstStyle/>
          <a:p>
            <a:r>
              <a:rPr lang="ru-RU" dirty="0" smtClean="0"/>
              <a:t>«</a:t>
            </a:r>
            <a:r>
              <a:rPr lang="ru-RU" dirty="0"/>
              <a:t>Ч</a:t>
            </a:r>
            <a:r>
              <a:rPr lang="ru-RU" dirty="0" smtClean="0"/>
              <a:t>тобы обеспечить в перспективе достаточные темпы роста оплаты труда</a:t>
            </a:r>
            <a:r>
              <a:rPr lang="en-GB" dirty="0" smtClean="0"/>
              <a:t>,</a:t>
            </a:r>
            <a:r>
              <a:rPr lang="ru-RU" dirty="0" smtClean="0"/>
              <a:t> необходим тот или иной механизм координации повышения</a:t>
            </a:r>
            <a:r>
              <a:rPr lang="en-US" dirty="0" smtClean="0"/>
              <a:t> </a:t>
            </a:r>
            <a:r>
              <a:rPr lang="ru-RU" dirty="0" smtClean="0"/>
              <a:t>заработной платы»</a:t>
            </a:r>
            <a:r>
              <a:rPr lang="en-GB" dirty="0" smtClean="0"/>
              <a:t> (</a:t>
            </a:r>
            <a:r>
              <a:rPr lang="ru-RU" dirty="0" err="1" smtClean="0"/>
              <a:t>Курода</a:t>
            </a:r>
            <a:r>
              <a:rPr lang="en-GB" dirty="0" smtClean="0"/>
              <a:t>,</a:t>
            </a:r>
            <a:r>
              <a:rPr lang="ru-RU" dirty="0" smtClean="0"/>
              <a:t> Председатель Банка Японии</a:t>
            </a:r>
            <a:r>
              <a:rPr lang="en-GB" dirty="0" smtClean="0"/>
              <a:t>)</a:t>
            </a:r>
            <a:endParaRPr lang="en-GB" dirty="0"/>
          </a:p>
          <a:p>
            <a:endParaRPr lang="en-GB" dirty="0"/>
          </a:p>
          <a:p>
            <a:r>
              <a:rPr lang="ru-RU" dirty="0" smtClean="0"/>
              <a:t>По мнению Группы двадцати, необходимым условием является минимальная заработная плата и коллективные переговоры на основе точных данных</a:t>
            </a:r>
            <a:r>
              <a:rPr lang="en-GB" dirty="0" smtClean="0"/>
              <a:t>,</a:t>
            </a:r>
            <a:r>
              <a:rPr lang="ru-RU" dirty="0" smtClean="0"/>
              <a:t> а также меры по преодолению дискриминации в сфере труда</a:t>
            </a:r>
            <a:r>
              <a:rPr lang="en-GB" dirty="0" smtClean="0"/>
              <a:t>.</a:t>
            </a:r>
            <a:r>
              <a:rPr lang="ru-RU" dirty="0" smtClean="0"/>
              <a:t> Необходим социальный диалог о принципах устойчивой политики в области оплаты труда</a:t>
            </a:r>
            <a:r>
              <a:rPr lang="en-GB" dirty="0" smtClean="0"/>
              <a:t>. </a:t>
            </a:r>
            <a:endParaRPr lang="en-GB" dirty="0"/>
          </a:p>
        </p:txBody>
      </p:sp>
    </p:spTree>
    <p:extLst>
      <p:ext uri="{BB962C8B-B14F-4D97-AF65-F5344CB8AC3E}">
        <p14:creationId xmlns:p14="http://schemas.microsoft.com/office/powerpoint/2010/main" val="1261120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3060" y="914400"/>
            <a:ext cx="8229600" cy="1066800"/>
          </a:xfrm>
        </p:spPr>
        <p:txBody>
          <a:bodyPr>
            <a:normAutofit/>
          </a:bodyPr>
          <a:lstStyle/>
          <a:p>
            <a:pPr algn="ctr"/>
            <a:r>
              <a:rPr lang="ru-RU" dirty="0" smtClean="0"/>
              <a:t>Минимальная заработная плата</a:t>
            </a:r>
            <a:endParaRPr lang="en-GB" dirty="0"/>
          </a:p>
        </p:txBody>
      </p:sp>
      <p:sp>
        <p:nvSpPr>
          <p:cNvPr id="3" name="Espace réservé du contenu 2"/>
          <p:cNvSpPr>
            <a:spLocks noGrp="1"/>
          </p:cNvSpPr>
          <p:nvPr>
            <p:ph idx="1"/>
          </p:nvPr>
        </p:nvSpPr>
        <p:spPr/>
        <p:txBody>
          <a:bodyPr>
            <a:normAutofit fontScale="92500" lnSpcReduction="10000"/>
          </a:bodyPr>
          <a:lstStyle/>
          <a:p>
            <a:r>
              <a:rPr lang="ru-RU" dirty="0" smtClean="0"/>
              <a:t>В Конвенции МОТ № 131 об установлении минимальной заработной платы указано на необходимость обеспечить широкий охват минимальной заработной платы  и устанавливать ее размер с учетом</a:t>
            </a:r>
            <a:r>
              <a:rPr lang="en-GB" dirty="0" smtClean="0"/>
              <a:t> </a:t>
            </a:r>
            <a:r>
              <a:rPr lang="en-GB" dirty="0"/>
              <a:t>(a</a:t>
            </a:r>
            <a:r>
              <a:rPr lang="en-GB" dirty="0" smtClean="0"/>
              <a:t>)</a:t>
            </a:r>
            <a:r>
              <a:rPr lang="ru-RU" dirty="0" smtClean="0"/>
              <a:t> потребностей работников и их семей</a:t>
            </a:r>
            <a:r>
              <a:rPr lang="en-GB" dirty="0" smtClean="0"/>
              <a:t>; (</a:t>
            </a:r>
            <a:r>
              <a:rPr lang="en-GB" dirty="0"/>
              <a:t>b</a:t>
            </a:r>
            <a:r>
              <a:rPr lang="en-GB" dirty="0" smtClean="0"/>
              <a:t>)</a:t>
            </a:r>
            <a:r>
              <a:rPr lang="ru-RU" dirty="0" smtClean="0"/>
              <a:t> экономических факторов</a:t>
            </a:r>
            <a:r>
              <a:rPr lang="en-GB" dirty="0" smtClean="0"/>
              <a:t>,</a:t>
            </a:r>
            <a:r>
              <a:rPr lang="ru-RU" dirty="0" smtClean="0"/>
              <a:t> в том числе производительности труда</a:t>
            </a:r>
            <a:r>
              <a:rPr lang="en-GB" dirty="0" smtClean="0"/>
              <a:t>.</a:t>
            </a:r>
            <a:endParaRPr lang="en-GB" dirty="0"/>
          </a:p>
          <a:p>
            <a:endParaRPr lang="en-GB" dirty="0"/>
          </a:p>
          <a:p>
            <a:r>
              <a:rPr lang="ru-RU" dirty="0" smtClean="0"/>
              <a:t>Новое руководство МОТ по этому вопросу можно найти по адресу</a:t>
            </a:r>
            <a:r>
              <a:rPr lang="en-GB" dirty="0" smtClean="0"/>
              <a:t> </a:t>
            </a:r>
            <a:r>
              <a:rPr lang="en-GB" dirty="0">
                <a:hlinkClick r:id="rId2"/>
              </a:rPr>
              <a:t>www.ilo.org/minimumwage</a:t>
            </a:r>
            <a:endParaRPr lang="en-GB" dirty="0"/>
          </a:p>
          <a:p>
            <a:endParaRPr lang="en-GB" dirty="0"/>
          </a:p>
        </p:txBody>
      </p:sp>
      <p:sp>
        <p:nvSpPr>
          <p:cNvPr id="4" name="Espace réservé du numéro de diapositive 3"/>
          <p:cNvSpPr>
            <a:spLocks noGrp="1"/>
          </p:cNvSpPr>
          <p:nvPr>
            <p:ph type="sldNum" sz="quarter" idx="12"/>
          </p:nvPr>
        </p:nvSpPr>
        <p:spPr/>
        <p:txBody>
          <a:bodyPr/>
          <a:lstStyle/>
          <a:p>
            <a:fld id="{5E542512-9563-418C-8B91-8BD9364A1FA9}" type="slidenum">
              <a:rPr lang="en-US" smtClean="0"/>
              <a:pPr/>
              <a:t>27</a:t>
            </a:fld>
            <a:endParaRPr lang="en-US" dirty="0"/>
          </a:p>
        </p:txBody>
      </p:sp>
    </p:spTree>
    <p:extLst>
      <p:ext uri="{BB962C8B-B14F-4D97-AF65-F5344CB8AC3E}">
        <p14:creationId xmlns:p14="http://schemas.microsoft.com/office/powerpoint/2010/main" val="217096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8917" y="685800"/>
            <a:ext cx="8229600" cy="1066800"/>
          </a:xfrm>
        </p:spPr>
        <p:txBody>
          <a:bodyPr>
            <a:normAutofit fontScale="90000"/>
          </a:bodyPr>
          <a:lstStyle/>
          <a:p>
            <a:pPr algn="ctr"/>
            <a:r>
              <a:rPr lang="ru-RU" dirty="0" smtClean="0"/>
              <a:t>Минимальная заработная плата </a:t>
            </a:r>
            <a:r>
              <a:rPr lang="en-US" dirty="0" smtClean="0"/>
              <a:t/>
            </a:r>
            <a:br>
              <a:rPr lang="en-US" dirty="0" smtClean="0"/>
            </a:br>
            <a:r>
              <a:rPr lang="ru-RU" dirty="0" smtClean="0"/>
              <a:t>в Европе</a:t>
            </a:r>
            <a:endParaRPr lang="en-GB" dirty="0"/>
          </a:p>
        </p:txBody>
      </p:sp>
      <p:sp>
        <p:nvSpPr>
          <p:cNvPr id="4" name="Espace réservé du numéro de diapositive 3"/>
          <p:cNvSpPr>
            <a:spLocks noGrp="1"/>
          </p:cNvSpPr>
          <p:nvPr>
            <p:ph type="sldNum" sz="quarter" idx="12"/>
          </p:nvPr>
        </p:nvSpPr>
        <p:spPr/>
        <p:txBody>
          <a:bodyPr/>
          <a:lstStyle/>
          <a:p>
            <a:fld id="{5E542512-9563-418C-8B91-8BD9364A1FA9}" type="slidenum">
              <a:rPr lang="en-US" smtClean="0"/>
              <a:pPr/>
              <a:t>28</a:t>
            </a:fld>
            <a:endParaRPr lang="en-US" dirty="0"/>
          </a:p>
        </p:txBody>
      </p:sp>
      <p:pic>
        <p:nvPicPr>
          <p:cNvPr id="6" name="Content Placeholder 5"/>
          <p:cNvPicPr>
            <a:picLocks noGrp="1" noChangeAspect="1"/>
          </p:cNvPicPr>
          <p:nvPr>
            <p:ph idx="1"/>
          </p:nvPr>
        </p:nvPicPr>
        <p:blipFill>
          <a:blip r:embed="rId2"/>
          <a:stretch>
            <a:fillRect/>
          </a:stretch>
        </p:blipFill>
        <p:spPr>
          <a:prstGeom prst="rect">
            <a:avLst/>
          </a:prstGeom>
        </p:spPr>
      </p:pic>
    </p:spTree>
    <p:extLst>
      <p:ext uri="{BB962C8B-B14F-4D97-AF65-F5344CB8AC3E}">
        <p14:creationId xmlns:p14="http://schemas.microsoft.com/office/powerpoint/2010/main" val="510756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270" y="838200"/>
            <a:ext cx="8229600" cy="1066800"/>
          </a:xfrm>
        </p:spPr>
        <p:txBody>
          <a:bodyPr>
            <a:normAutofit/>
          </a:bodyPr>
          <a:lstStyle/>
          <a:p>
            <a:pPr algn="ctr"/>
            <a:r>
              <a:rPr lang="ru-RU" dirty="0" smtClean="0"/>
              <a:t>Коллективные переговоры</a:t>
            </a:r>
            <a:endParaRPr lang="en-GB" dirty="0"/>
          </a:p>
        </p:txBody>
      </p:sp>
      <p:sp>
        <p:nvSpPr>
          <p:cNvPr id="3" name="Espace réservé du contenu 2"/>
          <p:cNvSpPr>
            <a:spLocks noGrp="1"/>
          </p:cNvSpPr>
          <p:nvPr>
            <p:ph idx="1"/>
          </p:nvPr>
        </p:nvSpPr>
        <p:spPr/>
        <p:txBody>
          <a:bodyPr>
            <a:normAutofit fontScale="92500" lnSpcReduction="20000"/>
          </a:bodyPr>
          <a:lstStyle/>
          <a:p>
            <a:r>
              <a:rPr lang="ru-RU" dirty="0" smtClean="0"/>
              <a:t>Коллективные переговоры – это переговоры о заработной плате и других условиях труда в целях получения работниками справедливой доли плодов прогресса</a:t>
            </a:r>
            <a:r>
              <a:rPr lang="en-GB" dirty="0" smtClean="0"/>
              <a:t>. </a:t>
            </a:r>
            <a:endParaRPr lang="en-GB" dirty="0"/>
          </a:p>
          <a:p>
            <a:endParaRPr lang="en-GB" dirty="0"/>
          </a:p>
          <a:p>
            <a:r>
              <a:rPr lang="ru-RU" dirty="0" smtClean="0"/>
              <a:t>Будучи механизмом, укрепляющим дисциплину соблюдения законодательно установленной минимальной заработной платы</a:t>
            </a:r>
            <a:r>
              <a:rPr lang="en-GB" dirty="0" smtClean="0"/>
              <a:t>,</a:t>
            </a:r>
            <a:r>
              <a:rPr lang="ru-RU" dirty="0" smtClean="0"/>
              <a:t> коллективные переговоры обеспечивают справедливую и устойчивую оплату труда сверх этого минимума в зависимости от уровня производительности труда в отрасли.</a:t>
            </a:r>
            <a:endParaRPr lang="en-GB" dirty="0"/>
          </a:p>
        </p:txBody>
      </p:sp>
      <p:sp>
        <p:nvSpPr>
          <p:cNvPr id="4" name="Espace réservé du numéro de diapositive 3"/>
          <p:cNvSpPr>
            <a:spLocks noGrp="1"/>
          </p:cNvSpPr>
          <p:nvPr>
            <p:ph type="sldNum" sz="quarter" idx="12"/>
          </p:nvPr>
        </p:nvSpPr>
        <p:spPr/>
        <p:txBody>
          <a:bodyPr/>
          <a:lstStyle/>
          <a:p>
            <a:fld id="{5E542512-9563-418C-8B91-8BD9364A1FA9}" type="slidenum">
              <a:rPr lang="en-US" smtClean="0"/>
              <a:pPr/>
              <a:t>29</a:t>
            </a:fld>
            <a:endParaRPr lang="en-US" dirty="0"/>
          </a:p>
        </p:txBody>
      </p:sp>
    </p:spTree>
    <p:extLst>
      <p:ext uri="{BB962C8B-B14F-4D97-AF65-F5344CB8AC3E}">
        <p14:creationId xmlns:p14="http://schemas.microsoft.com/office/powerpoint/2010/main" val="906983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Autofit/>
          </a:bodyPr>
          <a:lstStyle/>
          <a:p>
            <a:pPr algn="ctr"/>
            <a:r>
              <a:rPr lang="ru-RU" dirty="0" smtClean="0"/>
              <a:t>Что значит заработная плата</a:t>
            </a:r>
            <a:r>
              <a:rPr lang="en-GB" dirty="0" smtClean="0"/>
              <a:t>? </a:t>
            </a:r>
            <a:r>
              <a:rPr lang="ru-RU" dirty="0" smtClean="0"/>
              <a:t>Влияние на уровень жизни</a:t>
            </a:r>
            <a:endParaRPr lang="en-GB" dirty="0"/>
          </a:p>
        </p:txBody>
      </p:sp>
      <p:sp>
        <p:nvSpPr>
          <p:cNvPr id="3" name="Content Placeholder 2"/>
          <p:cNvSpPr>
            <a:spLocks noGrp="1"/>
          </p:cNvSpPr>
          <p:nvPr>
            <p:ph idx="1"/>
          </p:nvPr>
        </p:nvSpPr>
        <p:spPr>
          <a:xfrm>
            <a:off x="628650" y="2344615"/>
            <a:ext cx="7886700" cy="4137148"/>
          </a:xfrm>
        </p:spPr>
        <p:txBody>
          <a:bodyPr>
            <a:normAutofit fontScale="85000" lnSpcReduction="10000"/>
          </a:bodyPr>
          <a:lstStyle/>
          <a:p>
            <a:r>
              <a:rPr lang="ru-RU" dirty="0" smtClean="0"/>
              <a:t>В докладе «Заработная плата в мире в</a:t>
            </a:r>
            <a:r>
              <a:rPr lang="en-GB" dirty="0" smtClean="0"/>
              <a:t> 2014/15</a:t>
            </a:r>
            <a:r>
              <a:rPr lang="ru-RU" dirty="0" smtClean="0"/>
              <a:t> гг.» показано, что в развитых странах</a:t>
            </a:r>
            <a:r>
              <a:rPr lang="ru-RU" dirty="0"/>
              <a:t> </a:t>
            </a:r>
            <a:r>
              <a:rPr lang="ru-RU" dirty="0" smtClean="0"/>
              <a:t>на долю заработной платы обычно приходится от</a:t>
            </a:r>
            <a:r>
              <a:rPr lang="en-GB" dirty="0" smtClean="0"/>
              <a:t> </a:t>
            </a:r>
            <a:r>
              <a:rPr lang="en-GB" dirty="0"/>
              <a:t>70</a:t>
            </a:r>
            <a:r>
              <a:rPr lang="en-GB" dirty="0" smtClean="0"/>
              <a:t>%</a:t>
            </a:r>
            <a:r>
              <a:rPr lang="ru-RU" dirty="0" smtClean="0"/>
              <a:t> до</a:t>
            </a:r>
            <a:r>
              <a:rPr lang="en-GB" dirty="0" smtClean="0"/>
              <a:t> </a:t>
            </a:r>
            <a:r>
              <a:rPr lang="en-GB" dirty="0"/>
              <a:t>80</a:t>
            </a:r>
            <a:r>
              <a:rPr lang="en-GB" dirty="0" smtClean="0"/>
              <a:t>%</a:t>
            </a:r>
            <a:r>
              <a:rPr lang="ru-RU" dirty="0" smtClean="0"/>
              <a:t> совокупного дохода домохозяйств с как минимум одним работающим членом</a:t>
            </a:r>
            <a:r>
              <a:rPr lang="en-GB" dirty="0" smtClean="0"/>
              <a:t>. </a:t>
            </a:r>
            <a:endParaRPr lang="en-GB" dirty="0"/>
          </a:p>
          <a:p>
            <a:endParaRPr lang="en-GB" dirty="0"/>
          </a:p>
          <a:p>
            <a:r>
              <a:rPr lang="ru-RU" dirty="0" smtClean="0"/>
              <a:t>В развивающихся странах ее доля в среднем ниже вследствие большей численности самозанятых. При этом </a:t>
            </a:r>
            <a:r>
              <a:rPr lang="ru-RU" dirty="0"/>
              <a:t>социальных трансфертов, дополняющих заработную </a:t>
            </a:r>
            <a:r>
              <a:rPr lang="ru-RU" dirty="0" smtClean="0"/>
              <a:t>плату работающих, меньше</a:t>
            </a:r>
            <a:r>
              <a:rPr lang="en-GB" dirty="0" smtClean="0"/>
              <a:t>.</a:t>
            </a:r>
            <a:r>
              <a:rPr lang="ru-RU" dirty="0" smtClean="0"/>
              <a:t> Низкая оплата труда может быть одной из главных причин бедности</a:t>
            </a:r>
            <a:r>
              <a:rPr lang="en-GB" dirty="0" smtClean="0"/>
              <a:t>.</a:t>
            </a:r>
            <a:endParaRPr lang="en-GB" dirty="0"/>
          </a:p>
        </p:txBody>
      </p:sp>
    </p:spTree>
    <p:extLst>
      <p:ext uri="{BB962C8B-B14F-4D97-AF65-F5344CB8AC3E}">
        <p14:creationId xmlns:p14="http://schemas.microsoft.com/office/powerpoint/2010/main" val="2842607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65" y="914400"/>
            <a:ext cx="8229600" cy="1066800"/>
          </a:xfrm>
        </p:spPr>
        <p:txBody>
          <a:bodyPr>
            <a:normAutofit fontScale="90000"/>
          </a:bodyPr>
          <a:lstStyle/>
          <a:p>
            <a:pPr algn="ctr"/>
            <a:r>
              <a:rPr lang="ru-RU" dirty="0" smtClean="0"/>
              <a:t>Во избежание гонки по нисходящей нужна международная координация</a:t>
            </a:r>
            <a:endParaRPr lang="en-GB" dirty="0"/>
          </a:p>
        </p:txBody>
      </p:sp>
      <p:sp>
        <p:nvSpPr>
          <p:cNvPr id="3" name="Content Placeholder 2"/>
          <p:cNvSpPr>
            <a:spLocks noGrp="1"/>
          </p:cNvSpPr>
          <p:nvPr>
            <p:ph idx="1"/>
          </p:nvPr>
        </p:nvSpPr>
        <p:spPr/>
        <p:txBody>
          <a:bodyPr>
            <a:normAutofit fontScale="92500" lnSpcReduction="10000"/>
          </a:bodyPr>
          <a:lstStyle/>
          <a:p>
            <a:r>
              <a:rPr lang="ru-RU" dirty="0" smtClean="0"/>
              <a:t>Сдерживание роста заработной платы в чрезмерно большом числе стран в целях наращивания экспорта чревато снижением совокупного спроса и темпов роста мировой экономики</a:t>
            </a:r>
            <a:r>
              <a:rPr lang="en-GB" dirty="0" smtClean="0"/>
              <a:t>. </a:t>
            </a:r>
            <a:endParaRPr lang="en-GB" dirty="0"/>
          </a:p>
          <a:p>
            <a:endParaRPr lang="en-GB" dirty="0"/>
          </a:p>
          <a:p>
            <a:r>
              <a:rPr lang="ru-RU" dirty="0" smtClean="0"/>
              <a:t>Международная координация в этом плане необходима странам для того, чтобы идти по пути сотрудничества, а не подрывать позиции друг друга</a:t>
            </a:r>
            <a:r>
              <a:rPr lang="en-GB" dirty="0" smtClean="0"/>
              <a:t>.</a:t>
            </a:r>
            <a:r>
              <a:rPr lang="ru-RU" dirty="0" smtClean="0"/>
              <a:t> Именно это начали делать страны Группы двадцати</a:t>
            </a:r>
            <a:r>
              <a:rPr lang="en-GB" dirty="0" smtClean="0"/>
              <a:t>. </a:t>
            </a:r>
            <a:endParaRPr lang="en-GB" dirty="0"/>
          </a:p>
        </p:txBody>
      </p:sp>
    </p:spTree>
    <p:extLst>
      <p:ext uri="{BB962C8B-B14F-4D97-AF65-F5344CB8AC3E}">
        <p14:creationId xmlns:p14="http://schemas.microsoft.com/office/powerpoint/2010/main" val="2194519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31</a:t>
            </a:fld>
            <a:endParaRPr lang="en-US" dirty="0"/>
          </a:p>
        </p:txBody>
      </p:sp>
      <p:sp>
        <p:nvSpPr>
          <p:cNvPr id="12" name="Rounded Rectangle 11"/>
          <p:cNvSpPr/>
          <p:nvPr/>
        </p:nvSpPr>
        <p:spPr>
          <a:xfrm>
            <a:off x="228600" y="2106454"/>
            <a:ext cx="7946136" cy="8162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bg2">
                  <a:lumMod val="50000"/>
                </a:schemeClr>
              </a:solidFill>
            </a:endParaRPr>
          </a:p>
          <a:p>
            <a:pPr algn="ctr"/>
            <a:endParaRPr lang="en-GB" sz="3600" b="1" dirty="0" smtClean="0">
              <a:solidFill>
                <a:schemeClr val="bg2">
                  <a:lumMod val="50000"/>
                </a:schemeClr>
              </a:solidFill>
            </a:endParaRPr>
          </a:p>
          <a:p>
            <a:pPr algn="ctr"/>
            <a:r>
              <a:rPr lang="ru-RU" sz="4400" i="1" dirty="0">
                <a:solidFill>
                  <a:schemeClr val="tx1"/>
                </a:solidFill>
              </a:rPr>
              <a:t>ЧАСТЬ II</a:t>
            </a:r>
            <a:endParaRPr lang="en-GB" sz="4400" b="1" dirty="0">
              <a:solidFill>
                <a:schemeClr val="tx1"/>
              </a:solidFill>
            </a:endParaRPr>
          </a:p>
          <a:p>
            <a:endParaRPr lang="ru-RU" sz="3600" b="1" i="1" dirty="0" smtClean="0">
              <a:solidFill>
                <a:schemeClr val="tx1"/>
              </a:solidFill>
            </a:endParaRPr>
          </a:p>
          <a:p>
            <a:pPr algn="ctr"/>
            <a:r>
              <a:rPr lang="ru-RU" sz="3600" b="1" i="1" dirty="0" smtClean="0">
                <a:solidFill>
                  <a:schemeClr val="tx1"/>
                </a:solidFill>
              </a:rPr>
              <a:t>Неравенство </a:t>
            </a:r>
            <a:r>
              <a:rPr lang="ru-RU" sz="3600" b="1" i="1" dirty="0">
                <a:solidFill>
                  <a:schemeClr val="tx1"/>
                </a:solidFill>
              </a:rPr>
              <a:t>в </a:t>
            </a:r>
            <a:r>
              <a:rPr lang="ru-RU" sz="3600" b="1" i="1" dirty="0" smtClean="0">
                <a:solidFill>
                  <a:schemeClr val="tx1"/>
                </a:solidFill>
              </a:rPr>
              <a:t>оплате труда </a:t>
            </a:r>
            <a:r>
              <a:rPr lang="ru-RU" sz="3600" b="1" i="1" dirty="0" smtClean="0">
                <a:solidFill>
                  <a:srgbClr val="FF0000"/>
                </a:solidFill>
              </a:rPr>
              <a:t>среди</a:t>
            </a:r>
            <a:r>
              <a:rPr lang="ru-RU" sz="3600" b="1" i="1" dirty="0" smtClean="0">
                <a:solidFill>
                  <a:schemeClr val="tx1"/>
                </a:solidFill>
              </a:rPr>
              <a:t> и</a:t>
            </a:r>
            <a:r>
              <a:rPr lang="ru-RU" sz="3600" b="1" i="1" dirty="0" smtClean="0">
                <a:solidFill>
                  <a:srgbClr val="FF0000"/>
                </a:solidFill>
              </a:rPr>
              <a:t> внутри </a:t>
            </a:r>
            <a:r>
              <a:rPr lang="ru-RU" sz="3600" b="1" i="1" dirty="0" smtClean="0">
                <a:solidFill>
                  <a:schemeClr val="tx1"/>
                </a:solidFill>
              </a:rPr>
              <a:t>предприятий</a:t>
            </a:r>
            <a:endParaRPr lang="en-GB" sz="3600" b="1" i="1" dirty="0">
              <a:solidFill>
                <a:schemeClr val="tx1"/>
              </a:solidFill>
            </a:endParaRPr>
          </a:p>
        </p:txBody>
      </p:sp>
    </p:spTree>
    <p:extLst>
      <p:ext uri="{BB962C8B-B14F-4D97-AF65-F5344CB8AC3E}">
        <p14:creationId xmlns:p14="http://schemas.microsoft.com/office/powerpoint/2010/main" val="18338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32</a:t>
            </a:fld>
            <a:endParaRPr lang="en-US" dirty="0"/>
          </a:p>
        </p:txBody>
      </p:sp>
      <p:sp>
        <p:nvSpPr>
          <p:cNvPr id="5" name="Rounded Rectangle 4"/>
          <p:cNvSpPr/>
          <p:nvPr/>
        </p:nvSpPr>
        <p:spPr>
          <a:xfrm>
            <a:off x="152400" y="481327"/>
            <a:ext cx="81534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solidFill>
              </a:rPr>
              <a:t>   </a:t>
            </a:r>
            <a:r>
              <a:rPr lang="ru-RU" sz="3600" dirty="0" smtClean="0">
                <a:solidFill>
                  <a:schemeClr val="tx1"/>
                </a:solidFill>
              </a:rPr>
              <a:t>Значимость проблематики</a:t>
            </a:r>
            <a:endParaRPr lang="en-GB" sz="3600" dirty="0">
              <a:solidFill>
                <a:schemeClr val="tx1"/>
              </a:solidFill>
            </a:endParaRPr>
          </a:p>
        </p:txBody>
      </p:sp>
      <p:sp>
        <p:nvSpPr>
          <p:cNvPr id="8" name="TextBox 7"/>
          <p:cNvSpPr txBox="1"/>
          <p:nvPr/>
        </p:nvSpPr>
        <p:spPr>
          <a:xfrm>
            <a:off x="381000" y="1295400"/>
            <a:ext cx="8622971" cy="4678204"/>
          </a:xfrm>
          <a:prstGeom prst="rect">
            <a:avLst/>
          </a:prstGeom>
          <a:noFill/>
        </p:spPr>
        <p:txBody>
          <a:bodyPr wrap="square" rtlCol="0">
            <a:spAutoFit/>
          </a:bodyPr>
          <a:lstStyle/>
          <a:p>
            <a:pPr marL="800100" lvl="1" indent="-342900"/>
            <a:endParaRPr lang="en-GB" sz="1000" b="1" dirty="0"/>
          </a:p>
          <a:p>
            <a:pPr marL="342900" indent="-342900">
              <a:buFont typeface="Arial" panose="020B0604020202020204" pitchFamily="34" charset="0"/>
              <a:buChar char="•"/>
            </a:pPr>
            <a:r>
              <a:rPr lang="ru-RU" sz="2400" dirty="0" smtClean="0"/>
              <a:t>Все шире признание того, что чрезмерное неравенство негативно сказывается на экономическом росте и социальной жизни страны. Возможности выйти за рамки социального слоя ограничиваются, происходит расслоение общества. </a:t>
            </a:r>
            <a:endParaRPr lang="fr-FR" sz="2400" dirty="0" smtClean="0"/>
          </a:p>
          <a:p>
            <a:pPr marL="342900" indent="-342900"/>
            <a:endParaRPr lang="en-GB" sz="2400" dirty="0"/>
          </a:p>
          <a:p>
            <a:pPr marL="342900" indent="-342900">
              <a:buFont typeface="Arial" panose="020B0604020202020204" pitchFamily="34" charset="0"/>
              <a:buChar char="•"/>
            </a:pPr>
            <a:r>
              <a:rPr lang="ru-RU" sz="2400" dirty="0" smtClean="0"/>
              <a:t>Важно понимать, что порождает неравенство в оплате труда. До недавних пор</a:t>
            </a:r>
            <a:r>
              <a:rPr lang="en-GB" sz="2400" dirty="0" smtClean="0"/>
              <a:t> </a:t>
            </a:r>
            <a:r>
              <a:rPr lang="ru-RU" sz="2400" dirty="0" smtClean="0"/>
              <a:t>все споры на эту тему вращались вокруг характеристик работников и влияния технологий и глобализации на изменения в спросе на квалифицированных и неквалифицированных работников.  </a:t>
            </a:r>
            <a:endParaRPr lang="en-GB" sz="2400" i="1" dirty="0">
              <a:solidFill>
                <a:srgbClr val="C00000"/>
              </a:solidFill>
            </a:endParaRPr>
          </a:p>
        </p:txBody>
      </p:sp>
    </p:spTree>
    <p:extLst>
      <p:ext uri="{BB962C8B-B14F-4D97-AF65-F5344CB8AC3E}">
        <p14:creationId xmlns:p14="http://schemas.microsoft.com/office/powerpoint/2010/main" val="198963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609600"/>
            <a:ext cx="8229600" cy="1066800"/>
          </a:xfrm>
        </p:spPr>
        <p:txBody>
          <a:bodyPr>
            <a:normAutofit/>
          </a:bodyPr>
          <a:lstStyle/>
          <a:p>
            <a:pPr algn="ctr"/>
            <a:r>
              <a:rPr lang="ru-RU" dirty="0" smtClean="0">
                <a:solidFill>
                  <a:schemeClr val="tx1"/>
                </a:solidFill>
              </a:rPr>
              <a:t>Значимость проблематики </a:t>
            </a:r>
            <a:r>
              <a:rPr lang="fr-FR" dirty="0" smtClean="0">
                <a:solidFill>
                  <a:schemeClr val="tx1"/>
                </a:solidFill>
              </a:rPr>
              <a:t>(2)</a:t>
            </a:r>
            <a:endParaRPr lang="en-GB" dirty="0">
              <a:solidFill>
                <a:schemeClr val="tx1"/>
              </a:solidFill>
            </a:endParaRPr>
          </a:p>
        </p:txBody>
      </p:sp>
      <p:sp>
        <p:nvSpPr>
          <p:cNvPr id="3" name="Espace réservé du contenu 2"/>
          <p:cNvSpPr>
            <a:spLocks noGrp="1"/>
          </p:cNvSpPr>
          <p:nvPr>
            <p:ph idx="1"/>
          </p:nvPr>
        </p:nvSpPr>
        <p:spPr>
          <a:xfrm>
            <a:off x="457200" y="1828800"/>
            <a:ext cx="8229600" cy="4325112"/>
          </a:xfrm>
        </p:spPr>
        <p:txBody>
          <a:bodyPr>
            <a:normAutofit fontScale="92500" lnSpcReduction="10000"/>
          </a:bodyPr>
          <a:lstStyle/>
          <a:p>
            <a:r>
              <a:rPr lang="ru-RU" dirty="0" smtClean="0"/>
              <a:t>Однако невозможность объяснить значительную часть наблюдаемого неравенства в оплате труда  за счет лишь индивидуальных характеристик вызвала интерес к предприятиям, как к одному из определяющих факторов этого неравенства. </a:t>
            </a:r>
          </a:p>
          <a:p>
            <a:pPr>
              <a:buNone/>
            </a:pPr>
            <a:endParaRPr lang="en-GB" dirty="0"/>
          </a:p>
          <a:p>
            <a:r>
              <a:rPr lang="ru-RU" dirty="0" smtClean="0"/>
              <a:t>Появились исследования, в которых неравенство объяснялось, в основном, разницей в средней оплате труда между предприятиями</a:t>
            </a:r>
            <a:r>
              <a:rPr lang="en-GB" dirty="0" smtClean="0"/>
              <a:t>.</a:t>
            </a:r>
            <a:r>
              <a:rPr lang="ru-RU" dirty="0" smtClean="0"/>
              <a:t> При этом  оставалось неясным, не преуменьшает ли это роль неравенства</a:t>
            </a:r>
            <a:r>
              <a:rPr lang="en-GB" dirty="0" smtClean="0"/>
              <a:t> </a:t>
            </a:r>
            <a:r>
              <a:rPr lang="ru-RU" i="1" dirty="0" smtClean="0"/>
              <a:t>внутри</a:t>
            </a:r>
            <a:r>
              <a:rPr lang="en-GB" dirty="0" smtClean="0"/>
              <a:t> </a:t>
            </a:r>
            <a:r>
              <a:rPr lang="ru-RU" dirty="0" smtClean="0"/>
              <a:t>самих предприятий?</a:t>
            </a:r>
            <a:endParaRPr lang="en-GB" dirty="0"/>
          </a:p>
        </p:txBody>
      </p:sp>
      <p:sp>
        <p:nvSpPr>
          <p:cNvPr id="4" name="Espace réservé du numéro de diapositive 3"/>
          <p:cNvSpPr>
            <a:spLocks noGrp="1"/>
          </p:cNvSpPr>
          <p:nvPr>
            <p:ph type="sldNum" sz="quarter" idx="12"/>
          </p:nvPr>
        </p:nvSpPr>
        <p:spPr/>
        <p:txBody>
          <a:bodyPr/>
          <a:lstStyle/>
          <a:p>
            <a:fld id="{5E542512-9563-418C-8B91-8BD9364A1FA9}" type="slidenum">
              <a:rPr lang="en-US" smtClean="0"/>
              <a:pPr/>
              <a:t>33</a:t>
            </a:fld>
            <a:endParaRPr lang="en-US" dirty="0"/>
          </a:p>
        </p:txBody>
      </p:sp>
    </p:spTree>
    <p:extLst>
      <p:ext uri="{BB962C8B-B14F-4D97-AF65-F5344CB8AC3E}">
        <p14:creationId xmlns:p14="http://schemas.microsoft.com/office/powerpoint/2010/main" val="2988934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34</a:t>
            </a:fld>
            <a:endParaRPr lang="en-US" dirty="0"/>
          </a:p>
        </p:txBody>
      </p:sp>
      <p:sp>
        <p:nvSpPr>
          <p:cNvPr id="5" name="Rounded Rectangle 4"/>
          <p:cNvSpPr/>
          <p:nvPr/>
        </p:nvSpPr>
        <p:spPr>
          <a:xfrm>
            <a:off x="114300" y="470493"/>
            <a:ext cx="8153400" cy="5231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b="1" dirty="0" smtClean="0">
                <a:solidFill>
                  <a:prstClr val="black"/>
                </a:solidFill>
              </a:rPr>
              <a:t>Методика и данные</a:t>
            </a:r>
            <a:endParaRPr lang="en-GB" sz="2400" b="1" dirty="0">
              <a:solidFill>
                <a:prstClr val="black"/>
              </a:solidFill>
            </a:endParaRPr>
          </a:p>
        </p:txBody>
      </p:sp>
      <p:sp>
        <p:nvSpPr>
          <p:cNvPr id="6" name="TextBox 5"/>
          <p:cNvSpPr txBox="1"/>
          <p:nvPr/>
        </p:nvSpPr>
        <p:spPr>
          <a:xfrm>
            <a:off x="381000" y="993632"/>
            <a:ext cx="8449236" cy="738664"/>
          </a:xfrm>
          <a:prstGeom prst="rect">
            <a:avLst/>
          </a:prstGeom>
          <a:noFill/>
        </p:spPr>
        <p:txBody>
          <a:bodyPr wrap="square" rtlCol="0">
            <a:spAutoFit/>
          </a:bodyPr>
          <a:lstStyle/>
          <a:p>
            <a:pPr marL="342900" indent="-342900">
              <a:buFont typeface="Arial" panose="020B0604020202020204" pitchFamily="34" charset="0"/>
              <a:buChar char="•"/>
            </a:pPr>
            <a:r>
              <a:rPr lang="ru-RU" sz="1400" b="1" dirty="0" smtClean="0">
                <a:solidFill>
                  <a:prstClr val="black"/>
                </a:solidFill>
              </a:rPr>
              <a:t>В докладе «Заработная плата в мире»</a:t>
            </a:r>
            <a:r>
              <a:rPr lang="en-GB" sz="1400" b="1" dirty="0" smtClean="0">
                <a:solidFill>
                  <a:prstClr val="black"/>
                </a:solidFill>
              </a:rPr>
              <a:t> (2016/17)</a:t>
            </a:r>
            <a:r>
              <a:rPr lang="ru-RU" sz="1400" b="1" dirty="0" smtClean="0">
                <a:solidFill>
                  <a:prstClr val="black"/>
                </a:solidFill>
              </a:rPr>
              <a:t> приводятся эмпирические данные, позволяющие определить вклад неравенства «внутри» и «между» предприятиями</a:t>
            </a:r>
            <a:r>
              <a:rPr lang="en-GB" sz="1400" b="1" dirty="0" smtClean="0">
                <a:solidFill>
                  <a:prstClr val="black"/>
                </a:solidFill>
              </a:rPr>
              <a:t> </a:t>
            </a:r>
          </a:p>
        </p:txBody>
      </p:sp>
      <p:sp>
        <p:nvSpPr>
          <p:cNvPr id="2" name="Rectangle 1"/>
          <p:cNvSpPr/>
          <p:nvPr/>
        </p:nvSpPr>
        <p:spPr>
          <a:xfrm>
            <a:off x="114300" y="3481918"/>
            <a:ext cx="1409700" cy="116628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dirty="0" smtClean="0">
                <a:solidFill>
                  <a:prstClr val="black"/>
                </a:solidFill>
              </a:rPr>
              <a:t>Данные</a:t>
            </a:r>
            <a:r>
              <a:rPr lang="en-GB" sz="1400" dirty="0" smtClean="0">
                <a:solidFill>
                  <a:prstClr val="black"/>
                </a:solidFill>
              </a:rPr>
              <a:t>: </a:t>
            </a:r>
            <a:r>
              <a:rPr lang="ru-RU" sz="1400" dirty="0" smtClean="0">
                <a:solidFill>
                  <a:prstClr val="black"/>
                </a:solidFill>
              </a:rPr>
              <a:t>микро</a:t>
            </a:r>
            <a:r>
              <a:rPr lang="en-GB" sz="1400" dirty="0" smtClean="0">
                <a:solidFill>
                  <a:prstClr val="black"/>
                </a:solidFill>
              </a:rPr>
              <a:t>-</a:t>
            </a:r>
            <a:r>
              <a:rPr lang="ru-RU" sz="1400" dirty="0" smtClean="0">
                <a:solidFill>
                  <a:prstClr val="black"/>
                </a:solidFill>
              </a:rPr>
              <a:t>данные</a:t>
            </a:r>
            <a:r>
              <a:rPr lang="en-GB" sz="1400" dirty="0" smtClean="0">
                <a:solidFill>
                  <a:prstClr val="black"/>
                </a:solidFill>
              </a:rPr>
              <a:t> (</a:t>
            </a:r>
            <a:r>
              <a:rPr lang="ru-RU" sz="1400" dirty="0" smtClean="0">
                <a:solidFill>
                  <a:prstClr val="black"/>
                </a:solidFill>
              </a:rPr>
              <a:t>поперечные</a:t>
            </a:r>
            <a:r>
              <a:rPr lang="en-GB" sz="1400" dirty="0" smtClean="0">
                <a:solidFill>
                  <a:prstClr val="black"/>
                </a:solidFill>
              </a:rPr>
              <a:t>)</a:t>
            </a:r>
            <a:endParaRPr lang="en-GB" sz="1400" dirty="0">
              <a:solidFill>
                <a:prstClr val="black"/>
              </a:solidFill>
            </a:endParaRPr>
          </a:p>
        </p:txBody>
      </p:sp>
      <p:cxnSp>
        <p:nvCxnSpPr>
          <p:cNvPr id="7" name="Straight Arrow Connector 6"/>
          <p:cNvCxnSpPr/>
          <p:nvPr/>
        </p:nvCxnSpPr>
        <p:spPr>
          <a:xfrm flipV="1">
            <a:off x="1524000" y="2667000"/>
            <a:ext cx="838200" cy="8149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2438400" y="1715869"/>
            <a:ext cx="6553200" cy="1981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endParaRPr lang="en-GB" b="1" dirty="0" smtClean="0">
              <a:solidFill>
                <a:prstClr val="black"/>
              </a:solidFill>
            </a:endParaRPr>
          </a:p>
          <a:p>
            <a:endParaRPr lang="en-GB" sz="1600" b="1" dirty="0" smtClean="0">
              <a:solidFill>
                <a:prstClr val="black"/>
              </a:solidFill>
            </a:endParaRPr>
          </a:p>
          <a:p>
            <a:endParaRPr lang="en-GB" sz="1600" b="1" dirty="0" smtClean="0">
              <a:solidFill>
                <a:prstClr val="black"/>
              </a:solidFill>
            </a:endParaRPr>
          </a:p>
          <a:p>
            <a:endParaRPr lang="en-GB" sz="1600" b="1" dirty="0">
              <a:solidFill>
                <a:prstClr val="black"/>
              </a:solidFill>
            </a:endParaRPr>
          </a:p>
          <a:p>
            <a:r>
              <a:rPr lang="ru-RU" sz="1600" b="1" dirty="0" smtClean="0">
                <a:solidFill>
                  <a:prstClr val="black"/>
                </a:solidFill>
              </a:rPr>
              <a:t>Развитые страны</a:t>
            </a:r>
            <a:r>
              <a:rPr lang="en-GB" sz="1600" b="1" dirty="0" smtClean="0">
                <a:solidFill>
                  <a:prstClr val="black"/>
                </a:solidFill>
              </a:rPr>
              <a:t>:</a:t>
            </a:r>
          </a:p>
          <a:p>
            <a:pPr marL="285750" indent="-285750">
              <a:buFont typeface="Arial" panose="020B0604020202020204" pitchFamily="34" charset="0"/>
              <a:buChar char="•"/>
            </a:pPr>
            <a:endParaRPr lang="en-GB" sz="1600" b="1" dirty="0" smtClean="0">
              <a:solidFill>
                <a:prstClr val="black"/>
              </a:solidFill>
            </a:endParaRPr>
          </a:p>
          <a:p>
            <a:pPr marL="285750" indent="-285750">
              <a:buFont typeface="Arial" panose="020B0604020202020204" pitchFamily="34" charset="0"/>
              <a:buChar char="•"/>
            </a:pPr>
            <a:r>
              <a:rPr lang="ru-RU" sz="1600" b="1" dirty="0" smtClean="0">
                <a:solidFill>
                  <a:prstClr val="black"/>
                </a:solidFill>
              </a:rPr>
              <a:t>Для Европы использовались данные обследования структуры заработков Евростата, соотнесенные на уровне работодателей и работников (</a:t>
            </a:r>
            <a:r>
              <a:rPr lang="ru-RU" sz="1600" b="1" dirty="0">
                <a:solidFill>
                  <a:prstClr val="black"/>
                </a:solidFill>
              </a:rPr>
              <a:t>ОСЗ) </a:t>
            </a:r>
            <a:endParaRPr lang="en-GB" sz="1600" b="1" dirty="0" smtClean="0">
              <a:solidFill>
                <a:prstClr val="black"/>
              </a:solidFill>
            </a:endParaRPr>
          </a:p>
          <a:p>
            <a:pPr marL="285750" indent="-285750">
              <a:buFont typeface="Arial" panose="020B0604020202020204" pitchFamily="34" charset="0"/>
              <a:buChar char="•"/>
            </a:pPr>
            <a:endParaRPr lang="en-GB" sz="1600" b="1" dirty="0">
              <a:solidFill>
                <a:prstClr val="black"/>
              </a:solidFill>
            </a:endParaRPr>
          </a:p>
          <a:p>
            <a:pPr marL="285750" indent="-285750">
              <a:buFont typeface="Arial" panose="020B0604020202020204" pitchFamily="34" charset="0"/>
              <a:buChar char="•"/>
            </a:pPr>
            <a:r>
              <a:rPr lang="en-GB" sz="1600" b="1" dirty="0" smtClean="0">
                <a:solidFill>
                  <a:prstClr val="black"/>
                </a:solidFill>
              </a:rPr>
              <a:t>22 </a:t>
            </a:r>
            <a:r>
              <a:rPr lang="ru-RU" sz="1600" b="1" dirty="0" smtClean="0">
                <a:solidFill>
                  <a:prstClr val="black"/>
                </a:solidFill>
              </a:rPr>
              <a:t>страны</a:t>
            </a:r>
            <a:r>
              <a:rPr lang="en-GB" sz="1600" b="1" dirty="0" smtClean="0">
                <a:solidFill>
                  <a:prstClr val="black"/>
                </a:solidFill>
              </a:rPr>
              <a:t>, 2002</a:t>
            </a:r>
            <a:r>
              <a:rPr lang="ru-RU" sz="1600" b="1" dirty="0" smtClean="0">
                <a:solidFill>
                  <a:prstClr val="black"/>
                </a:solidFill>
              </a:rPr>
              <a:t>–</a:t>
            </a:r>
            <a:r>
              <a:rPr lang="en-GB" sz="1600" b="1" dirty="0" smtClean="0">
                <a:solidFill>
                  <a:prstClr val="black"/>
                </a:solidFill>
              </a:rPr>
              <a:t>2010</a:t>
            </a:r>
            <a:r>
              <a:rPr lang="ru-RU" sz="1600" b="1" dirty="0" smtClean="0">
                <a:solidFill>
                  <a:prstClr val="black"/>
                </a:solidFill>
              </a:rPr>
              <a:t> гг.</a:t>
            </a:r>
            <a:r>
              <a:rPr lang="en-GB" sz="1600" b="1" dirty="0" smtClean="0">
                <a:solidFill>
                  <a:prstClr val="black"/>
                </a:solidFill>
              </a:rPr>
              <a:t>, 22</a:t>
            </a:r>
            <a:r>
              <a:rPr lang="ru-RU" sz="1600" b="1" dirty="0" smtClean="0">
                <a:solidFill>
                  <a:prstClr val="black"/>
                </a:solidFill>
              </a:rPr>
              <a:t> млн наемных работников, занятых на примерно</a:t>
            </a:r>
            <a:r>
              <a:rPr lang="en-GB" sz="1600" b="1" dirty="0" smtClean="0">
                <a:solidFill>
                  <a:prstClr val="black"/>
                </a:solidFill>
              </a:rPr>
              <a:t> 1</a:t>
            </a:r>
            <a:r>
              <a:rPr lang="ru-RU" sz="1600" b="1" dirty="0" smtClean="0">
                <a:solidFill>
                  <a:prstClr val="black"/>
                </a:solidFill>
              </a:rPr>
              <a:t>,</a:t>
            </a:r>
            <a:r>
              <a:rPr lang="en-GB" sz="1600" b="1" dirty="0" smtClean="0">
                <a:solidFill>
                  <a:prstClr val="black"/>
                </a:solidFill>
              </a:rPr>
              <a:t>1</a:t>
            </a:r>
            <a:r>
              <a:rPr lang="ru-RU" sz="1600" b="1" dirty="0" smtClean="0">
                <a:solidFill>
                  <a:prstClr val="black"/>
                </a:solidFill>
              </a:rPr>
              <a:t> млн предприятий</a:t>
            </a:r>
            <a:endParaRPr lang="en-GB" sz="1600" b="1" dirty="0" smtClean="0">
              <a:solidFill>
                <a:prstClr val="black"/>
              </a:solidFill>
            </a:endParaRPr>
          </a:p>
          <a:p>
            <a:endParaRPr lang="en-GB" sz="1600" dirty="0">
              <a:solidFill>
                <a:prstClr val="black"/>
              </a:solidFill>
            </a:endParaRPr>
          </a:p>
          <a:p>
            <a:endParaRPr lang="en-GB" sz="1600" dirty="0" smtClean="0">
              <a:solidFill>
                <a:prstClr val="black"/>
              </a:solidFill>
            </a:endParaRPr>
          </a:p>
          <a:p>
            <a:endParaRPr lang="en-GB" dirty="0">
              <a:solidFill>
                <a:prstClr val="black"/>
              </a:solidFill>
            </a:endParaRPr>
          </a:p>
          <a:p>
            <a:endParaRPr lang="en-GB" dirty="0">
              <a:solidFill>
                <a:prstClr val="black"/>
              </a:solidFill>
            </a:endParaRPr>
          </a:p>
        </p:txBody>
      </p:sp>
      <p:sp>
        <p:nvSpPr>
          <p:cNvPr id="10" name="Rectangle 9"/>
          <p:cNvSpPr/>
          <p:nvPr/>
        </p:nvSpPr>
        <p:spPr>
          <a:xfrm>
            <a:off x="2438400" y="3772975"/>
            <a:ext cx="6553200" cy="293262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endParaRPr lang="en-GB" sz="1600" b="1" dirty="0" smtClean="0">
              <a:solidFill>
                <a:prstClr val="black"/>
              </a:solidFill>
            </a:endParaRPr>
          </a:p>
          <a:p>
            <a:r>
              <a:rPr lang="ru-RU" sz="1600" b="1" dirty="0" smtClean="0">
                <a:solidFill>
                  <a:prstClr val="black"/>
                </a:solidFill>
              </a:rPr>
              <a:t>Страны с переходной экономикой и низкими доходами</a:t>
            </a:r>
            <a:r>
              <a:rPr lang="en-GB" sz="1600" b="1" dirty="0" smtClean="0">
                <a:solidFill>
                  <a:prstClr val="black"/>
                </a:solidFill>
              </a:rPr>
              <a:t>:</a:t>
            </a:r>
          </a:p>
          <a:p>
            <a:endParaRPr lang="en-GB" sz="1600" b="1" dirty="0">
              <a:solidFill>
                <a:prstClr val="black"/>
              </a:solidFill>
            </a:endParaRPr>
          </a:p>
          <a:p>
            <a:pPr marL="285750" indent="-285750">
              <a:buFont typeface="Arial" panose="020B0604020202020204" pitchFamily="34" charset="0"/>
              <a:buChar char="•"/>
            </a:pPr>
            <a:r>
              <a:rPr lang="ru-RU" sz="1600" b="1" dirty="0" smtClean="0">
                <a:solidFill>
                  <a:prstClr val="black"/>
                </a:solidFill>
              </a:rPr>
              <a:t>Соотнесенные данные отсутствуют</a:t>
            </a:r>
            <a:r>
              <a:rPr lang="en-GB" sz="1600" b="1" dirty="0" smtClean="0">
                <a:solidFill>
                  <a:prstClr val="black"/>
                </a:solidFill>
              </a:rPr>
              <a:t> (</a:t>
            </a:r>
            <a:r>
              <a:rPr lang="ru-RU" sz="1600" b="1" dirty="0">
                <a:solidFill>
                  <a:prstClr val="black"/>
                </a:solidFill>
              </a:rPr>
              <a:t>в</a:t>
            </a:r>
            <a:r>
              <a:rPr lang="ru-RU" sz="1600" b="1" dirty="0" smtClean="0">
                <a:solidFill>
                  <a:prstClr val="black"/>
                </a:solidFill>
              </a:rPr>
              <a:t> наших целях</a:t>
            </a:r>
            <a:r>
              <a:rPr lang="en-GB" sz="1600" b="1" dirty="0" smtClean="0">
                <a:solidFill>
                  <a:prstClr val="black"/>
                </a:solidFill>
              </a:rPr>
              <a:t>)</a:t>
            </a:r>
          </a:p>
          <a:p>
            <a:pPr marL="285750" indent="-285750">
              <a:buFont typeface="Arial" panose="020B0604020202020204" pitchFamily="34" charset="0"/>
              <a:buChar char="•"/>
            </a:pPr>
            <a:r>
              <a:rPr lang="ru-RU" sz="1600" b="1" dirty="0" smtClean="0">
                <a:solidFill>
                  <a:prstClr val="black"/>
                </a:solidFill>
              </a:rPr>
              <a:t>Использовались микро-данные</a:t>
            </a:r>
            <a:r>
              <a:rPr lang="en-GB" sz="1600" b="1" dirty="0" smtClean="0">
                <a:solidFill>
                  <a:prstClr val="black"/>
                </a:solidFill>
              </a:rPr>
              <a:t> (</a:t>
            </a:r>
            <a:r>
              <a:rPr lang="ru-RU" sz="1600" b="1" dirty="0" smtClean="0">
                <a:solidFill>
                  <a:prstClr val="black"/>
                </a:solidFill>
              </a:rPr>
              <a:t>результаты опросов</a:t>
            </a:r>
            <a:r>
              <a:rPr lang="en-GB" sz="1600" b="1" dirty="0" smtClean="0">
                <a:solidFill>
                  <a:prstClr val="black"/>
                </a:solidFill>
              </a:rPr>
              <a:t>)</a:t>
            </a:r>
          </a:p>
          <a:p>
            <a:pPr marL="742950" lvl="1" indent="-285750">
              <a:buFont typeface="Arial" panose="020B0604020202020204" pitchFamily="34" charset="0"/>
              <a:buChar char="•"/>
            </a:pPr>
            <a:endParaRPr lang="en-GB" sz="1600" b="1" dirty="0" smtClean="0">
              <a:solidFill>
                <a:prstClr val="black"/>
              </a:solidFill>
            </a:endParaRPr>
          </a:p>
          <a:p>
            <a:pPr marL="742950" lvl="1" indent="-285750">
              <a:buFont typeface="Arial" panose="020B0604020202020204" pitchFamily="34" charset="0"/>
              <a:buChar char="•"/>
            </a:pPr>
            <a:r>
              <a:rPr lang="ru-RU" sz="1600" b="1" dirty="0" smtClean="0">
                <a:solidFill>
                  <a:prstClr val="black"/>
                </a:solidFill>
              </a:rPr>
              <a:t>Обследования домохозяйств</a:t>
            </a:r>
            <a:r>
              <a:rPr lang="en-GB" sz="1600" b="1" dirty="0" smtClean="0">
                <a:solidFill>
                  <a:prstClr val="black"/>
                </a:solidFill>
              </a:rPr>
              <a:t> (</a:t>
            </a:r>
            <a:r>
              <a:rPr lang="ru-RU" sz="1600" b="1" dirty="0" smtClean="0">
                <a:solidFill>
                  <a:prstClr val="black"/>
                </a:solidFill>
              </a:rPr>
              <a:t>работники</a:t>
            </a:r>
            <a:r>
              <a:rPr lang="en-GB" sz="1600" b="1" dirty="0" smtClean="0">
                <a:solidFill>
                  <a:prstClr val="black"/>
                </a:solidFill>
              </a:rPr>
              <a:t>)</a:t>
            </a:r>
          </a:p>
          <a:p>
            <a:pPr marL="742950" lvl="1" indent="-285750">
              <a:buFont typeface="Arial" panose="020B0604020202020204" pitchFamily="34" charset="0"/>
              <a:buChar char="•"/>
            </a:pPr>
            <a:r>
              <a:rPr lang="ru-RU" sz="1600" b="1" dirty="0" smtClean="0">
                <a:solidFill>
                  <a:prstClr val="black"/>
                </a:solidFill>
              </a:rPr>
              <a:t>Опросы предприятий</a:t>
            </a:r>
            <a:r>
              <a:rPr lang="en-GB" sz="1600" b="1" dirty="0" smtClean="0">
                <a:solidFill>
                  <a:prstClr val="black"/>
                </a:solidFill>
              </a:rPr>
              <a:t> (</a:t>
            </a:r>
            <a:r>
              <a:rPr lang="ru-RU" sz="1600" b="1" dirty="0" smtClean="0">
                <a:solidFill>
                  <a:prstClr val="black"/>
                </a:solidFill>
              </a:rPr>
              <a:t>предприятия</a:t>
            </a:r>
            <a:r>
              <a:rPr lang="en-GB" sz="1600" b="1" dirty="0" smtClean="0">
                <a:solidFill>
                  <a:prstClr val="black"/>
                </a:solidFill>
              </a:rPr>
              <a:t>)</a:t>
            </a:r>
          </a:p>
          <a:p>
            <a:endParaRPr lang="en-GB" sz="1600" b="1" dirty="0" smtClean="0">
              <a:solidFill>
                <a:prstClr val="black"/>
              </a:solidFill>
            </a:endParaRPr>
          </a:p>
          <a:p>
            <a:pPr marL="285750" indent="-285750">
              <a:buFont typeface="Arial" panose="020B0604020202020204" pitchFamily="34" charset="0"/>
              <a:buChar char="•"/>
            </a:pPr>
            <a:r>
              <a:rPr lang="ru-RU" sz="1400" b="1" dirty="0" smtClean="0">
                <a:solidFill>
                  <a:prstClr val="black"/>
                </a:solidFill>
              </a:rPr>
              <a:t>Однако анализ работников с одной стороны</a:t>
            </a:r>
            <a:r>
              <a:rPr lang="en-GB" sz="1400" b="1" dirty="0" smtClean="0">
                <a:solidFill>
                  <a:prstClr val="black"/>
                </a:solidFill>
              </a:rPr>
              <a:t> (</a:t>
            </a:r>
            <a:r>
              <a:rPr lang="ru-RU" sz="1400" b="1" dirty="0" smtClean="0">
                <a:solidFill>
                  <a:prstClr val="black"/>
                </a:solidFill>
              </a:rPr>
              <a:t>вне связи с их предприятиями</a:t>
            </a:r>
            <a:r>
              <a:rPr lang="en-GB" sz="1400" b="1" dirty="0" smtClean="0">
                <a:solidFill>
                  <a:prstClr val="black"/>
                </a:solidFill>
              </a:rPr>
              <a:t>)</a:t>
            </a:r>
            <a:r>
              <a:rPr lang="ru-RU" sz="1400" b="1" dirty="0" smtClean="0">
                <a:solidFill>
                  <a:prstClr val="black"/>
                </a:solidFill>
              </a:rPr>
              <a:t> и предприятий с другой означает, что для стран с переходной экономикой/низким доходом разделить влияние факторов «между» и «внутри» не просто.</a:t>
            </a:r>
            <a:endParaRPr lang="en-GB" sz="1400" b="1" dirty="0" smtClean="0">
              <a:solidFill>
                <a:prstClr val="black"/>
              </a:solidFill>
            </a:endParaRPr>
          </a:p>
          <a:p>
            <a:pPr algn="ctr"/>
            <a:endParaRPr lang="en-GB" sz="1600" b="1" dirty="0">
              <a:solidFill>
                <a:prstClr val="black"/>
              </a:solidFill>
            </a:endParaRPr>
          </a:p>
        </p:txBody>
      </p:sp>
      <p:cxnSp>
        <p:nvCxnSpPr>
          <p:cNvPr id="16" name="Straight Arrow Connector 15"/>
          <p:cNvCxnSpPr/>
          <p:nvPr/>
        </p:nvCxnSpPr>
        <p:spPr>
          <a:xfrm>
            <a:off x="1524000" y="4651512"/>
            <a:ext cx="838200" cy="8116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9491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35</a:t>
            </a:fld>
            <a:endParaRPr lang="en-US" dirty="0"/>
          </a:p>
        </p:txBody>
      </p:sp>
      <p:sp>
        <p:nvSpPr>
          <p:cNvPr id="5" name="Rounded Rectangle 4"/>
          <p:cNvSpPr/>
          <p:nvPr/>
        </p:nvSpPr>
        <p:spPr>
          <a:xfrm>
            <a:off x="255104" y="598394"/>
            <a:ext cx="8888896" cy="6970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prstClr val="black"/>
                </a:solidFill>
              </a:rPr>
              <a:t>Работники</a:t>
            </a:r>
            <a:r>
              <a:rPr lang="en-GB" sz="2400" b="1" dirty="0" smtClean="0">
                <a:solidFill>
                  <a:prstClr val="black"/>
                </a:solidFill>
              </a:rPr>
              <a:t>:</a:t>
            </a:r>
            <a:r>
              <a:rPr lang="ru-RU" sz="2400" b="1" dirty="0" smtClean="0">
                <a:solidFill>
                  <a:prstClr val="black"/>
                </a:solidFill>
              </a:rPr>
              <a:t> распределение оплаты труда в Европе</a:t>
            </a:r>
            <a:r>
              <a:rPr lang="en-GB" sz="2400" b="1" dirty="0" smtClean="0">
                <a:solidFill>
                  <a:prstClr val="black"/>
                </a:solidFill>
              </a:rPr>
              <a:t> (</a:t>
            </a:r>
            <a:r>
              <a:rPr lang="ru-RU" sz="2400" b="1" dirty="0" smtClean="0">
                <a:solidFill>
                  <a:prstClr val="black"/>
                </a:solidFill>
              </a:rPr>
              <a:t>валовая почасовая оплата труда</a:t>
            </a:r>
            <a:r>
              <a:rPr lang="en-GB" sz="2400" b="1" dirty="0" smtClean="0">
                <a:solidFill>
                  <a:prstClr val="black"/>
                </a:solidFill>
              </a:rPr>
              <a:t>)</a:t>
            </a:r>
            <a:endParaRPr lang="en-GB" sz="2400" b="1" dirty="0">
              <a:solidFill>
                <a:prstClr val="black"/>
              </a:solidFill>
            </a:endParaRPr>
          </a:p>
        </p:txBody>
      </p:sp>
      <p:cxnSp>
        <p:nvCxnSpPr>
          <p:cNvPr id="3" name="Curved Connector 2"/>
          <p:cNvCxnSpPr/>
          <p:nvPr/>
        </p:nvCxnSpPr>
        <p:spPr>
          <a:xfrm>
            <a:off x="5943600" y="2355281"/>
            <a:ext cx="905256" cy="617366"/>
          </a:xfrm>
          <a:prstGeom prst="curvedConnector3">
            <a:avLst/>
          </a:prstGeom>
          <a:ln w="57150">
            <a:solidFill>
              <a:schemeClr val="accent6"/>
            </a:solidFill>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6848856" y="2852955"/>
            <a:ext cx="2286000" cy="1200329"/>
          </a:xfrm>
          <a:prstGeom prst="rect">
            <a:avLst/>
          </a:prstGeom>
          <a:noFill/>
        </p:spPr>
        <p:txBody>
          <a:bodyPr wrap="square" rtlCol="0">
            <a:spAutoFit/>
          </a:bodyPr>
          <a:lstStyle/>
          <a:p>
            <a:r>
              <a:rPr lang="ru-RU" dirty="0" smtClean="0">
                <a:solidFill>
                  <a:prstClr val="black"/>
                </a:solidFill>
              </a:rPr>
              <a:t>Большая разница между верхним</a:t>
            </a:r>
            <a:r>
              <a:rPr lang="en-GB" dirty="0" smtClean="0">
                <a:solidFill>
                  <a:prstClr val="black"/>
                </a:solidFill>
              </a:rPr>
              <a:t> </a:t>
            </a:r>
            <a:r>
              <a:rPr lang="en-GB" b="1" dirty="0" smtClean="0">
                <a:solidFill>
                  <a:srgbClr val="0070C0"/>
                </a:solidFill>
              </a:rPr>
              <a:t>1%</a:t>
            </a:r>
            <a:r>
              <a:rPr lang="en-GB" dirty="0" smtClean="0">
                <a:solidFill>
                  <a:prstClr val="black"/>
                </a:solidFill>
              </a:rPr>
              <a:t> </a:t>
            </a:r>
            <a:r>
              <a:rPr lang="ru-RU" dirty="0" smtClean="0">
                <a:solidFill>
                  <a:prstClr val="black"/>
                </a:solidFill>
              </a:rPr>
              <a:t>и нижними</a:t>
            </a:r>
            <a:r>
              <a:rPr lang="en-GB" dirty="0" smtClean="0">
                <a:solidFill>
                  <a:prstClr val="black"/>
                </a:solidFill>
              </a:rPr>
              <a:t> </a:t>
            </a:r>
            <a:r>
              <a:rPr lang="en-GB" b="1" dirty="0" smtClean="0">
                <a:solidFill>
                  <a:srgbClr val="FF0000"/>
                </a:solidFill>
              </a:rPr>
              <a:t>91-99</a:t>
            </a:r>
            <a:r>
              <a:rPr lang="ru-RU" b="1" dirty="0" smtClean="0">
                <a:solidFill>
                  <a:srgbClr val="FF0000"/>
                </a:solidFill>
              </a:rPr>
              <a:t>%</a:t>
            </a:r>
            <a:endParaRPr lang="en-GB" dirty="0">
              <a:solidFill>
                <a:prstClr val="black"/>
              </a:solidFill>
            </a:endParaRPr>
          </a:p>
        </p:txBody>
      </p:sp>
      <p:cxnSp>
        <p:nvCxnSpPr>
          <p:cNvPr id="19" name="Straight Arrow Connector 18"/>
          <p:cNvCxnSpPr/>
          <p:nvPr/>
        </p:nvCxnSpPr>
        <p:spPr>
          <a:xfrm>
            <a:off x="7670480" y="4053284"/>
            <a:ext cx="0" cy="80612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6172201" y="5029200"/>
            <a:ext cx="2971799" cy="1569660"/>
          </a:xfrm>
          <a:prstGeom prst="rect">
            <a:avLst/>
          </a:prstGeom>
          <a:noFill/>
        </p:spPr>
        <p:txBody>
          <a:bodyPr wrap="square" rtlCol="0">
            <a:spAutoFit/>
          </a:bodyPr>
          <a:lstStyle/>
          <a:p>
            <a:r>
              <a:rPr lang="ru-RU" sz="1600" b="1" dirty="0" smtClean="0">
                <a:solidFill>
                  <a:prstClr val="black"/>
                </a:solidFill>
              </a:rPr>
              <a:t>Реальное неравенство начинается на</a:t>
            </a:r>
            <a:r>
              <a:rPr lang="en-GB" sz="1600" b="1" dirty="0" smtClean="0">
                <a:solidFill>
                  <a:prstClr val="black"/>
                </a:solidFill>
              </a:rPr>
              <a:t> </a:t>
            </a:r>
            <a:r>
              <a:rPr lang="en-GB" sz="1600" b="1" dirty="0" smtClean="0">
                <a:solidFill>
                  <a:srgbClr val="FF0000"/>
                </a:solidFill>
              </a:rPr>
              <a:t>99</a:t>
            </a:r>
            <a:r>
              <a:rPr lang="en-GB" sz="1600" b="1" dirty="0" smtClean="0">
                <a:solidFill>
                  <a:prstClr val="black"/>
                </a:solidFill>
              </a:rPr>
              <a:t> </a:t>
            </a:r>
            <a:r>
              <a:rPr lang="ru-RU" sz="1600" b="1" dirty="0" smtClean="0">
                <a:solidFill>
                  <a:prstClr val="black"/>
                </a:solidFill>
              </a:rPr>
              <a:t>центиле распределения оплаты труда</a:t>
            </a:r>
            <a:r>
              <a:rPr lang="en-GB" sz="1600" b="1" dirty="0" smtClean="0">
                <a:solidFill>
                  <a:prstClr val="black"/>
                </a:solidFill>
              </a:rPr>
              <a:t>: </a:t>
            </a:r>
            <a:r>
              <a:rPr lang="en-GB" sz="1600" b="1" dirty="0" smtClean="0">
                <a:solidFill>
                  <a:srgbClr val="FF0000"/>
                </a:solidFill>
              </a:rPr>
              <a:t>D9/D1</a:t>
            </a:r>
            <a:r>
              <a:rPr lang="en-GB" sz="1600" b="1" dirty="0" smtClean="0">
                <a:solidFill>
                  <a:prstClr val="black"/>
                </a:solidFill>
              </a:rPr>
              <a:t> </a:t>
            </a:r>
            <a:r>
              <a:rPr lang="ru-RU" sz="1600" b="1" dirty="0" smtClean="0">
                <a:solidFill>
                  <a:prstClr val="black"/>
                </a:solidFill>
              </a:rPr>
              <a:t>не совсем верно</a:t>
            </a:r>
            <a:r>
              <a:rPr lang="en-GB" sz="1600" b="1" dirty="0" smtClean="0">
                <a:solidFill>
                  <a:prstClr val="black"/>
                </a:solidFill>
              </a:rPr>
              <a:t> </a:t>
            </a:r>
            <a:r>
              <a:rPr lang="ru-RU" sz="1600" b="1" dirty="0" smtClean="0">
                <a:solidFill>
                  <a:srgbClr val="FF0000"/>
                </a:solidFill>
              </a:rPr>
              <a:t>отражает ситуацию</a:t>
            </a:r>
            <a:endParaRPr lang="en-GB" sz="1600" b="1" dirty="0">
              <a:solidFill>
                <a:srgbClr val="FF0000"/>
              </a:solidFill>
            </a:endParaRPr>
          </a:p>
        </p:txBody>
      </p:sp>
      <p:cxnSp>
        <p:nvCxnSpPr>
          <p:cNvPr id="16" name="Curved Connector 15"/>
          <p:cNvCxnSpPr/>
          <p:nvPr/>
        </p:nvCxnSpPr>
        <p:spPr>
          <a:xfrm rot="10800000" flipV="1">
            <a:off x="5410201" y="3948563"/>
            <a:ext cx="1438659" cy="429638"/>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8023" y="1796693"/>
            <a:ext cx="6212362" cy="4865030"/>
          </a:xfrm>
          <a:prstGeom prst="rect">
            <a:avLst/>
          </a:prstGeom>
        </p:spPr>
      </p:pic>
    </p:spTree>
    <p:extLst>
      <p:ext uri="{BB962C8B-B14F-4D97-AF65-F5344CB8AC3E}">
        <p14:creationId xmlns:p14="http://schemas.microsoft.com/office/powerpoint/2010/main" val="111516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36</a:t>
            </a:fld>
            <a:endParaRPr lang="en-US" dirty="0"/>
          </a:p>
        </p:txBody>
      </p:sp>
      <p:sp>
        <p:nvSpPr>
          <p:cNvPr id="5" name="Rounded Rectangle 4"/>
          <p:cNvSpPr/>
          <p:nvPr/>
        </p:nvSpPr>
        <p:spPr>
          <a:xfrm>
            <a:off x="152400" y="685800"/>
            <a:ext cx="8888896" cy="6970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prstClr val="black"/>
                </a:solidFill>
              </a:rPr>
              <a:t>… </a:t>
            </a:r>
            <a:r>
              <a:rPr lang="ru-RU" sz="2400" b="1" dirty="0" smtClean="0">
                <a:solidFill>
                  <a:prstClr val="black"/>
                </a:solidFill>
              </a:rPr>
              <a:t>как это соотносится с распределением месячной заработной платы</a:t>
            </a:r>
            <a:r>
              <a:rPr lang="en-GB" sz="2400" b="1" dirty="0" smtClean="0">
                <a:solidFill>
                  <a:prstClr val="black"/>
                </a:solidFill>
              </a:rPr>
              <a:t>?</a:t>
            </a:r>
            <a:r>
              <a:rPr lang="ru-RU" sz="2400" b="1" dirty="0" smtClean="0">
                <a:solidFill>
                  <a:prstClr val="black"/>
                </a:solidFill>
              </a:rPr>
              <a:t> Пример Европы</a:t>
            </a:r>
            <a:r>
              <a:rPr lang="en-GB" sz="2400" b="1" dirty="0" smtClean="0">
                <a:solidFill>
                  <a:prstClr val="black"/>
                </a:solidFill>
              </a:rPr>
              <a:t> (22</a:t>
            </a:r>
            <a:r>
              <a:rPr lang="ru-RU" sz="2400" b="1" dirty="0" smtClean="0">
                <a:solidFill>
                  <a:prstClr val="black"/>
                </a:solidFill>
              </a:rPr>
              <a:t> страны</a:t>
            </a:r>
            <a:r>
              <a:rPr lang="en-GB" sz="2400" b="1" dirty="0" smtClean="0">
                <a:solidFill>
                  <a:prstClr val="black"/>
                </a:solidFill>
              </a:rPr>
              <a:t>)</a:t>
            </a:r>
            <a:endParaRPr lang="en-GB" sz="2400" b="1" dirty="0">
              <a:solidFill>
                <a:prstClr val="black"/>
              </a:solidFill>
            </a:endParaRPr>
          </a:p>
        </p:txBody>
      </p:sp>
      <p:cxnSp>
        <p:nvCxnSpPr>
          <p:cNvPr id="10" name="Straight Arrow Connector 9"/>
          <p:cNvCxnSpPr/>
          <p:nvPr/>
        </p:nvCxnSpPr>
        <p:spPr>
          <a:xfrm>
            <a:off x="6248400" y="3124200"/>
            <a:ext cx="609600"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58000" y="2903915"/>
            <a:ext cx="2078736" cy="954107"/>
          </a:xfrm>
          <a:prstGeom prst="rect">
            <a:avLst/>
          </a:prstGeom>
          <a:noFill/>
        </p:spPr>
        <p:txBody>
          <a:bodyPr wrap="square" rtlCol="0">
            <a:spAutoFit/>
          </a:bodyPr>
          <a:lstStyle/>
          <a:p>
            <a:r>
              <a:rPr lang="ru-RU" sz="1400" b="1" dirty="0" smtClean="0">
                <a:solidFill>
                  <a:prstClr val="black"/>
                </a:solidFill>
              </a:rPr>
              <a:t>На долю</a:t>
            </a:r>
            <a:r>
              <a:rPr lang="en-GB" sz="1400" b="1" dirty="0" smtClean="0">
                <a:solidFill>
                  <a:prstClr val="black"/>
                </a:solidFill>
              </a:rPr>
              <a:t> </a:t>
            </a:r>
            <a:r>
              <a:rPr lang="ru-RU" sz="1400" b="1" dirty="0" smtClean="0">
                <a:solidFill>
                  <a:srgbClr val="FF0000"/>
                </a:solidFill>
              </a:rPr>
              <a:t>верхнего</a:t>
            </a:r>
            <a:r>
              <a:rPr lang="en-GB" sz="1400" b="1" dirty="0" smtClean="0">
                <a:solidFill>
                  <a:srgbClr val="FF0000"/>
                </a:solidFill>
              </a:rPr>
              <a:t> 1%</a:t>
            </a:r>
            <a:r>
              <a:rPr lang="en-GB" sz="1400" b="1" dirty="0" smtClean="0">
                <a:solidFill>
                  <a:prstClr val="black"/>
                </a:solidFill>
              </a:rPr>
              <a:t> </a:t>
            </a:r>
            <a:r>
              <a:rPr lang="ru-RU" sz="1400" b="1" dirty="0" smtClean="0">
                <a:solidFill>
                  <a:prstClr val="black"/>
                </a:solidFill>
              </a:rPr>
              <a:t>приходится</a:t>
            </a:r>
            <a:r>
              <a:rPr lang="en-GB" sz="1400" b="1" dirty="0" smtClean="0">
                <a:solidFill>
                  <a:prstClr val="black"/>
                </a:solidFill>
              </a:rPr>
              <a:t> </a:t>
            </a:r>
            <a:r>
              <a:rPr lang="en-GB" sz="1400" b="1" dirty="0" smtClean="0">
                <a:solidFill>
                  <a:srgbClr val="FF0000"/>
                </a:solidFill>
              </a:rPr>
              <a:t>6%</a:t>
            </a:r>
            <a:r>
              <a:rPr lang="en-GB" sz="1400" b="1" dirty="0" smtClean="0">
                <a:solidFill>
                  <a:prstClr val="black"/>
                </a:solidFill>
              </a:rPr>
              <a:t> </a:t>
            </a:r>
            <a:r>
              <a:rPr lang="ru-RU" sz="1400" b="1" dirty="0" smtClean="0">
                <a:solidFill>
                  <a:prstClr val="black"/>
                </a:solidFill>
              </a:rPr>
              <a:t>всего валового заработка в месяц</a:t>
            </a:r>
            <a:endParaRPr lang="en-GB" sz="1400" b="1" dirty="0">
              <a:solidFill>
                <a:prstClr val="black"/>
              </a:solidFill>
            </a:endParaRPr>
          </a:p>
        </p:txBody>
      </p:sp>
      <p:cxnSp>
        <p:nvCxnSpPr>
          <p:cNvPr id="17" name="Curved Connector 16"/>
          <p:cNvCxnSpPr/>
          <p:nvPr/>
        </p:nvCxnSpPr>
        <p:spPr>
          <a:xfrm flipV="1">
            <a:off x="1066800" y="4057642"/>
            <a:ext cx="5867400" cy="871560"/>
          </a:xfrm>
          <a:prstGeom prst="curvedConnector3">
            <a:avLst>
              <a:gd name="adj1" fmla="val -311"/>
            </a:avLst>
          </a:prstGeom>
          <a:ln w="381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81191" y="3837356"/>
            <a:ext cx="2078736" cy="954107"/>
          </a:xfrm>
          <a:prstGeom prst="rect">
            <a:avLst/>
          </a:prstGeom>
          <a:noFill/>
        </p:spPr>
        <p:txBody>
          <a:bodyPr wrap="square" rtlCol="0">
            <a:spAutoFit/>
          </a:bodyPr>
          <a:lstStyle/>
          <a:p>
            <a:r>
              <a:rPr lang="ru-RU" sz="1400" b="1" dirty="0" smtClean="0">
                <a:solidFill>
                  <a:prstClr val="black"/>
                </a:solidFill>
              </a:rPr>
              <a:t>а на долю</a:t>
            </a:r>
            <a:r>
              <a:rPr lang="en-GB" sz="1400" b="1" dirty="0" smtClean="0">
                <a:solidFill>
                  <a:prstClr val="black"/>
                </a:solidFill>
              </a:rPr>
              <a:t> </a:t>
            </a:r>
            <a:r>
              <a:rPr lang="ru-RU" sz="1400" b="1" dirty="0" smtClean="0">
                <a:solidFill>
                  <a:srgbClr val="FF0000"/>
                </a:solidFill>
              </a:rPr>
              <a:t>нижнего</a:t>
            </a:r>
            <a:r>
              <a:rPr lang="en-GB" sz="1400" b="1" dirty="0" smtClean="0">
                <a:solidFill>
                  <a:srgbClr val="FF0000"/>
                </a:solidFill>
              </a:rPr>
              <a:t> 1%</a:t>
            </a:r>
            <a:r>
              <a:rPr lang="en-GB" sz="1400" b="1" dirty="0" smtClean="0">
                <a:solidFill>
                  <a:prstClr val="black"/>
                </a:solidFill>
              </a:rPr>
              <a:t> </a:t>
            </a:r>
            <a:r>
              <a:rPr lang="ru-RU" sz="1400" b="1" dirty="0" smtClean="0">
                <a:solidFill>
                  <a:prstClr val="black"/>
                </a:solidFill>
              </a:rPr>
              <a:t>-</a:t>
            </a:r>
            <a:r>
              <a:rPr lang="en-GB" sz="1400" b="1" dirty="0" smtClean="0">
                <a:solidFill>
                  <a:prstClr val="black"/>
                </a:solidFill>
              </a:rPr>
              <a:t> 0</a:t>
            </a:r>
            <a:r>
              <a:rPr lang="ru-RU" sz="1400" b="1" dirty="0" smtClean="0">
                <a:solidFill>
                  <a:prstClr val="black"/>
                </a:solidFill>
              </a:rPr>
              <a:t>,</a:t>
            </a:r>
            <a:r>
              <a:rPr lang="en-GB" sz="1400" b="1" dirty="0" smtClean="0">
                <a:solidFill>
                  <a:prstClr val="black"/>
                </a:solidFill>
              </a:rPr>
              <a:t>2%</a:t>
            </a:r>
            <a:r>
              <a:rPr lang="ru-RU" sz="1400" b="1" dirty="0" smtClean="0">
                <a:solidFill>
                  <a:prstClr val="black"/>
                </a:solidFill>
              </a:rPr>
              <a:t> т.е. в</a:t>
            </a:r>
            <a:r>
              <a:rPr lang="en-GB" sz="1400" b="1" dirty="0" smtClean="0">
                <a:solidFill>
                  <a:prstClr val="black"/>
                </a:solidFill>
              </a:rPr>
              <a:t> 30</a:t>
            </a:r>
            <a:r>
              <a:rPr lang="ru-RU" sz="1400" b="1" dirty="0" smtClean="0">
                <a:solidFill>
                  <a:prstClr val="black"/>
                </a:solidFill>
              </a:rPr>
              <a:t> раз меньше, чем у верхнего</a:t>
            </a:r>
            <a:r>
              <a:rPr lang="en-GB" sz="1400" b="1" dirty="0" smtClean="0">
                <a:solidFill>
                  <a:prstClr val="black"/>
                </a:solidFill>
              </a:rPr>
              <a:t> 1%</a:t>
            </a:r>
            <a:endParaRPr lang="en-GB" sz="1400" b="1" dirty="0">
              <a:solidFill>
                <a:prstClr val="black"/>
              </a:solidFill>
            </a:endParaRPr>
          </a:p>
        </p:txBody>
      </p:sp>
      <p:sp>
        <p:nvSpPr>
          <p:cNvPr id="26" name="Left Brace 25"/>
          <p:cNvSpPr/>
          <p:nvPr/>
        </p:nvSpPr>
        <p:spPr>
          <a:xfrm rot="16200000" flipV="1">
            <a:off x="1114837" y="5160810"/>
            <a:ext cx="304800" cy="533400"/>
          </a:xfrm>
          <a:prstGeom prst="leftBrace">
            <a:avLst>
              <a:gd name="adj1" fmla="val 8333"/>
              <a:gd name="adj2" fmla="val 48137"/>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solidFill>
                <a:prstClr val="black"/>
              </a:solidFill>
            </a:endParaRPr>
          </a:p>
        </p:txBody>
      </p:sp>
      <p:sp>
        <p:nvSpPr>
          <p:cNvPr id="29" name="Left Brace 28"/>
          <p:cNvSpPr/>
          <p:nvPr/>
        </p:nvSpPr>
        <p:spPr>
          <a:xfrm rot="16200000" flipV="1">
            <a:off x="5753100" y="5160810"/>
            <a:ext cx="304800" cy="533400"/>
          </a:xfrm>
          <a:prstGeom prst="leftBrace">
            <a:avLst>
              <a:gd name="adj1" fmla="val 8333"/>
              <a:gd name="adj2" fmla="val 48137"/>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solidFill>
                <a:prstClr val="black"/>
              </a:solidFill>
            </a:endParaRPr>
          </a:p>
        </p:txBody>
      </p:sp>
      <p:sp>
        <p:nvSpPr>
          <p:cNvPr id="30" name="TextBox 29"/>
          <p:cNvSpPr txBox="1"/>
          <p:nvPr/>
        </p:nvSpPr>
        <p:spPr>
          <a:xfrm>
            <a:off x="533400" y="5834922"/>
            <a:ext cx="2552701" cy="1077218"/>
          </a:xfrm>
          <a:prstGeom prst="rect">
            <a:avLst/>
          </a:prstGeom>
          <a:noFill/>
        </p:spPr>
        <p:txBody>
          <a:bodyPr wrap="square" rtlCol="0">
            <a:spAutoFit/>
          </a:bodyPr>
          <a:lstStyle/>
          <a:p>
            <a:r>
              <a:rPr lang="ru-RU" sz="1600" b="1" dirty="0" smtClean="0">
                <a:solidFill>
                  <a:prstClr val="black"/>
                </a:solidFill>
              </a:rPr>
              <a:t>На долю</a:t>
            </a:r>
            <a:r>
              <a:rPr lang="en-GB" sz="1600" b="1" dirty="0" smtClean="0">
                <a:solidFill>
                  <a:prstClr val="black"/>
                </a:solidFill>
              </a:rPr>
              <a:t> </a:t>
            </a:r>
            <a:r>
              <a:rPr lang="ru-RU" sz="1600" b="1" dirty="0" smtClean="0">
                <a:solidFill>
                  <a:srgbClr val="FF0000"/>
                </a:solidFill>
              </a:rPr>
              <a:t>нижних</a:t>
            </a:r>
            <a:r>
              <a:rPr lang="en-GB" sz="1600" b="1" dirty="0" smtClean="0">
                <a:solidFill>
                  <a:srgbClr val="FF0000"/>
                </a:solidFill>
              </a:rPr>
              <a:t> 10%</a:t>
            </a:r>
            <a:r>
              <a:rPr lang="en-GB" sz="1600" b="1" dirty="0" smtClean="0">
                <a:solidFill>
                  <a:prstClr val="black"/>
                </a:solidFill>
              </a:rPr>
              <a:t> </a:t>
            </a:r>
            <a:r>
              <a:rPr lang="ru-RU" sz="1600" b="1" dirty="0" smtClean="0">
                <a:solidFill>
                  <a:prstClr val="black"/>
                </a:solidFill>
              </a:rPr>
              <a:t>приходится</a:t>
            </a:r>
            <a:r>
              <a:rPr lang="en-GB" sz="1600" b="1" dirty="0" smtClean="0">
                <a:solidFill>
                  <a:prstClr val="black"/>
                </a:solidFill>
              </a:rPr>
              <a:t> </a:t>
            </a:r>
            <a:r>
              <a:rPr lang="en-GB" sz="1600" b="1" dirty="0" smtClean="0">
                <a:solidFill>
                  <a:srgbClr val="FF0000"/>
                </a:solidFill>
              </a:rPr>
              <a:t>3</a:t>
            </a:r>
            <a:r>
              <a:rPr lang="ru-RU" sz="1600" b="1" dirty="0" smtClean="0">
                <a:solidFill>
                  <a:srgbClr val="FF0000"/>
                </a:solidFill>
              </a:rPr>
              <a:t>,</a:t>
            </a:r>
            <a:r>
              <a:rPr lang="en-GB" sz="1600" b="1" dirty="0" smtClean="0">
                <a:solidFill>
                  <a:srgbClr val="FF0000"/>
                </a:solidFill>
              </a:rPr>
              <a:t>6%</a:t>
            </a:r>
            <a:r>
              <a:rPr lang="en-GB" sz="1600" b="1" dirty="0" smtClean="0">
                <a:solidFill>
                  <a:prstClr val="black"/>
                </a:solidFill>
              </a:rPr>
              <a:t> </a:t>
            </a:r>
            <a:r>
              <a:rPr lang="ru-RU" sz="1600" b="1" dirty="0" smtClean="0">
                <a:solidFill>
                  <a:prstClr val="black"/>
                </a:solidFill>
              </a:rPr>
              <a:t>всего валового заработка в месяц</a:t>
            </a:r>
            <a:endParaRPr lang="en-GB" sz="1600" b="1" dirty="0">
              <a:solidFill>
                <a:prstClr val="black"/>
              </a:solidFill>
            </a:endParaRPr>
          </a:p>
        </p:txBody>
      </p:sp>
      <p:sp>
        <p:nvSpPr>
          <p:cNvPr id="31" name="TextBox 30"/>
          <p:cNvSpPr txBox="1"/>
          <p:nvPr/>
        </p:nvSpPr>
        <p:spPr>
          <a:xfrm>
            <a:off x="4305299" y="5834922"/>
            <a:ext cx="3771901" cy="830997"/>
          </a:xfrm>
          <a:prstGeom prst="rect">
            <a:avLst/>
          </a:prstGeom>
          <a:noFill/>
        </p:spPr>
        <p:txBody>
          <a:bodyPr wrap="square" rtlCol="0">
            <a:spAutoFit/>
          </a:bodyPr>
          <a:lstStyle/>
          <a:p>
            <a:r>
              <a:rPr lang="ru-RU" sz="1600" b="1" dirty="0">
                <a:solidFill>
                  <a:prstClr val="black"/>
                </a:solidFill>
              </a:rPr>
              <a:t>а</a:t>
            </a:r>
            <a:r>
              <a:rPr lang="en-GB" sz="1600" b="1" dirty="0" smtClean="0">
                <a:solidFill>
                  <a:prstClr val="black"/>
                </a:solidFill>
              </a:rPr>
              <a:t> </a:t>
            </a:r>
            <a:r>
              <a:rPr lang="ru-RU" sz="1600" b="1" dirty="0" smtClean="0">
                <a:solidFill>
                  <a:prstClr val="black"/>
                </a:solidFill>
              </a:rPr>
              <a:t>на долю</a:t>
            </a:r>
            <a:r>
              <a:rPr lang="en-GB" sz="1600" b="1" dirty="0" smtClean="0">
                <a:solidFill>
                  <a:prstClr val="black"/>
                </a:solidFill>
              </a:rPr>
              <a:t> </a:t>
            </a:r>
            <a:r>
              <a:rPr lang="ru-RU" sz="1600" b="1" dirty="0" smtClean="0">
                <a:solidFill>
                  <a:srgbClr val="FF0000"/>
                </a:solidFill>
              </a:rPr>
              <a:t>верхних</a:t>
            </a:r>
            <a:r>
              <a:rPr lang="en-GB" sz="1600" b="1" dirty="0" smtClean="0">
                <a:solidFill>
                  <a:srgbClr val="FF0000"/>
                </a:solidFill>
              </a:rPr>
              <a:t> 10% </a:t>
            </a:r>
            <a:r>
              <a:rPr lang="ru-RU" sz="1600" b="1" dirty="0" smtClean="0">
                <a:solidFill>
                  <a:srgbClr val="FF0000"/>
                </a:solidFill>
              </a:rPr>
              <a:t>-</a:t>
            </a:r>
            <a:r>
              <a:rPr lang="ru-RU" sz="1600" b="1" dirty="0" smtClean="0">
                <a:solidFill>
                  <a:prstClr val="black"/>
                </a:solidFill>
              </a:rPr>
              <a:t> </a:t>
            </a:r>
            <a:r>
              <a:rPr lang="en-GB" sz="1600" b="1" dirty="0" smtClean="0">
                <a:solidFill>
                  <a:srgbClr val="FF0000"/>
                </a:solidFill>
              </a:rPr>
              <a:t>25</a:t>
            </a:r>
            <a:r>
              <a:rPr lang="ru-RU" sz="1600" b="1" dirty="0" smtClean="0">
                <a:solidFill>
                  <a:srgbClr val="FF0000"/>
                </a:solidFill>
              </a:rPr>
              <a:t>,</a:t>
            </a:r>
            <a:r>
              <a:rPr lang="en-GB" sz="1600" b="1" dirty="0" smtClean="0">
                <a:solidFill>
                  <a:srgbClr val="FF0000"/>
                </a:solidFill>
              </a:rPr>
              <a:t>5%</a:t>
            </a:r>
            <a:r>
              <a:rPr lang="en-GB" sz="1600" b="1" dirty="0" smtClean="0">
                <a:solidFill>
                  <a:prstClr val="black"/>
                </a:solidFill>
              </a:rPr>
              <a:t>, </a:t>
            </a:r>
            <a:r>
              <a:rPr lang="ru-RU" sz="1600" b="1" dirty="0" smtClean="0">
                <a:solidFill>
                  <a:prstClr val="black"/>
                </a:solidFill>
              </a:rPr>
              <a:t>что почти столько же, сколько у</a:t>
            </a:r>
            <a:r>
              <a:rPr lang="en-GB" sz="1600" b="1" dirty="0" smtClean="0">
                <a:solidFill>
                  <a:prstClr val="black"/>
                </a:solidFill>
              </a:rPr>
              <a:t> </a:t>
            </a:r>
            <a:r>
              <a:rPr lang="ru-RU" sz="1600" b="1" dirty="0" smtClean="0">
                <a:solidFill>
                  <a:srgbClr val="00B0F0"/>
                </a:solidFill>
              </a:rPr>
              <a:t>нижних</a:t>
            </a:r>
            <a:r>
              <a:rPr lang="en-GB" sz="1600" b="1" dirty="0" smtClean="0">
                <a:solidFill>
                  <a:srgbClr val="00B0F0"/>
                </a:solidFill>
              </a:rPr>
              <a:t> 50%</a:t>
            </a:r>
            <a:r>
              <a:rPr lang="en-GB" sz="1600" b="1" dirty="0" smtClean="0">
                <a:solidFill>
                  <a:prstClr val="black"/>
                </a:solidFill>
              </a:rPr>
              <a:t> (</a:t>
            </a:r>
            <a:r>
              <a:rPr lang="en-GB" sz="1600" b="1" dirty="0" smtClean="0">
                <a:solidFill>
                  <a:srgbClr val="00B0F0"/>
                </a:solidFill>
              </a:rPr>
              <a:t>29</a:t>
            </a:r>
            <a:r>
              <a:rPr lang="ru-RU" sz="1600" b="1" dirty="0" smtClean="0">
                <a:solidFill>
                  <a:srgbClr val="00B0F0"/>
                </a:solidFill>
              </a:rPr>
              <a:t>,</a:t>
            </a:r>
            <a:r>
              <a:rPr lang="en-GB" sz="1600" b="1" dirty="0" smtClean="0">
                <a:solidFill>
                  <a:srgbClr val="00B0F0"/>
                </a:solidFill>
              </a:rPr>
              <a:t>1%</a:t>
            </a:r>
            <a:r>
              <a:rPr lang="en-GB" sz="1600" b="1" dirty="0" smtClean="0">
                <a:solidFill>
                  <a:prstClr val="black"/>
                </a:solidFill>
              </a:rPr>
              <a:t>)</a:t>
            </a:r>
            <a:endParaRPr lang="en-GB" sz="1600" b="1" dirty="0">
              <a:solidFill>
                <a:prstClr val="black"/>
              </a:solidFill>
            </a:endParaRPr>
          </a:p>
        </p:txBody>
      </p:sp>
      <p:sp>
        <p:nvSpPr>
          <p:cNvPr id="32" name="Left Brace 31"/>
          <p:cNvSpPr/>
          <p:nvPr/>
        </p:nvSpPr>
        <p:spPr>
          <a:xfrm rot="5400000" flipV="1">
            <a:off x="2138570" y="3386789"/>
            <a:ext cx="304800" cy="2580864"/>
          </a:xfrm>
          <a:prstGeom prst="leftBrace">
            <a:avLst>
              <a:gd name="adj1" fmla="val 8333"/>
              <a:gd name="adj2" fmla="val 48137"/>
            </a:avLst>
          </a:prstGeom>
          <a:ln>
            <a:solidFill>
              <a:srgbClr val="00B0F0"/>
            </a:solidFill>
            <a:prstDash val="sysDash"/>
          </a:ln>
        </p:spPr>
        <p:style>
          <a:lnRef idx="3">
            <a:schemeClr val="dk1"/>
          </a:lnRef>
          <a:fillRef idx="0">
            <a:schemeClr val="dk1"/>
          </a:fillRef>
          <a:effectRef idx="2">
            <a:schemeClr val="dk1"/>
          </a:effectRef>
          <a:fontRef idx="minor">
            <a:schemeClr val="tx1"/>
          </a:fontRef>
        </p:style>
        <p:txBody>
          <a:bodyPr rtlCol="0" anchor="ctr"/>
          <a:lstStyle/>
          <a:p>
            <a:pPr algn="ctr"/>
            <a:endParaRPr lang="en-GB">
              <a:solidFill>
                <a:srgbClr val="FF0000"/>
              </a:solidFill>
            </a:endParaRPr>
          </a:p>
        </p:txBody>
      </p:sp>
      <p:cxnSp>
        <p:nvCxnSpPr>
          <p:cNvPr id="34" name="Curved Connector 33"/>
          <p:cNvCxnSpPr/>
          <p:nvPr/>
        </p:nvCxnSpPr>
        <p:spPr>
          <a:xfrm rot="16200000" flipV="1">
            <a:off x="2871982" y="5119882"/>
            <a:ext cx="1761737" cy="1104899"/>
          </a:xfrm>
          <a:prstGeom prst="curvedConnector3">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316857" y="1674108"/>
            <a:ext cx="6072142" cy="4048095"/>
          </a:xfrm>
          <a:prstGeom prst="rect">
            <a:avLst/>
          </a:prstGeom>
        </p:spPr>
      </p:pic>
    </p:spTree>
    <p:extLst>
      <p:ext uri="{BB962C8B-B14F-4D97-AF65-F5344CB8AC3E}">
        <p14:creationId xmlns:p14="http://schemas.microsoft.com/office/powerpoint/2010/main" val="236921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37</a:t>
            </a:fld>
            <a:endParaRPr lang="en-US" dirty="0"/>
          </a:p>
        </p:txBody>
      </p:sp>
      <p:sp>
        <p:nvSpPr>
          <p:cNvPr id="5" name="Rounded Rectangle 4"/>
          <p:cNvSpPr/>
          <p:nvPr/>
        </p:nvSpPr>
        <p:spPr>
          <a:xfrm>
            <a:off x="228600" y="457200"/>
            <a:ext cx="8153400" cy="4684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smtClean="0">
                <a:solidFill>
                  <a:prstClr val="black"/>
                </a:solidFill>
              </a:rPr>
              <a:t>… </a:t>
            </a:r>
            <a:r>
              <a:rPr lang="ru-RU" sz="2200" b="1" dirty="0" smtClean="0">
                <a:solidFill>
                  <a:prstClr val="black"/>
                </a:solidFill>
              </a:rPr>
              <a:t>и какова ситуация в странах с переходной экономикой/низким</a:t>
            </a:r>
            <a:r>
              <a:rPr lang="en-US" sz="2200" b="1" dirty="0" smtClean="0">
                <a:solidFill>
                  <a:prstClr val="black"/>
                </a:solidFill>
              </a:rPr>
              <a:t> </a:t>
            </a:r>
            <a:r>
              <a:rPr lang="ru-RU" sz="2200" b="1" dirty="0" smtClean="0">
                <a:solidFill>
                  <a:prstClr val="black"/>
                </a:solidFill>
              </a:rPr>
              <a:t>уровнем доходов</a:t>
            </a:r>
            <a:r>
              <a:rPr lang="en-GB" sz="2200" b="1" dirty="0" smtClean="0">
                <a:solidFill>
                  <a:prstClr val="black"/>
                </a:solidFill>
              </a:rPr>
              <a:t>?</a:t>
            </a:r>
            <a:endParaRPr lang="en-GB" sz="2200" b="1" dirty="0">
              <a:solidFill>
                <a:prstClr val="black"/>
              </a:solidFill>
            </a:endParaRPr>
          </a:p>
        </p:txBody>
      </p:sp>
      <p:graphicFrame>
        <p:nvGraphicFramePr>
          <p:cNvPr id="2" name="Table 1"/>
          <p:cNvGraphicFramePr>
            <a:graphicFrameLocks noGrp="1"/>
          </p:cNvGraphicFramePr>
          <p:nvPr>
            <p:extLst/>
          </p:nvPr>
        </p:nvGraphicFramePr>
        <p:xfrm>
          <a:off x="381000" y="1001805"/>
          <a:ext cx="8001000" cy="5703795"/>
        </p:xfrm>
        <a:graphic>
          <a:graphicData uri="http://schemas.openxmlformats.org/drawingml/2006/table">
            <a:tbl>
              <a:tblPr firstRow="1" bandRow="1">
                <a:tableStyleId>{5C22544A-7EE6-4342-B048-85BDC9FD1C3A}</a:tableStyleId>
              </a:tblPr>
              <a:tblGrid>
                <a:gridCol w="4000500"/>
                <a:gridCol w="4000500"/>
              </a:tblGrid>
              <a:tr h="190126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90126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90126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pic>
        <p:nvPicPr>
          <p:cNvPr id="3" name="Picture 2"/>
          <p:cNvPicPr>
            <a:picLocks noChangeAspect="1"/>
          </p:cNvPicPr>
          <p:nvPr/>
        </p:nvPicPr>
        <p:blipFill>
          <a:blip r:embed="rId3"/>
          <a:stretch>
            <a:fillRect/>
          </a:stretch>
        </p:blipFill>
        <p:spPr>
          <a:xfrm>
            <a:off x="381000" y="1014774"/>
            <a:ext cx="4060288" cy="1902117"/>
          </a:xfrm>
          <a:prstGeom prst="rect">
            <a:avLst/>
          </a:prstGeom>
        </p:spPr>
      </p:pic>
      <p:pic>
        <p:nvPicPr>
          <p:cNvPr id="12" name="Picture 11"/>
          <p:cNvPicPr>
            <a:picLocks noChangeAspect="1"/>
          </p:cNvPicPr>
          <p:nvPr/>
        </p:nvPicPr>
        <p:blipFill>
          <a:blip r:embed="rId4"/>
          <a:stretch>
            <a:fillRect/>
          </a:stretch>
        </p:blipFill>
        <p:spPr>
          <a:xfrm>
            <a:off x="4303423" y="1049943"/>
            <a:ext cx="4078577" cy="1883827"/>
          </a:xfrm>
          <a:prstGeom prst="rect">
            <a:avLst/>
          </a:prstGeom>
        </p:spPr>
      </p:pic>
      <p:pic>
        <p:nvPicPr>
          <p:cNvPr id="13" name="Picture 12"/>
          <p:cNvPicPr>
            <a:picLocks noChangeAspect="1"/>
          </p:cNvPicPr>
          <p:nvPr/>
        </p:nvPicPr>
        <p:blipFill>
          <a:blip r:embed="rId5"/>
          <a:stretch>
            <a:fillRect/>
          </a:stretch>
        </p:blipFill>
        <p:spPr>
          <a:xfrm>
            <a:off x="348647" y="2905168"/>
            <a:ext cx="4041998" cy="1987468"/>
          </a:xfrm>
          <a:prstGeom prst="rect">
            <a:avLst/>
          </a:prstGeom>
        </p:spPr>
      </p:pic>
      <p:pic>
        <p:nvPicPr>
          <p:cNvPr id="14" name="Picture 13"/>
          <p:cNvPicPr>
            <a:picLocks noChangeAspect="1"/>
          </p:cNvPicPr>
          <p:nvPr/>
        </p:nvPicPr>
        <p:blipFill>
          <a:blip r:embed="rId6"/>
          <a:stretch>
            <a:fillRect/>
          </a:stretch>
        </p:blipFill>
        <p:spPr>
          <a:xfrm>
            <a:off x="4350325" y="2916891"/>
            <a:ext cx="3962743" cy="1908213"/>
          </a:xfrm>
          <a:prstGeom prst="rect">
            <a:avLst/>
          </a:prstGeom>
        </p:spPr>
      </p:pic>
      <p:pic>
        <p:nvPicPr>
          <p:cNvPr id="15" name="Picture 14"/>
          <p:cNvPicPr>
            <a:picLocks noChangeAspect="1"/>
          </p:cNvPicPr>
          <p:nvPr/>
        </p:nvPicPr>
        <p:blipFill>
          <a:blip r:embed="rId7"/>
          <a:stretch>
            <a:fillRect/>
          </a:stretch>
        </p:blipFill>
        <p:spPr>
          <a:xfrm>
            <a:off x="403515" y="4807285"/>
            <a:ext cx="3932261" cy="1908213"/>
          </a:xfrm>
          <a:prstGeom prst="rect">
            <a:avLst/>
          </a:prstGeom>
        </p:spPr>
      </p:pic>
      <p:pic>
        <p:nvPicPr>
          <p:cNvPr id="16" name="Picture 15"/>
          <p:cNvPicPr>
            <a:picLocks noChangeAspect="1"/>
          </p:cNvPicPr>
          <p:nvPr/>
        </p:nvPicPr>
        <p:blipFill>
          <a:blip r:embed="rId8"/>
          <a:stretch>
            <a:fillRect/>
          </a:stretch>
        </p:blipFill>
        <p:spPr>
          <a:xfrm>
            <a:off x="4316562" y="4795562"/>
            <a:ext cx="3962743" cy="1835055"/>
          </a:xfrm>
          <a:prstGeom prst="rect">
            <a:avLst/>
          </a:prstGeom>
        </p:spPr>
      </p:pic>
    </p:spTree>
    <p:extLst>
      <p:ext uri="{BB962C8B-B14F-4D97-AF65-F5344CB8AC3E}">
        <p14:creationId xmlns:p14="http://schemas.microsoft.com/office/powerpoint/2010/main" val="237408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38</a:t>
            </a:fld>
            <a:endParaRPr lang="en-US" dirty="0"/>
          </a:p>
        </p:txBody>
      </p:sp>
      <p:sp>
        <p:nvSpPr>
          <p:cNvPr id="5" name="Rounded Rectangle 4"/>
          <p:cNvSpPr/>
          <p:nvPr/>
        </p:nvSpPr>
        <p:spPr>
          <a:xfrm>
            <a:off x="-762000" y="2133600"/>
            <a:ext cx="81534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just"/>
            <a:r>
              <a:rPr lang="en-GB" sz="2000" b="1" dirty="0" smtClean="0">
                <a:solidFill>
                  <a:prstClr val="black"/>
                </a:solidFill>
              </a:rPr>
              <a:t>… a summary</a:t>
            </a:r>
            <a:endParaRPr lang="en-GB" sz="2000" b="1"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676043693"/>
              </p:ext>
            </p:extLst>
          </p:nvPr>
        </p:nvGraphicFramePr>
        <p:xfrm>
          <a:off x="457200" y="1143000"/>
          <a:ext cx="8071687" cy="5410200"/>
        </p:xfrm>
        <a:graphic>
          <a:graphicData uri="http://schemas.openxmlformats.org/drawingml/2006/table">
            <a:tbl>
              <a:tblPr firstRow="1" firstCol="1" bandRow="1">
                <a:tableStyleId>{5C22544A-7EE6-4342-B048-85BDC9FD1C3A}</a:tableStyleId>
              </a:tblPr>
              <a:tblGrid>
                <a:gridCol w="1197288"/>
                <a:gridCol w="479112"/>
                <a:gridCol w="533400"/>
                <a:gridCol w="533400"/>
                <a:gridCol w="762000"/>
                <a:gridCol w="533400"/>
                <a:gridCol w="618963"/>
                <a:gridCol w="499628"/>
                <a:gridCol w="683360"/>
                <a:gridCol w="685800"/>
                <a:gridCol w="762000"/>
                <a:gridCol w="783336"/>
              </a:tblGrid>
              <a:tr h="211864">
                <a:tc>
                  <a:txBody>
                    <a:bodyPr/>
                    <a:lstStyle/>
                    <a:p>
                      <a:endParaRPr lang="en-GB" sz="400" dirty="0">
                        <a:effectLst/>
                        <a:latin typeface="Calibri" panose="020F0502020204030204" pitchFamily="34" charset="0"/>
                      </a:endParaRPr>
                    </a:p>
                  </a:txBody>
                  <a:tcPr marL="27700" marR="27700" marT="0" marB="0"/>
                </a:tc>
                <a:tc gridSpan="7">
                  <a:txBody>
                    <a:bodyPr/>
                    <a:lstStyle/>
                    <a:p>
                      <a:pPr>
                        <a:lnSpc>
                          <a:spcPct val="115000"/>
                        </a:lnSpc>
                        <a:spcAft>
                          <a:spcPts val="0"/>
                        </a:spcAft>
                      </a:pPr>
                      <a:r>
                        <a:rPr lang="ru-RU" sz="1200" dirty="0" smtClean="0">
                          <a:effectLst/>
                        </a:rPr>
                        <a:t>Суммарная</a:t>
                      </a:r>
                      <a:r>
                        <a:rPr lang="ru-RU" sz="1200" baseline="0" dirty="0" smtClean="0">
                          <a:effectLst/>
                        </a:rPr>
                        <a:t> оплата труда</a:t>
                      </a:r>
                      <a:r>
                        <a:rPr lang="en-GB" sz="1200" dirty="0" smtClean="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nSpc>
                          <a:spcPct val="115000"/>
                        </a:lnSpc>
                        <a:spcAft>
                          <a:spcPts val="0"/>
                        </a:spcAft>
                      </a:pPr>
                      <a:r>
                        <a:rPr lang="ru-RU" sz="1200" dirty="0" smtClean="0">
                          <a:effectLst/>
                        </a:rPr>
                        <a:t>Децильные</a:t>
                      </a:r>
                      <a:r>
                        <a:rPr lang="ru-RU" sz="1200" baseline="0" dirty="0" smtClean="0">
                          <a:effectLst/>
                        </a:rPr>
                        <a:t> соотношения</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hMerge="1">
                  <a:txBody>
                    <a:bodyPr/>
                    <a:lstStyle/>
                    <a:p>
                      <a:endParaRPr lang="en-GB"/>
                    </a:p>
                  </a:txBody>
                  <a:tcPr/>
                </a:tc>
                <a:tc hMerge="1">
                  <a:txBody>
                    <a:bodyPr/>
                    <a:lstStyle/>
                    <a:p>
                      <a:endParaRPr lang="en-GB"/>
                    </a:p>
                  </a:txBody>
                  <a:tcPr/>
                </a:tc>
                <a:tc hMerge="1">
                  <a:txBody>
                    <a:bodyPr/>
                    <a:lstStyle/>
                    <a:p>
                      <a:endParaRPr lang="en-GB"/>
                    </a:p>
                  </a:txBody>
                  <a:tcPr/>
                </a:tc>
              </a:tr>
              <a:tr h="208667">
                <a:tc>
                  <a:txBody>
                    <a:bodyPr/>
                    <a:lstStyle/>
                    <a:p>
                      <a:endParaRPr lang="en-GB" sz="1200" dirty="0">
                        <a:effectLst/>
                        <a:latin typeface="Calibri" panose="020F0502020204030204" pitchFamily="34" charset="0"/>
                      </a:endParaRPr>
                    </a:p>
                  </a:txBody>
                  <a:tcPr marL="27700" marR="27700" marT="0" marB="0"/>
                </a:tc>
                <a:tc>
                  <a:txBody>
                    <a:bodyPr/>
                    <a:lstStyle/>
                    <a:p>
                      <a:pPr>
                        <a:lnSpc>
                          <a:spcPct val="115000"/>
                        </a:lnSpc>
                        <a:spcAft>
                          <a:spcPts val="0"/>
                        </a:spcAft>
                      </a:pPr>
                      <a:r>
                        <a:rPr lang="ru-RU" sz="1200" dirty="0" smtClean="0">
                          <a:solidFill>
                            <a:schemeClr val="bg1"/>
                          </a:solidFill>
                          <a:effectLst/>
                        </a:rPr>
                        <a:t>Н</a:t>
                      </a:r>
                      <a:r>
                        <a:rPr lang="en-GB" sz="1200" dirty="0" smtClean="0">
                          <a:solidFill>
                            <a:schemeClr val="bg1"/>
                          </a:solidFill>
                          <a:effectLst/>
                        </a:rPr>
                        <a:t>1</a:t>
                      </a:r>
                      <a:r>
                        <a:rPr lang="en-GB" sz="1200" dirty="0">
                          <a:solidFill>
                            <a:schemeClr val="bg1"/>
                          </a:solidFill>
                          <a:effectLst/>
                        </a:rPr>
                        <a:t>%</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solidFill>
                      <a:schemeClr val="accent2"/>
                    </a:solidFill>
                  </a:tcPr>
                </a:tc>
                <a:tc>
                  <a:txBody>
                    <a:bodyPr/>
                    <a:lstStyle/>
                    <a:p>
                      <a:pPr>
                        <a:lnSpc>
                          <a:spcPct val="115000"/>
                        </a:lnSpc>
                        <a:spcAft>
                          <a:spcPts val="0"/>
                        </a:spcAft>
                      </a:pPr>
                      <a:r>
                        <a:rPr lang="ru-RU" sz="1200" dirty="0" smtClean="0">
                          <a:solidFill>
                            <a:schemeClr val="bg1"/>
                          </a:solidFill>
                          <a:effectLst/>
                          <a:latin typeface="+mn-lt"/>
                          <a:ea typeface="+mn-ea"/>
                          <a:cs typeface="+mn-cs"/>
                        </a:rPr>
                        <a:t>Н</a:t>
                      </a:r>
                      <a:r>
                        <a:rPr lang="en-US" sz="1200" dirty="0" smtClean="0">
                          <a:solidFill>
                            <a:schemeClr val="bg1"/>
                          </a:solidFill>
                          <a:effectLst/>
                          <a:latin typeface="+mn-lt"/>
                          <a:ea typeface="+mn-ea"/>
                          <a:cs typeface="+mn-cs"/>
                        </a:rPr>
                        <a:t>10%</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solidFill>
                      <a:schemeClr val="accent2"/>
                    </a:solidFill>
                  </a:tcPr>
                </a:tc>
                <a:tc>
                  <a:txBody>
                    <a:bodyPr/>
                    <a:lstStyle/>
                    <a:p>
                      <a:pPr>
                        <a:lnSpc>
                          <a:spcPct val="115000"/>
                        </a:lnSpc>
                        <a:spcAft>
                          <a:spcPts val="0"/>
                        </a:spcAft>
                      </a:pPr>
                      <a:r>
                        <a:rPr lang="ru-RU" sz="1200" dirty="0" smtClean="0">
                          <a:solidFill>
                            <a:schemeClr val="bg1"/>
                          </a:solidFill>
                          <a:effectLst/>
                        </a:rPr>
                        <a:t>Н</a:t>
                      </a:r>
                      <a:r>
                        <a:rPr lang="en-GB" sz="1200" dirty="0" smtClean="0">
                          <a:solidFill>
                            <a:schemeClr val="bg1"/>
                          </a:solidFill>
                          <a:effectLst/>
                        </a:rPr>
                        <a:t>50</a:t>
                      </a:r>
                      <a:r>
                        <a:rPr lang="en-GB" sz="1200" dirty="0">
                          <a:solidFill>
                            <a:schemeClr val="bg1"/>
                          </a:solidFill>
                          <a:effectLst/>
                        </a:rPr>
                        <a:t>%</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solidFill>
                      <a:schemeClr val="accent2"/>
                    </a:solidFill>
                  </a:tcPr>
                </a:tc>
                <a:tc>
                  <a:txBody>
                    <a:bodyPr/>
                    <a:lstStyle/>
                    <a:p>
                      <a:pPr>
                        <a:lnSpc>
                          <a:spcPct val="115000"/>
                        </a:lnSpc>
                        <a:spcAft>
                          <a:spcPts val="0"/>
                        </a:spcAft>
                      </a:pPr>
                      <a:r>
                        <a:rPr lang="ru-RU" sz="1200" dirty="0" smtClean="0">
                          <a:solidFill>
                            <a:schemeClr val="bg1"/>
                          </a:solidFill>
                          <a:effectLst/>
                        </a:rPr>
                        <a:t>Н</a:t>
                      </a:r>
                      <a:r>
                        <a:rPr lang="en-GB" sz="1200" dirty="0" smtClean="0">
                          <a:solidFill>
                            <a:schemeClr val="bg1"/>
                          </a:solidFill>
                          <a:effectLst/>
                        </a:rPr>
                        <a:t>75</a:t>
                      </a:r>
                      <a:r>
                        <a:rPr lang="en-GB" sz="1200" dirty="0">
                          <a:solidFill>
                            <a:schemeClr val="bg1"/>
                          </a:solidFill>
                          <a:effectLst/>
                        </a:rPr>
                        <a:t>%</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solidFill>
                      <a:schemeClr val="accent2"/>
                    </a:solidFill>
                  </a:tcPr>
                </a:tc>
                <a:tc>
                  <a:txBody>
                    <a:bodyPr/>
                    <a:lstStyle/>
                    <a:p>
                      <a:pPr>
                        <a:lnSpc>
                          <a:spcPct val="115000"/>
                        </a:lnSpc>
                        <a:spcAft>
                          <a:spcPts val="0"/>
                        </a:spcAft>
                      </a:pPr>
                      <a:r>
                        <a:rPr lang="ru-RU" sz="1200" dirty="0" smtClean="0">
                          <a:solidFill>
                            <a:schemeClr val="bg1"/>
                          </a:solidFill>
                          <a:effectLst/>
                        </a:rPr>
                        <a:t>В</a:t>
                      </a:r>
                      <a:r>
                        <a:rPr lang="en-GB" sz="1200" dirty="0" smtClean="0">
                          <a:solidFill>
                            <a:schemeClr val="bg1"/>
                          </a:solidFill>
                          <a:effectLst/>
                        </a:rPr>
                        <a:t>25</a:t>
                      </a:r>
                      <a:r>
                        <a:rPr lang="en-GB" sz="1200" dirty="0">
                          <a:solidFill>
                            <a:schemeClr val="bg1"/>
                          </a:solidFill>
                          <a:effectLst/>
                        </a:rPr>
                        <a:t>%</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solidFill>
                      <a:schemeClr val="accent2"/>
                    </a:solidFill>
                  </a:tcPr>
                </a:tc>
                <a:tc>
                  <a:txBody>
                    <a:bodyPr/>
                    <a:lstStyle/>
                    <a:p>
                      <a:pPr>
                        <a:lnSpc>
                          <a:spcPct val="115000"/>
                        </a:lnSpc>
                        <a:spcAft>
                          <a:spcPts val="0"/>
                        </a:spcAft>
                      </a:pPr>
                      <a:r>
                        <a:rPr lang="ru-RU" sz="1200" dirty="0" smtClean="0">
                          <a:solidFill>
                            <a:schemeClr val="bg1"/>
                          </a:solidFill>
                          <a:effectLst/>
                        </a:rPr>
                        <a:t>В</a:t>
                      </a:r>
                      <a:r>
                        <a:rPr lang="en-GB" sz="1200" dirty="0" smtClean="0">
                          <a:solidFill>
                            <a:schemeClr val="bg1"/>
                          </a:solidFill>
                          <a:effectLst/>
                        </a:rPr>
                        <a:t>10</a:t>
                      </a:r>
                      <a:r>
                        <a:rPr lang="en-GB" sz="1200" dirty="0">
                          <a:solidFill>
                            <a:schemeClr val="bg1"/>
                          </a:solidFill>
                          <a:effectLst/>
                        </a:rPr>
                        <a:t>%</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solidFill>
                      <a:schemeClr val="accent2"/>
                    </a:solidFill>
                  </a:tcPr>
                </a:tc>
                <a:tc>
                  <a:txBody>
                    <a:bodyPr/>
                    <a:lstStyle/>
                    <a:p>
                      <a:pPr>
                        <a:lnSpc>
                          <a:spcPct val="115000"/>
                        </a:lnSpc>
                        <a:spcAft>
                          <a:spcPts val="0"/>
                        </a:spcAft>
                      </a:pPr>
                      <a:r>
                        <a:rPr lang="ru-RU" sz="1200" dirty="0" smtClean="0">
                          <a:solidFill>
                            <a:schemeClr val="bg1"/>
                          </a:solidFill>
                          <a:effectLst/>
                        </a:rPr>
                        <a:t>В</a:t>
                      </a:r>
                      <a:r>
                        <a:rPr lang="en-GB" sz="1200" dirty="0" smtClean="0">
                          <a:solidFill>
                            <a:schemeClr val="bg1"/>
                          </a:solidFill>
                          <a:effectLst/>
                        </a:rPr>
                        <a:t>1</a:t>
                      </a:r>
                      <a:r>
                        <a:rPr lang="en-GB" sz="1200" dirty="0">
                          <a:solidFill>
                            <a:schemeClr val="bg1"/>
                          </a:solidFill>
                          <a:effectLst/>
                        </a:rPr>
                        <a:t>%</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solidFill>
                      <a:schemeClr val="accent2"/>
                    </a:solidFill>
                  </a:tcPr>
                </a:tc>
                <a:tc>
                  <a:txBody>
                    <a:bodyPr/>
                    <a:lstStyle/>
                    <a:p>
                      <a:pPr>
                        <a:lnSpc>
                          <a:spcPct val="115000"/>
                        </a:lnSpc>
                        <a:spcAft>
                          <a:spcPts val="0"/>
                        </a:spcAft>
                      </a:pPr>
                      <a:r>
                        <a:rPr lang="ru-RU" sz="1200" dirty="0" smtClean="0">
                          <a:solidFill>
                            <a:schemeClr val="bg1"/>
                          </a:solidFill>
                          <a:effectLst/>
                        </a:rPr>
                        <a:t>Д</a:t>
                      </a:r>
                      <a:r>
                        <a:rPr lang="en-GB" sz="1200" dirty="0" smtClean="0">
                          <a:solidFill>
                            <a:schemeClr val="bg1"/>
                          </a:solidFill>
                          <a:effectLst/>
                        </a:rPr>
                        <a:t>9/</a:t>
                      </a:r>
                      <a:r>
                        <a:rPr lang="ru-RU" sz="1200" dirty="0" smtClean="0">
                          <a:solidFill>
                            <a:schemeClr val="bg1"/>
                          </a:solidFill>
                          <a:effectLst/>
                        </a:rPr>
                        <a:t>Д</a:t>
                      </a:r>
                      <a:r>
                        <a:rPr lang="en-GB" sz="1200" dirty="0" smtClean="0">
                          <a:solidFill>
                            <a:schemeClr val="bg1"/>
                          </a:solidFill>
                          <a:effectLst/>
                        </a:rPr>
                        <a:t>1</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solidFill>
                      <a:schemeClr val="accent2"/>
                    </a:solidFill>
                  </a:tcPr>
                </a:tc>
                <a:tc>
                  <a:txBody>
                    <a:bodyPr/>
                    <a:lstStyle/>
                    <a:p>
                      <a:pPr>
                        <a:lnSpc>
                          <a:spcPct val="115000"/>
                        </a:lnSpc>
                        <a:spcAft>
                          <a:spcPts val="0"/>
                        </a:spcAft>
                      </a:pPr>
                      <a:r>
                        <a:rPr lang="ru-RU" sz="1200" dirty="0" smtClean="0">
                          <a:solidFill>
                            <a:schemeClr val="bg1"/>
                          </a:solidFill>
                          <a:effectLst/>
                        </a:rPr>
                        <a:t>Д</a:t>
                      </a:r>
                      <a:r>
                        <a:rPr lang="en-GB" sz="1200" dirty="0" smtClean="0">
                          <a:solidFill>
                            <a:schemeClr val="bg1"/>
                          </a:solidFill>
                          <a:effectLst/>
                        </a:rPr>
                        <a:t>9/</a:t>
                      </a:r>
                      <a:r>
                        <a:rPr lang="ru-RU" sz="1200" dirty="0" smtClean="0">
                          <a:solidFill>
                            <a:schemeClr val="bg1"/>
                          </a:solidFill>
                          <a:effectLst/>
                        </a:rPr>
                        <a:t>Д</a:t>
                      </a:r>
                      <a:r>
                        <a:rPr lang="en-GB" sz="1200" dirty="0" smtClean="0">
                          <a:solidFill>
                            <a:schemeClr val="bg1"/>
                          </a:solidFill>
                          <a:effectLst/>
                        </a:rPr>
                        <a:t>5</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solidFill>
                      <a:schemeClr val="accent2"/>
                    </a:solidFill>
                  </a:tcPr>
                </a:tc>
                <a:tc>
                  <a:txBody>
                    <a:bodyPr/>
                    <a:lstStyle/>
                    <a:p>
                      <a:pPr>
                        <a:lnSpc>
                          <a:spcPct val="115000"/>
                        </a:lnSpc>
                        <a:spcAft>
                          <a:spcPts val="0"/>
                        </a:spcAft>
                      </a:pPr>
                      <a:r>
                        <a:rPr lang="ru-RU" sz="1200" dirty="0" smtClean="0">
                          <a:solidFill>
                            <a:schemeClr val="bg1"/>
                          </a:solidFill>
                          <a:effectLst/>
                        </a:rPr>
                        <a:t>Д</a:t>
                      </a:r>
                      <a:r>
                        <a:rPr lang="en-GB" sz="1200" dirty="0" smtClean="0">
                          <a:solidFill>
                            <a:schemeClr val="bg1"/>
                          </a:solidFill>
                          <a:effectLst/>
                        </a:rPr>
                        <a:t>5/</a:t>
                      </a:r>
                      <a:r>
                        <a:rPr lang="ru-RU" sz="1200" dirty="0" smtClean="0">
                          <a:solidFill>
                            <a:schemeClr val="bg1"/>
                          </a:solidFill>
                          <a:effectLst/>
                        </a:rPr>
                        <a:t>Д</a:t>
                      </a:r>
                      <a:r>
                        <a:rPr lang="en-GB" sz="1200" dirty="0" smtClean="0">
                          <a:solidFill>
                            <a:schemeClr val="bg1"/>
                          </a:solidFill>
                          <a:effectLst/>
                        </a:rPr>
                        <a:t>1</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solidFill>
                      <a:schemeClr val="accent2"/>
                    </a:solidFill>
                  </a:tcPr>
                </a:tc>
                <a:tc>
                  <a:txBody>
                    <a:bodyPr/>
                    <a:lstStyle/>
                    <a:p>
                      <a:pPr>
                        <a:lnSpc>
                          <a:spcPct val="115000"/>
                        </a:lnSpc>
                        <a:spcAft>
                          <a:spcPts val="0"/>
                        </a:spcAft>
                      </a:pPr>
                      <a:r>
                        <a:rPr lang="ru-RU" sz="1200" dirty="0" smtClean="0">
                          <a:solidFill>
                            <a:schemeClr val="bg1"/>
                          </a:solidFill>
                          <a:effectLst/>
                        </a:rPr>
                        <a:t>Ц</a:t>
                      </a:r>
                      <a:r>
                        <a:rPr lang="en-GB" sz="1200" dirty="0" smtClean="0">
                          <a:solidFill>
                            <a:schemeClr val="bg1"/>
                          </a:solidFill>
                          <a:effectLst/>
                        </a:rPr>
                        <a:t>100/</a:t>
                      </a:r>
                      <a:r>
                        <a:rPr lang="ru-RU" sz="1200" smtClean="0">
                          <a:solidFill>
                            <a:schemeClr val="bg1"/>
                          </a:solidFill>
                          <a:effectLst/>
                        </a:rPr>
                        <a:t>Д</a:t>
                      </a:r>
                      <a:r>
                        <a:rPr lang="en-GB" sz="1200" smtClean="0">
                          <a:solidFill>
                            <a:schemeClr val="bg1"/>
                          </a:solidFill>
                          <a:effectLst/>
                        </a:rPr>
                        <a:t>1</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solidFill>
                      <a:schemeClr val="accent2"/>
                    </a:solidFill>
                  </a:tcPr>
                </a:tc>
              </a:tr>
              <a:tr h="193786">
                <a:tc>
                  <a:txBody>
                    <a:bodyPr/>
                    <a:lstStyle/>
                    <a:p>
                      <a:pPr>
                        <a:lnSpc>
                          <a:spcPct val="115000"/>
                        </a:lnSpc>
                        <a:spcAft>
                          <a:spcPts val="0"/>
                        </a:spcAft>
                      </a:pPr>
                      <a:r>
                        <a:rPr lang="ru-RU" sz="1200" b="1" dirty="0" smtClean="0">
                          <a:effectLst/>
                          <a:latin typeface="+mn-lt"/>
                          <a:ea typeface="+mn-ea"/>
                          <a:cs typeface="+mn-cs"/>
                        </a:rPr>
                        <a:t>Бразилия</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dirty="0">
                          <a:effectLst/>
                        </a:rPr>
                        <a:t>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dirty="0">
                          <a:effectLst/>
                        </a:rPr>
                        <a:t>3.0</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dirty="0">
                          <a:effectLst/>
                        </a:rPr>
                        <a:t>23.8</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dirty="0">
                          <a:effectLst/>
                        </a:rPr>
                        <a:t>44.2</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dirty="0">
                          <a:effectLst/>
                        </a:rPr>
                        <a:t>55.8</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dirty="0">
                          <a:effectLst/>
                        </a:rPr>
                        <a:t>35.0</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dirty="0">
                          <a:effectLst/>
                        </a:rPr>
                        <a:t>5.6</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b="1" dirty="0">
                          <a:effectLst/>
                        </a:rPr>
                        <a:t>5.3</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b="1">
                          <a:effectLst/>
                        </a:rPr>
                        <a:t>3.0</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b="1">
                          <a:effectLst/>
                        </a:rPr>
                        <a:t>1.8</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b="1" dirty="0">
                          <a:effectLst/>
                        </a:rPr>
                        <a:t>26</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r>
              <a:tr h="193786">
                <a:tc>
                  <a:txBody>
                    <a:bodyPr/>
                    <a:lstStyle/>
                    <a:p>
                      <a:pPr>
                        <a:lnSpc>
                          <a:spcPct val="115000"/>
                        </a:lnSpc>
                        <a:spcAft>
                          <a:spcPts val="0"/>
                        </a:spcAft>
                      </a:pPr>
                      <a:r>
                        <a:rPr lang="ru-RU" sz="1200" dirty="0" smtClean="0">
                          <a:effectLst/>
                          <a:latin typeface="+mn-lt"/>
                          <a:ea typeface="+mn-ea"/>
                          <a:cs typeface="+mn-cs"/>
                        </a:rPr>
                        <a:t>Болгария</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0.3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3.5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24.1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46.6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53.4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32.0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7.5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a:effectLst/>
                        </a:rPr>
                        <a:t>4.1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2.5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dirty="0">
                          <a:effectLst/>
                        </a:rPr>
                        <a:t>1.6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dirty="0">
                          <a:effectLst/>
                        </a:rPr>
                        <a:t>12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r h="193786">
                <a:tc>
                  <a:txBody>
                    <a:bodyPr/>
                    <a:lstStyle/>
                    <a:p>
                      <a:pPr>
                        <a:lnSpc>
                          <a:spcPct val="115000"/>
                        </a:lnSpc>
                        <a:spcAft>
                          <a:spcPts val="0"/>
                        </a:spcAft>
                      </a:pPr>
                      <a:r>
                        <a:rPr lang="ru-RU" sz="1200" dirty="0" smtClean="0">
                          <a:effectLst/>
                          <a:latin typeface="+mn-lt"/>
                          <a:ea typeface="+mn-ea"/>
                          <a:cs typeface="+mn-cs"/>
                        </a:rPr>
                        <a:t>Китай</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dirty="0">
                          <a:effectLst/>
                        </a:rPr>
                        <a:t>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dirty="0">
                          <a:effectLst/>
                        </a:rPr>
                        <a:t>3.1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a:effectLst/>
                        </a:rPr>
                        <a:t>26.2</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dirty="0">
                          <a:effectLst/>
                        </a:rPr>
                        <a:t>49.6</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a:effectLst/>
                        </a:rPr>
                        <a:t>50.4</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dirty="0">
                          <a:effectLst/>
                        </a:rPr>
                        <a:t>29.7</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a:effectLst/>
                        </a:rPr>
                        <a:t>9.3</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b="1" dirty="0">
                          <a:effectLst/>
                        </a:rPr>
                        <a:t>4.2</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b="1" dirty="0">
                          <a:effectLst/>
                        </a:rPr>
                        <a:t>2.2</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b="1" dirty="0">
                          <a:effectLst/>
                        </a:rPr>
                        <a:t>1.9</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b="1" dirty="0">
                          <a:effectLst/>
                        </a:rPr>
                        <a:t>10</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r h="193786">
                <a:tc>
                  <a:txBody>
                    <a:bodyPr/>
                    <a:lstStyle/>
                    <a:p>
                      <a:pPr>
                        <a:lnSpc>
                          <a:spcPct val="115000"/>
                        </a:lnSpc>
                        <a:spcAft>
                          <a:spcPts val="0"/>
                        </a:spcAft>
                      </a:pPr>
                      <a:r>
                        <a:rPr lang="ru-RU" sz="1200" dirty="0" smtClean="0">
                          <a:effectLst/>
                          <a:latin typeface="+mn-lt"/>
                          <a:ea typeface="+mn-ea"/>
                          <a:cs typeface="+mn-cs"/>
                        </a:rPr>
                        <a:t>Чехия</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0.3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3.7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dirty="0">
                          <a:effectLst/>
                        </a:rPr>
                        <a:t>29.8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54.7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45.3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25.4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dirty="0">
                          <a:effectLst/>
                        </a:rPr>
                        <a:t>6.3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dirty="0">
                          <a:effectLst/>
                        </a:rPr>
                        <a:t>3.5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r h="193786">
                <a:tc>
                  <a:txBody>
                    <a:bodyPr/>
                    <a:lstStyle/>
                    <a:p>
                      <a:pPr>
                        <a:lnSpc>
                          <a:spcPct val="115000"/>
                        </a:lnSpc>
                        <a:spcAft>
                          <a:spcPts val="0"/>
                        </a:spcAft>
                      </a:pPr>
                      <a:r>
                        <a:rPr lang="ru-RU" sz="1200" dirty="0" smtClean="0">
                          <a:effectLst/>
                          <a:latin typeface="+mn-lt"/>
                          <a:ea typeface="+mn-ea"/>
                          <a:cs typeface="+mn-cs"/>
                        </a:rPr>
                        <a:t>Эстония</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0.3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dirty="0">
                          <a:effectLst/>
                        </a:rPr>
                        <a:t>3.3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27.0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51.8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48.2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26.7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5.6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a:effectLst/>
                        </a:rPr>
                        <a:t>4.3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2.0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2.1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r h="193786">
                <a:tc>
                  <a:txBody>
                    <a:bodyPr/>
                    <a:lstStyle/>
                    <a:p>
                      <a:pPr>
                        <a:lnSpc>
                          <a:spcPct val="115000"/>
                        </a:lnSpc>
                        <a:spcAft>
                          <a:spcPts val="0"/>
                        </a:spcAft>
                      </a:pPr>
                      <a:r>
                        <a:rPr lang="ru-RU" sz="1200" dirty="0" smtClean="0">
                          <a:effectLst/>
                          <a:latin typeface="+mn-lt"/>
                          <a:ea typeface="+mn-ea"/>
                          <a:cs typeface="+mn-cs"/>
                        </a:rPr>
                        <a:t>Финляндия</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0.3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34.8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60.1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39.9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20.3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3.6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a:effectLst/>
                        </a:rPr>
                        <a:t>2.5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r h="193786">
                <a:tc>
                  <a:txBody>
                    <a:bodyPr/>
                    <a:lstStyle/>
                    <a:p>
                      <a:pPr>
                        <a:lnSpc>
                          <a:spcPct val="115000"/>
                        </a:lnSpc>
                        <a:spcAft>
                          <a:spcPts val="0"/>
                        </a:spcAft>
                      </a:pPr>
                      <a:r>
                        <a:rPr lang="ru-RU" sz="1200" dirty="0" smtClean="0">
                          <a:effectLst/>
                          <a:latin typeface="+mn-lt"/>
                          <a:ea typeface="+mn-ea"/>
                          <a:cs typeface="+mn-cs"/>
                        </a:rPr>
                        <a:t>Франция</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0.2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31.6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55.7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44.3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24.4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5.4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a:effectLst/>
                        </a:rPr>
                        <a:t>2.7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r h="193786">
                <a:tc>
                  <a:txBody>
                    <a:bodyPr/>
                    <a:lstStyle/>
                    <a:p>
                      <a:pPr>
                        <a:lnSpc>
                          <a:spcPct val="115000"/>
                        </a:lnSpc>
                        <a:spcAft>
                          <a:spcPts val="0"/>
                        </a:spcAft>
                      </a:pPr>
                      <a:r>
                        <a:rPr lang="ru-RU" sz="1200" dirty="0" smtClean="0">
                          <a:effectLst/>
                          <a:latin typeface="+mn-lt"/>
                          <a:ea typeface="+mn-ea"/>
                          <a:cs typeface="+mn-cs"/>
                        </a:rPr>
                        <a:t>Венгрия</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0.4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3.9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dirty="0">
                          <a:effectLst/>
                        </a:rPr>
                        <a:t>26.7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48.8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51.2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30.2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7.3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a:effectLst/>
                        </a:rPr>
                        <a:t>4.1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2.3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r h="193786">
                <a:tc>
                  <a:txBody>
                    <a:bodyPr/>
                    <a:lstStyle/>
                    <a:p>
                      <a:pPr>
                        <a:lnSpc>
                          <a:spcPct val="115000"/>
                        </a:lnSpc>
                        <a:spcAft>
                          <a:spcPts val="0"/>
                        </a:spcAft>
                      </a:pPr>
                      <a:r>
                        <a:rPr lang="ru-RU" sz="1200" dirty="0" smtClean="0">
                          <a:effectLst/>
                          <a:latin typeface="+mn-lt"/>
                          <a:ea typeface="+mn-ea"/>
                          <a:cs typeface="+mn-cs"/>
                        </a:rPr>
                        <a:t>Индия</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dirty="0">
                          <a:effectLst/>
                        </a:rPr>
                        <a:t>0.0</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dirty="0">
                          <a:effectLst/>
                        </a:rPr>
                        <a:t>0.7</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a:effectLst/>
                        </a:rPr>
                        <a:t>17.1</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dirty="0">
                          <a:effectLst/>
                        </a:rPr>
                        <a:t>35.9</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dirty="0">
                          <a:effectLst/>
                        </a:rPr>
                        <a:t>64.0</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dirty="0">
                          <a:effectLst/>
                        </a:rPr>
                        <a:t>42.7</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dirty="0">
                          <a:effectLst/>
                        </a:rPr>
                        <a:t>9.9</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b="1" dirty="0">
                          <a:effectLst/>
                        </a:rPr>
                        <a:t>10.9</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b="1" dirty="0">
                          <a:effectLst/>
                        </a:rPr>
                        <a:t>3.6</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b="1" dirty="0">
                          <a:effectLst/>
                        </a:rPr>
                        <a:t>3.0</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b="1" dirty="0">
                          <a:effectLst/>
                        </a:rPr>
                        <a:t>33</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r h="193786">
                <a:tc>
                  <a:txBody>
                    <a:bodyPr/>
                    <a:lstStyle/>
                    <a:p>
                      <a:pPr>
                        <a:lnSpc>
                          <a:spcPct val="115000"/>
                        </a:lnSpc>
                        <a:spcAft>
                          <a:spcPts val="0"/>
                        </a:spcAft>
                      </a:pPr>
                      <a:r>
                        <a:rPr lang="ru-RU" sz="1200" dirty="0" smtClean="0">
                          <a:effectLst/>
                          <a:latin typeface="+mn-lt"/>
                          <a:ea typeface="+mn-ea"/>
                          <a:cs typeface="+mn-cs"/>
                        </a:rPr>
                        <a:t>Италия</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0.2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dirty="0">
                          <a:effectLst/>
                        </a:rPr>
                        <a:t>4.0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32.1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57.5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42.5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22.9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a:effectLst/>
                        </a:rPr>
                        <a:t>3.2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2.0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dirty="0">
                          <a:effectLst/>
                        </a:rPr>
                        <a:t>1.6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dirty="0">
                          <a:effectLst/>
                        </a:rPr>
                        <a:t>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r h="193786">
                <a:tc>
                  <a:txBody>
                    <a:bodyPr/>
                    <a:lstStyle/>
                    <a:p>
                      <a:pPr>
                        <a:lnSpc>
                          <a:spcPct val="115000"/>
                        </a:lnSpc>
                        <a:spcAft>
                          <a:spcPts val="0"/>
                        </a:spcAft>
                      </a:pPr>
                      <a:r>
                        <a:rPr lang="ru-RU" sz="1200" dirty="0" smtClean="0">
                          <a:effectLst/>
                          <a:latin typeface="+mn-lt"/>
                          <a:ea typeface="+mn-ea"/>
                          <a:cs typeface="+mn-cs"/>
                        </a:rPr>
                        <a:t>Латвия</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0.2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3.5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22.9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47.1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52.9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29.9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7.0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a:effectLst/>
                        </a:rPr>
                        <a:t>4.3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2.4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r h="193786">
                <a:tc>
                  <a:txBody>
                    <a:bodyPr/>
                    <a:lstStyle/>
                    <a:p>
                      <a:pPr>
                        <a:lnSpc>
                          <a:spcPct val="115000"/>
                        </a:lnSpc>
                        <a:spcAft>
                          <a:spcPts val="0"/>
                        </a:spcAft>
                      </a:pPr>
                      <a:r>
                        <a:rPr lang="ru-RU" sz="1200" dirty="0" smtClean="0">
                          <a:effectLst/>
                          <a:latin typeface="+mn-lt"/>
                          <a:ea typeface="+mn-ea"/>
                          <a:cs typeface="+mn-cs"/>
                        </a:rPr>
                        <a:t>Литва</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0.4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3.6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25.2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50.8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49.2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26.7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6.0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a:effectLst/>
                        </a:rPr>
                        <a:t>4.4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2.4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r h="229122">
                <a:tc>
                  <a:txBody>
                    <a:bodyPr/>
                    <a:lstStyle/>
                    <a:p>
                      <a:pPr>
                        <a:lnSpc>
                          <a:spcPct val="115000"/>
                        </a:lnSpc>
                        <a:spcAft>
                          <a:spcPts val="0"/>
                        </a:spcAft>
                      </a:pPr>
                      <a:r>
                        <a:rPr lang="ru-RU" sz="1200" dirty="0" smtClean="0">
                          <a:effectLst/>
                          <a:latin typeface="+mn-lt"/>
                          <a:ea typeface="+mn-ea"/>
                          <a:cs typeface="+mn-cs"/>
                        </a:rPr>
                        <a:t>Люксембург</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0.1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3.5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28.4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52.9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47.1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26.1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6.0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a:effectLst/>
                        </a:rPr>
                        <a:t>3.6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2.2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r h="262082">
                <a:tc>
                  <a:txBody>
                    <a:bodyPr/>
                    <a:lstStyle/>
                    <a:p>
                      <a:pPr>
                        <a:lnSpc>
                          <a:spcPct val="115000"/>
                        </a:lnSpc>
                        <a:spcAft>
                          <a:spcPts val="0"/>
                        </a:spcAft>
                      </a:pPr>
                      <a:r>
                        <a:rPr lang="ru-RU" sz="1200" dirty="0" smtClean="0">
                          <a:effectLst/>
                          <a:latin typeface="+mn-lt"/>
                          <a:ea typeface="+mn-ea"/>
                          <a:cs typeface="+mn-cs"/>
                        </a:rPr>
                        <a:t>Нидерланды</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0.1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1.9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dirty="0">
                          <a:effectLst/>
                        </a:rPr>
                        <a:t>27.0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53.3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46.7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24.9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dirty="0">
                          <a:effectLst/>
                        </a:rPr>
                        <a:t>3.5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r h="193786">
                <a:tc>
                  <a:txBody>
                    <a:bodyPr/>
                    <a:lstStyle/>
                    <a:p>
                      <a:pPr>
                        <a:lnSpc>
                          <a:spcPct val="115000"/>
                        </a:lnSpc>
                        <a:spcAft>
                          <a:spcPts val="0"/>
                        </a:spcAft>
                      </a:pPr>
                      <a:r>
                        <a:rPr lang="ru-RU" sz="1200" dirty="0" smtClean="0">
                          <a:effectLst/>
                          <a:latin typeface="+mn-lt"/>
                          <a:ea typeface="+mn-ea"/>
                          <a:cs typeface="+mn-cs"/>
                        </a:rPr>
                        <a:t>Норвегия</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0.3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dirty="0">
                          <a:effectLst/>
                        </a:rPr>
                        <a:t>3.5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31.9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57.5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42.5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22.5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a:effectLst/>
                        </a:rPr>
                        <a:t>2.3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r h="193786">
                <a:tc>
                  <a:txBody>
                    <a:bodyPr/>
                    <a:lstStyle/>
                    <a:p>
                      <a:pPr>
                        <a:lnSpc>
                          <a:spcPct val="115000"/>
                        </a:lnSpc>
                        <a:spcAft>
                          <a:spcPts val="0"/>
                        </a:spcAft>
                      </a:pPr>
                      <a:r>
                        <a:rPr lang="ru-RU" sz="1200" dirty="0" smtClean="0">
                          <a:effectLst/>
                          <a:latin typeface="+mn-lt"/>
                          <a:ea typeface="+mn-ea"/>
                          <a:cs typeface="+mn-cs"/>
                        </a:rPr>
                        <a:t>Польша</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0.3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3.7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28.5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54.1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45.9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24.7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6.3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a:effectLst/>
                        </a:rPr>
                        <a:t>4.8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2.4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2.0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r h="193786">
                <a:tc>
                  <a:txBody>
                    <a:bodyPr/>
                    <a:lstStyle/>
                    <a:p>
                      <a:pPr>
                        <a:lnSpc>
                          <a:spcPct val="115000"/>
                        </a:lnSpc>
                        <a:spcAft>
                          <a:spcPts val="0"/>
                        </a:spcAft>
                      </a:pPr>
                      <a:r>
                        <a:rPr lang="ru-RU" sz="1200" dirty="0" smtClean="0">
                          <a:effectLst/>
                          <a:latin typeface="+mn-lt"/>
                          <a:ea typeface="+mn-ea"/>
                          <a:cs typeface="+mn-cs"/>
                        </a:rPr>
                        <a:t>Румыния</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0.3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3.2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23.7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46.8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53.2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31.4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7.7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a:effectLst/>
                        </a:rPr>
                        <a:t>4.9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2.5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r h="217428">
                <a:tc>
                  <a:txBody>
                    <a:bodyPr/>
                    <a:lstStyle/>
                    <a:p>
                      <a:pPr>
                        <a:lnSpc>
                          <a:spcPct val="115000"/>
                        </a:lnSpc>
                        <a:spcAft>
                          <a:spcPts val="0"/>
                        </a:spcAft>
                      </a:pPr>
                      <a:r>
                        <a:rPr lang="ru-RU" sz="1200" dirty="0" smtClean="0">
                          <a:solidFill>
                            <a:srgbClr val="FF0000"/>
                          </a:solidFill>
                          <a:effectLst/>
                          <a:latin typeface="+mn-lt"/>
                          <a:ea typeface="+mn-ea"/>
                          <a:cs typeface="+mn-cs"/>
                        </a:rPr>
                        <a:t>Россия</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solidFill>
                            <a:srgbClr val="FF0000"/>
                          </a:solidFill>
                          <a:effectLst/>
                        </a:rPr>
                        <a:t>0.2</a:t>
                      </a:r>
                      <a:endParaRPr lang="en-GB"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solidFill>
                            <a:srgbClr val="FF0000"/>
                          </a:solidFill>
                          <a:effectLst/>
                        </a:rPr>
                        <a:t>3.0</a:t>
                      </a:r>
                      <a:endParaRPr lang="en-GB"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solidFill>
                            <a:srgbClr val="FF0000"/>
                          </a:solidFill>
                          <a:effectLst/>
                        </a:rPr>
                        <a:t>27.6</a:t>
                      </a:r>
                      <a:endParaRPr lang="en-GB"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solidFill>
                            <a:srgbClr val="FF0000"/>
                          </a:solidFill>
                          <a:effectLst/>
                        </a:rPr>
                        <a:t>53.2</a:t>
                      </a:r>
                      <a:endParaRPr lang="en-GB"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solidFill>
                            <a:srgbClr val="FF0000"/>
                          </a:solidFill>
                          <a:effectLst/>
                        </a:rPr>
                        <a:t>46.8</a:t>
                      </a:r>
                      <a:endParaRPr lang="en-GB"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dirty="0">
                          <a:solidFill>
                            <a:srgbClr val="FF0000"/>
                          </a:solidFill>
                          <a:effectLst/>
                        </a:rPr>
                        <a:t>24.8</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solidFill>
                            <a:srgbClr val="FF0000"/>
                          </a:solidFill>
                          <a:effectLst/>
                        </a:rPr>
                        <a:t>4.5</a:t>
                      </a:r>
                      <a:endParaRPr lang="en-GB"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dirty="0">
                          <a:solidFill>
                            <a:srgbClr val="FF0000"/>
                          </a:solidFill>
                          <a:effectLst/>
                        </a:rPr>
                        <a:t>5.1</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solidFill>
                            <a:srgbClr val="FF0000"/>
                          </a:solidFill>
                          <a:effectLst/>
                        </a:rPr>
                        <a:t>2.2</a:t>
                      </a:r>
                      <a:endParaRPr lang="en-GB"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solidFill>
                            <a:srgbClr val="FF0000"/>
                          </a:solidFill>
                          <a:effectLst/>
                        </a:rPr>
                        <a:t>2.4</a:t>
                      </a:r>
                      <a:endParaRPr lang="en-GB"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dirty="0">
                          <a:solidFill>
                            <a:srgbClr val="FF0000"/>
                          </a:solidFill>
                          <a:effectLst/>
                        </a:rPr>
                        <a:t>12</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r h="193786">
                <a:tc>
                  <a:txBody>
                    <a:bodyPr/>
                    <a:lstStyle/>
                    <a:p>
                      <a:pPr>
                        <a:lnSpc>
                          <a:spcPct val="115000"/>
                        </a:lnSpc>
                        <a:spcAft>
                          <a:spcPts val="0"/>
                        </a:spcAft>
                      </a:pPr>
                      <a:r>
                        <a:rPr lang="ru-RU" sz="1200" dirty="0" smtClean="0">
                          <a:effectLst/>
                          <a:latin typeface="+mn-lt"/>
                          <a:ea typeface="+mn-ea"/>
                          <a:cs typeface="+mn-cs"/>
                        </a:rPr>
                        <a:t>Испания</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0.3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29.8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54.9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45.1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23.3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3.5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a:effectLst/>
                        </a:rPr>
                        <a:t>3.4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2.1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r h="246888">
                <a:tc>
                  <a:txBody>
                    <a:bodyPr/>
                    <a:lstStyle/>
                    <a:p>
                      <a:pPr>
                        <a:lnSpc>
                          <a:spcPct val="115000"/>
                        </a:lnSpc>
                        <a:spcAft>
                          <a:spcPts val="0"/>
                        </a:spcAft>
                      </a:pPr>
                      <a:r>
                        <a:rPr lang="ru-RU" sz="1200" b="1" dirty="0" smtClean="0">
                          <a:effectLst/>
                          <a:latin typeface="+mn-lt"/>
                          <a:ea typeface="+mn-ea"/>
                          <a:cs typeface="+mn-cs"/>
                        </a:rPr>
                        <a:t>ЮАР</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a:effectLst/>
                        </a:rPr>
                        <a:t>0.0</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a:effectLst/>
                        </a:rPr>
                        <a:t>0.8</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a:effectLst/>
                        </a:rPr>
                        <a:t>11.9</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a:effectLst/>
                        </a:rPr>
                        <a:t>28.1</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a:effectLst/>
                        </a:rPr>
                        <a:t>71.9</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a:effectLst/>
                        </a:rPr>
                        <a:t>49.2</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a:effectLst/>
                        </a:rPr>
                        <a:t>20.2</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b="1">
                          <a:effectLst/>
                        </a:rPr>
                        <a:t>18.8</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b="1">
                          <a:effectLst/>
                        </a:rPr>
                        <a:t>5.0</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b="1" dirty="0">
                          <a:effectLst/>
                        </a:rPr>
                        <a:t>3.8</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b="1" dirty="0">
                          <a:effectLst/>
                        </a:rPr>
                        <a:t>69</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r h="193786">
                <a:tc>
                  <a:txBody>
                    <a:bodyPr/>
                    <a:lstStyle/>
                    <a:p>
                      <a:pPr>
                        <a:lnSpc>
                          <a:spcPct val="115000"/>
                        </a:lnSpc>
                        <a:spcAft>
                          <a:spcPts val="0"/>
                        </a:spcAft>
                      </a:pPr>
                      <a:r>
                        <a:rPr lang="ru-RU" sz="1200" dirty="0" smtClean="0">
                          <a:effectLst/>
                          <a:latin typeface="+mn-lt"/>
                          <a:ea typeface="+mn-ea"/>
                          <a:cs typeface="+mn-cs"/>
                        </a:rPr>
                        <a:t>Швеция</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0.4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35.0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59.6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40.4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21.7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a:effectLst/>
                        </a:rPr>
                        <a:t>2.1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1.3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r h="246888">
                <a:tc>
                  <a:txBody>
                    <a:bodyPr/>
                    <a:lstStyle/>
                    <a:p>
                      <a:pPr>
                        <a:lnSpc>
                          <a:spcPct val="115000"/>
                        </a:lnSpc>
                        <a:spcAft>
                          <a:spcPts val="0"/>
                        </a:spcAft>
                      </a:pPr>
                      <a:r>
                        <a:rPr lang="ru-RU" sz="1200" dirty="0" err="1" smtClean="0">
                          <a:effectLst/>
                          <a:latin typeface="+mn-lt"/>
                          <a:ea typeface="+mn-ea"/>
                          <a:cs typeface="+mn-cs"/>
                        </a:rPr>
                        <a:t>Великобрит</a:t>
                      </a:r>
                      <a:r>
                        <a:rPr lang="ru-RU" sz="1200" dirty="0" smtClean="0">
                          <a:effectLst/>
                          <a:latin typeface="+mn-lt"/>
                          <a:ea typeface="+mn-ea"/>
                          <a:cs typeface="+mn-cs"/>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0.2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24.5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49.1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50.9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29.9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a:effectLst/>
                        </a:rPr>
                        <a:t>8.4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dirty="0">
                          <a:effectLst/>
                        </a:rPr>
                        <a:t>4.0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a:effectLst/>
                        </a:rPr>
                        <a:t>2.3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dirty="0">
                          <a:effectLst/>
                        </a:rPr>
                        <a:t>1.8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dirty="0">
                          <a:effectLst/>
                        </a:rPr>
                        <a:t>11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r h="193786">
                <a:tc>
                  <a:txBody>
                    <a:bodyPr/>
                    <a:lstStyle/>
                    <a:p>
                      <a:pPr>
                        <a:lnSpc>
                          <a:spcPct val="115000"/>
                        </a:lnSpc>
                        <a:spcAft>
                          <a:spcPts val="0"/>
                        </a:spcAft>
                      </a:pPr>
                      <a:r>
                        <a:rPr lang="ru-RU" sz="1200" dirty="0" smtClean="0">
                          <a:effectLst/>
                          <a:latin typeface="+mn-lt"/>
                          <a:ea typeface="+mn-ea"/>
                          <a:cs typeface="+mn-cs"/>
                        </a:rPr>
                        <a:t>Европа</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dirty="0">
                          <a:effectLst/>
                        </a:rPr>
                        <a:t>0.2</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a:effectLst/>
                        </a:rPr>
                        <a:t>3.6</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a:effectLst/>
                        </a:rPr>
                        <a:t>29.1</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a:effectLst/>
                        </a:rPr>
                        <a:t>53.9</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dirty="0">
                          <a:effectLst/>
                        </a:rPr>
                        <a:t>46.1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a:effectLst/>
                        </a:rPr>
                        <a:t>25.5</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nSpc>
                          <a:spcPct val="115000"/>
                        </a:lnSpc>
                        <a:spcAft>
                          <a:spcPts val="0"/>
                        </a:spcAft>
                      </a:pPr>
                      <a:r>
                        <a:rPr lang="en-GB" sz="1200" b="1" dirty="0">
                          <a:effectLst/>
                        </a:rPr>
                        <a:t>5.8</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tc>
                <a:tc>
                  <a:txBody>
                    <a:bodyPr/>
                    <a:lstStyle/>
                    <a:p>
                      <a:pPr algn="r">
                        <a:lnSpc>
                          <a:spcPct val="115000"/>
                        </a:lnSpc>
                        <a:spcAft>
                          <a:spcPts val="0"/>
                        </a:spcAft>
                      </a:pPr>
                      <a:r>
                        <a:rPr lang="en-GB" sz="1200" b="1">
                          <a:effectLst/>
                        </a:rPr>
                        <a:t>3.6</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b="1" dirty="0">
                          <a:effectLst/>
                        </a:rPr>
                        <a:t>2.1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b="1" dirty="0">
                          <a:effectLst/>
                        </a:rPr>
                        <a:t>1.7</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c>
                  <a:txBody>
                    <a:bodyPr/>
                    <a:lstStyle/>
                    <a:p>
                      <a:pPr algn="r">
                        <a:lnSpc>
                          <a:spcPct val="115000"/>
                        </a:lnSpc>
                        <a:spcAft>
                          <a:spcPts val="0"/>
                        </a:spcAft>
                      </a:pPr>
                      <a:r>
                        <a:rPr lang="en-GB" sz="1200" b="1" dirty="0">
                          <a:effectLst/>
                        </a:rPr>
                        <a:t>8.4</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00" marR="27700" marT="0" marB="0" anchor="b"/>
                </a:tc>
              </a:tr>
            </a:tbl>
          </a:graphicData>
        </a:graphic>
      </p:graphicFrame>
      <p:sp>
        <p:nvSpPr>
          <p:cNvPr id="8" name="Rounded Rectangle 7"/>
          <p:cNvSpPr/>
          <p:nvPr/>
        </p:nvSpPr>
        <p:spPr>
          <a:xfrm>
            <a:off x="228600" y="533400"/>
            <a:ext cx="8153400" cy="4684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200" b="1" dirty="0" smtClean="0">
                <a:solidFill>
                  <a:prstClr val="black"/>
                </a:solidFill>
              </a:rPr>
              <a:t>Краткие итоги</a:t>
            </a:r>
            <a:endParaRPr lang="en-GB" sz="2200" b="1" dirty="0">
              <a:solidFill>
                <a:prstClr val="black"/>
              </a:solidFill>
            </a:endParaRPr>
          </a:p>
        </p:txBody>
      </p:sp>
    </p:spTree>
    <p:extLst>
      <p:ext uri="{BB962C8B-B14F-4D97-AF65-F5344CB8AC3E}">
        <p14:creationId xmlns:p14="http://schemas.microsoft.com/office/powerpoint/2010/main" val="64845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39</a:t>
            </a:fld>
            <a:endParaRPr lang="en-US" dirty="0"/>
          </a:p>
        </p:txBody>
      </p:sp>
      <p:sp>
        <p:nvSpPr>
          <p:cNvPr id="5" name="Rounded Rectangle 4"/>
          <p:cNvSpPr/>
          <p:nvPr/>
        </p:nvSpPr>
        <p:spPr>
          <a:xfrm>
            <a:off x="228600" y="598394"/>
            <a:ext cx="81534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600" b="1" dirty="0" smtClean="0">
                <a:solidFill>
                  <a:prstClr val="black"/>
                </a:solidFill>
              </a:rPr>
              <a:t>Каковы выводы</a:t>
            </a:r>
            <a:r>
              <a:rPr lang="en-GB" sz="2600" b="1" dirty="0" smtClean="0">
                <a:solidFill>
                  <a:prstClr val="black"/>
                </a:solidFill>
              </a:rPr>
              <a:t>?</a:t>
            </a:r>
            <a:endParaRPr lang="en-GB" sz="2600" b="1" dirty="0">
              <a:solidFill>
                <a:prstClr val="black"/>
              </a:solidFill>
            </a:endParaRPr>
          </a:p>
        </p:txBody>
      </p:sp>
      <p:sp>
        <p:nvSpPr>
          <p:cNvPr id="6" name="TextBox 5"/>
          <p:cNvSpPr txBox="1"/>
          <p:nvPr/>
        </p:nvSpPr>
        <p:spPr>
          <a:xfrm>
            <a:off x="228600" y="1196843"/>
            <a:ext cx="8449236" cy="5940088"/>
          </a:xfrm>
          <a:prstGeom prst="rect">
            <a:avLst/>
          </a:prstGeom>
          <a:noFill/>
        </p:spPr>
        <p:txBody>
          <a:bodyPr wrap="square" rtlCol="0">
            <a:spAutoFit/>
          </a:bodyPr>
          <a:lstStyle/>
          <a:p>
            <a:pPr marL="342900" indent="-342900">
              <a:buFont typeface="Arial" panose="020B0604020202020204" pitchFamily="34" charset="0"/>
              <a:buChar char="•"/>
            </a:pPr>
            <a:r>
              <a:rPr lang="ru-RU" b="1" dirty="0" smtClean="0">
                <a:solidFill>
                  <a:prstClr val="black"/>
                </a:solidFill>
              </a:rPr>
              <a:t>В большинстве стран </a:t>
            </a:r>
            <a:r>
              <a:rPr lang="ru-RU" b="1" dirty="0">
                <a:solidFill>
                  <a:prstClr val="black"/>
                </a:solidFill>
              </a:rPr>
              <a:t>на протяжении всего распределения</a:t>
            </a:r>
            <a:r>
              <a:rPr lang="en-GB" b="1" dirty="0">
                <a:solidFill>
                  <a:prstClr val="black"/>
                </a:solidFill>
              </a:rPr>
              <a:t> </a:t>
            </a:r>
            <a:r>
              <a:rPr lang="ru-RU" b="1" dirty="0" smtClean="0">
                <a:solidFill>
                  <a:prstClr val="black"/>
                </a:solidFill>
              </a:rPr>
              <a:t>наблюдается медленный рост оплаты труда </a:t>
            </a:r>
            <a:r>
              <a:rPr lang="en-GB" b="1" dirty="0" smtClean="0">
                <a:solidFill>
                  <a:prstClr val="black"/>
                </a:solidFill>
              </a:rPr>
              <a:t>(</a:t>
            </a:r>
            <a:r>
              <a:rPr lang="ru-RU" b="1" dirty="0" smtClean="0">
                <a:solidFill>
                  <a:prstClr val="black"/>
                </a:solidFill>
              </a:rPr>
              <a:t>при некоторой стагнации в том или ином периоде</a:t>
            </a:r>
            <a:r>
              <a:rPr lang="en-GB" b="1" dirty="0" smtClean="0">
                <a:solidFill>
                  <a:prstClr val="black"/>
                </a:solidFill>
              </a:rPr>
              <a:t>…)</a:t>
            </a:r>
          </a:p>
          <a:p>
            <a:pPr marL="342900" indent="-342900">
              <a:buFont typeface="Arial" panose="020B0604020202020204" pitchFamily="34" charset="0"/>
              <a:buChar char="•"/>
            </a:pPr>
            <a:endParaRPr lang="en-GB" b="1" dirty="0" smtClean="0">
              <a:solidFill>
                <a:prstClr val="black"/>
              </a:solidFill>
            </a:endParaRPr>
          </a:p>
          <a:p>
            <a:pPr marL="800100" lvl="1" indent="-342900">
              <a:buFont typeface="Arial" panose="020B0604020202020204" pitchFamily="34" charset="0"/>
              <a:buChar char="•"/>
            </a:pPr>
            <a:r>
              <a:rPr lang="en-GB" b="1" dirty="0" smtClean="0">
                <a:solidFill>
                  <a:prstClr val="black"/>
                </a:solidFill>
              </a:rPr>
              <a:t>… </a:t>
            </a:r>
            <a:r>
              <a:rPr lang="ru-RU" b="1" dirty="0" smtClean="0">
                <a:solidFill>
                  <a:prstClr val="black"/>
                </a:solidFill>
              </a:rPr>
              <a:t>кроме верхних 10%, где наблюдается резкий скачок</a:t>
            </a:r>
            <a:endParaRPr lang="en-GB" b="1" dirty="0" smtClean="0">
              <a:solidFill>
                <a:prstClr val="black"/>
              </a:solidFill>
            </a:endParaRPr>
          </a:p>
          <a:p>
            <a:pPr marL="800100" lvl="1" indent="-342900">
              <a:buFont typeface="Arial" panose="020B0604020202020204" pitchFamily="34" charset="0"/>
              <a:buChar char="•"/>
            </a:pPr>
            <a:r>
              <a:rPr lang="en-GB" b="1" dirty="0" smtClean="0">
                <a:solidFill>
                  <a:prstClr val="black"/>
                </a:solidFill>
              </a:rPr>
              <a:t>… </a:t>
            </a:r>
            <a:r>
              <a:rPr lang="ru-RU" b="1" dirty="0" smtClean="0">
                <a:solidFill>
                  <a:prstClr val="black"/>
                </a:solidFill>
              </a:rPr>
              <a:t>этот скачок особенно заметен у верхнего</a:t>
            </a:r>
            <a:r>
              <a:rPr lang="en-GB" b="1" dirty="0" smtClean="0">
                <a:solidFill>
                  <a:prstClr val="black"/>
                </a:solidFill>
              </a:rPr>
              <a:t> 1%</a:t>
            </a:r>
          </a:p>
          <a:p>
            <a:pPr marL="800100" lvl="1" indent="-342900">
              <a:buFont typeface="Arial" panose="020B0604020202020204" pitchFamily="34" charset="0"/>
              <a:buChar char="•"/>
            </a:pPr>
            <a:endParaRPr lang="en-GB" b="1" dirty="0" smtClean="0">
              <a:solidFill>
                <a:prstClr val="black"/>
              </a:solidFill>
            </a:endParaRPr>
          </a:p>
          <a:p>
            <a:pPr marL="800100" lvl="1" indent="-342900">
              <a:buFont typeface="Arial" panose="020B0604020202020204" pitchFamily="34" charset="0"/>
              <a:buChar char="•"/>
            </a:pPr>
            <a:r>
              <a:rPr lang="en-GB" b="1" dirty="0" smtClean="0">
                <a:solidFill>
                  <a:prstClr val="black"/>
                </a:solidFill>
              </a:rPr>
              <a:t>… </a:t>
            </a:r>
            <a:r>
              <a:rPr lang="ru-RU" b="1" dirty="0" smtClean="0">
                <a:solidFill>
                  <a:prstClr val="black"/>
                </a:solidFill>
              </a:rPr>
              <a:t>а почасовая оплата труда превращается в значительную разницу между долями (месячного) совокупного фонда оплаты труда, приходящимися на верхние и нижние децили</a:t>
            </a:r>
            <a:r>
              <a:rPr lang="en-GB" b="1" dirty="0" smtClean="0">
                <a:solidFill>
                  <a:prstClr val="black"/>
                </a:solidFill>
              </a:rPr>
              <a:t>.</a:t>
            </a:r>
          </a:p>
          <a:p>
            <a:pPr marL="342900" indent="-342900">
              <a:buFont typeface="Arial" panose="020B0604020202020204" pitchFamily="34" charset="0"/>
              <a:buChar char="•"/>
            </a:pPr>
            <a:endParaRPr lang="en-GB" b="1" dirty="0">
              <a:solidFill>
                <a:prstClr val="black"/>
              </a:solidFill>
            </a:endParaRPr>
          </a:p>
          <a:p>
            <a:pPr marL="342900" indent="-342900">
              <a:buFont typeface="Arial" panose="020B0604020202020204" pitchFamily="34" charset="0"/>
              <a:buChar char="•"/>
            </a:pPr>
            <a:r>
              <a:rPr lang="ru-RU" b="1" dirty="0" smtClean="0">
                <a:solidFill>
                  <a:prstClr val="black"/>
                </a:solidFill>
              </a:rPr>
              <a:t>В странах с переходной экономикой и низким уровнем доходов наблюдается аналогичная закономерность</a:t>
            </a:r>
            <a:r>
              <a:rPr lang="en-GB" b="1" dirty="0" smtClean="0">
                <a:solidFill>
                  <a:prstClr val="black"/>
                </a:solidFill>
              </a:rPr>
              <a:t> (</a:t>
            </a:r>
            <a:r>
              <a:rPr lang="ru-RU" b="1" dirty="0" smtClean="0">
                <a:solidFill>
                  <a:prstClr val="black"/>
                </a:solidFill>
              </a:rPr>
              <a:t>скачок на верхнем конце</a:t>
            </a:r>
            <a:r>
              <a:rPr lang="en-GB" b="1" dirty="0" smtClean="0">
                <a:solidFill>
                  <a:prstClr val="black"/>
                </a:solidFill>
              </a:rPr>
              <a:t>)</a:t>
            </a:r>
            <a:r>
              <a:rPr lang="ru-RU" b="1" dirty="0" smtClean="0">
                <a:solidFill>
                  <a:prstClr val="black"/>
                </a:solidFill>
              </a:rPr>
              <a:t>, но диапазон между верхом и низом намного больше, чем в развитых странах</a:t>
            </a:r>
            <a:r>
              <a:rPr lang="en-GB" b="1" dirty="0" smtClean="0">
                <a:solidFill>
                  <a:prstClr val="black"/>
                </a:solidFill>
              </a:rPr>
              <a:t>.</a:t>
            </a:r>
            <a:endParaRPr lang="en-GB" b="1" dirty="0">
              <a:solidFill>
                <a:prstClr val="black"/>
              </a:solidFill>
            </a:endParaRPr>
          </a:p>
          <a:p>
            <a:endParaRPr lang="en-GB" b="1" dirty="0" smtClean="0">
              <a:solidFill>
                <a:prstClr val="black"/>
              </a:solidFill>
            </a:endParaRPr>
          </a:p>
          <a:p>
            <a:r>
              <a:rPr lang="ru-RU" b="1" dirty="0" smtClean="0">
                <a:solidFill>
                  <a:prstClr val="black"/>
                </a:solidFill>
              </a:rPr>
              <a:t>Вопрос</a:t>
            </a:r>
            <a:r>
              <a:rPr lang="en-GB" b="1" dirty="0" smtClean="0">
                <a:solidFill>
                  <a:prstClr val="black"/>
                </a:solidFill>
              </a:rPr>
              <a:t>: </a:t>
            </a:r>
          </a:p>
          <a:p>
            <a:r>
              <a:rPr lang="ru-RU" b="1" dirty="0" smtClean="0">
                <a:solidFill>
                  <a:prstClr val="black"/>
                </a:solidFill>
              </a:rPr>
              <a:t>«</a:t>
            </a:r>
            <a:r>
              <a:rPr lang="ru-RU" sz="1900" b="1" i="1" dirty="0" smtClean="0">
                <a:solidFill>
                  <a:srgbClr val="FF0000"/>
                </a:solidFill>
              </a:rPr>
              <a:t>Можно ли объяснить резкий скачок у последних 10% или верхнего 1% разницей в характеристиках работников</a:t>
            </a:r>
            <a:r>
              <a:rPr lang="en-GB" sz="1900" b="1" i="1" dirty="0" smtClean="0">
                <a:solidFill>
                  <a:srgbClr val="FF0000"/>
                </a:solidFill>
              </a:rPr>
              <a:t>?</a:t>
            </a:r>
            <a:r>
              <a:rPr lang="ru-RU" sz="1900" b="1" i="1" dirty="0" smtClean="0">
                <a:solidFill>
                  <a:srgbClr val="FF0000"/>
                </a:solidFill>
              </a:rPr>
              <a:t>»</a:t>
            </a:r>
            <a:endParaRPr lang="en-GB" b="1" dirty="0" smtClean="0">
              <a:solidFill>
                <a:prstClr val="black"/>
              </a:solidFill>
            </a:endParaRPr>
          </a:p>
          <a:p>
            <a:pPr marL="342900" indent="-342900">
              <a:buFont typeface="Arial" panose="020B0604020202020204" pitchFamily="34" charset="0"/>
              <a:buChar char="•"/>
            </a:pPr>
            <a:endParaRPr lang="en-GB" b="1" dirty="0" smtClean="0">
              <a:solidFill>
                <a:prstClr val="black"/>
              </a:solidFill>
            </a:endParaRPr>
          </a:p>
        </p:txBody>
      </p:sp>
    </p:spTree>
    <p:extLst>
      <p:ext uri="{BB962C8B-B14F-4D97-AF65-F5344CB8AC3E}">
        <p14:creationId xmlns:p14="http://schemas.microsoft.com/office/powerpoint/2010/main" val="294322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989" y="568326"/>
            <a:ext cx="7886700" cy="1325563"/>
          </a:xfrm>
        </p:spPr>
        <p:txBody>
          <a:bodyPr>
            <a:normAutofit/>
          </a:bodyPr>
          <a:lstStyle/>
          <a:p>
            <a:pPr algn="ctr"/>
            <a:r>
              <a:rPr lang="ru-RU" dirty="0" smtClean="0"/>
              <a:t>Что значит заработная плата</a:t>
            </a:r>
            <a:r>
              <a:rPr lang="en-GB" dirty="0" smtClean="0"/>
              <a:t>? </a:t>
            </a:r>
            <a:r>
              <a:rPr lang="ru-RU" dirty="0" smtClean="0"/>
              <a:t>Влияние на экономику</a:t>
            </a:r>
            <a:endParaRPr lang="en-GB" dirty="0"/>
          </a:p>
        </p:txBody>
      </p:sp>
      <p:sp>
        <p:nvSpPr>
          <p:cNvPr id="3" name="Content Placeholder 2"/>
          <p:cNvSpPr>
            <a:spLocks noGrp="1"/>
          </p:cNvSpPr>
          <p:nvPr>
            <p:ph idx="1"/>
          </p:nvPr>
        </p:nvSpPr>
        <p:spPr>
          <a:xfrm>
            <a:off x="628650" y="2286000"/>
            <a:ext cx="7886700" cy="3992563"/>
          </a:xfrm>
        </p:spPr>
        <p:txBody>
          <a:bodyPr>
            <a:normAutofit fontScale="92500" lnSpcReduction="20000"/>
          </a:bodyPr>
          <a:lstStyle/>
          <a:p>
            <a:r>
              <a:rPr lang="ru-RU" dirty="0" smtClean="0"/>
              <a:t>Для предприятий заработная плата означает трудовые затраты</a:t>
            </a:r>
            <a:r>
              <a:rPr lang="en-GB" dirty="0" smtClean="0"/>
              <a:t>.</a:t>
            </a:r>
            <a:r>
              <a:rPr lang="ru-RU" dirty="0" smtClean="0"/>
              <a:t> На макроэкономическом уровне она является одним из главных источников потребления домохозяйств</a:t>
            </a:r>
            <a:r>
              <a:rPr lang="en-GB" dirty="0" smtClean="0"/>
              <a:t> (</a:t>
            </a:r>
            <a:r>
              <a:rPr lang="ru-RU" dirty="0" smtClean="0"/>
              <a:t>при условии, что потребление не происходит в долг), что в свою очередь поддерживает совокупный спрос</a:t>
            </a:r>
            <a:r>
              <a:rPr lang="en-GB" dirty="0" smtClean="0"/>
              <a:t>.    </a:t>
            </a:r>
            <a:endParaRPr lang="en-GB" dirty="0"/>
          </a:p>
          <a:p>
            <a:endParaRPr lang="en-GB" dirty="0"/>
          </a:p>
          <a:p>
            <a:r>
              <a:rPr lang="ru-RU" dirty="0" smtClean="0"/>
              <a:t>Устойчивый рост заработной платы – главное условие формирования мощного среднего класса с высокой покупательной способностью и устойчивого экономического роста</a:t>
            </a:r>
            <a:r>
              <a:rPr lang="en-GB" dirty="0" smtClean="0"/>
              <a:t>.</a:t>
            </a:r>
            <a:endParaRPr lang="en-GB" dirty="0"/>
          </a:p>
        </p:txBody>
      </p:sp>
    </p:spTree>
    <p:extLst>
      <p:ext uri="{BB962C8B-B14F-4D97-AF65-F5344CB8AC3E}">
        <p14:creationId xmlns:p14="http://schemas.microsoft.com/office/powerpoint/2010/main" val="41683001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40</a:t>
            </a:fld>
            <a:endParaRPr lang="en-US" dirty="0"/>
          </a:p>
        </p:txBody>
      </p:sp>
      <p:sp>
        <p:nvSpPr>
          <p:cNvPr id="5" name="Rounded Rectangle 4"/>
          <p:cNvSpPr/>
          <p:nvPr/>
        </p:nvSpPr>
        <p:spPr>
          <a:xfrm>
            <a:off x="152400" y="685800"/>
            <a:ext cx="86106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prstClr val="black"/>
                </a:solidFill>
              </a:rPr>
              <a:t>Практика показывает, что скачок в оплате </a:t>
            </a:r>
            <a:r>
              <a:rPr lang="ru-RU" sz="2000" b="1" dirty="0">
                <a:solidFill>
                  <a:prstClr val="black"/>
                </a:solidFill>
              </a:rPr>
              <a:t>труда в верхнем </a:t>
            </a:r>
            <a:r>
              <a:rPr lang="ru-RU" sz="2000" b="1" dirty="0" smtClean="0">
                <a:solidFill>
                  <a:prstClr val="black"/>
                </a:solidFill>
              </a:rPr>
              <a:t>дециле необъясним только характеристикой работников</a:t>
            </a:r>
            <a:r>
              <a:rPr lang="en-GB" sz="2000" b="1" dirty="0" smtClean="0">
                <a:solidFill>
                  <a:prstClr val="black"/>
                </a:solidFill>
              </a:rPr>
              <a:t>!</a:t>
            </a:r>
            <a:endParaRPr lang="en-GB" sz="2000" b="1" dirty="0">
              <a:solidFill>
                <a:prstClr val="black"/>
              </a:solidFill>
            </a:endParaRPr>
          </a:p>
        </p:txBody>
      </p:sp>
      <p:pic>
        <p:nvPicPr>
          <p:cNvPr id="2" name="Picture 1"/>
          <p:cNvPicPr>
            <a:picLocks noChangeAspect="1"/>
          </p:cNvPicPr>
          <p:nvPr/>
        </p:nvPicPr>
        <p:blipFill>
          <a:blip r:embed="rId3"/>
          <a:stretch>
            <a:fillRect/>
          </a:stretch>
        </p:blipFill>
        <p:spPr>
          <a:xfrm>
            <a:off x="164123" y="1271954"/>
            <a:ext cx="4115157" cy="3127519"/>
          </a:xfrm>
          <a:prstGeom prst="rect">
            <a:avLst/>
          </a:prstGeom>
        </p:spPr>
      </p:pic>
      <p:pic>
        <p:nvPicPr>
          <p:cNvPr id="3" name="Picture 2"/>
          <p:cNvPicPr>
            <a:picLocks noChangeAspect="1"/>
          </p:cNvPicPr>
          <p:nvPr/>
        </p:nvPicPr>
        <p:blipFill>
          <a:blip r:embed="rId4"/>
          <a:stretch>
            <a:fillRect/>
          </a:stretch>
        </p:blipFill>
        <p:spPr>
          <a:xfrm>
            <a:off x="316066" y="4267200"/>
            <a:ext cx="3974937" cy="2517866"/>
          </a:xfrm>
          <a:prstGeom prst="rect">
            <a:avLst/>
          </a:prstGeom>
        </p:spPr>
      </p:pic>
      <p:pic>
        <p:nvPicPr>
          <p:cNvPr id="7" name="Picture 6"/>
          <p:cNvPicPr>
            <a:picLocks noChangeAspect="1"/>
          </p:cNvPicPr>
          <p:nvPr/>
        </p:nvPicPr>
        <p:blipFill>
          <a:blip r:embed="rId5"/>
          <a:stretch>
            <a:fillRect/>
          </a:stretch>
        </p:blipFill>
        <p:spPr>
          <a:xfrm>
            <a:off x="4176321" y="1351209"/>
            <a:ext cx="4724809" cy="3048264"/>
          </a:xfrm>
          <a:prstGeom prst="rect">
            <a:avLst/>
          </a:prstGeom>
        </p:spPr>
      </p:pic>
      <p:pic>
        <p:nvPicPr>
          <p:cNvPr id="8" name="Picture 7"/>
          <p:cNvPicPr>
            <a:picLocks noChangeAspect="1"/>
          </p:cNvPicPr>
          <p:nvPr/>
        </p:nvPicPr>
        <p:blipFill>
          <a:blip r:embed="rId6"/>
          <a:stretch>
            <a:fillRect/>
          </a:stretch>
        </p:blipFill>
        <p:spPr>
          <a:xfrm>
            <a:off x="4166219" y="4316899"/>
            <a:ext cx="4596782" cy="2597121"/>
          </a:xfrm>
          <a:prstGeom prst="rect">
            <a:avLst/>
          </a:prstGeom>
        </p:spPr>
      </p:pic>
    </p:spTree>
    <p:extLst>
      <p:ext uri="{BB962C8B-B14F-4D97-AF65-F5344CB8AC3E}">
        <p14:creationId xmlns:p14="http://schemas.microsoft.com/office/powerpoint/2010/main" val="1559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41</a:t>
            </a:fld>
            <a:endParaRPr lang="en-US" dirty="0"/>
          </a:p>
        </p:txBody>
      </p:sp>
      <p:sp>
        <p:nvSpPr>
          <p:cNvPr id="5" name="Rounded Rectangle 4"/>
          <p:cNvSpPr/>
          <p:nvPr/>
        </p:nvSpPr>
        <p:spPr>
          <a:xfrm>
            <a:off x="228600" y="598394"/>
            <a:ext cx="81534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600" b="1" dirty="0">
                <a:solidFill>
                  <a:prstClr val="black"/>
                </a:solidFill>
              </a:rPr>
              <a:t>… </a:t>
            </a:r>
            <a:r>
              <a:rPr lang="ru-RU" sz="2600" b="1" dirty="0">
                <a:solidFill>
                  <a:prstClr val="black"/>
                </a:solidFill>
              </a:rPr>
              <a:t>и характеристики </a:t>
            </a:r>
            <a:r>
              <a:rPr lang="ru-RU" sz="2600" b="1" dirty="0" smtClean="0">
                <a:solidFill>
                  <a:prstClr val="black"/>
                </a:solidFill>
              </a:rPr>
              <a:t>предприятия</a:t>
            </a:r>
            <a:endParaRPr lang="en-GB" sz="2600" dirty="0">
              <a:solidFill>
                <a:prstClr val="black"/>
              </a:solidFill>
            </a:endParaRPr>
          </a:p>
        </p:txBody>
      </p:sp>
      <p:pic>
        <p:nvPicPr>
          <p:cNvPr id="2" name="Picture 1"/>
          <p:cNvPicPr>
            <a:picLocks noChangeAspect="1"/>
          </p:cNvPicPr>
          <p:nvPr/>
        </p:nvPicPr>
        <p:blipFill>
          <a:blip r:embed="rId3"/>
          <a:stretch>
            <a:fillRect/>
          </a:stretch>
        </p:blipFill>
        <p:spPr>
          <a:xfrm>
            <a:off x="205154" y="1231440"/>
            <a:ext cx="3889585" cy="5499069"/>
          </a:xfrm>
          <a:prstGeom prst="rect">
            <a:avLst/>
          </a:prstGeom>
        </p:spPr>
      </p:pic>
      <p:pic>
        <p:nvPicPr>
          <p:cNvPr id="3" name="Picture 2"/>
          <p:cNvPicPr>
            <a:picLocks noChangeAspect="1"/>
          </p:cNvPicPr>
          <p:nvPr/>
        </p:nvPicPr>
        <p:blipFill>
          <a:blip r:embed="rId4"/>
          <a:stretch>
            <a:fillRect/>
          </a:stretch>
        </p:blipFill>
        <p:spPr>
          <a:xfrm>
            <a:off x="3882696" y="1231440"/>
            <a:ext cx="5261304" cy="5499069"/>
          </a:xfrm>
          <a:prstGeom prst="rect">
            <a:avLst/>
          </a:prstGeom>
        </p:spPr>
      </p:pic>
    </p:spTree>
    <p:extLst>
      <p:ext uri="{BB962C8B-B14F-4D97-AF65-F5344CB8AC3E}">
        <p14:creationId xmlns:p14="http://schemas.microsoft.com/office/powerpoint/2010/main" val="3350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42</a:t>
            </a:fld>
            <a:endParaRPr lang="en-US" dirty="0"/>
          </a:p>
        </p:txBody>
      </p:sp>
      <p:sp>
        <p:nvSpPr>
          <p:cNvPr id="5" name="Rounded Rectangle 4"/>
          <p:cNvSpPr/>
          <p:nvPr/>
        </p:nvSpPr>
        <p:spPr>
          <a:xfrm>
            <a:off x="228600" y="533400"/>
            <a:ext cx="81534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2600" b="1" dirty="0">
              <a:solidFill>
                <a:prstClr val="black"/>
              </a:solidFill>
            </a:endParaRPr>
          </a:p>
        </p:txBody>
      </p:sp>
      <p:sp>
        <p:nvSpPr>
          <p:cNvPr id="8" name="TextBox 7"/>
          <p:cNvSpPr txBox="1"/>
          <p:nvPr/>
        </p:nvSpPr>
        <p:spPr>
          <a:xfrm>
            <a:off x="228599" y="1158240"/>
            <a:ext cx="8153401" cy="4893647"/>
          </a:xfrm>
          <a:prstGeom prst="rect">
            <a:avLst/>
          </a:prstGeom>
          <a:noFill/>
        </p:spPr>
        <p:txBody>
          <a:bodyPr wrap="square" rtlCol="0">
            <a:spAutoFit/>
          </a:bodyPr>
          <a:lstStyle/>
          <a:p>
            <a:r>
              <a:rPr lang="ru-RU" sz="2400" b="1" dirty="0" smtClean="0">
                <a:solidFill>
                  <a:prstClr val="black"/>
                </a:solidFill>
              </a:rPr>
              <a:t>Итак</a:t>
            </a:r>
            <a:r>
              <a:rPr lang="en-GB" sz="2400" b="1" dirty="0" smtClean="0">
                <a:solidFill>
                  <a:prstClr val="black"/>
                </a:solidFill>
              </a:rPr>
              <a:t>:</a:t>
            </a:r>
          </a:p>
          <a:p>
            <a:pPr marL="285750" indent="-285750">
              <a:buFont typeface="Wingdings" panose="05000000000000000000" pitchFamily="2" charset="2"/>
              <a:buChar char="Ø"/>
            </a:pPr>
            <a:endParaRPr lang="en-GB" b="1" dirty="0" smtClean="0">
              <a:solidFill>
                <a:prstClr val="black"/>
              </a:solidFill>
            </a:endParaRPr>
          </a:p>
          <a:p>
            <a:pPr marL="742950" lvl="1" indent="-285750">
              <a:buFont typeface="Wingdings" panose="05000000000000000000" pitchFamily="2" charset="2"/>
              <a:buChar char="Ø"/>
            </a:pPr>
            <a:r>
              <a:rPr lang="ru-RU" b="1" dirty="0" smtClean="0">
                <a:solidFill>
                  <a:prstClr val="black"/>
                </a:solidFill>
              </a:rPr>
              <a:t>Личные характеристики не объясняют скачок в оплате труда на верхнем конце распределения</a:t>
            </a:r>
            <a:r>
              <a:rPr lang="en-GB" b="1" dirty="0" smtClean="0">
                <a:solidFill>
                  <a:prstClr val="black"/>
                </a:solidFill>
              </a:rPr>
              <a:t>,</a:t>
            </a:r>
            <a:r>
              <a:rPr lang="ru-RU" b="1" dirty="0" smtClean="0">
                <a:solidFill>
                  <a:prstClr val="black"/>
                </a:solidFill>
              </a:rPr>
              <a:t> при этом</a:t>
            </a:r>
            <a:r>
              <a:rPr lang="en-GB" b="1" dirty="0" smtClean="0">
                <a:solidFill>
                  <a:prstClr val="black"/>
                </a:solidFill>
              </a:rPr>
              <a:t>:</a:t>
            </a:r>
          </a:p>
          <a:p>
            <a:pPr lvl="1"/>
            <a:endParaRPr lang="en-GB" b="1" dirty="0" smtClean="0">
              <a:solidFill>
                <a:prstClr val="black"/>
              </a:solidFill>
            </a:endParaRPr>
          </a:p>
          <a:p>
            <a:pPr marL="1200150" lvl="2" indent="-285750">
              <a:buFont typeface="Wingdings" panose="05000000000000000000" pitchFamily="2" charset="2"/>
              <a:buChar char="Ø"/>
            </a:pPr>
            <a:r>
              <a:rPr lang="ru-RU" b="1" dirty="0" smtClean="0">
                <a:solidFill>
                  <a:prstClr val="black"/>
                </a:solidFill>
              </a:rPr>
              <a:t>Высшее образование не гарантирует высокооплачиваемую работу</a:t>
            </a:r>
            <a:endParaRPr lang="en-GB" b="1" dirty="0" smtClean="0">
              <a:solidFill>
                <a:prstClr val="black"/>
              </a:solidFill>
            </a:endParaRPr>
          </a:p>
          <a:p>
            <a:pPr marL="1200150" lvl="2" indent="-285750">
              <a:buFont typeface="Wingdings" panose="05000000000000000000" pitchFamily="2" charset="2"/>
              <a:buChar char="Ø"/>
            </a:pPr>
            <a:r>
              <a:rPr lang="ru-RU" b="1" dirty="0" smtClean="0">
                <a:solidFill>
                  <a:prstClr val="black"/>
                </a:solidFill>
              </a:rPr>
              <a:t>Половая принадлежность на верхнем конце имеет значение</a:t>
            </a:r>
            <a:r>
              <a:rPr lang="en-GB" b="1" dirty="0" smtClean="0">
                <a:solidFill>
                  <a:prstClr val="black"/>
                </a:solidFill>
              </a:rPr>
              <a:t>!</a:t>
            </a:r>
          </a:p>
          <a:p>
            <a:pPr marL="1200150" lvl="2" indent="-285750">
              <a:buFont typeface="Wingdings" panose="05000000000000000000" pitchFamily="2" charset="2"/>
              <a:buChar char="Ø"/>
            </a:pPr>
            <a:r>
              <a:rPr lang="ru-RU" b="1" dirty="0" smtClean="0">
                <a:solidFill>
                  <a:prstClr val="black"/>
                </a:solidFill>
              </a:rPr>
              <a:t>У частично занятых почасовая оплата труда занижена</a:t>
            </a:r>
            <a:endParaRPr lang="en-GB" b="1" dirty="0" smtClean="0">
              <a:solidFill>
                <a:prstClr val="black"/>
              </a:solidFill>
            </a:endParaRPr>
          </a:p>
          <a:p>
            <a:pPr marL="742950" lvl="1" indent="-285750">
              <a:buFont typeface="Wingdings" panose="05000000000000000000" pitchFamily="2" charset="2"/>
              <a:buChar char="Ø"/>
            </a:pPr>
            <a:endParaRPr lang="en-GB" b="1" dirty="0" smtClean="0">
              <a:solidFill>
                <a:prstClr val="black"/>
              </a:solidFill>
            </a:endParaRPr>
          </a:p>
          <a:p>
            <a:pPr marL="742950" lvl="1" indent="-285750">
              <a:buFont typeface="Wingdings" panose="05000000000000000000" pitchFamily="2" charset="2"/>
              <a:buChar char="Ø"/>
            </a:pPr>
            <a:r>
              <a:rPr lang="ru-RU" b="1" dirty="0" smtClean="0">
                <a:solidFill>
                  <a:prstClr val="black"/>
                </a:solidFill>
              </a:rPr>
              <a:t>Характеристики предприятия имеют значение, при этом</a:t>
            </a:r>
            <a:r>
              <a:rPr lang="en-GB" b="1" dirty="0" smtClean="0">
                <a:solidFill>
                  <a:prstClr val="black"/>
                </a:solidFill>
              </a:rPr>
              <a:t>:</a:t>
            </a:r>
          </a:p>
          <a:p>
            <a:pPr lvl="1"/>
            <a:endParaRPr lang="en-GB" b="1" dirty="0" smtClean="0">
              <a:solidFill>
                <a:prstClr val="black"/>
              </a:solidFill>
            </a:endParaRPr>
          </a:p>
          <a:p>
            <a:pPr marL="1200150" lvl="2" indent="-285750">
              <a:buFont typeface="Wingdings" panose="05000000000000000000" pitchFamily="2" charset="2"/>
              <a:buChar char="Ø"/>
            </a:pPr>
            <a:r>
              <a:rPr lang="ru-RU" b="1" dirty="0" smtClean="0">
                <a:solidFill>
                  <a:prstClr val="black"/>
                </a:solidFill>
              </a:rPr>
              <a:t>В верхних децилях преобладают крупные предприятия</a:t>
            </a:r>
            <a:endParaRPr lang="en-GB" b="1" dirty="0" smtClean="0">
              <a:solidFill>
                <a:prstClr val="black"/>
              </a:solidFill>
            </a:endParaRPr>
          </a:p>
          <a:p>
            <a:pPr marL="1200150" lvl="2" indent="-285750">
              <a:buFont typeface="Wingdings" panose="05000000000000000000" pitchFamily="2" charset="2"/>
              <a:buChar char="Ø"/>
            </a:pPr>
            <a:r>
              <a:rPr lang="ru-RU" b="1" dirty="0" smtClean="0">
                <a:solidFill>
                  <a:prstClr val="black"/>
                </a:solidFill>
              </a:rPr>
              <a:t>В верхних децилях высока доля финансовых и риэлтерских услуг</a:t>
            </a:r>
            <a:endParaRPr lang="en-GB" b="1" dirty="0" smtClean="0">
              <a:solidFill>
                <a:prstClr val="black"/>
              </a:solidFill>
            </a:endParaRPr>
          </a:p>
        </p:txBody>
      </p:sp>
    </p:spTree>
    <p:extLst>
      <p:ext uri="{BB962C8B-B14F-4D97-AF65-F5344CB8AC3E}">
        <p14:creationId xmlns:p14="http://schemas.microsoft.com/office/powerpoint/2010/main" val="96466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43</a:t>
            </a:fld>
            <a:endParaRPr lang="en-US" dirty="0"/>
          </a:p>
        </p:txBody>
      </p:sp>
      <p:sp>
        <p:nvSpPr>
          <p:cNvPr id="5" name="Rounded Rectangle 4"/>
          <p:cNvSpPr/>
          <p:nvPr/>
        </p:nvSpPr>
        <p:spPr>
          <a:xfrm>
            <a:off x="0" y="609600"/>
            <a:ext cx="8991600" cy="6970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prstClr val="black"/>
                </a:solidFill>
              </a:rPr>
              <a:t>… </a:t>
            </a:r>
            <a:r>
              <a:rPr lang="ru-RU" sz="2400" b="1" dirty="0" smtClean="0">
                <a:solidFill>
                  <a:prstClr val="black"/>
                </a:solidFill>
              </a:rPr>
              <a:t>и какова ситуация в странах с переходной экономикой и низким уровнем доходов</a:t>
            </a:r>
            <a:r>
              <a:rPr lang="en-GB" sz="2400" b="1" dirty="0" smtClean="0">
                <a:solidFill>
                  <a:prstClr val="black"/>
                </a:solidFill>
              </a:rPr>
              <a:t>?</a:t>
            </a:r>
            <a:endParaRPr lang="en-GB" sz="2400" b="1" dirty="0">
              <a:solidFill>
                <a:prstClr val="black"/>
              </a:solidFill>
            </a:endParaRPr>
          </a:p>
        </p:txBody>
      </p:sp>
      <p:sp>
        <p:nvSpPr>
          <p:cNvPr id="6" name="TextBox 5"/>
          <p:cNvSpPr txBox="1"/>
          <p:nvPr/>
        </p:nvSpPr>
        <p:spPr>
          <a:xfrm>
            <a:off x="207265" y="1417398"/>
            <a:ext cx="8784335" cy="584775"/>
          </a:xfrm>
          <a:prstGeom prst="rect">
            <a:avLst/>
          </a:prstGeom>
          <a:noFill/>
        </p:spPr>
        <p:txBody>
          <a:bodyPr wrap="square" rtlCol="0">
            <a:spAutoFit/>
          </a:bodyPr>
          <a:lstStyle/>
          <a:p>
            <a:pPr marL="342900" indent="-342900">
              <a:buFont typeface="Wingdings" panose="05000000000000000000" pitchFamily="2" charset="2"/>
              <a:buChar char="Ø"/>
            </a:pPr>
            <a:r>
              <a:rPr lang="ru-RU" sz="1600" b="1" dirty="0" smtClean="0">
                <a:solidFill>
                  <a:prstClr val="black"/>
                </a:solidFill>
              </a:rPr>
              <a:t>Наблюдается аналогичная закономерность при еще большем контрасте</a:t>
            </a:r>
            <a:endParaRPr lang="en-GB" sz="1600" b="1" dirty="0" smtClean="0">
              <a:solidFill>
                <a:prstClr val="black"/>
              </a:solidFill>
            </a:endParaRPr>
          </a:p>
          <a:p>
            <a:pPr marL="342900" indent="-342900">
              <a:buFont typeface="Wingdings" panose="05000000000000000000" pitchFamily="2" charset="2"/>
              <a:buChar char="Ø"/>
            </a:pPr>
            <a:r>
              <a:rPr lang="ru-RU" sz="1600" b="1" dirty="0" smtClean="0">
                <a:solidFill>
                  <a:prstClr val="black"/>
                </a:solidFill>
              </a:rPr>
              <a:t>Пример</a:t>
            </a:r>
            <a:r>
              <a:rPr lang="en-GB" sz="1600" b="1" dirty="0" smtClean="0">
                <a:solidFill>
                  <a:prstClr val="black"/>
                </a:solidFill>
              </a:rPr>
              <a:t>:</a:t>
            </a:r>
            <a:r>
              <a:rPr lang="ru-RU" sz="1600" b="1" dirty="0" smtClean="0">
                <a:solidFill>
                  <a:prstClr val="black"/>
                </a:solidFill>
              </a:rPr>
              <a:t> пол и уровень образования работников в отдельных странах</a:t>
            </a:r>
            <a:endParaRPr lang="en-GB" sz="1600" b="1" dirty="0" smtClean="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76535332"/>
              </p:ext>
            </p:extLst>
          </p:nvPr>
        </p:nvGraphicFramePr>
        <p:xfrm>
          <a:off x="152400" y="2286000"/>
          <a:ext cx="8686800" cy="4277659"/>
        </p:xfrm>
        <a:graphic>
          <a:graphicData uri="http://schemas.openxmlformats.org/drawingml/2006/table">
            <a:tbl>
              <a:tblPr firstRow="1" bandRow="1">
                <a:tableStyleId>{5C22544A-7EE6-4342-B048-85BDC9FD1C3A}</a:tableStyleId>
              </a:tblPr>
              <a:tblGrid>
                <a:gridCol w="4191000"/>
                <a:gridCol w="4495800"/>
              </a:tblGrid>
              <a:tr h="550956">
                <a:tc>
                  <a:txBody>
                    <a:bodyPr/>
                    <a:lstStyle/>
                    <a:p>
                      <a:r>
                        <a:rPr lang="ru-RU" dirty="0" smtClean="0">
                          <a:solidFill>
                            <a:schemeClr val="tx1"/>
                          </a:solidFill>
                        </a:rPr>
                        <a:t>ПОЛ</a:t>
                      </a:r>
                      <a:endParaRPr lang="en-GB" dirty="0">
                        <a:solidFill>
                          <a:schemeClr val="tx1"/>
                        </a:solidFill>
                      </a:endParaRPr>
                    </a:p>
                  </a:txBody>
                  <a:tcPr>
                    <a:solidFill>
                      <a:schemeClr val="accent3">
                        <a:lumMod val="40000"/>
                        <a:lumOff val="60000"/>
                      </a:schemeClr>
                    </a:solidFill>
                  </a:tcPr>
                </a:tc>
                <a:tc>
                  <a:txBody>
                    <a:bodyPr/>
                    <a:lstStyle/>
                    <a:p>
                      <a:r>
                        <a:rPr lang="ru-RU" dirty="0" smtClean="0">
                          <a:solidFill>
                            <a:schemeClr val="tx1"/>
                          </a:solidFill>
                        </a:rPr>
                        <a:t>ОБРАЗОВАНИЕ</a:t>
                      </a:r>
                      <a:endParaRPr lang="en-GB" dirty="0">
                        <a:solidFill>
                          <a:schemeClr val="tx1"/>
                        </a:solidFill>
                      </a:endParaRPr>
                    </a:p>
                  </a:txBody>
                  <a:tcPr>
                    <a:solidFill>
                      <a:schemeClr val="accent3">
                        <a:lumMod val="40000"/>
                        <a:lumOff val="60000"/>
                      </a:schemeClr>
                    </a:solidFill>
                  </a:tcPr>
                </a:tc>
              </a:tr>
              <a:tr h="1963644">
                <a:tc>
                  <a:txBody>
                    <a:bodyPr/>
                    <a:lstStyle/>
                    <a:p>
                      <a:endParaRPr lang="en-GB" dirty="0">
                        <a:solidFill>
                          <a:schemeClr val="tx1"/>
                        </a:solidFill>
                      </a:endParaRPr>
                    </a:p>
                  </a:txBody>
                  <a:tcPr>
                    <a:solidFill>
                      <a:schemeClr val="accent3"/>
                    </a:solidFill>
                  </a:tcPr>
                </a:tc>
                <a:tc>
                  <a:txBody>
                    <a:bodyPr/>
                    <a:lstStyle/>
                    <a:p>
                      <a:endParaRPr lang="en-GB" dirty="0">
                        <a:solidFill>
                          <a:schemeClr val="tx1"/>
                        </a:solidFill>
                      </a:endParaRPr>
                    </a:p>
                  </a:txBody>
                  <a:tcPr>
                    <a:solidFill>
                      <a:schemeClr val="accent3"/>
                    </a:solidFill>
                  </a:tcPr>
                </a:tc>
              </a:tr>
              <a:tr h="1763059">
                <a:tc>
                  <a:txBody>
                    <a:bodyPr/>
                    <a:lstStyle/>
                    <a:p>
                      <a:endParaRPr lang="en-GB" dirty="0">
                        <a:solidFill>
                          <a:schemeClr val="tx1"/>
                        </a:solidFill>
                      </a:endParaRPr>
                    </a:p>
                  </a:txBody>
                  <a:tcPr>
                    <a:solidFill>
                      <a:schemeClr val="accent3"/>
                    </a:solidFill>
                  </a:tcPr>
                </a:tc>
                <a:tc>
                  <a:txBody>
                    <a:bodyPr/>
                    <a:lstStyle/>
                    <a:p>
                      <a:endParaRPr lang="en-GB" dirty="0">
                        <a:solidFill>
                          <a:schemeClr val="tx1"/>
                        </a:solidFill>
                      </a:endParaRPr>
                    </a:p>
                  </a:txBody>
                  <a:tcPr>
                    <a:solidFill>
                      <a:schemeClr val="accent3"/>
                    </a:solidFill>
                  </a:tcPr>
                </a:tc>
              </a:tr>
            </a:tbl>
          </a:graphicData>
        </a:graphic>
      </p:graphicFrame>
      <p:pic>
        <p:nvPicPr>
          <p:cNvPr id="2" name="Picture 1"/>
          <p:cNvPicPr>
            <a:picLocks noChangeAspect="1"/>
          </p:cNvPicPr>
          <p:nvPr/>
        </p:nvPicPr>
        <p:blipFill>
          <a:blip r:embed="rId3"/>
          <a:stretch>
            <a:fillRect/>
          </a:stretch>
        </p:blipFill>
        <p:spPr>
          <a:xfrm>
            <a:off x="-11723" y="2743200"/>
            <a:ext cx="4273666" cy="2060627"/>
          </a:xfrm>
          <a:prstGeom prst="rect">
            <a:avLst/>
          </a:prstGeom>
        </p:spPr>
      </p:pic>
      <p:pic>
        <p:nvPicPr>
          <p:cNvPr id="3" name="Picture 2"/>
          <p:cNvPicPr>
            <a:picLocks noChangeAspect="1"/>
          </p:cNvPicPr>
          <p:nvPr/>
        </p:nvPicPr>
        <p:blipFill>
          <a:blip r:embed="rId4"/>
          <a:stretch>
            <a:fillRect/>
          </a:stretch>
        </p:blipFill>
        <p:spPr>
          <a:xfrm>
            <a:off x="35169" y="4803827"/>
            <a:ext cx="4273666" cy="1828959"/>
          </a:xfrm>
          <a:prstGeom prst="rect">
            <a:avLst/>
          </a:prstGeom>
        </p:spPr>
      </p:pic>
      <p:pic>
        <p:nvPicPr>
          <p:cNvPr id="12" name="Picture 11"/>
          <p:cNvPicPr>
            <a:picLocks noChangeAspect="1"/>
          </p:cNvPicPr>
          <p:nvPr/>
        </p:nvPicPr>
        <p:blipFill>
          <a:blip r:embed="rId5"/>
          <a:stretch>
            <a:fillRect/>
          </a:stretch>
        </p:blipFill>
        <p:spPr>
          <a:xfrm>
            <a:off x="4237248" y="2743200"/>
            <a:ext cx="4730906" cy="2444708"/>
          </a:xfrm>
          <a:prstGeom prst="rect">
            <a:avLst/>
          </a:prstGeom>
        </p:spPr>
      </p:pic>
      <p:pic>
        <p:nvPicPr>
          <p:cNvPr id="13" name="Picture 12"/>
          <p:cNvPicPr>
            <a:picLocks noChangeAspect="1"/>
          </p:cNvPicPr>
          <p:nvPr/>
        </p:nvPicPr>
        <p:blipFill>
          <a:blip r:embed="rId6"/>
          <a:stretch>
            <a:fillRect/>
          </a:stretch>
        </p:blipFill>
        <p:spPr>
          <a:xfrm>
            <a:off x="4272416" y="4809689"/>
            <a:ext cx="4566783" cy="2060627"/>
          </a:xfrm>
          <a:prstGeom prst="rect">
            <a:avLst/>
          </a:prstGeom>
        </p:spPr>
      </p:pic>
    </p:spTree>
    <p:extLst>
      <p:ext uri="{BB962C8B-B14F-4D97-AF65-F5344CB8AC3E}">
        <p14:creationId xmlns:p14="http://schemas.microsoft.com/office/powerpoint/2010/main" val="180546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44</a:t>
            </a:fld>
            <a:endParaRPr lang="en-US" dirty="0"/>
          </a:p>
        </p:txBody>
      </p:sp>
      <p:sp>
        <p:nvSpPr>
          <p:cNvPr id="5" name="Rounded Rectangle 4"/>
          <p:cNvSpPr/>
          <p:nvPr/>
        </p:nvSpPr>
        <p:spPr>
          <a:xfrm>
            <a:off x="228600" y="598394"/>
            <a:ext cx="8763000" cy="620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prstClr val="black"/>
                </a:solidFill>
              </a:rPr>
              <a:t>Комментарии</a:t>
            </a:r>
            <a:r>
              <a:rPr lang="en-GB" sz="2400" b="1" dirty="0" smtClean="0">
                <a:solidFill>
                  <a:prstClr val="black"/>
                </a:solidFill>
              </a:rPr>
              <a:t>:</a:t>
            </a:r>
            <a:endParaRPr lang="en-GB" sz="2400" b="1" dirty="0">
              <a:solidFill>
                <a:prstClr val="black"/>
              </a:solidFill>
            </a:endParaRPr>
          </a:p>
        </p:txBody>
      </p:sp>
      <p:sp>
        <p:nvSpPr>
          <p:cNvPr id="6" name="TextBox 5"/>
          <p:cNvSpPr txBox="1"/>
          <p:nvPr/>
        </p:nvSpPr>
        <p:spPr>
          <a:xfrm>
            <a:off x="134378" y="1295400"/>
            <a:ext cx="8628622" cy="5355312"/>
          </a:xfrm>
          <a:prstGeom prst="rect">
            <a:avLst/>
          </a:prstGeom>
          <a:noFill/>
        </p:spPr>
        <p:txBody>
          <a:bodyPr wrap="square" rtlCol="0">
            <a:spAutoFit/>
          </a:bodyPr>
          <a:lstStyle/>
          <a:p>
            <a:pPr marL="342900" indent="-342900">
              <a:buFont typeface="Wingdings" panose="05000000000000000000" pitchFamily="2" charset="2"/>
              <a:buChar char="§"/>
            </a:pPr>
            <a:r>
              <a:rPr lang="ru-RU" sz="1700" b="1" dirty="0" smtClean="0">
                <a:solidFill>
                  <a:srgbClr val="C00000"/>
                </a:solidFill>
              </a:rPr>
              <a:t>Классические характеристики на рынке труда</a:t>
            </a:r>
            <a:r>
              <a:rPr lang="en-GB" sz="1700" b="1" dirty="0" smtClean="0">
                <a:solidFill>
                  <a:prstClr val="black"/>
                </a:solidFill>
              </a:rPr>
              <a:t> – </a:t>
            </a:r>
            <a:r>
              <a:rPr lang="ru-RU" sz="1700" b="1" dirty="0" smtClean="0">
                <a:solidFill>
                  <a:prstClr val="black"/>
                </a:solidFill>
              </a:rPr>
              <a:t>в описательной или причинно-следственной форме, как показано в докладе</a:t>
            </a:r>
            <a:r>
              <a:rPr lang="en-GB" sz="1700" b="1" dirty="0" smtClean="0">
                <a:solidFill>
                  <a:prstClr val="black"/>
                </a:solidFill>
              </a:rPr>
              <a:t> – </a:t>
            </a:r>
            <a:r>
              <a:rPr lang="ru-RU" sz="1700" b="1" dirty="0" smtClean="0">
                <a:solidFill>
                  <a:srgbClr val="C00000"/>
                </a:solidFill>
              </a:rPr>
              <a:t>не могут объяснить значительный сдвиг в оплате труда в пользу верхнего</a:t>
            </a:r>
            <a:r>
              <a:rPr lang="en-GB" sz="1700" b="1" dirty="0" smtClean="0">
                <a:solidFill>
                  <a:srgbClr val="C00000"/>
                </a:solidFill>
              </a:rPr>
              <a:t> 1%</a:t>
            </a:r>
          </a:p>
          <a:p>
            <a:pPr marL="342900" indent="-342900">
              <a:buFont typeface="Wingdings" panose="05000000000000000000" pitchFamily="2" charset="2"/>
              <a:buChar char="§"/>
            </a:pPr>
            <a:endParaRPr lang="en-GB" sz="1700" b="1" dirty="0">
              <a:solidFill>
                <a:prstClr val="black"/>
              </a:solidFill>
            </a:endParaRPr>
          </a:p>
          <a:p>
            <a:pPr marL="342900" indent="-342900">
              <a:buFont typeface="Wingdings" panose="05000000000000000000" pitchFamily="2" charset="2"/>
              <a:buChar char="§"/>
            </a:pPr>
            <a:r>
              <a:rPr lang="ru-RU" sz="1700" b="1" dirty="0" smtClean="0">
                <a:solidFill>
                  <a:srgbClr val="C00000"/>
                </a:solidFill>
              </a:rPr>
              <a:t>Половое распределение работников </a:t>
            </a:r>
            <a:r>
              <a:rPr lang="ru-RU" sz="1700" b="1" dirty="0" smtClean="0">
                <a:solidFill>
                  <a:prstClr val="black"/>
                </a:solidFill>
              </a:rPr>
              <a:t>по центилям почасовой оплаты труда показывает, что заработная плата зависит от факторов, не связанных с фактическими</a:t>
            </a:r>
            <a:r>
              <a:rPr lang="en-GB" sz="1700" b="1" dirty="0" smtClean="0">
                <a:solidFill>
                  <a:prstClr val="black"/>
                </a:solidFill>
              </a:rPr>
              <a:t> </a:t>
            </a:r>
            <a:r>
              <a:rPr lang="ru-RU" sz="1700" b="1" dirty="0" smtClean="0">
                <a:solidFill>
                  <a:prstClr val="black"/>
                </a:solidFill>
              </a:rPr>
              <a:t>«</a:t>
            </a:r>
            <a:r>
              <a:rPr lang="ru-RU" sz="1700" b="1" dirty="0" smtClean="0">
                <a:solidFill>
                  <a:srgbClr val="C00000"/>
                </a:solidFill>
              </a:rPr>
              <a:t>навыками, актуальными на рынке труда</a:t>
            </a:r>
            <a:r>
              <a:rPr lang="ru-RU" sz="1700" b="1" dirty="0" smtClean="0">
                <a:solidFill>
                  <a:prstClr val="black"/>
                </a:solidFill>
              </a:rPr>
              <a:t>»</a:t>
            </a:r>
            <a:endParaRPr lang="en-GB" sz="1700" b="1" dirty="0" smtClean="0">
              <a:solidFill>
                <a:prstClr val="black"/>
              </a:solidFill>
            </a:endParaRPr>
          </a:p>
          <a:p>
            <a:pPr marL="342900" indent="-342900">
              <a:buFont typeface="Wingdings" panose="05000000000000000000" pitchFamily="2" charset="2"/>
              <a:buChar char="§"/>
            </a:pPr>
            <a:endParaRPr lang="en-GB" sz="1700" b="1" dirty="0">
              <a:solidFill>
                <a:prstClr val="black"/>
              </a:solidFill>
            </a:endParaRPr>
          </a:p>
          <a:p>
            <a:pPr marL="342900" indent="-342900">
              <a:buFont typeface="Wingdings" panose="05000000000000000000" pitchFamily="2" charset="2"/>
              <a:buChar char="§"/>
            </a:pPr>
            <a:r>
              <a:rPr lang="ru-RU" sz="1700" b="1" dirty="0" smtClean="0">
                <a:solidFill>
                  <a:srgbClr val="C00000"/>
                </a:solidFill>
              </a:rPr>
              <a:t>Характеристики предприятия имеют значение</a:t>
            </a:r>
            <a:r>
              <a:rPr lang="en-GB" sz="1700" b="1" dirty="0" smtClean="0">
                <a:solidFill>
                  <a:prstClr val="black"/>
                </a:solidFill>
              </a:rPr>
              <a:t>: </a:t>
            </a:r>
            <a:r>
              <a:rPr lang="ru-RU" sz="1700" b="1" dirty="0" smtClean="0">
                <a:solidFill>
                  <a:prstClr val="black"/>
                </a:solidFill>
              </a:rPr>
              <a:t>в верхних центилях преобладают работники, занятые на крупных предприятиях и/или в определенных секторах (например, финансовых услуг)</a:t>
            </a:r>
            <a:r>
              <a:rPr lang="en-GB" sz="1700" b="1" dirty="0" smtClean="0">
                <a:solidFill>
                  <a:prstClr val="black"/>
                </a:solidFill>
              </a:rPr>
              <a:t>.</a:t>
            </a:r>
          </a:p>
          <a:p>
            <a:pPr marL="342900" indent="-342900">
              <a:buFont typeface="Wingdings" panose="05000000000000000000" pitchFamily="2" charset="2"/>
              <a:buChar char="§"/>
            </a:pPr>
            <a:endParaRPr lang="en-GB" sz="1700" b="1" dirty="0" smtClean="0">
              <a:solidFill>
                <a:prstClr val="black"/>
              </a:solidFill>
            </a:endParaRPr>
          </a:p>
          <a:p>
            <a:r>
              <a:rPr lang="en-GB" sz="1700" b="1" dirty="0">
                <a:solidFill>
                  <a:prstClr val="black"/>
                </a:solidFill>
              </a:rPr>
              <a:t> </a:t>
            </a:r>
            <a:r>
              <a:rPr lang="en-GB" sz="1700" b="1" dirty="0" smtClean="0">
                <a:solidFill>
                  <a:prstClr val="black"/>
                </a:solidFill>
              </a:rPr>
              <a:t>     </a:t>
            </a:r>
            <a:r>
              <a:rPr lang="ru-RU" sz="1700" b="1" dirty="0" smtClean="0">
                <a:solidFill>
                  <a:prstClr val="black"/>
                </a:solidFill>
              </a:rPr>
              <a:t>Вопрос</a:t>
            </a:r>
            <a:r>
              <a:rPr lang="en-GB" sz="1700" b="1" dirty="0" smtClean="0">
                <a:solidFill>
                  <a:prstClr val="black"/>
                </a:solidFill>
              </a:rPr>
              <a:t>:</a:t>
            </a:r>
          </a:p>
          <a:p>
            <a:pPr marL="342900" indent="-342900">
              <a:buFont typeface="Wingdings" panose="05000000000000000000" pitchFamily="2" charset="2"/>
              <a:buChar char="§"/>
            </a:pPr>
            <a:endParaRPr lang="en-GB" sz="1700" b="1" dirty="0" smtClean="0">
              <a:solidFill>
                <a:prstClr val="black"/>
              </a:solidFill>
            </a:endParaRPr>
          </a:p>
          <a:p>
            <a:pPr lvl="1"/>
            <a:r>
              <a:rPr lang="en-GB" sz="1700" b="1" dirty="0" smtClean="0">
                <a:solidFill>
                  <a:prstClr val="black"/>
                </a:solidFill>
              </a:rPr>
              <a:t>	</a:t>
            </a:r>
            <a:r>
              <a:rPr lang="ru-RU" sz="1700" b="1" i="1" dirty="0" smtClean="0">
                <a:solidFill>
                  <a:srgbClr val="C00000"/>
                </a:solidFill>
              </a:rPr>
              <a:t>У всех ли наемных работников на предприятиях</a:t>
            </a:r>
            <a:r>
              <a:rPr lang="en-GB" sz="1700" b="1" i="1" dirty="0" smtClean="0">
                <a:solidFill>
                  <a:srgbClr val="C00000"/>
                </a:solidFill>
              </a:rPr>
              <a:t> (</a:t>
            </a:r>
            <a:r>
              <a:rPr lang="ru-RU" sz="1700" b="1" i="1" dirty="0" smtClean="0">
                <a:solidFill>
                  <a:srgbClr val="C00000"/>
                </a:solidFill>
              </a:rPr>
              <a:t>например</a:t>
            </a:r>
            <a:r>
              <a:rPr lang="en-GB" sz="1700" b="1" i="1" dirty="0" smtClean="0">
                <a:solidFill>
                  <a:srgbClr val="C00000"/>
                </a:solidFill>
              </a:rPr>
              <a:t>, 	</a:t>
            </a:r>
            <a:r>
              <a:rPr lang="ru-RU" sz="1700" b="1" i="1" dirty="0" smtClean="0">
                <a:solidFill>
                  <a:srgbClr val="C00000"/>
                </a:solidFill>
              </a:rPr>
              <a:t>крупных</a:t>
            </a:r>
            <a:r>
              <a:rPr lang="en-GB" sz="1700" b="1" i="1" dirty="0" smtClean="0">
                <a:solidFill>
                  <a:srgbClr val="C00000"/>
                </a:solidFill>
              </a:rPr>
              <a:t>)</a:t>
            </a:r>
            <a:r>
              <a:rPr lang="ru-RU" sz="1700" b="1" i="1" dirty="0" smtClean="0">
                <a:solidFill>
                  <a:srgbClr val="C00000"/>
                </a:solidFill>
              </a:rPr>
              <a:t> труд в равной мере оплачивается выше на уровне</a:t>
            </a:r>
            <a:r>
              <a:rPr lang="en-GB" sz="1700" b="1" i="1" dirty="0" smtClean="0">
                <a:solidFill>
                  <a:srgbClr val="C00000"/>
                </a:solidFill>
              </a:rPr>
              <a:t> 	</a:t>
            </a:r>
            <a:r>
              <a:rPr lang="ru-RU" sz="1700" b="1" i="1" dirty="0" smtClean="0">
                <a:solidFill>
                  <a:srgbClr val="C00000"/>
                </a:solidFill>
              </a:rPr>
              <a:t>предприятия</a:t>
            </a:r>
            <a:r>
              <a:rPr lang="en-GB" sz="1700" b="1" i="1" dirty="0" smtClean="0">
                <a:solidFill>
                  <a:srgbClr val="C00000"/>
                </a:solidFill>
              </a:rPr>
              <a:t>?</a:t>
            </a:r>
          </a:p>
          <a:p>
            <a:pPr lvl="1"/>
            <a:endParaRPr lang="en-GB" sz="1700" b="1" dirty="0">
              <a:solidFill>
                <a:prstClr val="black"/>
              </a:solidFill>
            </a:endParaRPr>
          </a:p>
          <a:p>
            <a:pPr marL="342900" indent="-342900">
              <a:buFont typeface="Wingdings" panose="05000000000000000000" pitchFamily="2" charset="2"/>
              <a:buChar char="Ø"/>
            </a:pPr>
            <a:r>
              <a:rPr lang="ru-RU" sz="1900" b="1" dirty="0" smtClean="0">
                <a:solidFill>
                  <a:srgbClr val="FF0000"/>
                </a:solidFill>
              </a:rPr>
              <a:t>Теперь взглянем, что происходит на уровне предприятий</a:t>
            </a:r>
            <a:r>
              <a:rPr lang="en-GB" sz="1900" b="1" dirty="0" smtClean="0">
                <a:solidFill>
                  <a:srgbClr val="FF0000"/>
                </a:solidFill>
              </a:rPr>
              <a:t>!</a:t>
            </a:r>
          </a:p>
        </p:txBody>
      </p:sp>
    </p:spTree>
    <p:extLst>
      <p:ext uri="{BB962C8B-B14F-4D97-AF65-F5344CB8AC3E}">
        <p14:creationId xmlns:p14="http://schemas.microsoft.com/office/powerpoint/2010/main" val="199771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45</a:t>
            </a:fld>
            <a:endParaRPr lang="en-US" dirty="0"/>
          </a:p>
        </p:txBody>
      </p:sp>
      <p:sp>
        <p:nvSpPr>
          <p:cNvPr id="5" name="Rounded Rectangle 4"/>
          <p:cNvSpPr/>
          <p:nvPr/>
        </p:nvSpPr>
        <p:spPr>
          <a:xfrm>
            <a:off x="228600" y="598394"/>
            <a:ext cx="8153400" cy="7732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prstClr val="black"/>
                </a:solidFill>
              </a:rPr>
              <a:t>Предприятия</a:t>
            </a:r>
            <a:r>
              <a:rPr lang="en-GB" sz="2400" b="1" dirty="0" smtClean="0">
                <a:solidFill>
                  <a:prstClr val="black"/>
                </a:solidFill>
              </a:rPr>
              <a:t>:</a:t>
            </a:r>
            <a:r>
              <a:rPr lang="ru-RU" sz="2400" b="1" dirty="0" smtClean="0">
                <a:solidFill>
                  <a:prstClr val="black"/>
                </a:solidFill>
              </a:rPr>
              <a:t> распределение оплаты труда в Европе</a:t>
            </a:r>
            <a:r>
              <a:rPr lang="en-GB" sz="2400" b="1" dirty="0" smtClean="0">
                <a:solidFill>
                  <a:prstClr val="black"/>
                </a:solidFill>
              </a:rPr>
              <a:t> (</a:t>
            </a:r>
            <a:r>
              <a:rPr lang="ru-RU" sz="2400" b="1" dirty="0" smtClean="0">
                <a:solidFill>
                  <a:prstClr val="black"/>
                </a:solidFill>
              </a:rPr>
              <a:t>валовая почасовая оплата труда</a:t>
            </a:r>
            <a:r>
              <a:rPr lang="en-GB" sz="2400" b="1" dirty="0" smtClean="0">
                <a:solidFill>
                  <a:prstClr val="black"/>
                </a:solidFill>
              </a:rPr>
              <a:t>)</a:t>
            </a:r>
            <a:endParaRPr lang="en-GB" sz="2400" b="1" dirty="0">
              <a:solidFill>
                <a:prstClr val="black"/>
              </a:solidFill>
            </a:endParaRPr>
          </a:p>
        </p:txBody>
      </p:sp>
      <p:sp>
        <p:nvSpPr>
          <p:cNvPr id="3" name="TextBox 2"/>
          <p:cNvSpPr txBox="1"/>
          <p:nvPr/>
        </p:nvSpPr>
        <p:spPr>
          <a:xfrm>
            <a:off x="6158756" y="1622707"/>
            <a:ext cx="2777980" cy="5047536"/>
          </a:xfrm>
          <a:prstGeom prst="rect">
            <a:avLst/>
          </a:prstGeom>
          <a:noFill/>
        </p:spPr>
        <p:txBody>
          <a:bodyPr wrap="square" rtlCol="0">
            <a:spAutoFit/>
          </a:bodyPr>
          <a:lstStyle/>
          <a:p>
            <a:pPr marL="285750" indent="-285750">
              <a:buFont typeface="Wingdings" panose="05000000000000000000" pitchFamily="2" charset="2"/>
              <a:buChar char="Ø"/>
            </a:pPr>
            <a:r>
              <a:rPr lang="ru-RU" sz="1400" b="1" dirty="0" smtClean="0">
                <a:solidFill>
                  <a:prstClr val="black"/>
                </a:solidFill>
              </a:rPr>
              <a:t>Дисперсия оплаты труда работников между европейскими предприятиями также показывает скачок у верхнего </a:t>
            </a:r>
            <a:r>
              <a:rPr lang="en-GB" sz="1400" b="1" dirty="0" smtClean="0">
                <a:solidFill>
                  <a:prstClr val="black"/>
                </a:solidFill>
              </a:rPr>
              <a:t>1% </a:t>
            </a:r>
          </a:p>
          <a:p>
            <a:pPr marL="285750" indent="-285750">
              <a:buFont typeface="Wingdings" panose="05000000000000000000" pitchFamily="2" charset="2"/>
              <a:buChar char="Ø"/>
            </a:pPr>
            <a:endParaRPr lang="en-GB" sz="1400" b="1" dirty="0">
              <a:solidFill>
                <a:prstClr val="black"/>
              </a:solidFill>
            </a:endParaRPr>
          </a:p>
          <a:p>
            <a:pPr marL="285750" indent="-285750">
              <a:buFont typeface="Wingdings" panose="05000000000000000000" pitchFamily="2" charset="2"/>
              <a:buChar char="Ø"/>
            </a:pPr>
            <a:r>
              <a:rPr lang="ru-RU" sz="1400" b="1" dirty="0" smtClean="0">
                <a:solidFill>
                  <a:prstClr val="black"/>
                </a:solidFill>
              </a:rPr>
              <a:t>Это свидетельствует о неравенстве в оплате труда между этими предприятиями</a:t>
            </a:r>
            <a:endParaRPr lang="en-GB" sz="1400" b="1" dirty="0" smtClean="0">
              <a:solidFill>
                <a:prstClr val="black"/>
              </a:solidFill>
            </a:endParaRPr>
          </a:p>
          <a:p>
            <a:pPr marL="285750" indent="-285750">
              <a:buFont typeface="Wingdings" panose="05000000000000000000" pitchFamily="2" charset="2"/>
              <a:buChar char="Ø"/>
            </a:pPr>
            <a:endParaRPr lang="en-GB" sz="1400" b="1" dirty="0">
              <a:solidFill>
                <a:prstClr val="black"/>
              </a:solidFill>
            </a:endParaRPr>
          </a:p>
          <a:p>
            <a:pPr marL="285750" indent="-285750">
              <a:buFont typeface="Wingdings" panose="05000000000000000000" pitchFamily="2" charset="2"/>
              <a:buChar char="Ø"/>
            </a:pPr>
            <a:r>
              <a:rPr lang="ru-RU" sz="1400" b="1" dirty="0" smtClean="0">
                <a:solidFill>
                  <a:prstClr val="black"/>
                </a:solidFill>
              </a:rPr>
              <a:t>Вопрос</a:t>
            </a:r>
            <a:r>
              <a:rPr lang="en-GB" sz="1400" b="1" dirty="0" smtClean="0">
                <a:solidFill>
                  <a:prstClr val="black"/>
                </a:solidFill>
              </a:rPr>
              <a:t> 1: </a:t>
            </a:r>
          </a:p>
          <a:p>
            <a:pPr marL="742950" lvl="1" indent="-285750">
              <a:buFont typeface="Wingdings" panose="05000000000000000000" pitchFamily="2" charset="2"/>
              <a:buChar char="Ø"/>
            </a:pPr>
            <a:r>
              <a:rPr lang="ru-RU" sz="1400" b="1" dirty="0" smtClean="0">
                <a:solidFill>
                  <a:srgbClr val="FF0000"/>
                </a:solidFill>
              </a:rPr>
              <a:t>Наблюдается ли это во всех странах Европы</a:t>
            </a:r>
            <a:r>
              <a:rPr lang="en-GB" sz="1400" b="1" dirty="0" smtClean="0">
                <a:solidFill>
                  <a:srgbClr val="FF0000"/>
                </a:solidFill>
              </a:rPr>
              <a:t>?</a:t>
            </a:r>
          </a:p>
          <a:p>
            <a:pPr marL="285750" indent="-285750">
              <a:buFont typeface="Wingdings" panose="05000000000000000000" pitchFamily="2" charset="2"/>
              <a:buChar char="Ø"/>
            </a:pPr>
            <a:endParaRPr lang="en-GB" sz="1400" b="1" dirty="0">
              <a:solidFill>
                <a:prstClr val="black"/>
              </a:solidFill>
            </a:endParaRPr>
          </a:p>
          <a:p>
            <a:pPr marL="285750" indent="-285750">
              <a:buFont typeface="Wingdings" panose="05000000000000000000" pitchFamily="2" charset="2"/>
              <a:buChar char="Ø"/>
            </a:pPr>
            <a:r>
              <a:rPr lang="ru-RU" sz="1400" b="1" dirty="0" smtClean="0">
                <a:solidFill>
                  <a:prstClr val="black"/>
                </a:solidFill>
              </a:rPr>
              <a:t>Вопрос</a:t>
            </a:r>
            <a:r>
              <a:rPr lang="en-GB" sz="1400" b="1" dirty="0" smtClean="0">
                <a:solidFill>
                  <a:prstClr val="black"/>
                </a:solidFill>
              </a:rPr>
              <a:t> 2:</a:t>
            </a:r>
          </a:p>
          <a:p>
            <a:pPr marL="742950" lvl="1" indent="-285750">
              <a:buFont typeface="Wingdings" panose="05000000000000000000" pitchFamily="2" charset="2"/>
              <a:buChar char="Ø"/>
            </a:pPr>
            <a:r>
              <a:rPr lang="ru-RU" sz="1400" b="1" dirty="0" smtClean="0">
                <a:solidFill>
                  <a:srgbClr val="FF0000"/>
                </a:solidFill>
              </a:rPr>
              <a:t>Наблюдается ли аналогичная закономерность в других регионах мира</a:t>
            </a:r>
            <a:r>
              <a:rPr lang="en-GB" sz="1400" b="1" dirty="0" smtClean="0">
                <a:solidFill>
                  <a:srgbClr val="FF0000"/>
                </a:solidFill>
              </a:rPr>
              <a:t>?</a:t>
            </a:r>
            <a:endParaRPr lang="en-GB" sz="1400" b="1" dirty="0">
              <a:solidFill>
                <a:srgbClr val="FF0000"/>
              </a:solidFill>
            </a:endParaRPr>
          </a:p>
        </p:txBody>
      </p:sp>
      <p:graphicFrame>
        <p:nvGraphicFramePr>
          <p:cNvPr id="6" name="Chart 5"/>
          <p:cNvGraphicFramePr>
            <a:graphicFrameLocks/>
          </p:cNvGraphicFramePr>
          <p:nvPr>
            <p:extLst>
              <p:ext uri="{D42A27DB-BD31-4B8C-83A1-F6EECF244321}">
                <p14:modId xmlns:p14="http://schemas.microsoft.com/office/powerpoint/2010/main" val="76028023"/>
              </p:ext>
            </p:extLst>
          </p:nvPr>
        </p:nvGraphicFramePr>
        <p:xfrm>
          <a:off x="9144" y="1622707"/>
          <a:ext cx="6006356" cy="48542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135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46</a:t>
            </a:fld>
            <a:endParaRPr lang="en-US" dirty="0"/>
          </a:p>
        </p:txBody>
      </p:sp>
      <p:sp>
        <p:nvSpPr>
          <p:cNvPr id="5" name="Rounded Rectangle 4"/>
          <p:cNvSpPr/>
          <p:nvPr/>
        </p:nvSpPr>
        <p:spPr>
          <a:xfrm>
            <a:off x="228600" y="609600"/>
            <a:ext cx="81534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prstClr val="black"/>
                </a:solidFill>
              </a:rPr>
              <a:t>Неравенство между предприятиями</a:t>
            </a:r>
            <a:r>
              <a:rPr lang="en-GB" sz="2400" b="1" dirty="0" smtClean="0">
                <a:solidFill>
                  <a:prstClr val="black"/>
                </a:solidFill>
              </a:rPr>
              <a:t>:</a:t>
            </a:r>
            <a:r>
              <a:rPr lang="ru-RU" sz="2400" b="1" dirty="0" smtClean="0">
                <a:solidFill>
                  <a:prstClr val="black"/>
                </a:solidFill>
              </a:rPr>
              <a:t> страновые</a:t>
            </a:r>
            <a:r>
              <a:rPr lang="en-GB" sz="2400" b="1" dirty="0" smtClean="0">
                <a:solidFill>
                  <a:prstClr val="black"/>
                </a:solidFill>
              </a:rPr>
              <a:t> </a:t>
            </a:r>
            <a:r>
              <a:rPr lang="ru-RU" sz="2400" b="1" dirty="0" smtClean="0">
                <a:solidFill>
                  <a:prstClr val="black"/>
                </a:solidFill>
              </a:rPr>
              <a:t>различия </a:t>
            </a:r>
            <a:r>
              <a:rPr lang="en-GB" sz="2400" b="1" dirty="0" smtClean="0">
                <a:solidFill>
                  <a:prstClr val="black"/>
                </a:solidFill>
              </a:rPr>
              <a:t>(</a:t>
            </a:r>
            <a:r>
              <a:rPr lang="ru-RU" sz="2400" b="1" dirty="0" smtClean="0">
                <a:solidFill>
                  <a:prstClr val="black"/>
                </a:solidFill>
              </a:rPr>
              <a:t>индекс</a:t>
            </a:r>
            <a:r>
              <a:rPr lang="en-GB" sz="2400" b="1" dirty="0" smtClean="0">
                <a:solidFill>
                  <a:prstClr val="black"/>
                </a:solidFill>
              </a:rPr>
              <a:t>, </a:t>
            </a:r>
            <a:r>
              <a:rPr lang="ru-RU" sz="2400" b="1" dirty="0" smtClean="0">
                <a:solidFill>
                  <a:prstClr val="black"/>
                </a:solidFill>
              </a:rPr>
              <a:t>1-й</a:t>
            </a:r>
            <a:r>
              <a:rPr lang="en-GB" sz="2400" b="1" dirty="0" smtClean="0">
                <a:solidFill>
                  <a:prstClr val="black"/>
                </a:solidFill>
              </a:rPr>
              <a:t> </a:t>
            </a:r>
            <a:r>
              <a:rPr lang="ru-RU" sz="2400" b="1" dirty="0" smtClean="0">
                <a:solidFill>
                  <a:prstClr val="black"/>
                </a:solidFill>
              </a:rPr>
              <a:t>центиль</a:t>
            </a:r>
            <a:r>
              <a:rPr lang="en-GB" sz="2400" b="1" dirty="0" smtClean="0">
                <a:solidFill>
                  <a:prstClr val="black"/>
                </a:solidFill>
              </a:rPr>
              <a:t> =100)</a:t>
            </a:r>
            <a:endParaRPr lang="en-GB" sz="2400" b="1" dirty="0">
              <a:solidFill>
                <a:prstClr val="black"/>
              </a:solidFill>
            </a:endParaRPr>
          </a:p>
        </p:txBody>
      </p:sp>
      <p:pic>
        <p:nvPicPr>
          <p:cNvPr id="2" name="Picture 1"/>
          <p:cNvPicPr>
            <a:picLocks noChangeAspect="1"/>
          </p:cNvPicPr>
          <p:nvPr/>
        </p:nvPicPr>
        <p:blipFill>
          <a:blip r:embed="rId3"/>
          <a:stretch>
            <a:fillRect/>
          </a:stretch>
        </p:blipFill>
        <p:spPr>
          <a:xfrm>
            <a:off x="17585" y="1295400"/>
            <a:ext cx="4194412" cy="2670279"/>
          </a:xfrm>
          <a:prstGeom prst="rect">
            <a:avLst/>
          </a:prstGeom>
        </p:spPr>
      </p:pic>
      <p:pic>
        <p:nvPicPr>
          <p:cNvPr id="3" name="Picture 2"/>
          <p:cNvPicPr>
            <a:picLocks noChangeAspect="1"/>
          </p:cNvPicPr>
          <p:nvPr/>
        </p:nvPicPr>
        <p:blipFill>
          <a:blip r:embed="rId4"/>
          <a:stretch>
            <a:fillRect/>
          </a:stretch>
        </p:blipFill>
        <p:spPr>
          <a:xfrm>
            <a:off x="17585" y="3810000"/>
            <a:ext cx="4194412" cy="2749534"/>
          </a:xfrm>
          <a:prstGeom prst="rect">
            <a:avLst/>
          </a:prstGeom>
        </p:spPr>
      </p:pic>
      <p:pic>
        <p:nvPicPr>
          <p:cNvPr id="6" name="Picture 5"/>
          <p:cNvPicPr>
            <a:picLocks noChangeAspect="1"/>
          </p:cNvPicPr>
          <p:nvPr/>
        </p:nvPicPr>
        <p:blipFill>
          <a:blip r:embed="rId5"/>
          <a:stretch>
            <a:fillRect/>
          </a:stretch>
        </p:blipFill>
        <p:spPr>
          <a:xfrm>
            <a:off x="4311162" y="1321554"/>
            <a:ext cx="4194412" cy="2444708"/>
          </a:xfrm>
          <a:prstGeom prst="rect">
            <a:avLst/>
          </a:prstGeom>
        </p:spPr>
      </p:pic>
      <p:pic>
        <p:nvPicPr>
          <p:cNvPr id="11" name="Picture 10"/>
          <p:cNvPicPr>
            <a:picLocks noChangeAspect="1"/>
          </p:cNvPicPr>
          <p:nvPr/>
        </p:nvPicPr>
        <p:blipFill>
          <a:blip r:embed="rId6"/>
          <a:stretch>
            <a:fillRect/>
          </a:stretch>
        </p:blipFill>
        <p:spPr>
          <a:xfrm>
            <a:off x="4305300" y="3833446"/>
            <a:ext cx="4194412" cy="2749534"/>
          </a:xfrm>
          <a:prstGeom prst="rect">
            <a:avLst/>
          </a:prstGeom>
        </p:spPr>
      </p:pic>
    </p:spTree>
    <p:extLst>
      <p:ext uri="{BB962C8B-B14F-4D97-AF65-F5344CB8AC3E}">
        <p14:creationId xmlns:p14="http://schemas.microsoft.com/office/powerpoint/2010/main" val="17182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47</a:t>
            </a:fld>
            <a:endParaRPr lang="en-US" dirty="0"/>
          </a:p>
        </p:txBody>
      </p:sp>
      <p:sp>
        <p:nvSpPr>
          <p:cNvPr id="5" name="Rounded Rectangle 4"/>
          <p:cNvSpPr/>
          <p:nvPr/>
        </p:nvSpPr>
        <p:spPr>
          <a:xfrm>
            <a:off x="228600" y="598394"/>
            <a:ext cx="81534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2600" b="1" dirty="0">
              <a:solidFill>
                <a:prstClr val="black"/>
              </a:solidFill>
            </a:endParaRPr>
          </a:p>
        </p:txBody>
      </p:sp>
      <p:sp>
        <p:nvSpPr>
          <p:cNvPr id="6" name="TextBox 5"/>
          <p:cNvSpPr txBox="1"/>
          <p:nvPr/>
        </p:nvSpPr>
        <p:spPr>
          <a:xfrm>
            <a:off x="251380" y="605464"/>
            <a:ext cx="8685355" cy="969496"/>
          </a:xfrm>
          <a:prstGeom prst="rect">
            <a:avLst/>
          </a:prstGeom>
          <a:noFill/>
        </p:spPr>
        <p:txBody>
          <a:bodyPr wrap="square" rtlCol="0">
            <a:spAutoFit/>
          </a:bodyPr>
          <a:lstStyle/>
          <a:p>
            <a:r>
              <a:rPr lang="ru-RU" sz="1900" b="1" dirty="0" smtClean="0">
                <a:solidFill>
                  <a:prstClr val="black"/>
                </a:solidFill>
              </a:rPr>
              <a:t>В странах с меньшей разнице в оплате труда наблюдается повышенная концентрация предприятий ближе </a:t>
            </a:r>
            <a:r>
              <a:rPr lang="ru-RU" sz="1900" b="1" dirty="0">
                <a:solidFill>
                  <a:prstClr val="black"/>
                </a:solidFill>
              </a:rPr>
              <a:t>к</a:t>
            </a:r>
            <a:r>
              <a:rPr lang="ru-RU" sz="1900" b="1" dirty="0" smtClean="0">
                <a:solidFill>
                  <a:prstClr val="black"/>
                </a:solidFill>
              </a:rPr>
              <a:t> центру распределения оплаты труда</a:t>
            </a:r>
            <a:r>
              <a:rPr lang="en-GB" sz="1900" b="1" dirty="0" smtClean="0">
                <a:solidFill>
                  <a:prstClr val="black"/>
                </a:solidFill>
              </a:rPr>
              <a:t>: </a:t>
            </a:r>
          </a:p>
        </p:txBody>
      </p:sp>
      <p:cxnSp>
        <p:nvCxnSpPr>
          <p:cNvPr id="7" name="Straight Arrow Connector 6"/>
          <p:cNvCxnSpPr/>
          <p:nvPr/>
        </p:nvCxnSpPr>
        <p:spPr>
          <a:xfrm flipH="1">
            <a:off x="786246" y="4724400"/>
            <a:ext cx="661554" cy="10773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600200" y="5689609"/>
            <a:ext cx="1219200" cy="861774"/>
          </a:xfrm>
          <a:prstGeom prst="rect">
            <a:avLst/>
          </a:prstGeom>
          <a:noFill/>
        </p:spPr>
        <p:txBody>
          <a:bodyPr wrap="square" rtlCol="0">
            <a:spAutoFit/>
          </a:bodyPr>
          <a:lstStyle/>
          <a:p>
            <a:r>
              <a:rPr lang="ru-RU" sz="1000" dirty="0" smtClean="0">
                <a:solidFill>
                  <a:prstClr val="black"/>
                </a:solidFill>
              </a:rPr>
              <a:t>Оплата труда от</a:t>
            </a:r>
            <a:r>
              <a:rPr lang="en-GB" sz="1000" dirty="0" smtClean="0">
                <a:solidFill>
                  <a:prstClr val="black"/>
                </a:solidFill>
              </a:rPr>
              <a:t> 60% </a:t>
            </a:r>
            <a:r>
              <a:rPr lang="ru-RU" sz="1000" dirty="0" smtClean="0">
                <a:solidFill>
                  <a:prstClr val="black"/>
                </a:solidFill>
              </a:rPr>
              <a:t>до</a:t>
            </a:r>
            <a:r>
              <a:rPr lang="en-GB" sz="1000" dirty="0" smtClean="0">
                <a:solidFill>
                  <a:prstClr val="black"/>
                </a:solidFill>
              </a:rPr>
              <a:t> 140%</a:t>
            </a:r>
            <a:r>
              <a:rPr lang="ru-RU" sz="1000" dirty="0" smtClean="0">
                <a:solidFill>
                  <a:prstClr val="black"/>
                </a:solidFill>
              </a:rPr>
              <a:t> медианной заработной платы</a:t>
            </a:r>
            <a:endParaRPr lang="en-GB" sz="1000" dirty="0">
              <a:solidFill>
                <a:prstClr val="black"/>
              </a:solidFill>
            </a:endParaRPr>
          </a:p>
        </p:txBody>
      </p:sp>
      <p:cxnSp>
        <p:nvCxnSpPr>
          <p:cNvPr id="10" name="Straight Arrow Connector 9"/>
          <p:cNvCxnSpPr/>
          <p:nvPr/>
        </p:nvCxnSpPr>
        <p:spPr>
          <a:xfrm flipH="1">
            <a:off x="2209801" y="4876800"/>
            <a:ext cx="135946" cy="8128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280688" y="5843497"/>
            <a:ext cx="1295400" cy="707886"/>
          </a:xfrm>
          <a:prstGeom prst="rect">
            <a:avLst/>
          </a:prstGeom>
          <a:noFill/>
        </p:spPr>
        <p:txBody>
          <a:bodyPr wrap="square" rtlCol="0">
            <a:spAutoFit/>
          </a:bodyPr>
          <a:lstStyle/>
          <a:p>
            <a:r>
              <a:rPr lang="ru-RU" sz="1000" dirty="0" smtClean="0">
                <a:solidFill>
                  <a:prstClr val="black"/>
                </a:solidFill>
              </a:rPr>
              <a:t>Оплата труда менее</a:t>
            </a:r>
            <a:r>
              <a:rPr lang="en-GB" sz="1000" dirty="0" smtClean="0">
                <a:solidFill>
                  <a:prstClr val="black"/>
                </a:solidFill>
              </a:rPr>
              <a:t> 60%</a:t>
            </a:r>
            <a:r>
              <a:rPr lang="ru-RU" sz="1000" dirty="0" smtClean="0">
                <a:solidFill>
                  <a:prstClr val="black"/>
                </a:solidFill>
              </a:rPr>
              <a:t> медианной заработной платы</a:t>
            </a:r>
            <a:endParaRPr lang="en-GB" sz="1000" dirty="0">
              <a:solidFill>
                <a:prstClr val="black"/>
              </a:solidFill>
            </a:endParaRPr>
          </a:p>
        </p:txBody>
      </p:sp>
      <p:cxnSp>
        <p:nvCxnSpPr>
          <p:cNvPr id="15" name="Straight Arrow Connector 14"/>
          <p:cNvCxnSpPr/>
          <p:nvPr/>
        </p:nvCxnSpPr>
        <p:spPr>
          <a:xfrm>
            <a:off x="3314700" y="4876800"/>
            <a:ext cx="178777" cy="8780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3086100" y="5766553"/>
            <a:ext cx="1219200" cy="707886"/>
          </a:xfrm>
          <a:prstGeom prst="rect">
            <a:avLst/>
          </a:prstGeom>
          <a:noFill/>
        </p:spPr>
        <p:txBody>
          <a:bodyPr wrap="square" rtlCol="0">
            <a:spAutoFit/>
          </a:bodyPr>
          <a:lstStyle/>
          <a:p>
            <a:r>
              <a:rPr lang="ru-RU" sz="1000" dirty="0" smtClean="0">
                <a:solidFill>
                  <a:prstClr val="black"/>
                </a:solidFill>
              </a:rPr>
              <a:t>Оплата труда от</a:t>
            </a:r>
            <a:r>
              <a:rPr lang="en-GB" sz="1000" dirty="0" smtClean="0">
                <a:solidFill>
                  <a:prstClr val="black"/>
                </a:solidFill>
              </a:rPr>
              <a:t> 140%</a:t>
            </a:r>
            <a:r>
              <a:rPr lang="ru-RU" sz="1000" dirty="0" smtClean="0">
                <a:solidFill>
                  <a:prstClr val="black"/>
                </a:solidFill>
              </a:rPr>
              <a:t> медианной заработной платы и выше</a:t>
            </a:r>
            <a:endParaRPr lang="en-GB" sz="1000" dirty="0">
              <a:solidFill>
                <a:prstClr val="black"/>
              </a:solidFill>
            </a:endParaRPr>
          </a:p>
        </p:txBody>
      </p:sp>
      <p:pic>
        <p:nvPicPr>
          <p:cNvPr id="2" name="Picture 1"/>
          <p:cNvPicPr>
            <a:picLocks noChangeAspect="1"/>
          </p:cNvPicPr>
          <p:nvPr/>
        </p:nvPicPr>
        <p:blipFill>
          <a:blip r:embed="rId3"/>
          <a:stretch>
            <a:fillRect/>
          </a:stretch>
        </p:blipFill>
        <p:spPr>
          <a:xfrm>
            <a:off x="56724" y="1616735"/>
            <a:ext cx="4230991" cy="3310415"/>
          </a:xfrm>
          <a:prstGeom prst="rect">
            <a:avLst/>
          </a:prstGeom>
        </p:spPr>
      </p:pic>
      <p:pic>
        <p:nvPicPr>
          <p:cNvPr id="3" name="Picture 2"/>
          <p:cNvPicPr>
            <a:picLocks noChangeAspect="1"/>
          </p:cNvPicPr>
          <p:nvPr/>
        </p:nvPicPr>
        <p:blipFill>
          <a:blip r:embed="rId4"/>
          <a:stretch>
            <a:fillRect/>
          </a:stretch>
        </p:blipFill>
        <p:spPr>
          <a:xfrm>
            <a:off x="4385711" y="1582030"/>
            <a:ext cx="4170025" cy="2950720"/>
          </a:xfrm>
          <a:prstGeom prst="rect">
            <a:avLst/>
          </a:prstGeom>
        </p:spPr>
      </p:pic>
      <p:pic>
        <p:nvPicPr>
          <p:cNvPr id="13" name="Picture 12"/>
          <p:cNvPicPr>
            <a:picLocks noChangeAspect="1"/>
          </p:cNvPicPr>
          <p:nvPr/>
        </p:nvPicPr>
        <p:blipFill>
          <a:blip r:embed="rId5"/>
          <a:stretch>
            <a:fillRect/>
          </a:stretch>
        </p:blipFill>
        <p:spPr>
          <a:xfrm>
            <a:off x="4462430" y="4637958"/>
            <a:ext cx="4115157" cy="2103302"/>
          </a:xfrm>
          <a:prstGeom prst="rect">
            <a:avLst/>
          </a:prstGeom>
        </p:spPr>
      </p:pic>
    </p:spTree>
    <p:extLst>
      <p:ext uri="{BB962C8B-B14F-4D97-AF65-F5344CB8AC3E}">
        <p14:creationId xmlns:p14="http://schemas.microsoft.com/office/powerpoint/2010/main" val="421544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48</a:t>
            </a:fld>
            <a:endParaRPr lang="en-US" dirty="0"/>
          </a:p>
        </p:txBody>
      </p:sp>
      <p:sp>
        <p:nvSpPr>
          <p:cNvPr id="5" name="Rounded Rectangle 4"/>
          <p:cNvSpPr/>
          <p:nvPr/>
        </p:nvSpPr>
        <p:spPr>
          <a:xfrm>
            <a:off x="228600" y="598394"/>
            <a:ext cx="8534400" cy="1001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a:solidFill>
                  <a:prstClr val="black"/>
                </a:solidFill>
              </a:rPr>
              <a:t>К</a:t>
            </a:r>
            <a:r>
              <a:rPr lang="ru-RU" sz="2400" b="1" dirty="0" smtClean="0">
                <a:solidFill>
                  <a:prstClr val="black"/>
                </a:solidFill>
              </a:rPr>
              <a:t>ак распределяется заработная плата</a:t>
            </a:r>
            <a:r>
              <a:rPr lang="en-GB" sz="2400" b="1" dirty="0" smtClean="0">
                <a:solidFill>
                  <a:prstClr val="black"/>
                </a:solidFill>
              </a:rPr>
              <a:t> </a:t>
            </a:r>
            <a:r>
              <a:rPr lang="ru-RU" sz="2400" b="1" dirty="0" smtClean="0">
                <a:solidFill>
                  <a:srgbClr val="FF0000"/>
                </a:solidFill>
              </a:rPr>
              <a:t>среди наемных работников</a:t>
            </a:r>
            <a:r>
              <a:rPr lang="en-GB" sz="2400" b="1" dirty="0" smtClean="0">
                <a:solidFill>
                  <a:prstClr val="black"/>
                </a:solidFill>
              </a:rPr>
              <a:t> </a:t>
            </a:r>
            <a:r>
              <a:rPr lang="ru-RU" sz="2400" b="1" dirty="0" smtClean="0">
                <a:solidFill>
                  <a:prstClr val="black"/>
                </a:solidFill>
              </a:rPr>
              <a:t>предприятий с более высокой оплатой труда</a:t>
            </a:r>
            <a:r>
              <a:rPr lang="en-GB" sz="2400" b="1" dirty="0" smtClean="0">
                <a:solidFill>
                  <a:prstClr val="black"/>
                </a:solidFill>
              </a:rPr>
              <a:t>?</a:t>
            </a:r>
            <a:endParaRPr lang="en-GB" sz="2400" b="1" dirty="0">
              <a:solidFill>
                <a:prstClr val="black"/>
              </a:solidFill>
            </a:endParaRPr>
          </a:p>
        </p:txBody>
      </p:sp>
      <p:sp>
        <p:nvSpPr>
          <p:cNvPr id="7" name="TextBox 6"/>
          <p:cNvSpPr txBox="1"/>
          <p:nvPr/>
        </p:nvSpPr>
        <p:spPr>
          <a:xfrm>
            <a:off x="228600" y="1600200"/>
            <a:ext cx="8449236" cy="4770537"/>
          </a:xfrm>
          <a:prstGeom prst="rect">
            <a:avLst/>
          </a:prstGeom>
          <a:noFill/>
        </p:spPr>
        <p:txBody>
          <a:bodyPr wrap="square" rtlCol="0">
            <a:spAutoFit/>
          </a:bodyPr>
          <a:lstStyle/>
          <a:p>
            <a:pPr marL="342900" indent="-342900">
              <a:buFont typeface="Wingdings" panose="05000000000000000000" pitchFamily="2" charset="2"/>
              <a:buChar char="Ø"/>
            </a:pPr>
            <a:r>
              <a:rPr lang="ru-RU" sz="1600" b="1" dirty="0" smtClean="0">
                <a:solidFill>
                  <a:prstClr val="black"/>
                </a:solidFill>
              </a:rPr>
              <a:t>Имеющиеся данные говорят о том, что работники на верхнем конце распределения</a:t>
            </a:r>
            <a:r>
              <a:rPr lang="en-GB" sz="1600" b="1" dirty="0" smtClean="0">
                <a:solidFill>
                  <a:prstClr val="black"/>
                </a:solidFill>
              </a:rPr>
              <a:t> </a:t>
            </a:r>
            <a:r>
              <a:rPr lang="ru-RU" sz="1600" b="1" dirty="0" smtClean="0">
                <a:solidFill>
                  <a:prstClr val="black"/>
                </a:solidFill>
              </a:rPr>
              <a:t>(</a:t>
            </a:r>
            <a:r>
              <a:rPr lang="en-GB" sz="1600" b="1" dirty="0" smtClean="0">
                <a:solidFill>
                  <a:prstClr val="black"/>
                </a:solidFill>
              </a:rPr>
              <a:t>10% </a:t>
            </a:r>
            <a:r>
              <a:rPr lang="ru-RU" sz="1600" b="1" dirty="0" smtClean="0">
                <a:solidFill>
                  <a:prstClr val="black"/>
                </a:solidFill>
              </a:rPr>
              <a:t>и</a:t>
            </a:r>
            <a:r>
              <a:rPr lang="en-GB" sz="1600" b="1" dirty="0" smtClean="0">
                <a:solidFill>
                  <a:prstClr val="black"/>
                </a:solidFill>
              </a:rPr>
              <a:t> 1%)</a:t>
            </a:r>
            <a:r>
              <a:rPr lang="ru-RU" sz="1600" b="1" dirty="0" smtClean="0">
                <a:solidFill>
                  <a:prstClr val="black"/>
                </a:solidFill>
              </a:rPr>
              <a:t> резко опережают остальных, вследствие чего в их руках концентрируется значительная часть фонда оплаты труда</a:t>
            </a:r>
            <a:endParaRPr lang="en-GB" sz="1600" b="1" dirty="0" smtClean="0">
              <a:solidFill>
                <a:prstClr val="black"/>
              </a:solidFill>
            </a:endParaRPr>
          </a:p>
          <a:p>
            <a:pPr marL="342900" indent="-342900">
              <a:buFont typeface="Wingdings" panose="05000000000000000000" pitchFamily="2" charset="2"/>
              <a:buChar char="Ø"/>
            </a:pPr>
            <a:r>
              <a:rPr lang="ru-RU" sz="1600" b="1" dirty="0" smtClean="0">
                <a:solidFill>
                  <a:prstClr val="black"/>
                </a:solidFill>
              </a:rPr>
              <a:t>Однако</a:t>
            </a:r>
            <a:r>
              <a:rPr lang="en-GB" sz="1600" b="1" dirty="0" smtClean="0">
                <a:solidFill>
                  <a:prstClr val="black"/>
                </a:solidFill>
              </a:rPr>
              <a:t> </a:t>
            </a:r>
            <a:r>
              <a:rPr lang="ru-RU" sz="1600" b="1" i="1" dirty="0" smtClean="0">
                <a:solidFill>
                  <a:srgbClr val="FF0000"/>
                </a:solidFill>
              </a:rPr>
              <a:t>все ли</a:t>
            </a:r>
            <a:r>
              <a:rPr lang="en-GB" sz="1600" b="1" dirty="0" smtClean="0">
                <a:solidFill>
                  <a:srgbClr val="FF0000"/>
                </a:solidFill>
              </a:rPr>
              <a:t> </a:t>
            </a:r>
            <a:r>
              <a:rPr lang="ru-RU" sz="1600" b="1" dirty="0" smtClean="0">
                <a:solidFill>
                  <a:srgbClr val="FF0000"/>
                </a:solidFill>
              </a:rPr>
              <a:t>наемные работники</a:t>
            </a:r>
            <a:r>
              <a:rPr lang="en-GB" sz="1600" b="1" dirty="0" smtClean="0">
                <a:solidFill>
                  <a:prstClr val="black"/>
                </a:solidFill>
              </a:rPr>
              <a:t> </a:t>
            </a:r>
            <a:r>
              <a:rPr lang="ru-RU" sz="1600" b="1" dirty="0" smtClean="0">
                <a:solidFill>
                  <a:srgbClr val="0070C0"/>
                </a:solidFill>
              </a:rPr>
              <a:t>высокооплачиваемых предприятий</a:t>
            </a:r>
            <a:r>
              <a:rPr lang="en-GB" sz="1600" b="1" dirty="0" smtClean="0">
                <a:solidFill>
                  <a:prstClr val="black"/>
                </a:solidFill>
              </a:rPr>
              <a:t> </a:t>
            </a:r>
            <a:r>
              <a:rPr lang="ru-RU" sz="1600" b="1" dirty="0" smtClean="0">
                <a:solidFill>
                  <a:prstClr val="black"/>
                </a:solidFill>
              </a:rPr>
              <a:t>получают выгоду от своей работы</a:t>
            </a:r>
            <a:r>
              <a:rPr lang="en-GB" sz="1600" b="1" dirty="0" smtClean="0">
                <a:solidFill>
                  <a:prstClr val="black"/>
                </a:solidFill>
              </a:rPr>
              <a:t>?</a:t>
            </a:r>
          </a:p>
          <a:p>
            <a:pPr marL="1257300" lvl="2" indent="-342900">
              <a:buFont typeface="Wingdings" panose="05000000000000000000" pitchFamily="2" charset="2"/>
              <a:buChar char="Ø"/>
            </a:pPr>
            <a:r>
              <a:rPr lang="ru-RU" sz="1600" b="1" i="1" dirty="0" smtClean="0">
                <a:solidFill>
                  <a:srgbClr val="C00000"/>
                </a:solidFill>
              </a:rPr>
              <a:t>Если да</a:t>
            </a:r>
            <a:r>
              <a:rPr lang="en-GB" sz="1600" b="1" i="1" dirty="0" smtClean="0">
                <a:solidFill>
                  <a:srgbClr val="C00000"/>
                </a:solidFill>
              </a:rPr>
              <a:t>,</a:t>
            </a:r>
            <a:r>
              <a:rPr lang="ru-RU" sz="1600" b="1" i="1" dirty="0" smtClean="0">
                <a:solidFill>
                  <a:srgbClr val="C00000"/>
                </a:solidFill>
              </a:rPr>
              <a:t> то мы должны наблюдать сжатие неравенства в оплате труда внутри предприятий, а неравенство между ними должно объяснять большую часть наблюдаемого совокупного неравенства</a:t>
            </a:r>
            <a:endParaRPr lang="en-GB" sz="1600" b="1" i="1" dirty="0" smtClean="0">
              <a:solidFill>
                <a:srgbClr val="C00000"/>
              </a:solidFill>
            </a:endParaRPr>
          </a:p>
          <a:p>
            <a:pPr marL="342900" indent="-342900">
              <a:buFont typeface="Wingdings" panose="05000000000000000000" pitchFamily="2" charset="2"/>
              <a:buChar char="Ø"/>
            </a:pPr>
            <a:r>
              <a:rPr lang="ru-RU" sz="1600" b="1" dirty="0" smtClean="0">
                <a:solidFill>
                  <a:prstClr val="black"/>
                </a:solidFill>
              </a:rPr>
              <a:t>Является ли неравенство внутри предприятий столь значительным, что за «высокой» средней зарплатой на некоторых из них скрывается значительная дисперсия в оплате труда занятых там работников</a:t>
            </a:r>
            <a:r>
              <a:rPr lang="en-GB" sz="1600" b="1" dirty="0" smtClean="0">
                <a:solidFill>
                  <a:prstClr val="black"/>
                </a:solidFill>
              </a:rPr>
              <a:t>?</a:t>
            </a:r>
          </a:p>
          <a:p>
            <a:pPr marL="1257300" lvl="2" indent="-342900">
              <a:buFont typeface="Wingdings" panose="05000000000000000000" pitchFamily="2" charset="2"/>
              <a:buChar char="Ø"/>
            </a:pPr>
            <a:r>
              <a:rPr lang="ru-RU" sz="1600" b="1" i="1" dirty="0" smtClean="0">
                <a:solidFill>
                  <a:srgbClr val="C00000"/>
                </a:solidFill>
              </a:rPr>
              <a:t>Если  да</a:t>
            </a:r>
            <a:r>
              <a:rPr lang="en-GB" sz="1600" b="1" i="1" dirty="0" smtClean="0">
                <a:solidFill>
                  <a:srgbClr val="C00000"/>
                </a:solidFill>
              </a:rPr>
              <a:t>, </a:t>
            </a:r>
            <a:r>
              <a:rPr lang="ru-RU" sz="1600" b="1" i="1" dirty="0" smtClean="0">
                <a:solidFill>
                  <a:srgbClr val="C00000"/>
                </a:solidFill>
              </a:rPr>
              <a:t>то неравенство в оплате труда внутри предприятий должно составлять значительную часть наблюдаемого совокупного неравенства</a:t>
            </a:r>
            <a:endParaRPr lang="en-GB" sz="1600" b="1" i="1" dirty="0" smtClean="0">
              <a:solidFill>
                <a:srgbClr val="C00000"/>
              </a:solidFill>
            </a:endParaRPr>
          </a:p>
          <a:p>
            <a:pPr marL="342900" indent="-342900">
              <a:buFont typeface="Wingdings" panose="05000000000000000000" pitchFamily="2" charset="2"/>
              <a:buChar char="Ø"/>
            </a:pPr>
            <a:r>
              <a:rPr lang="ru-RU" sz="1600" b="1" dirty="0" smtClean="0">
                <a:solidFill>
                  <a:prstClr val="black"/>
                </a:solidFill>
              </a:rPr>
              <a:t>Эмпирические данные приводятся с использованием информации о европейских предприятиях, соотнесенной на уровне работников и работодателей: это единственные доступные</a:t>
            </a:r>
            <a:r>
              <a:rPr lang="en-GB" sz="1600" b="1" dirty="0" smtClean="0">
                <a:solidFill>
                  <a:prstClr val="black"/>
                </a:solidFill>
              </a:rPr>
              <a:t> (</a:t>
            </a:r>
            <a:r>
              <a:rPr lang="ru-RU" sz="1600" b="1" dirty="0" smtClean="0">
                <a:solidFill>
                  <a:prstClr val="black"/>
                </a:solidFill>
              </a:rPr>
              <a:t>нам</a:t>
            </a:r>
            <a:r>
              <a:rPr lang="en-GB" sz="1600" b="1" dirty="0" smtClean="0">
                <a:solidFill>
                  <a:prstClr val="black"/>
                </a:solidFill>
              </a:rPr>
              <a:t>!)</a:t>
            </a:r>
            <a:r>
              <a:rPr lang="ru-RU" sz="1600" b="1" dirty="0" smtClean="0">
                <a:solidFill>
                  <a:prstClr val="black"/>
                </a:solidFill>
              </a:rPr>
              <a:t> данные, которые содержат эмпирические факты по этим вопросам</a:t>
            </a:r>
            <a:r>
              <a:rPr lang="en-GB" sz="1600" b="1" dirty="0" smtClean="0">
                <a:solidFill>
                  <a:prstClr val="black"/>
                </a:solidFill>
              </a:rPr>
              <a:t>.</a:t>
            </a:r>
          </a:p>
        </p:txBody>
      </p:sp>
    </p:spTree>
    <p:extLst>
      <p:ext uri="{BB962C8B-B14F-4D97-AF65-F5344CB8AC3E}">
        <p14:creationId xmlns:p14="http://schemas.microsoft.com/office/powerpoint/2010/main" val="593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49</a:t>
            </a:fld>
            <a:endParaRPr lang="en-US" dirty="0"/>
          </a:p>
        </p:txBody>
      </p:sp>
      <p:sp>
        <p:nvSpPr>
          <p:cNvPr id="5" name="Rounded Rectangle 4"/>
          <p:cNvSpPr/>
          <p:nvPr/>
        </p:nvSpPr>
        <p:spPr>
          <a:xfrm>
            <a:off x="228600" y="598394"/>
            <a:ext cx="8153400" cy="11542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smtClean="0">
                <a:solidFill>
                  <a:prstClr val="black"/>
                </a:solidFill>
              </a:rPr>
              <a:t>Разрыв между заработной платой работников и средней оплатой труда на предприятии говорит о неравенстве в оплате труда на уровне предприятия</a:t>
            </a:r>
            <a:endParaRPr lang="en-GB" sz="2000" b="1" dirty="0">
              <a:solidFill>
                <a:prstClr val="black"/>
              </a:solidFill>
            </a:endParaRPr>
          </a:p>
        </p:txBody>
      </p:sp>
      <p:sp>
        <p:nvSpPr>
          <p:cNvPr id="9" name="TextBox 8"/>
          <p:cNvSpPr txBox="1"/>
          <p:nvPr/>
        </p:nvSpPr>
        <p:spPr>
          <a:xfrm>
            <a:off x="807465" y="5867400"/>
            <a:ext cx="2926335" cy="830997"/>
          </a:xfrm>
          <a:prstGeom prst="rect">
            <a:avLst/>
          </a:prstGeom>
          <a:noFill/>
        </p:spPr>
        <p:txBody>
          <a:bodyPr wrap="square" rtlCol="0">
            <a:spAutoFit/>
          </a:bodyPr>
          <a:lstStyle/>
          <a:p>
            <a:r>
              <a:rPr lang="ru-RU" sz="1200" b="1" dirty="0" smtClean="0">
                <a:solidFill>
                  <a:prstClr val="black"/>
                </a:solidFill>
              </a:rPr>
              <a:t>У работников нижнего центиля средняя оплата труда равна</a:t>
            </a:r>
            <a:r>
              <a:rPr lang="ru-RU" sz="1200" b="1" dirty="0" smtClean="0">
                <a:solidFill>
                  <a:srgbClr val="0070C0"/>
                </a:solidFill>
              </a:rPr>
              <a:t> </a:t>
            </a:r>
            <a:r>
              <a:rPr lang="en-GB" sz="1200" b="1" dirty="0" smtClean="0">
                <a:solidFill>
                  <a:srgbClr val="0070C0"/>
                </a:solidFill>
              </a:rPr>
              <a:t>3.8</a:t>
            </a:r>
            <a:r>
              <a:rPr lang="ru-RU" sz="1200" b="1" dirty="0" smtClean="0">
                <a:solidFill>
                  <a:srgbClr val="0070C0"/>
                </a:solidFill>
              </a:rPr>
              <a:t> евро</a:t>
            </a:r>
            <a:r>
              <a:rPr lang="en-GB" sz="1200" b="1" dirty="0" smtClean="0">
                <a:solidFill>
                  <a:prstClr val="black"/>
                </a:solidFill>
              </a:rPr>
              <a:t> </a:t>
            </a:r>
            <a:r>
              <a:rPr lang="ru-RU" sz="1200" b="1" dirty="0" smtClean="0">
                <a:solidFill>
                  <a:prstClr val="black"/>
                </a:solidFill>
              </a:rPr>
              <a:t>при средней оплате труда на предприятии</a:t>
            </a:r>
            <a:r>
              <a:rPr lang="en-GB" sz="1200" b="1" dirty="0" smtClean="0">
                <a:solidFill>
                  <a:prstClr val="black"/>
                </a:solidFill>
              </a:rPr>
              <a:t> </a:t>
            </a:r>
            <a:r>
              <a:rPr lang="en-GB" sz="1200" b="1" dirty="0" smtClean="0">
                <a:solidFill>
                  <a:srgbClr val="FF0000"/>
                </a:solidFill>
              </a:rPr>
              <a:t>9.5</a:t>
            </a:r>
            <a:r>
              <a:rPr lang="ru-RU" sz="1200" b="1" dirty="0" smtClean="0">
                <a:solidFill>
                  <a:srgbClr val="FF0000"/>
                </a:solidFill>
              </a:rPr>
              <a:t> евро</a:t>
            </a:r>
            <a:endParaRPr lang="en-GB" sz="1200" b="1" dirty="0">
              <a:solidFill>
                <a:prstClr val="black"/>
              </a:solidFill>
            </a:endParaRPr>
          </a:p>
        </p:txBody>
      </p:sp>
      <p:sp>
        <p:nvSpPr>
          <p:cNvPr id="15" name="TextBox 14"/>
          <p:cNvSpPr txBox="1"/>
          <p:nvPr/>
        </p:nvSpPr>
        <p:spPr>
          <a:xfrm>
            <a:off x="7162800" y="3562002"/>
            <a:ext cx="1773936" cy="1569660"/>
          </a:xfrm>
          <a:prstGeom prst="rect">
            <a:avLst/>
          </a:prstGeom>
          <a:noFill/>
        </p:spPr>
        <p:txBody>
          <a:bodyPr wrap="square" rtlCol="0">
            <a:spAutoFit/>
          </a:bodyPr>
          <a:lstStyle/>
          <a:p>
            <a:r>
              <a:rPr lang="ru-RU" sz="1200" b="1" dirty="0" smtClean="0">
                <a:solidFill>
                  <a:prstClr val="black"/>
                </a:solidFill>
              </a:rPr>
              <a:t>У работников верхнего центиля средняя оплата труда равна </a:t>
            </a:r>
            <a:r>
              <a:rPr lang="en-GB" sz="1200" b="1" dirty="0" smtClean="0">
                <a:solidFill>
                  <a:srgbClr val="0070C0"/>
                </a:solidFill>
              </a:rPr>
              <a:t>81.5</a:t>
            </a:r>
            <a:r>
              <a:rPr lang="ru-RU" sz="1200" b="1" dirty="0" smtClean="0">
                <a:solidFill>
                  <a:srgbClr val="0070C0"/>
                </a:solidFill>
              </a:rPr>
              <a:t> евро</a:t>
            </a:r>
            <a:r>
              <a:rPr lang="en-GB" sz="1200" b="1" dirty="0" smtClean="0">
                <a:solidFill>
                  <a:prstClr val="black"/>
                </a:solidFill>
              </a:rPr>
              <a:t> </a:t>
            </a:r>
            <a:r>
              <a:rPr lang="ru-RU" sz="1200" b="1" dirty="0" smtClean="0">
                <a:solidFill>
                  <a:prstClr val="black"/>
                </a:solidFill>
              </a:rPr>
              <a:t>при средней оплате труда на предприятии</a:t>
            </a:r>
            <a:r>
              <a:rPr lang="en-GB" sz="1200" b="1" dirty="0" smtClean="0">
                <a:solidFill>
                  <a:prstClr val="black"/>
                </a:solidFill>
              </a:rPr>
              <a:t> </a:t>
            </a:r>
            <a:r>
              <a:rPr lang="en-GB" sz="1200" b="1" dirty="0" smtClean="0">
                <a:solidFill>
                  <a:srgbClr val="FF0000"/>
                </a:solidFill>
              </a:rPr>
              <a:t>30.2</a:t>
            </a:r>
            <a:r>
              <a:rPr lang="ru-RU" sz="1200" b="1" dirty="0" smtClean="0">
                <a:solidFill>
                  <a:srgbClr val="FF0000"/>
                </a:solidFill>
              </a:rPr>
              <a:t> евро</a:t>
            </a:r>
            <a:endParaRPr lang="en-GB" sz="1200" b="1" dirty="0">
              <a:solidFill>
                <a:prstClr val="black"/>
              </a:solidFill>
            </a:endParaRPr>
          </a:p>
        </p:txBody>
      </p:sp>
      <p:cxnSp>
        <p:nvCxnSpPr>
          <p:cNvPr id="22" name="Curved Connector 21"/>
          <p:cNvCxnSpPr/>
          <p:nvPr/>
        </p:nvCxnSpPr>
        <p:spPr>
          <a:xfrm rot="5400000">
            <a:off x="474827" y="5285639"/>
            <a:ext cx="924612" cy="259335"/>
          </a:xfrm>
          <a:prstGeom prst="curvedConnector3">
            <a:avLst>
              <a:gd name="adj1" fmla="val 50000"/>
            </a:avLst>
          </a:prstGeom>
          <a:ln>
            <a:prstDash val="sysDash"/>
            <a:tailEnd type="triangle"/>
          </a:ln>
        </p:spPr>
        <p:style>
          <a:lnRef idx="3">
            <a:schemeClr val="dk1"/>
          </a:lnRef>
          <a:fillRef idx="0">
            <a:schemeClr val="dk1"/>
          </a:fillRef>
          <a:effectRef idx="2">
            <a:schemeClr val="dk1"/>
          </a:effectRef>
          <a:fontRef idx="minor">
            <a:schemeClr val="tx1"/>
          </a:fontRef>
        </p:style>
      </p:cxnSp>
      <p:cxnSp>
        <p:nvCxnSpPr>
          <p:cNvPr id="29" name="Curved Connector 28"/>
          <p:cNvCxnSpPr/>
          <p:nvPr/>
        </p:nvCxnSpPr>
        <p:spPr>
          <a:xfrm rot="16200000" flipH="1">
            <a:off x="6690554" y="2529646"/>
            <a:ext cx="1173092" cy="685800"/>
          </a:xfrm>
          <a:prstGeom prst="curvedConnector3">
            <a:avLst/>
          </a:prstGeom>
          <a:ln>
            <a:prstDash val="sysDash"/>
            <a:tailEnd type="triangle"/>
          </a:ln>
        </p:spPr>
        <p:style>
          <a:lnRef idx="3">
            <a:schemeClr val="dk1"/>
          </a:lnRef>
          <a:fillRef idx="0">
            <a:schemeClr val="dk1"/>
          </a:fillRef>
          <a:effectRef idx="2">
            <a:schemeClr val="dk1"/>
          </a:effectRef>
          <a:fontRef idx="minor">
            <a:schemeClr val="tx1"/>
          </a:fontRef>
        </p:style>
      </p:cxnSp>
      <p:cxnSp>
        <p:nvCxnSpPr>
          <p:cNvPr id="32" name="Curved Connector 31"/>
          <p:cNvCxnSpPr/>
          <p:nvPr/>
        </p:nvCxnSpPr>
        <p:spPr>
          <a:xfrm>
            <a:off x="4419600" y="3021343"/>
            <a:ext cx="762000" cy="533400"/>
          </a:xfrm>
          <a:prstGeom prst="curvedConnector3">
            <a:avLst>
              <a:gd name="adj1" fmla="val 100722"/>
            </a:avLst>
          </a:prstGeom>
          <a:ln>
            <a:prstDash val="sysDash"/>
            <a:tailEnd type="triangle"/>
          </a:ln>
        </p:spPr>
        <p:style>
          <a:lnRef idx="3">
            <a:schemeClr val="dk1"/>
          </a:lnRef>
          <a:fillRef idx="0">
            <a:schemeClr val="dk1"/>
          </a:fillRef>
          <a:effectRef idx="2">
            <a:schemeClr val="dk1"/>
          </a:effectRef>
          <a:fontRef idx="minor">
            <a:schemeClr val="tx1"/>
          </a:fontRef>
        </p:style>
      </p:cxnSp>
      <p:sp>
        <p:nvSpPr>
          <p:cNvPr id="34" name="TextBox 33"/>
          <p:cNvSpPr txBox="1"/>
          <p:nvPr/>
        </p:nvSpPr>
        <p:spPr>
          <a:xfrm>
            <a:off x="1905000" y="2384281"/>
            <a:ext cx="3047999" cy="830997"/>
          </a:xfrm>
          <a:prstGeom prst="rect">
            <a:avLst/>
          </a:prstGeom>
          <a:noFill/>
        </p:spPr>
        <p:txBody>
          <a:bodyPr wrap="square" rtlCol="0">
            <a:spAutoFit/>
          </a:bodyPr>
          <a:lstStyle/>
          <a:p>
            <a:r>
              <a:rPr lang="ru-RU" sz="1200" b="1" dirty="0" smtClean="0">
                <a:solidFill>
                  <a:prstClr val="black"/>
                </a:solidFill>
              </a:rPr>
              <a:t>У работников примерно</a:t>
            </a:r>
            <a:r>
              <a:rPr lang="en-GB" sz="1200" b="1" dirty="0" smtClean="0">
                <a:solidFill>
                  <a:prstClr val="black"/>
                </a:solidFill>
              </a:rPr>
              <a:t> </a:t>
            </a:r>
            <a:r>
              <a:rPr lang="en-GB" sz="1200" b="1" dirty="0" smtClean="0">
                <a:solidFill>
                  <a:srgbClr val="FF0000"/>
                </a:solidFill>
              </a:rPr>
              <a:t>80</a:t>
            </a:r>
            <a:r>
              <a:rPr lang="ru-RU" sz="1200" b="1" dirty="0" smtClean="0">
                <a:solidFill>
                  <a:srgbClr val="FF0000"/>
                </a:solidFill>
              </a:rPr>
              <a:t> центиля </a:t>
            </a:r>
            <a:r>
              <a:rPr lang="ru-RU" sz="1200" b="1" dirty="0" smtClean="0">
                <a:solidFill>
                  <a:prstClr val="black"/>
                </a:solidFill>
              </a:rPr>
              <a:t>оплата труда ниже средней по предприятию, на котором они работают</a:t>
            </a:r>
            <a:endParaRPr lang="en-GB" sz="1200" b="1" dirty="0">
              <a:solidFill>
                <a:prstClr val="black"/>
              </a:solidFill>
            </a:endParaRPr>
          </a:p>
        </p:txBody>
      </p:sp>
      <p:cxnSp>
        <p:nvCxnSpPr>
          <p:cNvPr id="36" name="Straight Arrow Connector 35"/>
          <p:cNvCxnSpPr/>
          <p:nvPr/>
        </p:nvCxnSpPr>
        <p:spPr>
          <a:xfrm>
            <a:off x="4572000" y="3767674"/>
            <a:ext cx="1219200" cy="2126568"/>
          </a:xfrm>
          <a:prstGeom prst="straightConnector1">
            <a:avLst/>
          </a:prstGeom>
          <a:ln>
            <a:solidFill>
              <a:srgbClr val="7030A0"/>
            </a:solidFill>
            <a:prstDash val="sysDash"/>
            <a:tailEnd type="triangle"/>
          </a:ln>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4850876" y="5894242"/>
            <a:ext cx="3825367" cy="1015663"/>
          </a:xfrm>
          <a:prstGeom prst="rect">
            <a:avLst/>
          </a:prstGeom>
          <a:noFill/>
        </p:spPr>
        <p:txBody>
          <a:bodyPr wrap="square" rtlCol="0">
            <a:spAutoFit/>
          </a:bodyPr>
          <a:lstStyle/>
          <a:p>
            <a:r>
              <a:rPr lang="ru-RU" sz="1200" b="1" dirty="0" smtClean="0">
                <a:solidFill>
                  <a:prstClr val="black"/>
                </a:solidFill>
              </a:rPr>
              <a:t>Более</a:t>
            </a:r>
            <a:r>
              <a:rPr lang="en-GB" sz="1200" b="1" dirty="0" smtClean="0">
                <a:solidFill>
                  <a:prstClr val="black"/>
                </a:solidFill>
              </a:rPr>
              <a:t> </a:t>
            </a:r>
            <a:r>
              <a:rPr lang="ru-RU" sz="1200" b="1" dirty="0" smtClean="0">
                <a:solidFill>
                  <a:prstClr val="black"/>
                </a:solidFill>
              </a:rPr>
              <a:t>«</a:t>
            </a:r>
            <a:r>
              <a:rPr lang="ru-RU" sz="1200" b="1" i="1" dirty="0" smtClean="0">
                <a:solidFill>
                  <a:srgbClr val="002060"/>
                </a:solidFill>
              </a:rPr>
              <a:t>крутой</a:t>
            </a:r>
            <a:r>
              <a:rPr lang="ru-RU" sz="1200" b="1" dirty="0" smtClean="0">
                <a:solidFill>
                  <a:prstClr val="black"/>
                </a:solidFill>
              </a:rPr>
              <a:t>»</a:t>
            </a:r>
            <a:r>
              <a:rPr lang="en-GB" sz="1200" b="1" dirty="0" smtClean="0">
                <a:solidFill>
                  <a:prstClr val="black"/>
                </a:solidFill>
              </a:rPr>
              <a:t> </a:t>
            </a:r>
            <a:r>
              <a:rPr lang="ru-RU" sz="1200" b="1" dirty="0" smtClean="0">
                <a:solidFill>
                  <a:prstClr val="black"/>
                </a:solidFill>
              </a:rPr>
              <a:t>угол наклона кривой для работников указывает на значительное неравенство в оплате труда</a:t>
            </a:r>
            <a:r>
              <a:rPr lang="en-GB" sz="1200" b="1" dirty="0" smtClean="0">
                <a:solidFill>
                  <a:prstClr val="black"/>
                </a:solidFill>
              </a:rPr>
              <a:t> </a:t>
            </a:r>
            <a:r>
              <a:rPr lang="ru-RU" sz="1200" b="1" dirty="0" smtClean="0">
                <a:solidFill>
                  <a:prstClr val="black"/>
                </a:solidFill>
              </a:rPr>
              <a:t>«</a:t>
            </a:r>
            <a:r>
              <a:rPr lang="ru-RU" sz="1200" b="1" dirty="0" smtClean="0">
                <a:solidFill>
                  <a:srgbClr val="FF0000"/>
                </a:solidFill>
              </a:rPr>
              <a:t>внутри</a:t>
            </a:r>
            <a:r>
              <a:rPr lang="ru-RU" sz="1200" b="1" dirty="0" smtClean="0">
                <a:solidFill>
                  <a:prstClr val="black"/>
                </a:solidFill>
              </a:rPr>
              <a:t>» предприятий в сочетании с неравенством</a:t>
            </a:r>
            <a:r>
              <a:rPr lang="en-GB" sz="1200" b="1" dirty="0" smtClean="0">
                <a:solidFill>
                  <a:prstClr val="black"/>
                </a:solidFill>
              </a:rPr>
              <a:t> </a:t>
            </a:r>
            <a:r>
              <a:rPr lang="ru-RU" sz="1200" b="1" dirty="0" smtClean="0">
                <a:solidFill>
                  <a:prstClr val="black"/>
                </a:solidFill>
              </a:rPr>
              <a:t>«</a:t>
            </a:r>
            <a:r>
              <a:rPr lang="ru-RU" sz="1200" b="1" dirty="0" smtClean="0">
                <a:solidFill>
                  <a:srgbClr val="FF0000"/>
                </a:solidFill>
              </a:rPr>
              <a:t>между</a:t>
            </a:r>
            <a:r>
              <a:rPr lang="ru-RU" sz="1200" b="1" dirty="0" smtClean="0">
                <a:solidFill>
                  <a:prstClr val="black"/>
                </a:solidFill>
              </a:rPr>
              <a:t>» ними</a:t>
            </a:r>
            <a:endParaRPr lang="en-GB" sz="1200" b="1" dirty="0">
              <a:solidFill>
                <a:prstClr val="black"/>
              </a:solidFill>
            </a:endParaRPr>
          </a:p>
        </p:txBody>
      </p:sp>
      <p:pic>
        <p:nvPicPr>
          <p:cNvPr id="2" name="Picture 1"/>
          <p:cNvPicPr>
            <a:picLocks noChangeAspect="1"/>
          </p:cNvPicPr>
          <p:nvPr/>
        </p:nvPicPr>
        <p:blipFill>
          <a:blip r:embed="rId3"/>
          <a:stretch>
            <a:fillRect/>
          </a:stretch>
        </p:blipFill>
        <p:spPr>
          <a:xfrm>
            <a:off x="228600" y="1751005"/>
            <a:ext cx="6895174" cy="3968840"/>
          </a:xfrm>
          <a:prstGeom prst="rect">
            <a:avLst/>
          </a:prstGeom>
        </p:spPr>
      </p:pic>
    </p:spTree>
    <p:extLst>
      <p:ext uri="{BB962C8B-B14F-4D97-AF65-F5344CB8AC3E}">
        <p14:creationId xmlns:p14="http://schemas.microsoft.com/office/powerpoint/2010/main" val="16637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0608"/>
            <a:ext cx="8229600" cy="1066800"/>
          </a:xfrm>
        </p:spPr>
        <p:txBody>
          <a:bodyPr>
            <a:noAutofit/>
          </a:bodyPr>
          <a:lstStyle/>
          <a:p>
            <a:pPr algn="ctr"/>
            <a:r>
              <a:rPr lang="ru-RU" dirty="0" smtClean="0"/>
              <a:t>Что значит заработная плата</a:t>
            </a:r>
            <a:r>
              <a:rPr lang="en-GB" dirty="0" smtClean="0"/>
              <a:t>? </a:t>
            </a:r>
            <a:r>
              <a:rPr lang="ru-RU" dirty="0" smtClean="0"/>
              <a:t>Влияние на политику</a:t>
            </a:r>
            <a:endParaRPr lang="en-GB" dirty="0"/>
          </a:p>
        </p:txBody>
      </p:sp>
      <p:sp>
        <p:nvSpPr>
          <p:cNvPr id="3" name="Content Placeholder 2"/>
          <p:cNvSpPr>
            <a:spLocks noGrp="1"/>
          </p:cNvSpPr>
          <p:nvPr>
            <p:ph idx="1"/>
          </p:nvPr>
        </p:nvSpPr>
        <p:spPr>
          <a:xfrm>
            <a:off x="628650" y="2514600"/>
            <a:ext cx="7886700" cy="3933091"/>
          </a:xfrm>
        </p:spPr>
        <p:txBody>
          <a:bodyPr>
            <a:normAutofit fontScale="92500" lnSpcReduction="20000"/>
          </a:bodyPr>
          <a:lstStyle/>
          <a:p>
            <a:r>
              <a:rPr lang="ru-RU" dirty="0" smtClean="0"/>
              <a:t>Во многих странах застой в оплате труда в сочетании с ростом неравенства вызвали растущее недовольство и драматические изменения в социально-экономической жизни</a:t>
            </a:r>
            <a:r>
              <a:rPr lang="en-GB" dirty="0" smtClean="0"/>
              <a:t>. </a:t>
            </a:r>
            <a:endParaRPr lang="en-GB" dirty="0"/>
          </a:p>
          <a:p>
            <a:endParaRPr lang="en-GB" dirty="0"/>
          </a:p>
          <a:p>
            <a:r>
              <a:rPr lang="ru-RU" dirty="0" smtClean="0"/>
              <a:t>В странах с развивающейся и переходной экономикой, несмотря на рост средней заработной платы за последние десятилетия</a:t>
            </a:r>
            <a:r>
              <a:rPr lang="en-GB" dirty="0" smtClean="0"/>
              <a:t>,</a:t>
            </a:r>
            <a:r>
              <a:rPr lang="ru-RU" dirty="0" smtClean="0"/>
              <a:t>  уровень жизни многих миллионов людей остался прежним</a:t>
            </a:r>
            <a:r>
              <a:rPr lang="en-GB" dirty="0" smtClean="0"/>
              <a:t>. </a:t>
            </a:r>
            <a:endParaRPr lang="en-GB" dirty="0"/>
          </a:p>
        </p:txBody>
      </p:sp>
    </p:spTree>
    <p:extLst>
      <p:ext uri="{BB962C8B-B14F-4D97-AF65-F5344CB8AC3E}">
        <p14:creationId xmlns:p14="http://schemas.microsoft.com/office/powerpoint/2010/main" val="26755561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50</a:t>
            </a:fld>
            <a:endParaRPr lang="en-US" dirty="0"/>
          </a:p>
        </p:txBody>
      </p:sp>
      <p:sp>
        <p:nvSpPr>
          <p:cNvPr id="5" name="Rounded Rectangle 4"/>
          <p:cNvSpPr/>
          <p:nvPr/>
        </p:nvSpPr>
        <p:spPr>
          <a:xfrm>
            <a:off x="261087" y="609600"/>
            <a:ext cx="868680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600" b="1" dirty="0" smtClean="0">
                <a:solidFill>
                  <a:prstClr val="black"/>
                </a:solidFill>
              </a:rPr>
              <a:t>Картина неравенства в оплате труда в Европе</a:t>
            </a:r>
            <a:endParaRPr lang="en-GB" sz="2600" b="1" dirty="0">
              <a:solidFill>
                <a:prstClr val="black"/>
              </a:solidFill>
            </a:endParaRPr>
          </a:p>
        </p:txBody>
      </p:sp>
      <p:pic>
        <p:nvPicPr>
          <p:cNvPr id="2" name="Picture 1"/>
          <p:cNvPicPr>
            <a:picLocks noChangeAspect="1"/>
          </p:cNvPicPr>
          <p:nvPr/>
        </p:nvPicPr>
        <p:blipFill>
          <a:blip r:embed="rId3"/>
          <a:stretch>
            <a:fillRect/>
          </a:stretch>
        </p:blipFill>
        <p:spPr>
          <a:xfrm>
            <a:off x="1143000" y="1471246"/>
            <a:ext cx="6754953" cy="5145470"/>
          </a:xfrm>
          <a:prstGeom prst="rect">
            <a:avLst/>
          </a:prstGeom>
        </p:spPr>
      </p:pic>
    </p:spTree>
    <p:extLst>
      <p:ext uri="{BB962C8B-B14F-4D97-AF65-F5344CB8AC3E}">
        <p14:creationId xmlns:p14="http://schemas.microsoft.com/office/powerpoint/2010/main" val="387191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51</a:t>
            </a:fld>
            <a:endParaRPr lang="en-US" dirty="0"/>
          </a:p>
        </p:txBody>
      </p:sp>
      <p:sp>
        <p:nvSpPr>
          <p:cNvPr id="5" name="Rounded Rectangle 4"/>
          <p:cNvSpPr/>
          <p:nvPr/>
        </p:nvSpPr>
        <p:spPr>
          <a:xfrm>
            <a:off x="228600" y="598394"/>
            <a:ext cx="8153400" cy="1001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200" b="1" dirty="0" smtClean="0">
                <a:solidFill>
                  <a:prstClr val="black"/>
                </a:solidFill>
              </a:rPr>
              <a:t>…</a:t>
            </a:r>
            <a:r>
              <a:rPr lang="ru-RU" sz="2200" b="1" dirty="0" smtClean="0">
                <a:solidFill>
                  <a:prstClr val="black"/>
                </a:solidFill>
              </a:rPr>
              <a:t>эта ситуация характерна для всех отраслей и всех предприятий </a:t>
            </a:r>
            <a:r>
              <a:rPr lang="en-GB" sz="2200" b="1" dirty="0" smtClean="0">
                <a:solidFill>
                  <a:prstClr val="black"/>
                </a:solidFill>
              </a:rPr>
              <a:t>(</a:t>
            </a:r>
            <a:r>
              <a:rPr lang="ru-RU" sz="2200" b="1" dirty="0" smtClean="0">
                <a:solidFill>
                  <a:prstClr val="black"/>
                </a:solidFill>
              </a:rPr>
              <a:t>малых</a:t>
            </a:r>
            <a:r>
              <a:rPr lang="en-GB" sz="2200" b="1" dirty="0" smtClean="0">
                <a:solidFill>
                  <a:prstClr val="black"/>
                </a:solidFill>
              </a:rPr>
              <a:t>, </a:t>
            </a:r>
            <a:r>
              <a:rPr lang="ru-RU" sz="2200" b="1" dirty="0" smtClean="0">
                <a:solidFill>
                  <a:prstClr val="black"/>
                </a:solidFill>
              </a:rPr>
              <a:t>средних и крупных</a:t>
            </a:r>
            <a:r>
              <a:rPr lang="en-GB" sz="2200" b="1" dirty="0" smtClean="0">
                <a:solidFill>
                  <a:prstClr val="black"/>
                </a:solidFill>
              </a:rPr>
              <a:t>)?</a:t>
            </a:r>
            <a:endParaRPr lang="en-GB" sz="2200" b="1"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860024141"/>
              </p:ext>
            </p:extLst>
          </p:nvPr>
        </p:nvGraphicFramePr>
        <p:xfrm>
          <a:off x="304800" y="1752598"/>
          <a:ext cx="8382000" cy="4816762"/>
        </p:xfrm>
        <a:graphic>
          <a:graphicData uri="http://schemas.openxmlformats.org/drawingml/2006/table">
            <a:tbl>
              <a:tblPr firstRow="1" firstCol="1" bandRow="1">
                <a:tableStyleId>{5C22544A-7EE6-4342-B048-85BDC9FD1C3A}</a:tableStyleId>
              </a:tblPr>
              <a:tblGrid>
                <a:gridCol w="1086556"/>
                <a:gridCol w="589844"/>
                <a:gridCol w="838200"/>
                <a:gridCol w="838200"/>
                <a:gridCol w="760589"/>
                <a:gridCol w="915811"/>
                <a:gridCol w="838200"/>
                <a:gridCol w="838200"/>
                <a:gridCol w="838200"/>
                <a:gridCol w="838200"/>
              </a:tblGrid>
              <a:tr h="429178">
                <a:tc rowSpan="2">
                  <a:txBody>
                    <a:bodyPr/>
                    <a:lstStyle/>
                    <a:p>
                      <a:pPr algn="ctr">
                        <a:lnSpc>
                          <a:spcPct val="115000"/>
                        </a:lnSpc>
                        <a:spcAft>
                          <a:spcPts val="0"/>
                        </a:spcAft>
                      </a:pPr>
                      <a:r>
                        <a:rPr lang="ru-RU" sz="700" baseline="0" dirty="0" smtClean="0">
                          <a:solidFill>
                            <a:schemeClr val="tx1"/>
                          </a:solidFill>
                          <a:effectLst/>
                        </a:rPr>
                        <a:t>С учетом о</a:t>
                      </a:r>
                      <a:r>
                        <a:rPr lang="ru-RU" sz="700" dirty="0" smtClean="0">
                          <a:solidFill>
                            <a:schemeClr val="tx1"/>
                          </a:solidFill>
                          <a:effectLst/>
                        </a:rPr>
                        <a:t>трасли</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algn="ctr">
                        <a:lnSpc>
                          <a:spcPct val="115000"/>
                        </a:lnSpc>
                        <a:spcAft>
                          <a:spcPts val="0"/>
                        </a:spcAft>
                      </a:pPr>
                      <a:r>
                        <a:rPr lang="ru-RU" sz="1000" dirty="0" smtClean="0">
                          <a:effectLst/>
                        </a:rPr>
                        <a:t>Нижний</a:t>
                      </a:r>
                      <a:r>
                        <a:rPr lang="ru-RU" sz="1000" baseline="0" dirty="0" smtClean="0">
                          <a:effectLst/>
                        </a:rPr>
                        <a:t> центиль</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15000"/>
                        </a:lnSpc>
                        <a:spcAft>
                          <a:spcPts val="0"/>
                        </a:spcAft>
                      </a:pPr>
                      <a:r>
                        <a:rPr lang="en-GB" sz="1000" dirty="0" smtClean="0">
                          <a:effectLst/>
                        </a:rPr>
                        <a:t>5</a:t>
                      </a:r>
                      <a:r>
                        <a:rPr lang="ru-RU" sz="1000" dirty="0" smtClean="0">
                          <a:effectLst/>
                        </a:rPr>
                        <a:t>0-й центиль</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15000"/>
                        </a:lnSpc>
                        <a:spcAft>
                          <a:spcPts val="0"/>
                        </a:spcAft>
                      </a:pPr>
                      <a:r>
                        <a:rPr lang="en-GB" sz="1000" dirty="0" smtClean="0">
                          <a:effectLst/>
                        </a:rPr>
                        <a:t>9</a:t>
                      </a:r>
                      <a:r>
                        <a:rPr lang="ru-RU" sz="1000" dirty="0" smtClean="0">
                          <a:effectLst/>
                        </a:rPr>
                        <a:t>9-й центиль</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15000"/>
                        </a:lnSpc>
                        <a:spcAft>
                          <a:spcPts val="0"/>
                        </a:spcAft>
                      </a:pPr>
                      <a:r>
                        <a:rPr lang="ru-RU" sz="1000" dirty="0" smtClean="0">
                          <a:effectLst/>
                        </a:rPr>
                        <a:t>Верхний</a:t>
                      </a:r>
                      <a:r>
                        <a:rPr lang="ru-RU" sz="1000" baseline="0" dirty="0" smtClean="0">
                          <a:effectLst/>
                        </a:rPr>
                        <a:t> центиль</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rowSpan="2">
                  <a:txBody>
                    <a:bodyPr/>
                    <a:lstStyle/>
                    <a:p>
                      <a:pPr algn="ctr">
                        <a:lnSpc>
                          <a:spcPct val="115000"/>
                        </a:lnSpc>
                        <a:spcAft>
                          <a:spcPts val="0"/>
                        </a:spcAft>
                      </a:pPr>
                      <a:r>
                        <a:rPr lang="ru-RU" sz="700" dirty="0" smtClean="0">
                          <a:effectLst/>
                        </a:rPr>
                        <a:t>Центиль</a:t>
                      </a:r>
                      <a:r>
                        <a:rPr lang="ru-RU" sz="700" baseline="0" dirty="0" smtClean="0">
                          <a:effectLst/>
                        </a:rPr>
                        <a:t> пересечения</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6391">
                <a:tc vMerge="1">
                  <a:txBody>
                    <a:bodyPr/>
                    <a:lstStyle/>
                    <a:p>
                      <a:endParaRPr lang="en-GB"/>
                    </a:p>
                  </a:txBody>
                  <a:tcPr/>
                </a:tc>
                <a:tc>
                  <a:txBody>
                    <a:bodyPr/>
                    <a:lstStyle/>
                    <a:p>
                      <a:pPr algn="ctr">
                        <a:lnSpc>
                          <a:spcPct val="115000"/>
                        </a:lnSpc>
                        <a:spcAft>
                          <a:spcPts val="0"/>
                        </a:spcAft>
                      </a:pPr>
                      <a:r>
                        <a:rPr lang="ru-RU" sz="700" dirty="0" smtClean="0">
                          <a:effectLst/>
                          <a:latin typeface="+mn-lt"/>
                          <a:ea typeface="+mn-ea"/>
                          <a:cs typeface="+mn-cs"/>
                        </a:rPr>
                        <a:t>Работники</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700" dirty="0" smtClean="0">
                          <a:effectLst/>
                        </a:rPr>
                        <a:t>Их предприятия</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700" dirty="0" smtClean="0">
                          <a:effectLst/>
                          <a:latin typeface="+mn-lt"/>
                          <a:ea typeface="+mn-ea"/>
                          <a:cs typeface="+mn-cs"/>
                        </a:rPr>
                        <a:t>Работники</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700" dirty="0" smtClean="0">
                          <a:effectLst/>
                        </a:rPr>
                        <a:t>Их предприятия</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700" dirty="0" smtClean="0">
                          <a:effectLst/>
                          <a:latin typeface="+mn-lt"/>
                          <a:ea typeface="+mn-ea"/>
                          <a:cs typeface="+mn-cs"/>
                        </a:rPr>
                        <a:t>Работники</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700" dirty="0" smtClean="0">
                          <a:effectLst/>
                        </a:rPr>
                        <a:t>Их предприятия</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700" dirty="0" smtClean="0">
                          <a:effectLst/>
                          <a:latin typeface="+mn-lt"/>
                          <a:ea typeface="+mn-ea"/>
                          <a:cs typeface="+mn-cs"/>
                        </a:rPr>
                        <a:t>Работники</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700" dirty="0" smtClean="0">
                          <a:effectLst/>
                        </a:rPr>
                        <a:t>Их предприятия</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r>
              <a:tr h="302819">
                <a:tc>
                  <a:txBody>
                    <a:bodyPr/>
                    <a:lstStyle/>
                    <a:p>
                      <a:pPr>
                        <a:lnSpc>
                          <a:spcPct val="115000"/>
                        </a:lnSpc>
                        <a:spcAft>
                          <a:spcPts val="0"/>
                        </a:spcAft>
                      </a:pPr>
                      <a:r>
                        <a:rPr lang="ru-RU" sz="700" dirty="0" smtClean="0">
                          <a:solidFill>
                            <a:schemeClr val="tx1"/>
                          </a:solidFill>
                          <a:effectLst/>
                        </a:rPr>
                        <a:t>Добывающие</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3.32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7.21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8.87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dirty="0">
                          <a:effectLst/>
                        </a:rPr>
                        <a:t>11.44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46.97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35.22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72.56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36.17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1000">
                          <a:effectLst/>
                        </a:rPr>
                        <a:t>92</a:t>
                      </a:r>
                      <a:r>
                        <a:rPr lang="en-GB" sz="1000" baseline="30000">
                          <a:effectLst/>
                        </a:rPr>
                        <a:t>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2838">
                <a:tc>
                  <a:txBody>
                    <a:bodyPr/>
                    <a:lstStyle/>
                    <a:p>
                      <a:pPr>
                        <a:lnSpc>
                          <a:spcPct val="115000"/>
                        </a:lnSpc>
                        <a:spcAft>
                          <a:spcPts val="0"/>
                        </a:spcAft>
                      </a:pPr>
                      <a:r>
                        <a:rPr lang="ru-RU" sz="700" dirty="0" smtClean="0">
                          <a:solidFill>
                            <a:schemeClr val="tx1"/>
                          </a:solidFill>
                          <a:effectLst/>
                          <a:latin typeface="+mn-lt"/>
                          <a:ea typeface="+mn-ea"/>
                          <a:cs typeface="+mn-cs"/>
                        </a:rPr>
                        <a:t>Обрабатывающие</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3.27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8.65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10.38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12.01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42.30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19.40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73.49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21.88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1000">
                          <a:effectLst/>
                        </a:rPr>
                        <a:t>76</a:t>
                      </a:r>
                      <a:r>
                        <a:rPr lang="en-GB" sz="1000" baseline="30000">
                          <a:effectLst/>
                        </a:rPr>
                        <a:t>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2819">
                <a:tc>
                  <a:txBody>
                    <a:bodyPr/>
                    <a:lstStyle/>
                    <a:p>
                      <a:pPr>
                        <a:lnSpc>
                          <a:spcPct val="115000"/>
                        </a:lnSpc>
                        <a:spcAft>
                          <a:spcPts val="0"/>
                        </a:spcAft>
                      </a:pPr>
                      <a:r>
                        <a:rPr lang="ru-RU" sz="700" dirty="0" smtClean="0">
                          <a:solidFill>
                            <a:schemeClr val="tx1"/>
                          </a:solidFill>
                          <a:effectLst/>
                        </a:rPr>
                        <a:t>Строительство и коммунальные</a:t>
                      </a:r>
                      <a:r>
                        <a:rPr lang="ru-RU" sz="700" baseline="0" dirty="0" smtClean="0">
                          <a:solidFill>
                            <a:schemeClr val="tx1"/>
                          </a:solidFill>
                          <a:effectLst/>
                        </a:rPr>
                        <a:t> услуги</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4.16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10.78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11.04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12.53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40.14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21.19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65.94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25.42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1000">
                          <a:effectLst/>
                        </a:rPr>
                        <a:t>76th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2838">
                <a:tc>
                  <a:txBody>
                    <a:bodyPr/>
                    <a:lstStyle/>
                    <a:p>
                      <a:pPr>
                        <a:lnSpc>
                          <a:spcPct val="115000"/>
                        </a:lnSpc>
                        <a:spcAft>
                          <a:spcPts val="0"/>
                        </a:spcAft>
                      </a:pPr>
                      <a:r>
                        <a:rPr lang="ru-RU" sz="700" dirty="0" smtClean="0">
                          <a:solidFill>
                            <a:schemeClr val="tx1"/>
                          </a:solidFill>
                          <a:effectLst/>
                          <a:latin typeface="+mn-lt"/>
                          <a:ea typeface="+mn-ea"/>
                          <a:cs typeface="+mn-cs"/>
                        </a:rPr>
                        <a:t>Торговля</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3.86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8.52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10.72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11.65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41.63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21.54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69.38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22.33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1000">
                          <a:effectLst/>
                        </a:rPr>
                        <a:t>64</a:t>
                      </a:r>
                      <a:r>
                        <a:rPr lang="en-GB" sz="1000" baseline="30000">
                          <a:effectLst/>
                        </a:rPr>
                        <a:t>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2819">
                <a:tc>
                  <a:txBody>
                    <a:bodyPr/>
                    <a:lstStyle/>
                    <a:p>
                      <a:pPr>
                        <a:lnSpc>
                          <a:spcPct val="115000"/>
                        </a:lnSpc>
                        <a:spcAft>
                          <a:spcPts val="0"/>
                        </a:spcAft>
                      </a:pPr>
                      <a:r>
                        <a:rPr lang="en-GB" sz="700">
                          <a:solidFill>
                            <a:schemeClr val="tx1"/>
                          </a:solidFill>
                          <a:effectLst/>
                        </a:rPr>
                        <a:t>Hotels and restaurants</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4.22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7.56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10.52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10.13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42.23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21.68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82.67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14.68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1000">
                          <a:effectLst/>
                        </a:rPr>
                        <a:t>44</a:t>
                      </a:r>
                      <a:r>
                        <a:rPr lang="en-GB" sz="1000" baseline="30000">
                          <a:effectLst/>
                        </a:rPr>
                        <a:t>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59207">
                <a:tc>
                  <a:txBody>
                    <a:bodyPr/>
                    <a:lstStyle/>
                    <a:p>
                      <a:pPr>
                        <a:lnSpc>
                          <a:spcPct val="115000"/>
                        </a:lnSpc>
                        <a:spcAft>
                          <a:spcPts val="0"/>
                        </a:spcAft>
                      </a:pPr>
                      <a:r>
                        <a:rPr lang="en-GB" sz="700" dirty="0">
                          <a:solidFill>
                            <a:schemeClr val="tx1"/>
                          </a:solidFill>
                          <a:effectLst/>
                        </a:rPr>
                        <a:t>Transport and communications</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3.96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10.55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10.98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12.83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41.88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24.24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67.29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26.90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1000" dirty="0">
                          <a:effectLst/>
                        </a:rPr>
                        <a:t>87th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59207">
                <a:tc>
                  <a:txBody>
                    <a:bodyPr/>
                    <a:lstStyle/>
                    <a:p>
                      <a:pPr>
                        <a:lnSpc>
                          <a:spcPct val="115000"/>
                        </a:lnSpc>
                        <a:spcAft>
                          <a:spcPts val="0"/>
                        </a:spcAft>
                      </a:pPr>
                      <a:r>
                        <a:rPr lang="en-GB" sz="700" dirty="0">
                          <a:solidFill>
                            <a:schemeClr val="tx1"/>
                          </a:solidFill>
                          <a:effectLst/>
                        </a:rPr>
                        <a:t>Real estate and financial services</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2.99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13.06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11.12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16.13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46.30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35.76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107.49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48.36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1000">
                          <a:effectLst/>
                        </a:rPr>
                        <a:t>99th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2838">
                <a:tc>
                  <a:txBody>
                    <a:bodyPr/>
                    <a:lstStyle/>
                    <a:p>
                      <a:pPr>
                        <a:lnSpc>
                          <a:spcPct val="115000"/>
                        </a:lnSpc>
                        <a:spcAft>
                          <a:spcPts val="0"/>
                        </a:spcAft>
                      </a:pPr>
                      <a:r>
                        <a:rPr lang="en-GB" sz="700" dirty="0">
                          <a:solidFill>
                            <a:schemeClr val="tx1"/>
                          </a:solidFill>
                          <a:effectLst/>
                        </a:rPr>
                        <a:t>Social services</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3.36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12.07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12.20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15.07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45.47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19.28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75.87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20.61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1000">
                          <a:effectLst/>
                        </a:rPr>
                        <a:t>80th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2838">
                <a:tc>
                  <a:txBody>
                    <a:bodyPr/>
                    <a:lstStyle/>
                    <a:p>
                      <a:pPr>
                        <a:lnSpc>
                          <a:spcPct val="115000"/>
                        </a:lnSpc>
                        <a:spcAft>
                          <a:spcPts val="0"/>
                        </a:spcAft>
                      </a:pPr>
                      <a:r>
                        <a:rPr lang="en-GB" sz="700" dirty="0">
                          <a:solidFill>
                            <a:schemeClr val="tx1"/>
                          </a:solidFill>
                          <a:effectLst/>
                        </a:rPr>
                        <a:t>Other services</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4.12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8.58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11.39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14.00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46.29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26.08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84.66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31.31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1000">
                          <a:effectLst/>
                        </a:rPr>
                        <a:t>84th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2838">
                <a:tc rowSpan="2">
                  <a:txBody>
                    <a:bodyPr/>
                    <a:lstStyle/>
                    <a:p>
                      <a:pPr>
                        <a:lnSpc>
                          <a:spcPct val="115000"/>
                        </a:lnSpc>
                        <a:spcAft>
                          <a:spcPts val="0"/>
                        </a:spcAft>
                      </a:pPr>
                      <a:r>
                        <a:rPr lang="ru-RU" sz="700" baseline="0" dirty="0" smtClean="0">
                          <a:solidFill>
                            <a:schemeClr val="tx1"/>
                          </a:solidFill>
                          <a:effectLst/>
                        </a:rPr>
                        <a:t>С учетом размера предприятия</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gridSpan="2">
                  <a:txBody>
                    <a:bodyPr/>
                    <a:lstStyle/>
                    <a:p>
                      <a:pPr algn="ctr">
                        <a:lnSpc>
                          <a:spcPct val="115000"/>
                        </a:lnSpc>
                        <a:spcAft>
                          <a:spcPts val="0"/>
                        </a:spcAft>
                      </a:pPr>
                      <a:r>
                        <a:rPr lang="ru-RU" sz="1000" dirty="0" smtClean="0">
                          <a:effectLst/>
                        </a:rPr>
                        <a:t>Нижний</a:t>
                      </a:r>
                      <a:r>
                        <a:rPr lang="ru-RU" sz="1000" baseline="0" dirty="0" smtClean="0">
                          <a:effectLst/>
                        </a:rPr>
                        <a:t> центиль</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hMerge="1">
                  <a:txBody>
                    <a:bodyPr/>
                    <a:lstStyle/>
                    <a:p>
                      <a:endParaRPr lang="en-GB"/>
                    </a:p>
                  </a:txBody>
                  <a:tcPr/>
                </a:tc>
                <a:tc gridSpan="2">
                  <a:txBody>
                    <a:bodyPr/>
                    <a:lstStyle/>
                    <a:p>
                      <a:pPr algn="ctr">
                        <a:lnSpc>
                          <a:spcPct val="115000"/>
                        </a:lnSpc>
                        <a:spcAft>
                          <a:spcPts val="0"/>
                        </a:spcAft>
                      </a:pPr>
                      <a:r>
                        <a:rPr lang="en-GB" sz="1000" dirty="0" smtClean="0">
                          <a:effectLst/>
                        </a:rPr>
                        <a:t>5</a:t>
                      </a:r>
                      <a:r>
                        <a:rPr lang="ru-RU" sz="1000" dirty="0" smtClean="0">
                          <a:effectLst/>
                        </a:rPr>
                        <a:t>0-й центиль</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hMerge="1">
                  <a:txBody>
                    <a:bodyPr/>
                    <a:lstStyle/>
                    <a:p>
                      <a:endParaRPr lang="en-GB"/>
                    </a:p>
                  </a:txBody>
                  <a:tcPr/>
                </a:tc>
                <a:tc gridSpan="2">
                  <a:txBody>
                    <a:bodyPr/>
                    <a:lstStyle/>
                    <a:p>
                      <a:pPr algn="ctr">
                        <a:lnSpc>
                          <a:spcPct val="115000"/>
                        </a:lnSpc>
                        <a:spcAft>
                          <a:spcPts val="0"/>
                        </a:spcAft>
                      </a:pPr>
                      <a:r>
                        <a:rPr lang="en-GB" sz="1000" dirty="0" smtClean="0">
                          <a:effectLst/>
                        </a:rPr>
                        <a:t>9</a:t>
                      </a:r>
                      <a:r>
                        <a:rPr lang="ru-RU" sz="1000" dirty="0" smtClean="0">
                          <a:effectLst/>
                        </a:rPr>
                        <a:t>9-й центиль</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hMerge="1">
                  <a:txBody>
                    <a:bodyPr/>
                    <a:lstStyle/>
                    <a:p>
                      <a:endParaRPr lang="en-GB"/>
                    </a:p>
                  </a:txBody>
                  <a:tcPr/>
                </a:tc>
                <a:tc gridSpan="2">
                  <a:txBody>
                    <a:bodyPr/>
                    <a:lstStyle/>
                    <a:p>
                      <a:pPr algn="ctr">
                        <a:lnSpc>
                          <a:spcPct val="115000"/>
                        </a:lnSpc>
                        <a:spcAft>
                          <a:spcPts val="0"/>
                        </a:spcAft>
                      </a:pPr>
                      <a:r>
                        <a:rPr lang="ru-RU" sz="1000" dirty="0" smtClean="0">
                          <a:effectLst/>
                        </a:rPr>
                        <a:t>Верхний</a:t>
                      </a:r>
                      <a:r>
                        <a:rPr lang="ru-RU" sz="1000" baseline="0" dirty="0" smtClean="0">
                          <a:effectLst/>
                        </a:rPr>
                        <a:t> центиль</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hMerge="1">
                  <a:txBody>
                    <a:bodyPr/>
                    <a:lstStyle/>
                    <a:p>
                      <a:endParaRPr lang="en-GB"/>
                    </a:p>
                  </a:txBody>
                  <a:tcPr/>
                </a:tc>
                <a:tc rowSpan="2">
                  <a:txBody>
                    <a:bodyPr/>
                    <a:lstStyle/>
                    <a:p>
                      <a:pPr algn="ctr">
                        <a:lnSpc>
                          <a:spcPct val="115000"/>
                        </a:lnSpc>
                        <a:spcAft>
                          <a:spcPts val="0"/>
                        </a:spcAft>
                      </a:pPr>
                      <a:r>
                        <a:rPr lang="ru-RU" sz="700" dirty="0" smtClean="0">
                          <a:effectLst/>
                        </a:rPr>
                        <a:t>Центиль</a:t>
                      </a:r>
                      <a:r>
                        <a:rPr lang="ru-RU" sz="700" baseline="0" dirty="0" smtClean="0">
                          <a:effectLst/>
                        </a:rPr>
                        <a:t> пересечения</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r>
              <a:tr h="276391">
                <a:tc vMerge="1">
                  <a:txBody>
                    <a:bodyPr/>
                    <a:lstStyle/>
                    <a:p>
                      <a:endParaRPr lang="en-GB"/>
                    </a:p>
                  </a:txBody>
                  <a:tcPr/>
                </a:tc>
                <a:tc>
                  <a:txBody>
                    <a:bodyPr/>
                    <a:lstStyle/>
                    <a:p>
                      <a:pPr algn="ctr">
                        <a:lnSpc>
                          <a:spcPct val="115000"/>
                        </a:lnSpc>
                        <a:spcAft>
                          <a:spcPts val="0"/>
                        </a:spcAft>
                      </a:pPr>
                      <a:r>
                        <a:rPr lang="ru-RU" sz="700" dirty="0" smtClean="0">
                          <a:effectLst/>
                          <a:latin typeface="+mn-lt"/>
                          <a:ea typeface="+mn-ea"/>
                          <a:cs typeface="+mn-cs"/>
                        </a:rPr>
                        <a:t>Работники</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spcAft>
                          <a:spcPts val="0"/>
                        </a:spcAft>
                      </a:pPr>
                      <a:r>
                        <a:rPr lang="ru-RU" sz="700" dirty="0" smtClean="0">
                          <a:effectLst/>
                          <a:latin typeface="+mn-lt"/>
                          <a:ea typeface="+mn-ea"/>
                          <a:cs typeface="+mn-cs"/>
                        </a:rPr>
                        <a:t>Их</a:t>
                      </a:r>
                      <a:r>
                        <a:rPr lang="ru-RU" sz="700" baseline="0" dirty="0" smtClean="0">
                          <a:effectLst/>
                          <a:latin typeface="+mn-lt"/>
                          <a:ea typeface="+mn-ea"/>
                          <a:cs typeface="+mn-cs"/>
                        </a:rPr>
                        <a:t> предприятия</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spcAft>
                          <a:spcPts val="0"/>
                        </a:spcAft>
                      </a:pPr>
                      <a:r>
                        <a:rPr lang="ru-RU" sz="700" dirty="0" smtClean="0">
                          <a:effectLst/>
                          <a:latin typeface="+mn-lt"/>
                          <a:ea typeface="+mn-ea"/>
                          <a:cs typeface="+mn-cs"/>
                        </a:rPr>
                        <a:t>Работники</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spcAft>
                          <a:spcPts val="0"/>
                        </a:spcAft>
                      </a:pPr>
                      <a:r>
                        <a:rPr lang="ru-RU" sz="700" dirty="0" smtClean="0">
                          <a:effectLst/>
                          <a:latin typeface="+mn-lt"/>
                          <a:ea typeface="+mn-ea"/>
                          <a:cs typeface="+mn-cs"/>
                        </a:rPr>
                        <a:t>Их</a:t>
                      </a:r>
                      <a:r>
                        <a:rPr lang="ru-RU" sz="700" baseline="0" dirty="0" smtClean="0">
                          <a:effectLst/>
                          <a:latin typeface="+mn-lt"/>
                          <a:ea typeface="+mn-ea"/>
                          <a:cs typeface="+mn-cs"/>
                        </a:rPr>
                        <a:t> предприятия</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spcAft>
                          <a:spcPts val="0"/>
                        </a:spcAft>
                      </a:pPr>
                      <a:r>
                        <a:rPr lang="ru-RU" sz="700" dirty="0" smtClean="0">
                          <a:effectLst/>
                          <a:latin typeface="+mn-lt"/>
                          <a:ea typeface="+mn-ea"/>
                          <a:cs typeface="+mn-cs"/>
                        </a:rPr>
                        <a:t>Работники</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spcAft>
                          <a:spcPts val="0"/>
                        </a:spcAft>
                      </a:pPr>
                      <a:r>
                        <a:rPr lang="ru-RU" sz="700" dirty="0" smtClean="0">
                          <a:effectLst/>
                          <a:latin typeface="+mn-lt"/>
                          <a:ea typeface="+mn-ea"/>
                          <a:cs typeface="+mn-cs"/>
                        </a:rPr>
                        <a:t>Их</a:t>
                      </a:r>
                      <a:r>
                        <a:rPr lang="ru-RU" sz="700" baseline="0" dirty="0" smtClean="0">
                          <a:effectLst/>
                          <a:latin typeface="+mn-lt"/>
                          <a:ea typeface="+mn-ea"/>
                          <a:cs typeface="+mn-cs"/>
                        </a:rPr>
                        <a:t> предприятия</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spcAft>
                          <a:spcPts val="0"/>
                        </a:spcAft>
                      </a:pPr>
                      <a:r>
                        <a:rPr lang="ru-RU" sz="700" dirty="0" smtClean="0">
                          <a:effectLst/>
                          <a:latin typeface="+mn-lt"/>
                          <a:ea typeface="+mn-ea"/>
                          <a:cs typeface="+mn-cs"/>
                        </a:rPr>
                        <a:t>Работники</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spcAft>
                          <a:spcPts val="0"/>
                        </a:spcAft>
                      </a:pPr>
                      <a:r>
                        <a:rPr lang="ru-RU" sz="700" dirty="0" smtClean="0">
                          <a:effectLst/>
                          <a:latin typeface="+mn-lt"/>
                          <a:ea typeface="+mn-ea"/>
                          <a:cs typeface="+mn-cs"/>
                        </a:rPr>
                        <a:t>Их</a:t>
                      </a:r>
                      <a:r>
                        <a:rPr lang="ru-RU" sz="700" baseline="0" dirty="0" smtClean="0">
                          <a:effectLst/>
                          <a:latin typeface="+mn-lt"/>
                          <a:ea typeface="+mn-ea"/>
                          <a:cs typeface="+mn-cs"/>
                        </a:rPr>
                        <a:t> предприятия</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vMerge="1">
                  <a:txBody>
                    <a:bodyPr/>
                    <a:lstStyle/>
                    <a:p>
                      <a:endParaRPr lang="en-GB"/>
                    </a:p>
                  </a:txBody>
                  <a:tcPr/>
                </a:tc>
              </a:tr>
              <a:tr h="242838">
                <a:tc>
                  <a:txBody>
                    <a:bodyPr/>
                    <a:lstStyle/>
                    <a:p>
                      <a:pPr>
                        <a:lnSpc>
                          <a:spcPct val="115000"/>
                        </a:lnSpc>
                        <a:spcAft>
                          <a:spcPts val="0"/>
                        </a:spcAft>
                      </a:pPr>
                      <a:r>
                        <a:rPr lang="ru-RU" sz="700" dirty="0" smtClean="0">
                          <a:solidFill>
                            <a:schemeClr val="tx1"/>
                          </a:solidFill>
                          <a:effectLst/>
                          <a:latin typeface="+mn-lt"/>
                          <a:ea typeface="+mn-ea"/>
                          <a:cs typeface="+mn-cs"/>
                        </a:rPr>
                        <a:t>Малые</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3.70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7.51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10.23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10.95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38.63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20.60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64.76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24.66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1000">
                          <a:effectLst/>
                        </a:rPr>
                        <a:t>68th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2838">
                <a:tc>
                  <a:txBody>
                    <a:bodyPr/>
                    <a:lstStyle/>
                    <a:p>
                      <a:pPr>
                        <a:lnSpc>
                          <a:spcPct val="115000"/>
                        </a:lnSpc>
                        <a:spcAft>
                          <a:spcPts val="0"/>
                        </a:spcAft>
                      </a:pPr>
                      <a:r>
                        <a:rPr lang="ru-RU" sz="700" dirty="0" smtClean="0">
                          <a:solidFill>
                            <a:schemeClr val="tx1"/>
                          </a:solidFill>
                          <a:effectLst/>
                          <a:latin typeface="+mn-lt"/>
                          <a:ea typeface="+mn-ea"/>
                          <a:cs typeface="+mn-cs"/>
                        </a:rPr>
                        <a:t>Средние</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3.50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8.61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10.52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12.12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39.33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21.39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72.98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26.19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1000">
                          <a:effectLst/>
                        </a:rPr>
                        <a:t>78th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2838">
                <a:tc>
                  <a:txBody>
                    <a:bodyPr/>
                    <a:lstStyle/>
                    <a:p>
                      <a:pPr>
                        <a:lnSpc>
                          <a:spcPct val="115000"/>
                        </a:lnSpc>
                        <a:spcAft>
                          <a:spcPts val="0"/>
                        </a:spcAft>
                      </a:pPr>
                      <a:r>
                        <a:rPr lang="ru-RU" sz="700" dirty="0" smtClean="0">
                          <a:solidFill>
                            <a:schemeClr val="tx1"/>
                          </a:solidFill>
                          <a:effectLst/>
                          <a:latin typeface="+mn-lt"/>
                          <a:ea typeface="+mn-ea"/>
                          <a:cs typeface="+mn-cs"/>
                        </a:rPr>
                        <a:t>Крупные</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4.06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12.34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11.87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14.74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46.61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26.06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88.08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1000">
                          <a:effectLst/>
                        </a:rPr>
                        <a:t>32.80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1000" dirty="0">
                          <a:effectLst/>
                        </a:rPr>
                        <a:t>79th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264947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52</a:t>
            </a:fld>
            <a:endParaRPr lang="en-US" dirty="0"/>
          </a:p>
        </p:txBody>
      </p:sp>
      <p:sp>
        <p:nvSpPr>
          <p:cNvPr id="12" name="Rounded Rectangle 11"/>
          <p:cNvSpPr/>
          <p:nvPr/>
        </p:nvSpPr>
        <p:spPr>
          <a:xfrm>
            <a:off x="533400" y="2057400"/>
            <a:ext cx="7467600" cy="8162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bg2">
                  <a:lumMod val="50000"/>
                </a:schemeClr>
              </a:solidFill>
            </a:endParaRPr>
          </a:p>
          <a:p>
            <a:pPr algn="ctr"/>
            <a:endParaRPr lang="en-GB" sz="3600" b="1" dirty="0" smtClean="0">
              <a:solidFill>
                <a:schemeClr val="bg2">
                  <a:lumMod val="50000"/>
                </a:schemeClr>
              </a:solidFill>
            </a:endParaRPr>
          </a:p>
          <a:p>
            <a:pPr algn="ctr"/>
            <a:r>
              <a:rPr lang="ru-RU" sz="3600" b="1" i="1" dirty="0">
                <a:solidFill>
                  <a:schemeClr val="tx1"/>
                </a:solidFill>
              </a:rPr>
              <a:t>ЧАСТЬ </a:t>
            </a:r>
            <a:r>
              <a:rPr lang="en-GB" sz="3600" b="1" i="1" dirty="0">
                <a:solidFill>
                  <a:schemeClr val="tx1"/>
                </a:solidFill>
              </a:rPr>
              <a:t>III</a:t>
            </a:r>
            <a:endParaRPr lang="en-GB" sz="3600" b="1" dirty="0">
              <a:solidFill>
                <a:schemeClr val="tx1"/>
              </a:solidFill>
            </a:endParaRPr>
          </a:p>
          <a:p>
            <a:pPr algn="ctr"/>
            <a:endParaRPr lang="en-GB" sz="3600" b="1" dirty="0" smtClean="0">
              <a:solidFill>
                <a:schemeClr val="bg2">
                  <a:lumMod val="50000"/>
                </a:schemeClr>
              </a:solidFill>
            </a:endParaRPr>
          </a:p>
          <a:p>
            <a:r>
              <a:rPr lang="ru-RU" sz="3600" b="1" i="1" dirty="0" smtClean="0">
                <a:solidFill>
                  <a:schemeClr val="tx1"/>
                </a:solidFill>
              </a:rPr>
              <a:t>		Заключение </a:t>
            </a:r>
            <a:r>
              <a:rPr lang="ru-RU" sz="3600" b="1" i="1" dirty="0">
                <a:solidFill>
                  <a:schemeClr val="tx1"/>
                </a:solidFill>
              </a:rPr>
              <a:t>и</a:t>
            </a:r>
          </a:p>
          <a:p>
            <a:r>
              <a:rPr lang="ru-RU" sz="3600" b="1" i="1" dirty="0" smtClean="0">
                <a:solidFill>
                  <a:schemeClr val="tx1"/>
                </a:solidFill>
              </a:rPr>
              <a:t>			выводы</a:t>
            </a:r>
            <a:endParaRPr lang="en-GB" sz="3600" b="1" dirty="0">
              <a:solidFill>
                <a:schemeClr val="tx1"/>
              </a:solidFill>
            </a:endParaRPr>
          </a:p>
        </p:txBody>
      </p:sp>
    </p:spTree>
    <p:extLst>
      <p:ext uri="{BB962C8B-B14F-4D97-AF65-F5344CB8AC3E}">
        <p14:creationId xmlns:p14="http://schemas.microsoft.com/office/powerpoint/2010/main" val="199845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53</a:t>
            </a:fld>
            <a:endParaRPr lang="en-US" dirty="0"/>
          </a:p>
        </p:txBody>
      </p:sp>
      <p:sp>
        <p:nvSpPr>
          <p:cNvPr id="5" name="Rounded Rectangle 4"/>
          <p:cNvSpPr/>
          <p:nvPr/>
        </p:nvSpPr>
        <p:spPr>
          <a:xfrm>
            <a:off x="228600" y="685800"/>
            <a:ext cx="8708136"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2600" b="1" dirty="0">
              <a:solidFill>
                <a:schemeClr val="tx1"/>
              </a:solidFill>
            </a:endParaRPr>
          </a:p>
        </p:txBody>
      </p:sp>
      <p:sp>
        <p:nvSpPr>
          <p:cNvPr id="7" name="TextBox 6"/>
          <p:cNvSpPr txBox="1"/>
          <p:nvPr/>
        </p:nvSpPr>
        <p:spPr>
          <a:xfrm>
            <a:off x="152400" y="685800"/>
            <a:ext cx="8784336" cy="5078313"/>
          </a:xfrm>
          <a:prstGeom prst="rect">
            <a:avLst/>
          </a:prstGeom>
          <a:noFill/>
        </p:spPr>
        <p:txBody>
          <a:bodyPr wrap="square" rtlCol="0">
            <a:spAutoFit/>
          </a:bodyPr>
          <a:lstStyle/>
          <a:p>
            <a:pPr marL="285750" indent="-285750">
              <a:buFont typeface="Wingdings" panose="05000000000000000000" pitchFamily="2" charset="2"/>
              <a:buChar char="Ø"/>
            </a:pPr>
            <a:r>
              <a:rPr lang="ru-RU" b="1" dirty="0"/>
              <a:t>В Части II доклада за нынешний год приводятся новые факты, </a:t>
            </a:r>
            <a:r>
              <a:rPr lang="ru-RU" b="1" dirty="0" smtClean="0"/>
              <a:t>свидетельствующие </a:t>
            </a:r>
            <a:r>
              <a:rPr lang="ru-RU" b="1" dirty="0"/>
              <a:t>о том, что заработная плата и неравенство в оплате труда определяются не только квалификационными параметрами работника (например, уровнем</a:t>
            </a:r>
            <a:r>
              <a:rPr lang="en-US" b="1" dirty="0"/>
              <a:t> </a:t>
            </a:r>
            <a:r>
              <a:rPr lang="ru-RU" b="1" dirty="0"/>
              <a:t>его образования, возрастом или выслугой лет), но и неравенством в оплате труда</a:t>
            </a:r>
            <a:r>
              <a:rPr lang="en-US" b="1" dirty="0"/>
              <a:t> </a:t>
            </a:r>
            <a:r>
              <a:rPr lang="ru-RU" b="1" dirty="0"/>
              <a:t>внутри предприятий и между ними.</a:t>
            </a:r>
            <a:endParaRPr lang="en-GB" b="1" dirty="0"/>
          </a:p>
          <a:p>
            <a:pPr marL="342900" indent="-342900">
              <a:buFont typeface="Wingdings" panose="05000000000000000000" pitchFamily="2" charset="2"/>
              <a:buChar char="Ø"/>
            </a:pPr>
            <a:endParaRPr lang="en-GB" b="1" dirty="0" smtClean="0"/>
          </a:p>
          <a:p>
            <a:pPr marL="285750" indent="-285750">
              <a:buFont typeface="Wingdings" panose="05000000000000000000" pitchFamily="2" charset="2"/>
              <a:buChar char="Ø"/>
            </a:pPr>
            <a:r>
              <a:rPr lang="ru-RU" b="1" dirty="0"/>
              <a:t>Этот подход подчеркивает, что для </a:t>
            </a:r>
            <a:r>
              <a:rPr lang="ru-RU" b="1" dirty="0" smtClean="0"/>
              <a:t>решения</a:t>
            </a:r>
            <a:r>
              <a:rPr lang="en-US" b="1" dirty="0" smtClean="0"/>
              <a:t> </a:t>
            </a:r>
            <a:r>
              <a:rPr lang="ru-RU" b="1" dirty="0" smtClean="0"/>
              <a:t>этой </a:t>
            </a:r>
            <a:r>
              <a:rPr lang="ru-RU" b="1" dirty="0"/>
              <a:t>проблемы нужно не только повышать квалификацию работников, но и </a:t>
            </a:r>
            <a:r>
              <a:rPr lang="ru-RU" b="1" dirty="0" smtClean="0"/>
              <a:t>реализовывать </a:t>
            </a:r>
            <a:r>
              <a:rPr lang="ru-RU" b="1" dirty="0"/>
              <a:t>меры, способные сократить неравенство в средней оплате труда </a:t>
            </a:r>
            <a:r>
              <a:rPr lang="ru-RU" b="1" dirty="0" smtClean="0"/>
              <a:t>как</a:t>
            </a:r>
            <a:r>
              <a:rPr lang="en-US" b="1" dirty="0" smtClean="0"/>
              <a:t> </a:t>
            </a:r>
            <a:r>
              <a:rPr lang="ru-RU" b="1" dirty="0" smtClean="0"/>
              <a:t>между </a:t>
            </a:r>
            <a:r>
              <a:rPr lang="ru-RU" b="1" dirty="0"/>
              <a:t>предприятиями, так и внутри них</a:t>
            </a:r>
            <a:r>
              <a:rPr lang="ru-RU" b="1" dirty="0" smtClean="0"/>
              <a:t>.</a:t>
            </a:r>
            <a:endParaRPr lang="en-US" b="1" dirty="0" smtClean="0"/>
          </a:p>
          <a:p>
            <a:pPr marL="285750" indent="-285750">
              <a:buFont typeface="Wingdings" panose="05000000000000000000" pitchFamily="2" charset="2"/>
              <a:buChar char="Ø"/>
            </a:pPr>
            <a:endParaRPr lang="en-US" b="1" dirty="0" smtClean="0"/>
          </a:p>
          <a:p>
            <a:pPr marL="285750" indent="-285750">
              <a:buFont typeface="Wingdings" panose="05000000000000000000" pitchFamily="2" charset="2"/>
              <a:buChar char="Ø"/>
            </a:pPr>
            <a:r>
              <a:rPr lang="ru-RU" b="1" dirty="0"/>
              <a:t>Возможные меры </a:t>
            </a:r>
            <a:r>
              <a:rPr lang="ru-RU" b="1" dirty="0" smtClean="0"/>
              <a:t>описаны </a:t>
            </a:r>
            <a:r>
              <a:rPr lang="ru-RU" b="1" dirty="0"/>
              <a:t>в </a:t>
            </a:r>
            <a:r>
              <a:rPr lang="ru-RU" b="1" dirty="0" smtClean="0"/>
              <a:t>последующих</a:t>
            </a:r>
            <a:r>
              <a:rPr lang="en-US" b="1" dirty="0" smtClean="0"/>
              <a:t> </a:t>
            </a:r>
            <a:r>
              <a:rPr lang="ru-RU" b="1" dirty="0" smtClean="0"/>
              <a:t>разделах</a:t>
            </a:r>
            <a:r>
              <a:rPr lang="en-US" b="1" dirty="0" smtClean="0"/>
              <a:t>: </a:t>
            </a:r>
            <a:endParaRPr lang="en-GB" b="1" dirty="0"/>
          </a:p>
          <a:p>
            <a:pPr marL="800100" lvl="1" indent="-342900">
              <a:buFont typeface="Wingdings" panose="05000000000000000000" pitchFamily="2" charset="2"/>
              <a:buChar char="Ø"/>
            </a:pPr>
            <a:r>
              <a:rPr lang="ru-RU" dirty="0"/>
              <a:t>Минимальная заработная плата и коллективные переговоры</a:t>
            </a:r>
            <a:endParaRPr lang="en-GB" dirty="0" smtClean="0"/>
          </a:p>
          <a:p>
            <a:pPr marL="800100" lvl="1" indent="-342900">
              <a:buFont typeface="Wingdings" panose="05000000000000000000" pitchFamily="2" charset="2"/>
              <a:buChar char="Ø"/>
            </a:pPr>
            <a:r>
              <a:rPr lang="ru-RU" dirty="0" smtClean="0"/>
              <a:t>Саморегулирование предприятий в сочетании с более высокой централизацией регулирования</a:t>
            </a:r>
            <a:r>
              <a:rPr lang="en-GB" dirty="0" smtClean="0"/>
              <a:t> </a:t>
            </a:r>
            <a:r>
              <a:rPr lang="ru-RU" dirty="0" smtClean="0"/>
              <a:t>(наиболее высоких зарплат)</a:t>
            </a:r>
            <a:endParaRPr lang="en-GB" dirty="0" smtClean="0"/>
          </a:p>
          <a:p>
            <a:pPr marL="800100" lvl="1" indent="-342900">
              <a:buFont typeface="Wingdings" panose="05000000000000000000" pitchFamily="2" charset="2"/>
              <a:buChar char="Ø"/>
            </a:pPr>
            <a:r>
              <a:rPr lang="ru-RU" dirty="0" smtClean="0"/>
              <a:t>Рост производительности труда жизнеспособных предприятий</a:t>
            </a:r>
            <a:endParaRPr lang="en-GB" dirty="0" smtClean="0"/>
          </a:p>
          <a:p>
            <a:pPr marL="800100" lvl="1" indent="-342900"/>
            <a:endParaRPr lang="en-GB" dirty="0" smtClean="0"/>
          </a:p>
        </p:txBody>
      </p:sp>
    </p:spTree>
    <p:extLst>
      <p:ext uri="{BB962C8B-B14F-4D97-AF65-F5344CB8AC3E}">
        <p14:creationId xmlns:p14="http://schemas.microsoft.com/office/powerpoint/2010/main" val="419088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915400" cy="1066800"/>
          </a:xfrm>
        </p:spPr>
        <p:txBody>
          <a:bodyPr>
            <a:noAutofit/>
          </a:bodyPr>
          <a:lstStyle/>
          <a:p>
            <a:r>
              <a:rPr lang="ru-RU" sz="2400" b="1" dirty="0"/>
              <a:t>Минимальная заработная плата и коллективные </a:t>
            </a:r>
            <a:r>
              <a:rPr lang="ru-RU" sz="2400" b="1" dirty="0" smtClean="0"/>
              <a:t>переговоры</a:t>
            </a:r>
            <a:r>
              <a:rPr lang="en-US" sz="2400" b="1" dirty="0" smtClean="0"/>
              <a:t> </a:t>
            </a:r>
            <a:r>
              <a:rPr lang="ru-RU" sz="2400" b="1" dirty="0" smtClean="0"/>
              <a:t>могут сократить </a:t>
            </a:r>
            <a:r>
              <a:rPr lang="ru-RU" sz="2400" b="1" dirty="0"/>
              <a:t>неравенство в оплате труда одновременно </a:t>
            </a:r>
            <a:r>
              <a:rPr lang="ru-RU" sz="2400" b="1" dirty="0" smtClean="0"/>
              <a:t>между предприятиями и внутри них</a:t>
            </a:r>
            <a:endParaRPr lang="en-GB" sz="1800" b="1" dirty="0"/>
          </a:p>
        </p:txBody>
      </p:sp>
      <p:sp>
        <p:nvSpPr>
          <p:cNvPr id="3" name="Content Placeholder 2"/>
          <p:cNvSpPr>
            <a:spLocks noGrp="1"/>
          </p:cNvSpPr>
          <p:nvPr>
            <p:ph idx="1"/>
          </p:nvPr>
        </p:nvSpPr>
        <p:spPr>
          <a:xfrm>
            <a:off x="76200" y="1905000"/>
            <a:ext cx="8860536" cy="4325112"/>
          </a:xfrm>
        </p:spPr>
        <p:txBody>
          <a:bodyPr>
            <a:normAutofit lnSpcReduction="10000"/>
          </a:bodyPr>
          <a:lstStyle/>
          <a:p>
            <a:pPr>
              <a:buFont typeface="Wingdings" panose="05000000000000000000" pitchFamily="2" charset="2"/>
              <a:buChar char="Ø"/>
            </a:pPr>
            <a:r>
              <a:rPr lang="ru-RU" sz="1600" b="1" dirty="0"/>
              <a:t>М</a:t>
            </a:r>
            <a:r>
              <a:rPr lang="ru-RU" sz="1600" b="1" dirty="0" smtClean="0"/>
              <a:t>инимальная </a:t>
            </a:r>
            <a:r>
              <a:rPr lang="ru-RU" sz="1600" b="1" dirty="0"/>
              <a:t>заработная плата </a:t>
            </a:r>
            <a:r>
              <a:rPr lang="ru-RU" sz="1600" b="1" dirty="0" smtClean="0"/>
              <a:t>может вызвать </a:t>
            </a:r>
            <a:r>
              <a:rPr lang="ru-RU" sz="1600" b="1" dirty="0"/>
              <a:t>компрессию заработной платы на предприятиях с наименьшей </a:t>
            </a:r>
            <a:r>
              <a:rPr lang="ru-RU" sz="1600" b="1" dirty="0" smtClean="0"/>
              <a:t>оплатой труда, тем самым сокращая неравенство внутри предприятий; при этом повышение средней </a:t>
            </a:r>
            <a:r>
              <a:rPr lang="ru-RU" sz="1600" b="1" dirty="0"/>
              <a:t>оплаты труда на таких предприятиях в определенной степени </a:t>
            </a:r>
            <a:r>
              <a:rPr lang="ru-RU" sz="1600" b="1" dirty="0" smtClean="0"/>
              <a:t>сближает заработную </a:t>
            </a:r>
            <a:r>
              <a:rPr lang="ru-RU" sz="1600" b="1" dirty="0"/>
              <a:t>плату между </a:t>
            </a:r>
            <a:r>
              <a:rPr lang="ru-RU" sz="1600" b="1" dirty="0" smtClean="0"/>
              <a:t>предприятиями</a:t>
            </a:r>
            <a:r>
              <a:rPr lang="ru-RU" sz="1600" dirty="0" smtClean="0"/>
              <a:t>, </a:t>
            </a:r>
            <a:r>
              <a:rPr lang="ru-RU" sz="1600" dirty="0"/>
              <a:t>к</a:t>
            </a:r>
            <a:r>
              <a:rPr lang="ru-RU" sz="1600" dirty="0" smtClean="0"/>
              <a:t>ак </a:t>
            </a:r>
            <a:r>
              <a:rPr lang="ru-RU" sz="1600" dirty="0"/>
              <a:t>показывает опыт </a:t>
            </a:r>
            <a:r>
              <a:rPr lang="ru-RU" sz="1600" dirty="0" smtClean="0"/>
              <a:t>Бразилии</a:t>
            </a:r>
            <a:r>
              <a:rPr lang="en-GB" sz="1600" dirty="0" smtClean="0"/>
              <a:t>. </a:t>
            </a:r>
          </a:p>
          <a:p>
            <a:endParaRPr lang="en-US" sz="1600" dirty="0"/>
          </a:p>
          <a:p>
            <a:pPr>
              <a:buFont typeface="Wingdings" panose="05000000000000000000" pitchFamily="2" charset="2"/>
              <a:buChar char="Ø"/>
            </a:pPr>
            <a:r>
              <a:rPr lang="ru-RU" sz="1600" b="1" dirty="0"/>
              <a:t>П</a:t>
            </a:r>
            <a:r>
              <a:rPr lang="ru-RU" sz="1600" b="1" dirty="0" smtClean="0"/>
              <a:t>о </a:t>
            </a:r>
            <a:r>
              <a:rPr lang="ru-RU" sz="1600" b="1" dirty="0"/>
              <a:t>данным современной </a:t>
            </a:r>
            <a:r>
              <a:rPr lang="ru-RU" sz="1600" b="1" dirty="0" smtClean="0"/>
              <a:t>литературы</a:t>
            </a:r>
            <a:r>
              <a:rPr lang="ru-RU" sz="1600" b="1" dirty="0"/>
              <a:t>, эффективность влияния коллективных переговоров зависит от </a:t>
            </a:r>
            <a:r>
              <a:rPr lang="ru-RU" sz="1600" b="1" dirty="0" smtClean="0"/>
              <a:t>способа</a:t>
            </a:r>
            <a:r>
              <a:rPr lang="en-US" sz="1600" b="1" dirty="0" smtClean="0"/>
              <a:t> </a:t>
            </a:r>
            <a:r>
              <a:rPr lang="ru-RU" sz="1600" b="1" dirty="0" smtClean="0"/>
              <a:t>организации</a:t>
            </a:r>
            <a:r>
              <a:rPr lang="en-US" sz="1600" dirty="0" smtClean="0"/>
              <a:t>:</a:t>
            </a:r>
            <a:br>
              <a:rPr lang="en-US" sz="1600" dirty="0" smtClean="0"/>
            </a:br>
            <a:r>
              <a:rPr lang="en-US" sz="1600" dirty="0" smtClean="0"/>
              <a:t>- </a:t>
            </a:r>
            <a:r>
              <a:rPr lang="ru-RU" sz="1600" dirty="0"/>
              <a:t>Переговоры, проходящие на национальном, секторальном и (</a:t>
            </a:r>
            <a:r>
              <a:rPr lang="ru-RU" sz="1600" dirty="0" smtClean="0"/>
              <a:t>или) отраслевом </a:t>
            </a:r>
            <a:r>
              <a:rPr lang="ru-RU" sz="1600" dirty="0"/>
              <a:t>уровне с участием большого числа работодателей и при </a:t>
            </a:r>
            <a:r>
              <a:rPr lang="ru-RU" sz="1600" dirty="0" smtClean="0"/>
              <a:t>координации </a:t>
            </a:r>
            <a:r>
              <a:rPr lang="ru-RU" sz="1600" dirty="0"/>
              <a:t>между различными уровнями, обеспечивают охват большей части работающих </a:t>
            </a:r>
            <a:r>
              <a:rPr lang="ru-RU" sz="1600" dirty="0" smtClean="0"/>
              <a:t>и сокращение </a:t>
            </a:r>
            <a:r>
              <a:rPr lang="ru-RU" sz="1600" dirty="0"/>
              <a:t>неравенства в оплате труда как между предприятиями, так и </a:t>
            </a:r>
            <a:r>
              <a:rPr lang="ru-RU" sz="1600" dirty="0" smtClean="0"/>
              <a:t>внутри них.</a:t>
            </a:r>
            <a:br>
              <a:rPr lang="ru-RU" sz="1600" dirty="0" smtClean="0"/>
            </a:br>
            <a:r>
              <a:rPr lang="en-GB" sz="1600" dirty="0" smtClean="0"/>
              <a:t>- </a:t>
            </a:r>
            <a:r>
              <a:rPr lang="ru-RU" sz="1600" dirty="0"/>
              <a:t>Этот результат можно еще больше усилить, если государство примет </a:t>
            </a:r>
            <a:r>
              <a:rPr lang="ru-RU" sz="1600" dirty="0" smtClean="0"/>
              <a:t>меры по распространению </a:t>
            </a:r>
            <a:r>
              <a:rPr lang="ru-RU" sz="1600" dirty="0"/>
              <a:t>действия коллективных переговоров на всех </a:t>
            </a:r>
            <a:r>
              <a:rPr lang="ru-RU" sz="1600" dirty="0" smtClean="0"/>
              <a:t>работников отрасли </a:t>
            </a:r>
            <a:r>
              <a:rPr lang="ru-RU" sz="1600" dirty="0"/>
              <a:t>или страны в целом</a:t>
            </a:r>
            <a:r>
              <a:rPr lang="ru-RU" sz="1600" dirty="0" smtClean="0"/>
              <a:t>.</a:t>
            </a:r>
            <a:r>
              <a:rPr lang="en-GB" sz="1600" dirty="0" smtClean="0"/>
              <a:t> </a:t>
            </a:r>
            <a:endParaRPr lang="ru-RU" sz="1600" dirty="0" smtClean="0"/>
          </a:p>
          <a:p>
            <a:pPr marL="109728" indent="0">
              <a:buNone/>
            </a:pPr>
            <a:r>
              <a:rPr lang="ru-RU" sz="1600" dirty="0" smtClean="0"/>
              <a:t>     - </a:t>
            </a:r>
            <a:r>
              <a:rPr lang="ru-RU" sz="1600" dirty="0"/>
              <a:t>Если же коллективные переговоры имеют </a:t>
            </a:r>
            <a:r>
              <a:rPr lang="ru-RU" sz="1600" dirty="0" smtClean="0"/>
              <a:t>узконаправленное </a:t>
            </a:r>
            <a:r>
              <a:rPr lang="ru-RU" sz="1600" dirty="0"/>
              <a:t>действие и проходят на </a:t>
            </a:r>
            <a:r>
              <a:rPr lang="ru-RU" sz="1600" dirty="0" smtClean="0"/>
              <a:t/>
            </a:r>
            <a:br>
              <a:rPr lang="ru-RU" sz="1600" dirty="0" smtClean="0"/>
            </a:br>
            <a:r>
              <a:rPr lang="ru-RU" sz="1600" dirty="0" smtClean="0"/>
              <a:t>     уровне </a:t>
            </a:r>
            <a:r>
              <a:rPr lang="ru-RU" sz="1600" dirty="0"/>
              <a:t>предприятия или рабочих мест, </a:t>
            </a:r>
            <a:r>
              <a:rPr lang="ru-RU" sz="1600" dirty="0" smtClean="0"/>
              <a:t>они могут </a:t>
            </a:r>
            <a:r>
              <a:rPr lang="ru-RU" sz="1600" dirty="0"/>
              <a:t>влиять только на неравенство в </a:t>
            </a:r>
            <a:r>
              <a:rPr lang="ru-RU" sz="1600" dirty="0" smtClean="0"/>
              <a:t>  </a:t>
            </a:r>
            <a:br>
              <a:rPr lang="ru-RU" sz="1600" dirty="0" smtClean="0"/>
            </a:br>
            <a:r>
              <a:rPr lang="ru-RU" sz="1600" dirty="0" smtClean="0"/>
              <a:t>     оплате </a:t>
            </a:r>
            <a:r>
              <a:rPr lang="ru-RU" sz="1600" dirty="0"/>
              <a:t>труда внутри предприятий</a:t>
            </a:r>
            <a:r>
              <a:rPr lang="ru-RU" sz="1600" dirty="0" smtClean="0"/>
              <a:t>.</a:t>
            </a:r>
            <a:endParaRPr lang="en-GB" sz="1600" dirty="0"/>
          </a:p>
        </p:txBody>
      </p:sp>
      <p:sp>
        <p:nvSpPr>
          <p:cNvPr id="4" name="Slide Number Placeholder 3"/>
          <p:cNvSpPr>
            <a:spLocks noGrp="1"/>
          </p:cNvSpPr>
          <p:nvPr>
            <p:ph type="sldNum" sz="quarter" idx="12"/>
          </p:nvPr>
        </p:nvSpPr>
        <p:spPr/>
        <p:txBody>
          <a:bodyPr/>
          <a:lstStyle/>
          <a:p>
            <a:fld id="{5E542512-9563-418C-8B91-8BD9364A1FA9}" type="slidenum">
              <a:rPr lang="en-US" smtClean="0"/>
              <a:pPr/>
              <a:t>54</a:t>
            </a:fld>
            <a:endParaRPr lang="en-US" dirty="0"/>
          </a:p>
        </p:txBody>
      </p:sp>
    </p:spTree>
    <p:extLst>
      <p:ext uri="{BB962C8B-B14F-4D97-AF65-F5344CB8AC3E}">
        <p14:creationId xmlns:p14="http://schemas.microsoft.com/office/powerpoint/2010/main" val="36310081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12" y="615424"/>
            <a:ext cx="8599311" cy="1066800"/>
          </a:xfrm>
        </p:spPr>
        <p:txBody>
          <a:bodyPr>
            <a:noAutofit/>
          </a:bodyPr>
          <a:lstStyle/>
          <a:p>
            <a:r>
              <a:rPr lang="ru-RU" sz="2400" b="1" dirty="0"/>
              <a:t>Оплата труда руководящих кадров: саморегулирование </a:t>
            </a:r>
            <a:r>
              <a:rPr lang="ru-RU" sz="2400" b="1" dirty="0" smtClean="0"/>
              <a:t>или ужесточение </a:t>
            </a:r>
            <a:r>
              <a:rPr lang="ru-RU" sz="2400" b="1" dirty="0"/>
              <a:t>регулирования?</a:t>
            </a:r>
            <a:endParaRPr lang="en-GB" sz="2400" dirty="0"/>
          </a:p>
        </p:txBody>
      </p:sp>
      <p:sp>
        <p:nvSpPr>
          <p:cNvPr id="3" name="Content Placeholder 2"/>
          <p:cNvSpPr>
            <a:spLocks noGrp="1"/>
          </p:cNvSpPr>
          <p:nvPr>
            <p:ph idx="1"/>
          </p:nvPr>
        </p:nvSpPr>
        <p:spPr>
          <a:xfrm>
            <a:off x="1" y="1873172"/>
            <a:ext cx="8936734" cy="4325112"/>
          </a:xfrm>
        </p:spPr>
        <p:txBody>
          <a:bodyPr>
            <a:normAutofit fontScale="85000" lnSpcReduction="10000"/>
          </a:bodyPr>
          <a:lstStyle/>
          <a:p>
            <a:pPr>
              <a:buFont typeface="Wingdings" panose="05000000000000000000" pitchFamily="2" charset="2"/>
              <a:buChar char="Ø"/>
            </a:pPr>
            <a:r>
              <a:rPr lang="ru-RU" sz="1600" b="1" dirty="0"/>
              <a:t>Глубина неравенства в оплате труда внутри предприятий, о чем </a:t>
            </a:r>
            <a:r>
              <a:rPr lang="ru-RU" sz="1600" b="1" dirty="0" smtClean="0"/>
              <a:t>свидетельствует настоящий </a:t>
            </a:r>
            <a:r>
              <a:rPr lang="ru-RU" sz="1600" b="1" dirty="0"/>
              <a:t>доклад, говорит о целесообразности их участия в сдерживании </a:t>
            </a:r>
            <a:r>
              <a:rPr lang="ru-RU" sz="1600" b="1" dirty="0" smtClean="0"/>
              <a:t>этого неравенства </a:t>
            </a:r>
            <a:r>
              <a:rPr lang="ru-RU" sz="1600" b="1" dirty="0"/>
              <a:t>в социально приемлемых рамках посредством саморегулирования</a:t>
            </a:r>
            <a:r>
              <a:rPr lang="ru-RU" sz="1600" b="1" dirty="0" smtClean="0"/>
              <a:t>.</a:t>
            </a:r>
          </a:p>
          <a:p>
            <a:endParaRPr lang="en-GB" sz="1600" b="1" dirty="0" smtClean="0"/>
          </a:p>
          <a:p>
            <a:pPr>
              <a:buFont typeface="Wingdings" panose="05000000000000000000" pitchFamily="2" charset="2"/>
              <a:buChar char="Ø"/>
            </a:pPr>
            <a:r>
              <a:rPr lang="ru-RU" sz="1600" b="1" dirty="0"/>
              <a:t>П</a:t>
            </a:r>
            <a:r>
              <a:rPr lang="ru-RU" sz="1600" b="1" dirty="0" smtClean="0"/>
              <a:t>редприятиям</a:t>
            </a:r>
            <a:r>
              <a:rPr lang="ru-RU" sz="1600" b="1" dirty="0"/>
              <a:t>, возможно, самим целесообразно заботиться о справедливом </a:t>
            </a:r>
            <a:r>
              <a:rPr lang="ru-RU" sz="1600" b="1" dirty="0" smtClean="0"/>
              <a:t>размере </a:t>
            </a:r>
            <a:r>
              <a:rPr lang="ru-RU" sz="1600" b="1" dirty="0"/>
              <a:t>оплаты труда путем реализации на корпоративном уровне </a:t>
            </a:r>
            <a:r>
              <a:rPr lang="ru-RU" sz="1600" b="1" dirty="0" smtClean="0"/>
              <a:t>соответствующей политики.</a:t>
            </a:r>
            <a:r>
              <a:rPr lang="en-GB" sz="1600" b="1" dirty="0" smtClean="0"/>
              <a:t> </a:t>
            </a:r>
            <a:r>
              <a:rPr lang="ru-RU" sz="1600" b="1" dirty="0"/>
              <a:t>Здесь важная роль отводится организациям работников и </a:t>
            </a:r>
            <a:r>
              <a:rPr lang="ru-RU" sz="1600" b="1" dirty="0" smtClean="0"/>
              <a:t>работодателей</a:t>
            </a:r>
            <a:r>
              <a:rPr lang="ru-RU" sz="1600" b="1" dirty="0"/>
              <a:t>.</a:t>
            </a:r>
            <a:r>
              <a:rPr lang="en-US" sz="1600" dirty="0" smtClean="0"/>
              <a:t>     </a:t>
            </a:r>
            <a:endParaRPr lang="ru-RU" sz="1600" dirty="0" smtClean="0"/>
          </a:p>
          <a:p>
            <a:pPr marL="109728" indent="0">
              <a:buNone/>
            </a:pPr>
            <a:r>
              <a:rPr lang="ru-RU" sz="1600" dirty="0" smtClean="0"/>
              <a:t>     </a:t>
            </a:r>
            <a:r>
              <a:rPr lang="en-US" sz="1600" dirty="0" smtClean="0"/>
              <a:t>- </a:t>
            </a:r>
            <a:r>
              <a:rPr lang="ru-RU" sz="1600" dirty="0"/>
              <a:t>В</a:t>
            </a:r>
            <a:r>
              <a:rPr lang="ru-RU" sz="1600" dirty="0" smtClean="0"/>
              <a:t>ход представителей </a:t>
            </a:r>
            <a:r>
              <a:rPr lang="ru-RU" sz="1600" dirty="0"/>
              <a:t>работников </a:t>
            </a:r>
            <a:r>
              <a:rPr lang="ru-RU" sz="1600" dirty="0" smtClean="0"/>
              <a:t> в </a:t>
            </a:r>
            <a:r>
              <a:rPr lang="ru-RU" sz="1600" dirty="0"/>
              <a:t>состав </a:t>
            </a:r>
            <a:r>
              <a:rPr lang="ru-RU" sz="1600" dirty="0" smtClean="0"/>
              <a:t>комитетов по </a:t>
            </a:r>
            <a:r>
              <a:rPr lang="ru-RU" sz="1600" dirty="0"/>
              <a:t>определению размера оплаты </a:t>
            </a:r>
            <a:r>
              <a:rPr lang="ru-RU" sz="1600" dirty="0" smtClean="0"/>
              <a:t>   </a:t>
            </a:r>
            <a:br>
              <a:rPr lang="ru-RU" sz="1600" dirty="0" smtClean="0"/>
            </a:br>
            <a:r>
              <a:rPr lang="ru-RU" sz="1600" dirty="0" smtClean="0"/>
              <a:t>     труда.</a:t>
            </a:r>
            <a:r>
              <a:rPr lang="en-GB" sz="1600" dirty="0" smtClean="0"/>
              <a:t/>
            </a:r>
            <a:br>
              <a:rPr lang="en-GB" sz="1600" dirty="0" smtClean="0"/>
            </a:br>
            <a:r>
              <a:rPr lang="en-GB" sz="1600" dirty="0"/>
              <a:t>     - </a:t>
            </a:r>
            <a:r>
              <a:rPr lang="ru-RU" sz="1600" dirty="0" smtClean="0"/>
              <a:t>Рекомендации </a:t>
            </a:r>
            <a:r>
              <a:rPr lang="ru-RU" sz="1600" dirty="0"/>
              <a:t>организации работодателей </a:t>
            </a:r>
            <a:r>
              <a:rPr lang="ru-RU" sz="1600" dirty="0" smtClean="0"/>
              <a:t>по оплате </a:t>
            </a:r>
            <a:r>
              <a:rPr lang="ru-RU" sz="1600" dirty="0"/>
              <a:t>труда </a:t>
            </a:r>
            <a:r>
              <a:rPr lang="ru-RU" sz="1600" dirty="0" smtClean="0"/>
              <a:t>руководителей</a:t>
            </a:r>
            <a:r>
              <a:rPr lang="en-GB" sz="1600" dirty="0"/>
              <a:t/>
            </a:r>
            <a:br>
              <a:rPr lang="en-GB" sz="1600" dirty="0"/>
            </a:br>
            <a:r>
              <a:rPr lang="en-GB" sz="1600" dirty="0"/>
              <a:t>     - </a:t>
            </a:r>
            <a:r>
              <a:rPr lang="ru-RU" sz="1600" dirty="0"/>
              <a:t>И</a:t>
            </a:r>
            <a:r>
              <a:rPr lang="ru-RU" sz="1600" dirty="0" smtClean="0"/>
              <a:t>нициативы </a:t>
            </a:r>
            <a:r>
              <a:rPr lang="ru-RU" sz="1600" dirty="0"/>
              <a:t>в рамках корпоративной социальной ответственности (КСО). </a:t>
            </a:r>
            <a:endParaRPr lang="en-GB" sz="1600" dirty="0" smtClean="0"/>
          </a:p>
          <a:p>
            <a:pPr marL="109728" indent="0">
              <a:buNone/>
            </a:pPr>
            <a:endParaRPr lang="en-US" sz="1600" dirty="0"/>
          </a:p>
          <a:p>
            <a:pPr>
              <a:buFont typeface="Wingdings" panose="05000000000000000000" pitchFamily="2" charset="2"/>
              <a:buChar char="Ø"/>
            </a:pPr>
            <a:r>
              <a:rPr lang="ru-RU" sz="1600" b="1" dirty="0"/>
              <a:t>В</a:t>
            </a:r>
            <a:r>
              <a:rPr lang="ru-RU" sz="1600" b="1" dirty="0" smtClean="0"/>
              <a:t> </a:t>
            </a:r>
            <a:r>
              <a:rPr lang="ru-RU" sz="1600" b="1" dirty="0"/>
              <a:t>некоторых странах были приняты меры по </a:t>
            </a:r>
            <a:r>
              <a:rPr lang="ru-RU" sz="1600" b="1" dirty="0" smtClean="0"/>
              <a:t>увеличению </a:t>
            </a:r>
            <a:r>
              <a:rPr lang="ru-RU" sz="1600" b="1" dirty="0"/>
              <a:t>прозрачности вознаграждения и наделению акционеров ≪правом голоса</a:t>
            </a:r>
            <a:r>
              <a:rPr lang="ru-RU" sz="1600" b="1" dirty="0" smtClean="0"/>
              <a:t>≫ в </a:t>
            </a:r>
            <a:r>
              <a:rPr lang="ru-RU" sz="1600" b="1" dirty="0"/>
              <a:t>вопросах оплаты труда</a:t>
            </a:r>
            <a:r>
              <a:rPr lang="en-US" sz="1600" b="1" dirty="0" smtClean="0"/>
              <a:t>      </a:t>
            </a:r>
            <a:r>
              <a:rPr lang="ru-RU" sz="1600" dirty="0" smtClean="0"/>
              <a:t/>
            </a:r>
            <a:br>
              <a:rPr lang="ru-RU" sz="1600" dirty="0" smtClean="0"/>
            </a:br>
            <a:r>
              <a:rPr lang="en-US" sz="1600" dirty="0" smtClean="0"/>
              <a:t>- </a:t>
            </a:r>
            <a:r>
              <a:rPr lang="ru-RU" sz="1600" dirty="0"/>
              <a:t>Обязанность предавать гласности размер </a:t>
            </a:r>
            <a:r>
              <a:rPr lang="ru-RU" sz="1600" dirty="0" smtClean="0"/>
              <a:t>вознаграждения </a:t>
            </a:r>
            <a:r>
              <a:rPr lang="ru-RU" sz="1600" dirty="0"/>
              <a:t>можно распространить, помимо руководства организаций, и на </a:t>
            </a:r>
            <a:r>
              <a:rPr lang="ru-RU" sz="1600" dirty="0" smtClean="0"/>
              <a:t>других высокооплачиваемых </a:t>
            </a:r>
            <a:r>
              <a:rPr lang="ru-RU" sz="1600" dirty="0"/>
              <a:t>работников, а также на компании, не зарегистрированные </a:t>
            </a:r>
            <a:r>
              <a:rPr lang="ru-RU" sz="1600" dirty="0" smtClean="0"/>
              <a:t>на бирже</a:t>
            </a:r>
            <a:r>
              <a:rPr lang="ru-RU" sz="1600" dirty="0"/>
              <a:t>.</a:t>
            </a:r>
            <a:endParaRPr lang="en-GB" sz="1600" b="1" dirty="0" smtClean="0"/>
          </a:p>
          <a:p>
            <a:pPr marL="109728" indent="0">
              <a:buNone/>
            </a:pPr>
            <a:r>
              <a:rPr lang="ru-RU" sz="1600" dirty="0"/>
              <a:t> </a:t>
            </a:r>
            <a:r>
              <a:rPr lang="ru-RU" sz="1600" dirty="0" smtClean="0"/>
              <a:t>    </a:t>
            </a:r>
            <a:r>
              <a:rPr lang="en-US" sz="1600" dirty="0" smtClean="0"/>
              <a:t> - </a:t>
            </a:r>
            <a:r>
              <a:rPr lang="ru-RU" sz="1600" dirty="0"/>
              <a:t>Ц</a:t>
            </a:r>
            <a:r>
              <a:rPr lang="ru-RU" sz="1600" dirty="0" smtClean="0"/>
              <a:t>елесообразно </a:t>
            </a:r>
            <a:r>
              <a:rPr lang="ru-RU" sz="1600" dirty="0"/>
              <a:t>ли ужесточить регулирование для того, чтобы создать </a:t>
            </a:r>
            <a:r>
              <a:rPr lang="ru-RU" sz="1600" dirty="0" smtClean="0"/>
              <a:t>отрицательные стимулы </a:t>
            </a:r>
            <a:r>
              <a:rPr lang="ru-RU" sz="1600" dirty="0"/>
              <a:t>для  </a:t>
            </a:r>
            <a:r>
              <a:rPr lang="ru-RU" sz="1600" dirty="0" smtClean="0"/>
              <a:t>   </a:t>
            </a:r>
            <a:br>
              <a:rPr lang="ru-RU" sz="1600" dirty="0" smtClean="0"/>
            </a:br>
            <a:r>
              <a:rPr lang="ru-RU" sz="1600" dirty="0" smtClean="0"/>
              <a:t>     предложения компенсационных пакетов, </a:t>
            </a:r>
            <a:r>
              <a:rPr lang="ru-RU" sz="1600" dirty="0"/>
              <a:t>которые </a:t>
            </a:r>
            <a:r>
              <a:rPr lang="ru-RU" sz="1600" dirty="0" smtClean="0"/>
              <a:t>обеспечивают краткосрочную </a:t>
            </a:r>
            <a:r>
              <a:rPr lang="ru-RU" sz="1600" dirty="0"/>
              <a:t>выгоду в виде роста </a:t>
            </a:r>
            <a:r>
              <a:rPr lang="ru-RU" sz="1600" dirty="0" smtClean="0"/>
              <a:t/>
            </a:r>
            <a:br>
              <a:rPr lang="ru-RU" sz="1600" dirty="0" smtClean="0"/>
            </a:br>
            <a:r>
              <a:rPr lang="ru-RU" sz="1600" dirty="0" smtClean="0"/>
              <a:t>     стоимости </a:t>
            </a:r>
            <a:r>
              <a:rPr lang="ru-RU" sz="1600" dirty="0"/>
              <a:t>акций, а не эффективность </a:t>
            </a:r>
            <a:r>
              <a:rPr lang="ru-RU" sz="1600" dirty="0" smtClean="0"/>
              <a:t>работы предприятия </a:t>
            </a:r>
            <a:r>
              <a:rPr lang="ru-RU" sz="1600" dirty="0"/>
              <a:t>в долгосрочной </a:t>
            </a:r>
            <a:r>
              <a:rPr lang="ru-RU" sz="1600" dirty="0" smtClean="0"/>
              <a:t>перспективе </a:t>
            </a:r>
            <a:r>
              <a:rPr lang="en-US" sz="1600" dirty="0" smtClean="0"/>
              <a:t>?</a:t>
            </a:r>
            <a:endParaRPr lang="en-GB" sz="1600" b="1" dirty="0"/>
          </a:p>
        </p:txBody>
      </p:sp>
      <p:sp>
        <p:nvSpPr>
          <p:cNvPr id="4" name="Slide Number Placeholder 3"/>
          <p:cNvSpPr>
            <a:spLocks noGrp="1"/>
          </p:cNvSpPr>
          <p:nvPr>
            <p:ph type="sldNum" sz="quarter" idx="12"/>
          </p:nvPr>
        </p:nvSpPr>
        <p:spPr/>
        <p:txBody>
          <a:bodyPr/>
          <a:lstStyle/>
          <a:p>
            <a:fld id="{5E542512-9563-418C-8B91-8BD9364A1FA9}" type="slidenum">
              <a:rPr lang="en-US" smtClean="0"/>
              <a:pPr/>
              <a:t>55</a:t>
            </a:fld>
            <a:endParaRPr lang="en-US" dirty="0"/>
          </a:p>
        </p:txBody>
      </p:sp>
    </p:spTree>
    <p:extLst>
      <p:ext uri="{BB962C8B-B14F-4D97-AF65-F5344CB8AC3E}">
        <p14:creationId xmlns:p14="http://schemas.microsoft.com/office/powerpoint/2010/main" val="6288993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136" y="609600"/>
            <a:ext cx="8229600" cy="1066800"/>
          </a:xfrm>
        </p:spPr>
        <p:txBody>
          <a:bodyPr>
            <a:normAutofit/>
          </a:bodyPr>
          <a:lstStyle/>
          <a:p>
            <a:r>
              <a:rPr lang="ru-RU" sz="2400" b="1" dirty="0"/>
              <a:t>Рост производительности труда на </a:t>
            </a:r>
            <a:r>
              <a:rPr lang="ru-RU" sz="2400" b="1" dirty="0" smtClean="0"/>
              <a:t>жизнеспособных</a:t>
            </a:r>
            <a:r>
              <a:rPr lang="en-US" sz="2400" b="1" dirty="0" smtClean="0"/>
              <a:t> </a:t>
            </a:r>
            <a:r>
              <a:rPr lang="ru-RU" sz="2400" b="1" dirty="0" smtClean="0"/>
              <a:t>предприятиях</a:t>
            </a:r>
            <a:endParaRPr lang="en-GB" sz="2400" dirty="0"/>
          </a:p>
        </p:txBody>
      </p:sp>
      <p:sp>
        <p:nvSpPr>
          <p:cNvPr id="3" name="Content Placeholder 2"/>
          <p:cNvSpPr>
            <a:spLocks noGrp="1"/>
          </p:cNvSpPr>
          <p:nvPr>
            <p:ph idx="1"/>
          </p:nvPr>
        </p:nvSpPr>
        <p:spPr>
          <a:xfrm>
            <a:off x="76200" y="1881279"/>
            <a:ext cx="8860536" cy="4325112"/>
          </a:xfrm>
        </p:spPr>
        <p:txBody>
          <a:bodyPr>
            <a:normAutofit fontScale="92500" lnSpcReduction="10000"/>
          </a:bodyPr>
          <a:lstStyle/>
          <a:p>
            <a:pPr>
              <a:buFont typeface="Wingdings" panose="05000000000000000000" pitchFamily="2" charset="2"/>
              <a:buChar char="Ø"/>
            </a:pPr>
            <a:r>
              <a:rPr lang="ru-RU" sz="1600" b="1" dirty="0"/>
              <a:t>В силу того, что дифференциация предприятий по среднему размеру оплаты </a:t>
            </a:r>
            <a:r>
              <a:rPr lang="ru-RU" sz="1600" b="1" dirty="0" smtClean="0"/>
              <a:t>труда</a:t>
            </a:r>
            <a:r>
              <a:rPr lang="en-US" sz="1600" b="1" dirty="0" smtClean="0"/>
              <a:t> </a:t>
            </a:r>
            <a:r>
              <a:rPr lang="ru-RU" sz="1600" b="1" dirty="0" smtClean="0"/>
              <a:t>является </a:t>
            </a:r>
            <a:r>
              <a:rPr lang="ru-RU" sz="1600" b="1" dirty="0"/>
              <a:t>одним из важнейших факторов совокупного неравенства в оплате </a:t>
            </a:r>
            <a:r>
              <a:rPr lang="ru-RU" sz="1600" b="1" dirty="0" smtClean="0"/>
              <a:t>труда,</a:t>
            </a:r>
            <a:r>
              <a:rPr lang="en-US" sz="1600" b="1" dirty="0" smtClean="0"/>
              <a:t> </a:t>
            </a:r>
            <a:r>
              <a:rPr lang="ru-RU" sz="1600" b="1" dirty="0" smtClean="0"/>
              <a:t>содействие </a:t>
            </a:r>
            <a:r>
              <a:rPr lang="ru-RU" sz="1600" b="1" dirty="0"/>
              <a:t>росту производительности жизнеспособных предприятий </a:t>
            </a:r>
            <a:r>
              <a:rPr lang="ru-RU" sz="1600" b="1" dirty="0" smtClean="0"/>
              <a:t>может</a:t>
            </a:r>
            <a:r>
              <a:rPr lang="en-US" sz="1600" b="1" dirty="0" smtClean="0"/>
              <a:t> </a:t>
            </a:r>
            <a:r>
              <a:rPr lang="ru-RU" sz="1600" b="1" dirty="0" smtClean="0"/>
              <a:t>одновременно </a:t>
            </a:r>
            <a:r>
              <a:rPr lang="ru-RU" sz="1600" b="1" dirty="0"/>
              <a:t>привести к росту средней заработной </a:t>
            </a:r>
            <a:r>
              <a:rPr lang="ru-RU" sz="1600" b="1" dirty="0" smtClean="0"/>
              <a:t>платы</a:t>
            </a:r>
            <a:r>
              <a:rPr lang="en-US" sz="1600" b="1" dirty="0" smtClean="0"/>
              <a:t> </a:t>
            </a:r>
            <a:r>
              <a:rPr lang="ru-RU" sz="1600" b="1" dirty="0" smtClean="0"/>
              <a:t>и </a:t>
            </a:r>
            <a:r>
              <a:rPr lang="ru-RU" sz="1600" b="1" dirty="0"/>
              <a:t>сократить </a:t>
            </a:r>
            <a:r>
              <a:rPr lang="ru-RU" sz="1600" b="1" dirty="0" smtClean="0"/>
              <a:t>неравенство </a:t>
            </a:r>
            <a:r>
              <a:rPr lang="ru-RU" sz="1600" b="1" dirty="0"/>
              <a:t>в оплате труда</a:t>
            </a:r>
            <a:r>
              <a:rPr lang="ru-RU" sz="1600" b="1" dirty="0" smtClean="0"/>
              <a:t>.</a:t>
            </a:r>
            <a:endParaRPr lang="en-US" sz="1600" b="1" dirty="0" smtClean="0"/>
          </a:p>
          <a:p>
            <a:endParaRPr lang="en-GB" sz="1600" dirty="0" smtClean="0"/>
          </a:p>
          <a:p>
            <a:pPr>
              <a:buFont typeface="Wingdings" panose="05000000000000000000" pitchFamily="2" charset="2"/>
              <a:buChar char="Ø"/>
            </a:pPr>
            <a:r>
              <a:rPr lang="ru-RU" sz="1600" b="1" dirty="0"/>
              <a:t>Компромисс между ростом и неравенством не является </a:t>
            </a:r>
            <a:r>
              <a:rPr lang="ru-RU" sz="1600" b="1" dirty="0" smtClean="0"/>
              <a:t>при</a:t>
            </a:r>
            <a:r>
              <a:rPr lang="en-US" sz="1600" b="1" dirty="0" smtClean="0"/>
              <a:t> </a:t>
            </a:r>
            <a:r>
              <a:rPr lang="ru-RU" sz="1600" b="1" dirty="0" smtClean="0"/>
              <a:t>этом </a:t>
            </a:r>
            <a:r>
              <a:rPr lang="ru-RU" sz="1600" b="1" dirty="0"/>
              <a:t>обязательным условием. Меры, приводящие к сближению предприятий </a:t>
            </a:r>
            <a:r>
              <a:rPr lang="ru-RU" sz="1600" b="1" dirty="0" smtClean="0"/>
              <a:t>по</a:t>
            </a:r>
            <a:r>
              <a:rPr lang="en-US" sz="1600" b="1" dirty="0" smtClean="0"/>
              <a:t> </a:t>
            </a:r>
            <a:r>
              <a:rPr lang="ru-RU" sz="1600" b="1" dirty="0" smtClean="0"/>
              <a:t>уровню </a:t>
            </a:r>
            <a:r>
              <a:rPr lang="ru-RU" sz="1600" b="1" dirty="0"/>
              <a:t>производительности труда, могут способствовать сокращению </a:t>
            </a:r>
            <a:r>
              <a:rPr lang="ru-RU" sz="1600" b="1" dirty="0" smtClean="0"/>
              <a:t>разрыва</a:t>
            </a:r>
            <a:r>
              <a:rPr lang="en-US" sz="1600" b="1" dirty="0" smtClean="0"/>
              <a:t> </a:t>
            </a:r>
            <a:r>
              <a:rPr lang="ru-RU" sz="1600" b="1" dirty="0" smtClean="0"/>
              <a:t>между </a:t>
            </a:r>
            <a:r>
              <a:rPr lang="ru-RU" sz="1600" b="1" dirty="0"/>
              <a:t>работниками в оплате труда</a:t>
            </a:r>
            <a:r>
              <a:rPr lang="ru-RU" sz="1600" b="1" dirty="0" smtClean="0"/>
              <a:t>.</a:t>
            </a:r>
            <a:endParaRPr lang="en-US" sz="1600" b="1" dirty="0" smtClean="0"/>
          </a:p>
          <a:p>
            <a:pPr>
              <a:buFont typeface="Wingdings" panose="05000000000000000000" pitchFamily="2" charset="2"/>
              <a:buChar char="Ø"/>
            </a:pPr>
            <a:endParaRPr lang="en-GB" sz="1600" b="1" dirty="0" smtClean="0"/>
          </a:p>
          <a:p>
            <a:pPr>
              <a:buFont typeface="Wingdings" panose="05000000000000000000" pitchFamily="2" charset="2"/>
              <a:buChar char="Ø"/>
            </a:pPr>
            <a:r>
              <a:rPr lang="ru-RU" sz="1600" b="1" dirty="0"/>
              <a:t>К таким мерам может относиться </a:t>
            </a:r>
            <a:r>
              <a:rPr lang="en-US" sz="1600" b="1" dirty="0" smtClean="0"/>
              <a:t>:</a:t>
            </a:r>
            <a:r>
              <a:rPr lang="en-US" sz="1600" dirty="0" smtClean="0"/>
              <a:t/>
            </a:r>
            <a:br>
              <a:rPr lang="en-US" sz="1600" dirty="0" smtClean="0"/>
            </a:br>
            <a:r>
              <a:rPr lang="en-US" sz="1600" dirty="0" smtClean="0"/>
              <a:t>- </a:t>
            </a:r>
            <a:r>
              <a:rPr lang="ru-RU" sz="1600" dirty="0" smtClean="0"/>
              <a:t>промышленная </a:t>
            </a:r>
            <a:r>
              <a:rPr lang="ru-RU" sz="1600" dirty="0"/>
              <a:t>политика содействия росту занятости и производительности на малых </a:t>
            </a:r>
            <a:r>
              <a:rPr lang="ru-RU" sz="1600" dirty="0" smtClean="0"/>
              <a:t>и</a:t>
            </a:r>
            <a:r>
              <a:rPr lang="en-US" sz="1600" dirty="0" smtClean="0"/>
              <a:t> </a:t>
            </a:r>
            <a:r>
              <a:rPr lang="ru-RU" sz="1600" dirty="0" smtClean="0"/>
              <a:t>средних </a:t>
            </a:r>
            <a:r>
              <a:rPr lang="ru-RU" sz="1600" dirty="0"/>
              <a:t>предприятиях</a:t>
            </a:r>
            <a:r>
              <a:rPr lang="en-GB" sz="1600" dirty="0" smtClean="0"/>
              <a:t>     </a:t>
            </a:r>
          </a:p>
          <a:p>
            <a:pPr marL="109728" indent="0">
              <a:buNone/>
            </a:pPr>
            <a:r>
              <a:rPr lang="en-US" sz="1600" dirty="0" smtClean="0"/>
              <a:t>      - </a:t>
            </a:r>
            <a:r>
              <a:rPr lang="ru-RU" sz="1600" dirty="0" smtClean="0"/>
              <a:t>поощрение </a:t>
            </a:r>
            <a:r>
              <a:rPr lang="ru-RU" sz="1600" dirty="0"/>
              <a:t>инвестиций в инновационные </a:t>
            </a:r>
            <a:r>
              <a:rPr lang="ru-RU" sz="1600" dirty="0" smtClean="0"/>
              <a:t>технологии</a:t>
            </a:r>
            <a:r>
              <a:rPr lang="en-US" sz="1600" dirty="0" smtClean="0"/>
              <a:t> </a:t>
            </a:r>
            <a:r>
              <a:rPr lang="ru-RU" sz="1600" dirty="0" smtClean="0"/>
              <a:t>в </a:t>
            </a:r>
            <a:r>
              <a:rPr lang="ru-RU" sz="1600" dirty="0"/>
              <a:t>целях повышения качества </a:t>
            </a:r>
            <a:r>
              <a:rPr lang="en-US" sz="1600" dirty="0" smtClean="0"/>
              <a:t/>
            </a:r>
            <a:br>
              <a:rPr lang="en-US" sz="1600" dirty="0" smtClean="0"/>
            </a:br>
            <a:r>
              <a:rPr lang="en-US" sz="1600" dirty="0" smtClean="0"/>
              <a:t>     </a:t>
            </a:r>
            <a:r>
              <a:rPr lang="ru-RU" sz="1600" dirty="0" smtClean="0"/>
              <a:t>продукции </a:t>
            </a:r>
            <a:endParaRPr lang="en-US" sz="1600" dirty="0" smtClean="0"/>
          </a:p>
          <a:p>
            <a:pPr marL="109728" indent="0">
              <a:buNone/>
            </a:pPr>
            <a:r>
              <a:rPr lang="en-US" sz="1600" dirty="0" smtClean="0"/>
              <a:t>      - </a:t>
            </a:r>
            <a:r>
              <a:rPr lang="ru-RU" sz="1600" dirty="0"/>
              <a:t>структурная трансформация </a:t>
            </a:r>
            <a:r>
              <a:rPr lang="ru-RU" sz="1600" dirty="0" smtClean="0"/>
              <a:t>малопроизводительных</a:t>
            </a:r>
            <a:r>
              <a:rPr lang="en-US" sz="1600" dirty="0" smtClean="0"/>
              <a:t> </a:t>
            </a:r>
            <a:r>
              <a:rPr lang="ru-RU" sz="1600" dirty="0" smtClean="0"/>
              <a:t>секторов</a:t>
            </a:r>
            <a:r>
              <a:rPr lang="en-US" sz="1600" dirty="0" smtClean="0"/>
              <a:t> </a:t>
            </a:r>
            <a:r>
              <a:rPr lang="ru-RU" sz="1600" dirty="0" smtClean="0"/>
              <a:t>в</a:t>
            </a:r>
            <a:r>
              <a:rPr lang="en-US" sz="1600" dirty="0" smtClean="0"/>
              <a:t> </a:t>
            </a:r>
            <a:r>
              <a:rPr lang="ru-RU" sz="1600" dirty="0" smtClean="0"/>
              <a:t>высокопроизводительные</a:t>
            </a:r>
            <a:r>
              <a:rPr lang="en-GB" sz="1600" dirty="0"/>
              <a:t/>
            </a:r>
            <a:br>
              <a:rPr lang="en-GB" sz="1600" dirty="0"/>
            </a:br>
            <a:r>
              <a:rPr lang="en-GB" sz="1600" dirty="0"/>
              <a:t>     </a:t>
            </a:r>
          </a:p>
        </p:txBody>
      </p:sp>
      <p:sp>
        <p:nvSpPr>
          <p:cNvPr id="4" name="Slide Number Placeholder 3"/>
          <p:cNvSpPr>
            <a:spLocks noGrp="1"/>
          </p:cNvSpPr>
          <p:nvPr>
            <p:ph type="sldNum" sz="quarter" idx="12"/>
          </p:nvPr>
        </p:nvSpPr>
        <p:spPr/>
        <p:txBody>
          <a:bodyPr/>
          <a:lstStyle/>
          <a:p>
            <a:fld id="{5E542512-9563-418C-8B91-8BD9364A1FA9}" type="slidenum">
              <a:rPr lang="en-US" smtClean="0"/>
              <a:pPr/>
              <a:t>56</a:t>
            </a:fld>
            <a:endParaRPr lang="en-US" dirty="0"/>
          </a:p>
        </p:txBody>
      </p:sp>
    </p:spTree>
    <p:extLst>
      <p:ext uri="{BB962C8B-B14F-4D97-AF65-F5344CB8AC3E}">
        <p14:creationId xmlns:p14="http://schemas.microsoft.com/office/powerpoint/2010/main" val="34367790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90069" cy="1066800"/>
          </a:xfrm>
        </p:spPr>
        <p:txBody>
          <a:bodyPr>
            <a:normAutofit/>
          </a:bodyPr>
          <a:lstStyle/>
          <a:p>
            <a:r>
              <a:rPr lang="ru-RU" sz="2400" b="1" dirty="0"/>
              <a:t>Гендерный разрыв и иная дифференциация в оплате труда</a:t>
            </a:r>
            <a:endParaRPr lang="en-GB" sz="2400" dirty="0"/>
          </a:p>
        </p:txBody>
      </p:sp>
      <p:sp>
        <p:nvSpPr>
          <p:cNvPr id="3" name="Content Placeholder 2"/>
          <p:cNvSpPr>
            <a:spLocks noGrp="1"/>
          </p:cNvSpPr>
          <p:nvPr>
            <p:ph idx="1"/>
          </p:nvPr>
        </p:nvSpPr>
        <p:spPr>
          <a:xfrm>
            <a:off x="152400" y="1752600"/>
            <a:ext cx="8915400" cy="4648200"/>
          </a:xfrm>
        </p:spPr>
        <p:txBody>
          <a:bodyPr>
            <a:normAutofit fontScale="92500" lnSpcReduction="20000"/>
          </a:bodyPr>
          <a:lstStyle/>
          <a:p>
            <a:pPr>
              <a:buFont typeface="Wingdings" panose="05000000000000000000" pitchFamily="2" charset="2"/>
              <a:buChar char="Ø"/>
            </a:pPr>
            <a:r>
              <a:rPr lang="ru-RU" sz="1800" b="1" dirty="0"/>
              <a:t>Гендерный разрыв в оплате труда </a:t>
            </a:r>
            <a:r>
              <a:rPr lang="ru-RU" sz="1800" dirty="0"/>
              <a:t>– отрицательная процентная разница в </a:t>
            </a:r>
            <a:r>
              <a:rPr lang="ru-RU" sz="1800" dirty="0" smtClean="0"/>
              <a:t>средней заработной </a:t>
            </a:r>
            <a:r>
              <a:rPr lang="ru-RU" sz="1800" dirty="0"/>
              <a:t>плате между женщинами и мужчинами – </a:t>
            </a:r>
            <a:r>
              <a:rPr lang="ru-RU" sz="1800" b="1" dirty="0"/>
              <a:t>по-прежнему остается </a:t>
            </a:r>
            <a:r>
              <a:rPr lang="ru-RU" sz="1800" b="1" dirty="0" smtClean="0"/>
              <a:t>в числе </a:t>
            </a:r>
            <a:r>
              <a:rPr lang="ru-RU" sz="1800" b="1" dirty="0"/>
              <a:t>мировых проблем</a:t>
            </a:r>
            <a:r>
              <a:rPr lang="ru-RU" sz="1800" b="1" dirty="0" smtClean="0"/>
              <a:t>.</a:t>
            </a:r>
          </a:p>
          <a:p>
            <a:endParaRPr lang="en-GB" sz="1800" dirty="0" smtClean="0"/>
          </a:p>
          <a:p>
            <a:pPr>
              <a:buFont typeface="Wingdings" panose="05000000000000000000" pitchFamily="2" charset="2"/>
              <a:buChar char="Ø"/>
            </a:pPr>
            <a:r>
              <a:rPr lang="ru-RU" sz="1800" dirty="0"/>
              <a:t>Как подчеркивалось в настоящем докладе, несмотря </a:t>
            </a:r>
            <a:r>
              <a:rPr lang="ru-RU" sz="1800" dirty="0" smtClean="0"/>
              <a:t>на то</a:t>
            </a:r>
            <a:r>
              <a:rPr lang="ru-RU" sz="1800" dirty="0"/>
              <a:t>, что гендерный разрыв наблюдается на предприятиях всех категорий, </a:t>
            </a:r>
            <a:r>
              <a:rPr lang="ru-RU" sz="1800" b="1" dirty="0"/>
              <a:t>он </a:t>
            </a:r>
            <a:r>
              <a:rPr lang="ru-RU" sz="1800" b="1" dirty="0" smtClean="0"/>
              <a:t>особенно </a:t>
            </a:r>
            <a:r>
              <a:rPr lang="ru-RU" sz="1800" b="1" dirty="0"/>
              <a:t>ярко проявляется на предприятиях </a:t>
            </a:r>
            <a:r>
              <a:rPr lang="ru-RU" sz="1800" b="1" dirty="0" smtClean="0"/>
              <a:t>с высоким средним </a:t>
            </a:r>
            <a:r>
              <a:rPr lang="ru-RU" sz="1800" b="1" dirty="0"/>
              <a:t>размером оплаты труда</a:t>
            </a:r>
            <a:r>
              <a:rPr lang="ru-RU" sz="1800" dirty="0" smtClean="0"/>
              <a:t>.</a:t>
            </a:r>
          </a:p>
          <a:p>
            <a:endParaRPr lang="en-GB" sz="1800" dirty="0" smtClean="0"/>
          </a:p>
          <a:p>
            <a:pPr>
              <a:buFont typeface="Wingdings" panose="05000000000000000000" pitchFamily="2" charset="2"/>
              <a:buChar char="Ø"/>
            </a:pPr>
            <a:r>
              <a:rPr lang="ru-RU" sz="1800" b="1" dirty="0" smtClean="0"/>
              <a:t>Это показывает</a:t>
            </a:r>
            <a:r>
              <a:rPr lang="ru-RU" sz="1800" b="1" dirty="0"/>
              <a:t>, что сертификация рабочих мест на уровне предприятия остается </a:t>
            </a:r>
            <a:r>
              <a:rPr lang="ru-RU" sz="1800" b="1" dirty="0" smtClean="0"/>
              <a:t>важнейшим </a:t>
            </a:r>
            <a:r>
              <a:rPr lang="ru-RU" sz="1800" b="1" dirty="0"/>
              <a:t>дополнением к мерам законодательного характера</a:t>
            </a:r>
            <a:r>
              <a:rPr lang="ru-RU" sz="1800" dirty="0"/>
              <a:t>, гарантируя право </a:t>
            </a:r>
            <a:r>
              <a:rPr lang="ru-RU" sz="1800" dirty="0" smtClean="0"/>
              <a:t>на равную </a:t>
            </a:r>
            <a:r>
              <a:rPr lang="ru-RU" sz="1800" dirty="0"/>
              <a:t>оплату за труд равной ценности, эффективное соблюдение этого права </a:t>
            </a:r>
            <a:r>
              <a:rPr lang="ru-RU" sz="1800" dirty="0" smtClean="0"/>
              <a:t>со стороны </a:t>
            </a:r>
            <a:r>
              <a:rPr lang="ru-RU" sz="1800" dirty="0"/>
              <a:t>государства и действенный доступ работников к </a:t>
            </a:r>
            <a:r>
              <a:rPr lang="ru-RU" sz="1800" dirty="0" smtClean="0"/>
              <a:t>инструментам правосудия </a:t>
            </a:r>
            <a:r>
              <a:rPr lang="ru-RU" sz="1800" dirty="0"/>
              <a:t>для </a:t>
            </a:r>
            <a:r>
              <a:rPr lang="ru-RU" sz="1800" dirty="0" smtClean="0"/>
              <a:t>защиты</a:t>
            </a:r>
            <a:r>
              <a:rPr lang="ru-RU" sz="1800" dirty="0"/>
              <a:t> </a:t>
            </a:r>
            <a:r>
              <a:rPr lang="ru-RU" sz="1800" dirty="0" smtClean="0"/>
              <a:t>своих </a:t>
            </a:r>
            <a:r>
              <a:rPr lang="ru-RU" sz="1800" dirty="0"/>
              <a:t>прав</a:t>
            </a:r>
            <a:r>
              <a:rPr lang="ru-RU" sz="1800" dirty="0" smtClean="0"/>
              <a:t>.</a:t>
            </a:r>
          </a:p>
          <a:p>
            <a:endParaRPr lang="en-GB" sz="1800" dirty="0" smtClean="0"/>
          </a:p>
          <a:p>
            <a:pPr>
              <a:buFont typeface="Wingdings" panose="05000000000000000000" pitchFamily="2" charset="2"/>
              <a:buChar char="Ø"/>
            </a:pPr>
            <a:r>
              <a:rPr lang="ru-RU" sz="1800" dirty="0"/>
              <a:t>Кроме того, институты рынка труда и меры в области заработной платы </a:t>
            </a:r>
            <a:r>
              <a:rPr lang="ru-RU" sz="1800" dirty="0" smtClean="0"/>
              <a:t>не смогут </a:t>
            </a:r>
            <a:r>
              <a:rPr lang="ru-RU" sz="1800" dirty="0"/>
              <a:t>эффективно способствовать сокращению неравенства (как </a:t>
            </a:r>
            <a:r>
              <a:rPr lang="ru-RU" sz="1800" dirty="0" smtClean="0"/>
              <a:t>указывалось выше</a:t>
            </a:r>
            <a:r>
              <a:rPr lang="ru-RU" sz="1800" dirty="0"/>
              <a:t>), если при этом не обеспечивается охват и </a:t>
            </a:r>
            <a:r>
              <a:rPr lang="ru-RU" sz="1800" b="1" dirty="0"/>
              <a:t>защита прав уязвимых, </a:t>
            </a:r>
            <a:r>
              <a:rPr lang="ru-RU" sz="1800" b="1" dirty="0" smtClean="0"/>
              <a:t>неблагополучных </a:t>
            </a:r>
            <a:r>
              <a:rPr lang="ru-RU" sz="1800" b="1" dirty="0"/>
              <a:t>или подверженных дискриминации категорий трудящихся</a:t>
            </a:r>
            <a:r>
              <a:rPr lang="ru-RU" sz="1800" dirty="0"/>
              <a:t>.</a:t>
            </a:r>
            <a:endParaRPr lang="en-GB" sz="1800" b="1" dirty="0"/>
          </a:p>
        </p:txBody>
      </p:sp>
      <p:sp>
        <p:nvSpPr>
          <p:cNvPr id="4" name="Slide Number Placeholder 3"/>
          <p:cNvSpPr>
            <a:spLocks noGrp="1"/>
          </p:cNvSpPr>
          <p:nvPr>
            <p:ph type="sldNum" sz="quarter" idx="12"/>
          </p:nvPr>
        </p:nvSpPr>
        <p:spPr/>
        <p:txBody>
          <a:bodyPr/>
          <a:lstStyle/>
          <a:p>
            <a:fld id="{5E542512-9563-418C-8B91-8BD9364A1FA9}" type="slidenum">
              <a:rPr lang="en-US" smtClean="0"/>
              <a:pPr/>
              <a:t>57</a:t>
            </a:fld>
            <a:endParaRPr lang="en-US" dirty="0"/>
          </a:p>
        </p:txBody>
      </p:sp>
    </p:spTree>
    <p:extLst>
      <p:ext uri="{BB962C8B-B14F-4D97-AF65-F5344CB8AC3E}">
        <p14:creationId xmlns:p14="http://schemas.microsoft.com/office/powerpoint/2010/main" val="31002509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444" y="685800"/>
            <a:ext cx="8401756" cy="1066800"/>
          </a:xfrm>
        </p:spPr>
        <p:txBody>
          <a:bodyPr>
            <a:normAutofit/>
          </a:bodyPr>
          <a:lstStyle/>
          <a:p>
            <a:r>
              <a:rPr lang="ru-RU" sz="2800" dirty="0"/>
              <a:t>Другие меры сокращения неравенства</a:t>
            </a:r>
            <a:endParaRPr lang="en-GB" sz="2800" dirty="0"/>
          </a:p>
        </p:txBody>
      </p:sp>
      <p:sp>
        <p:nvSpPr>
          <p:cNvPr id="3" name="Content Placeholder 2"/>
          <p:cNvSpPr>
            <a:spLocks noGrp="1"/>
          </p:cNvSpPr>
          <p:nvPr>
            <p:ph idx="1"/>
          </p:nvPr>
        </p:nvSpPr>
        <p:spPr>
          <a:xfrm>
            <a:off x="326136" y="1905000"/>
            <a:ext cx="8229600" cy="4325112"/>
          </a:xfrm>
        </p:spPr>
        <p:txBody>
          <a:bodyPr>
            <a:normAutofit fontScale="92500" lnSpcReduction="20000"/>
          </a:bodyPr>
          <a:lstStyle/>
          <a:p>
            <a:r>
              <a:rPr lang="ru-RU" sz="2200" dirty="0"/>
              <a:t>Налогово-бюджетная политика: налоги и трансферты</a:t>
            </a:r>
            <a:r>
              <a:rPr lang="en-US" sz="2200" dirty="0" smtClean="0"/>
              <a:t> </a:t>
            </a:r>
            <a:r>
              <a:rPr lang="ru-RU" sz="1600" b="1" dirty="0" smtClean="0"/>
              <a:t/>
            </a:r>
            <a:br>
              <a:rPr lang="ru-RU" sz="1600" b="1" dirty="0" smtClean="0"/>
            </a:br>
            <a:r>
              <a:rPr lang="ru-RU" sz="1600" b="1" dirty="0" smtClean="0"/>
              <a:t>- </a:t>
            </a:r>
            <a:r>
              <a:rPr lang="ru-RU" sz="1600" dirty="0" smtClean="0"/>
              <a:t>Во </a:t>
            </a:r>
            <a:r>
              <a:rPr lang="ru-RU" sz="1600" dirty="0"/>
              <a:t>многих развитых странах налогообложение стало менее прогрессивным </a:t>
            </a:r>
            <a:r>
              <a:rPr lang="ru-RU" sz="1600" dirty="0" smtClean="0"/>
              <a:t>в последнее время, </a:t>
            </a:r>
            <a:r>
              <a:rPr lang="ru-RU" sz="1600" dirty="0"/>
              <a:t>что привело к углублению неравенства на рынке труда.</a:t>
            </a:r>
            <a:r>
              <a:rPr lang="en-US" sz="1600" b="1" dirty="0" smtClean="0"/>
              <a:t>     </a:t>
            </a:r>
            <a:r>
              <a:rPr lang="ru-RU" sz="1600" b="1" dirty="0" smtClean="0"/>
              <a:t/>
            </a:r>
            <a:br>
              <a:rPr lang="ru-RU" sz="1600" b="1" dirty="0" smtClean="0"/>
            </a:br>
            <a:r>
              <a:rPr lang="en-US" sz="1600" b="1" dirty="0" smtClean="0"/>
              <a:t>- </a:t>
            </a:r>
            <a:r>
              <a:rPr lang="ru-RU" sz="1600" b="1" dirty="0" smtClean="0"/>
              <a:t>Утрату системой </a:t>
            </a:r>
            <a:r>
              <a:rPr lang="ru-RU" sz="1600" b="1" dirty="0"/>
              <a:t>налогообложения своего прогрессивного характера </a:t>
            </a:r>
            <a:r>
              <a:rPr lang="ru-RU" sz="1600" dirty="0"/>
              <a:t>можно </a:t>
            </a:r>
            <a:r>
              <a:rPr lang="ru-RU" sz="1600" dirty="0" smtClean="0"/>
              <a:t>отчасти компенсировать за счет мер, предотвращающих практику ухода организаций и физических лиц от налога на доходы и устанавливающих адресные налоговые льготы для малоимущих домохозяйств. </a:t>
            </a:r>
          </a:p>
          <a:p>
            <a:pPr marL="109728" indent="0">
              <a:buNone/>
            </a:pPr>
            <a:r>
              <a:rPr lang="ru-RU" sz="1600" b="1" dirty="0" smtClean="0"/>
              <a:t>     </a:t>
            </a:r>
            <a:r>
              <a:rPr lang="en-US" sz="1600" b="1" dirty="0" smtClean="0"/>
              <a:t>- </a:t>
            </a:r>
            <a:r>
              <a:rPr lang="ru-RU" sz="1600" b="1" dirty="0"/>
              <a:t>П</a:t>
            </a:r>
            <a:r>
              <a:rPr lang="ru-RU" sz="1600" b="1" dirty="0" smtClean="0"/>
              <a:t>редоставления неблагополучным домохозяйствам </a:t>
            </a:r>
            <a:r>
              <a:rPr lang="ru-RU" sz="1600" dirty="0"/>
              <a:t>либо трансфертов </a:t>
            </a:r>
            <a:r>
              <a:rPr lang="ru-RU" sz="1600" dirty="0" smtClean="0"/>
              <a:t>   </a:t>
            </a:r>
            <a:br>
              <a:rPr lang="ru-RU" sz="1600" dirty="0" smtClean="0"/>
            </a:br>
            <a:r>
              <a:rPr lang="ru-RU" sz="1600" dirty="0" smtClean="0"/>
              <a:t>     (</a:t>
            </a:r>
            <a:r>
              <a:rPr lang="ru-RU" sz="1600" dirty="0"/>
              <a:t>прямых денежных выплат), либо </a:t>
            </a:r>
            <a:r>
              <a:rPr lang="ru-RU" sz="1600" dirty="0" smtClean="0"/>
              <a:t>возможностей </a:t>
            </a:r>
            <a:r>
              <a:rPr lang="ru-RU" sz="1600" dirty="0"/>
              <a:t>или гарантий трудоустройства </a:t>
            </a:r>
            <a:r>
              <a:rPr lang="ru-RU" sz="1600" dirty="0" smtClean="0"/>
              <a:t/>
            </a:r>
            <a:br>
              <a:rPr lang="ru-RU" sz="1600" dirty="0" smtClean="0"/>
            </a:br>
            <a:r>
              <a:rPr lang="ru-RU" sz="1600" dirty="0" smtClean="0"/>
              <a:t>     в </a:t>
            </a:r>
            <a:r>
              <a:rPr lang="ru-RU" sz="1600" dirty="0"/>
              <a:t>государственном секторе, либо </a:t>
            </a:r>
            <a:r>
              <a:rPr lang="ru-RU" sz="1600" dirty="0" smtClean="0"/>
              <a:t>субсидий на </a:t>
            </a:r>
            <a:r>
              <a:rPr lang="ru-RU" sz="1600" dirty="0"/>
              <a:t>питание и т.д. </a:t>
            </a:r>
            <a:endParaRPr lang="ru-RU" sz="1600" dirty="0" smtClean="0"/>
          </a:p>
          <a:p>
            <a:pPr marL="109728" indent="0">
              <a:buNone/>
            </a:pPr>
            <a:endParaRPr lang="en-GB" sz="1600" b="1" dirty="0" smtClean="0"/>
          </a:p>
          <a:p>
            <a:r>
              <a:rPr lang="ru-RU" sz="2200" dirty="0"/>
              <a:t>Косвенные меры, влияющие на оплату труда и </a:t>
            </a:r>
            <a:r>
              <a:rPr lang="ru-RU" sz="2200" dirty="0" smtClean="0"/>
              <a:t>распределение заработной </a:t>
            </a:r>
            <a:r>
              <a:rPr lang="ru-RU" sz="2200" dirty="0"/>
              <a:t>платы</a:t>
            </a:r>
            <a:r>
              <a:rPr lang="en-US" sz="2200" dirty="0" smtClean="0"/>
              <a:t>   </a:t>
            </a:r>
            <a:r>
              <a:rPr lang="ru-RU" sz="2200" dirty="0" smtClean="0"/>
              <a:t/>
            </a:r>
            <a:br>
              <a:rPr lang="ru-RU" sz="2200" dirty="0" smtClean="0"/>
            </a:br>
            <a:r>
              <a:rPr lang="en-US" sz="1600" dirty="0" smtClean="0"/>
              <a:t>- </a:t>
            </a:r>
            <a:r>
              <a:rPr lang="ru-RU" sz="1600" dirty="0"/>
              <a:t>Д</a:t>
            </a:r>
            <a:r>
              <a:rPr lang="ru-RU" sz="1600" dirty="0" smtClean="0"/>
              <a:t>оступность </a:t>
            </a:r>
            <a:r>
              <a:rPr lang="ru-RU" sz="1600" b="1" dirty="0"/>
              <a:t>качественного образования</a:t>
            </a:r>
            <a:r>
              <a:rPr lang="ru-RU" sz="1600" dirty="0"/>
              <a:t>, наличие </a:t>
            </a:r>
            <a:r>
              <a:rPr lang="ru-RU" sz="1600" b="1" dirty="0"/>
              <a:t>программ повышения </a:t>
            </a:r>
            <a:r>
              <a:rPr lang="ru-RU" sz="1600" b="1" dirty="0" smtClean="0"/>
              <a:t>квалификации </a:t>
            </a:r>
            <a:r>
              <a:rPr lang="ru-RU" sz="1600" dirty="0" smtClean="0"/>
              <a:t>рабочей </a:t>
            </a:r>
            <a:r>
              <a:rPr lang="ru-RU" sz="1600" dirty="0"/>
              <a:t>силы, а также служб, </a:t>
            </a:r>
            <a:r>
              <a:rPr lang="ru-RU" sz="1600" b="1" dirty="0"/>
              <a:t>обеспечивающих подбор вакансий в </a:t>
            </a:r>
            <a:r>
              <a:rPr lang="ru-RU" sz="1600" b="1" dirty="0" smtClean="0"/>
              <a:t>соответствии с </a:t>
            </a:r>
            <a:r>
              <a:rPr lang="ru-RU" sz="1600" b="1" dirty="0"/>
              <a:t>параметрами соискателей рабочих мест</a:t>
            </a:r>
            <a:r>
              <a:rPr lang="ru-RU" sz="1600" dirty="0" smtClean="0"/>
              <a:t>.</a:t>
            </a:r>
          </a:p>
          <a:p>
            <a:pPr marL="109728" indent="0">
              <a:buNone/>
            </a:pPr>
            <a:r>
              <a:rPr lang="ru-RU" sz="1600" dirty="0"/>
              <a:t> </a:t>
            </a:r>
            <a:r>
              <a:rPr lang="ru-RU" sz="1600" dirty="0" smtClean="0"/>
              <a:t>    </a:t>
            </a:r>
            <a:r>
              <a:rPr lang="en-US" sz="1600" dirty="0" smtClean="0"/>
              <a:t>- </a:t>
            </a:r>
            <a:r>
              <a:rPr lang="ru-RU" sz="1600" dirty="0"/>
              <a:t>Они также включают в себя меры </a:t>
            </a:r>
            <a:r>
              <a:rPr lang="ru-RU" sz="1600" b="1" dirty="0" smtClean="0"/>
              <a:t>компенсации </a:t>
            </a:r>
            <a:r>
              <a:rPr lang="ru-RU" sz="1600" b="1" dirty="0"/>
              <a:t>потерь в заработной плате </a:t>
            </a:r>
            <a:r>
              <a:rPr lang="ru-RU" sz="1600" b="1" dirty="0" smtClean="0"/>
              <a:t/>
            </a:r>
            <a:br>
              <a:rPr lang="ru-RU" sz="1600" b="1" dirty="0" smtClean="0"/>
            </a:br>
            <a:r>
              <a:rPr lang="ru-RU" sz="1600" b="1" dirty="0" smtClean="0"/>
              <a:t>     вследствие </a:t>
            </a:r>
            <a:r>
              <a:rPr lang="ru-RU" sz="1600" b="1" dirty="0"/>
              <a:t>нестандартных форм </a:t>
            </a:r>
            <a:r>
              <a:rPr lang="ru-RU" sz="1600" b="1" dirty="0" smtClean="0"/>
              <a:t>занятости </a:t>
            </a:r>
            <a:r>
              <a:rPr lang="ru-RU" sz="1600" dirty="0" smtClean="0"/>
              <a:t>(это </a:t>
            </a:r>
            <a:r>
              <a:rPr lang="ru-RU" sz="1600" dirty="0"/>
              <a:t>особенно касается временных </a:t>
            </a:r>
            <a:r>
              <a:rPr lang="ru-RU" sz="1600" dirty="0" smtClean="0"/>
              <a:t/>
            </a:r>
            <a:br>
              <a:rPr lang="ru-RU" sz="1600" dirty="0" smtClean="0"/>
            </a:br>
            <a:r>
              <a:rPr lang="ru-RU" sz="1600" dirty="0" smtClean="0"/>
              <a:t>     и заемных </a:t>
            </a:r>
            <a:r>
              <a:rPr lang="ru-RU" sz="1600" dirty="0"/>
              <a:t>работников)</a:t>
            </a:r>
            <a:r>
              <a:rPr lang="en-GB" sz="1600" dirty="0" smtClean="0"/>
              <a:t/>
            </a:r>
            <a:br>
              <a:rPr lang="en-GB" sz="1600" dirty="0" smtClean="0"/>
            </a:br>
            <a:r>
              <a:rPr lang="en-GB" sz="1600" dirty="0" smtClean="0"/>
              <a:t>    </a:t>
            </a:r>
          </a:p>
          <a:p>
            <a:pPr marL="109728" indent="0">
              <a:buNone/>
            </a:pPr>
            <a:endParaRPr lang="en-GB" dirty="0"/>
          </a:p>
        </p:txBody>
      </p:sp>
      <p:sp>
        <p:nvSpPr>
          <p:cNvPr id="4" name="Slide Number Placeholder 3"/>
          <p:cNvSpPr>
            <a:spLocks noGrp="1"/>
          </p:cNvSpPr>
          <p:nvPr>
            <p:ph type="sldNum" sz="quarter" idx="12"/>
          </p:nvPr>
        </p:nvSpPr>
        <p:spPr/>
        <p:txBody>
          <a:bodyPr/>
          <a:lstStyle/>
          <a:p>
            <a:fld id="{5E542512-9563-418C-8B91-8BD9364A1FA9}" type="slidenum">
              <a:rPr lang="en-US" smtClean="0"/>
              <a:pPr/>
              <a:t>58</a:t>
            </a:fld>
            <a:endParaRPr lang="en-US" dirty="0"/>
          </a:p>
        </p:txBody>
      </p:sp>
    </p:spTree>
    <p:extLst>
      <p:ext uri="{BB962C8B-B14F-4D97-AF65-F5344CB8AC3E}">
        <p14:creationId xmlns:p14="http://schemas.microsoft.com/office/powerpoint/2010/main" val="32476334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59</a:t>
            </a:fld>
            <a:endParaRPr lang="en-US" dirty="0"/>
          </a:p>
        </p:txBody>
      </p:sp>
      <p:sp>
        <p:nvSpPr>
          <p:cNvPr id="12" name="Rounded Rectangle 11"/>
          <p:cNvSpPr/>
          <p:nvPr/>
        </p:nvSpPr>
        <p:spPr>
          <a:xfrm>
            <a:off x="533400" y="2057400"/>
            <a:ext cx="7467600"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bg2">
                    <a:lumMod val="50000"/>
                  </a:schemeClr>
                </a:solidFill>
              </a:rPr>
              <a:t>Всем </a:t>
            </a:r>
            <a:r>
              <a:rPr lang="ru-RU" sz="3600" b="1" dirty="0">
                <a:solidFill>
                  <a:schemeClr val="bg2">
                    <a:lumMod val="50000"/>
                  </a:schemeClr>
                </a:solidFill>
              </a:rPr>
              <a:t>спасибо за внимание</a:t>
            </a:r>
            <a:r>
              <a:rPr lang="en-GB" sz="3600" b="1" dirty="0" smtClean="0">
                <a:solidFill>
                  <a:schemeClr val="bg2">
                    <a:lumMod val="50000"/>
                  </a:schemeClr>
                </a:solidFill>
              </a:rPr>
              <a:t>!</a:t>
            </a:r>
            <a:endParaRPr lang="en-GB" sz="3600" b="1" dirty="0">
              <a:solidFill>
                <a:schemeClr val="bg2">
                  <a:lumMod val="50000"/>
                </a:schemeClr>
              </a:solidFill>
            </a:endParaRPr>
          </a:p>
        </p:txBody>
      </p:sp>
    </p:spTree>
    <p:extLst>
      <p:ext uri="{BB962C8B-B14F-4D97-AF65-F5344CB8AC3E}">
        <p14:creationId xmlns:p14="http://schemas.microsoft.com/office/powerpoint/2010/main" val="423254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6</a:t>
            </a:fld>
            <a:endParaRPr lang="en-US" dirty="0"/>
          </a:p>
        </p:txBody>
      </p:sp>
      <p:sp>
        <p:nvSpPr>
          <p:cNvPr id="12" name="Rounded Rectangle 11"/>
          <p:cNvSpPr/>
          <p:nvPr/>
        </p:nvSpPr>
        <p:spPr>
          <a:xfrm>
            <a:off x="457200" y="2667000"/>
            <a:ext cx="7467600" cy="8162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i="1" dirty="0" smtClean="0">
                <a:solidFill>
                  <a:schemeClr val="tx1"/>
                </a:solidFill>
              </a:rPr>
              <a:t>ЧАСТЬ </a:t>
            </a:r>
            <a:r>
              <a:rPr lang="en-GB" sz="4400" i="1" dirty="0">
                <a:solidFill>
                  <a:schemeClr val="tx1"/>
                </a:solidFill>
              </a:rPr>
              <a:t>I</a:t>
            </a:r>
          </a:p>
          <a:p>
            <a:pPr algn="ctr"/>
            <a:endParaRPr lang="ru-RU" sz="3600" b="1" i="1" dirty="0">
              <a:solidFill>
                <a:schemeClr val="tx1"/>
              </a:solidFill>
            </a:endParaRPr>
          </a:p>
          <a:p>
            <a:pPr algn="ctr"/>
            <a:endParaRPr lang="ru-RU" sz="3600" b="1" i="1" dirty="0">
              <a:solidFill>
                <a:schemeClr val="tx1"/>
              </a:solidFill>
            </a:endParaRPr>
          </a:p>
          <a:p>
            <a:pPr algn="ctr"/>
            <a:r>
              <a:rPr lang="ru-RU" sz="3600" b="1" i="1" dirty="0">
                <a:solidFill>
                  <a:schemeClr val="tx1"/>
                </a:solidFill>
              </a:rPr>
              <a:t>Основные тенденции в области заработной платы</a:t>
            </a:r>
            <a:endParaRPr lang="en-GB" sz="3600" b="1" i="1" dirty="0">
              <a:solidFill>
                <a:schemeClr val="tx1"/>
              </a:solidFill>
            </a:endParaRPr>
          </a:p>
        </p:txBody>
      </p:sp>
    </p:spTree>
    <p:extLst>
      <p:ext uri="{BB962C8B-B14F-4D97-AF65-F5344CB8AC3E}">
        <p14:creationId xmlns:p14="http://schemas.microsoft.com/office/powerpoint/2010/main" val="180434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623" y="838200"/>
            <a:ext cx="8229600" cy="1066800"/>
          </a:xfrm>
        </p:spPr>
        <p:txBody>
          <a:bodyPr>
            <a:noAutofit/>
          </a:bodyPr>
          <a:lstStyle/>
          <a:p>
            <a:pPr algn="ctr"/>
            <a:r>
              <a:rPr lang="ru-RU" sz="3600" dirty="0" smtClean="0"/>
              <a:t>Собраны данные о средней заработной плате в</a:t>
            </a:r>
            <a:r>
              <a:rPr lang="en-GB" sz="3600" dirty="0" smtClean="0"/>
              <a:t> 133</a:t>
            </a:r>
            <a:r>
              <a:rPr lang="ru-RU" sz="3600" dirty="0" smtClean="0"/>
              <a:t> странах</a:t>
            </a:r>
            <a:endParaRPr lang="en-GB" sz="3600" dirty="0"/>
          </a:p>
        </p:txBody>
      </p:sp>
      <p:sp>
        <p:nvSpPr>
          <p:cNvPr id="3" name="Content Placeholder 2"/>
          <p:cNvSpPr>
            <a:spLocks noGrp="1"/>
          </p:cNvSpPr>
          <p:nvPr>
            <p:ph idx="1"/>
          </p:nvPr>
        </p:nvSpPr>
        <p:spPr/>
        <p:txBody>
          <a:bodyPr>
            <a:normAutofit fontScale="85000" lnSpcReduction="20000"/>
          </a:bodyPr>
          <a:lstStyle/>
          <a:p>
            <a:r>
              <a:rPr lang="ru-RU" dirty="0" smtClean="0"/>
              <a:t>Пропуски в некоторых данных за те или иные годы заполнялись путем интерполяции и экстраполяции на основе модели, имеющей ограниченный набор переменных</a:t>
            </a:r>
            <a:r>
              <a:rPr lang="en-GB" dirty="0" smtClean="0"/>
              <a:t>.</a:t>
            </a:r>
            <a:r>
              <a:rPr lang="ru-RU" dirty="0" smtClean="0"/>
              <a:t> После этого темпы роста реальной заработной платы определялись при помощи </a:t>
            </a:r>
            <a:r>
              <a:rPr lang="ru-RU" dirty="0"/>
              <a:t>И</a:t>
            </a:r>
            <a:r>
              <a:rPr lang="ru-RU" dirty="0" smtClean="0"/>
              <a:t>ПЦ</a:t>
            </a:r>
            <a:r>
              <a:rPr lang="en-GB" dirty="0" smtClean="0"/>
              <a:t>. </a:t>
            </a:r>
            <a:endParaRPr lang="en-GB" dirty="0"/>
          </a:p>
          <a:p>
            <a:endParaRPr lang="en-GB" dirty="0"/>
          </a:p>
          <a:p>
            <a:r>
              <a:rPr lang="ru-RU" dirty="0" smtClean="0"/>
              <a:t>На основе этих данных осуществлялся расчет региональных и глобальных оценок</a:t>
            </a:r>
            <a:r>
              <a:rPr lang="ru-RU" dirty="0"/>
              <a:t> </a:t>
            </a:r>
            <a:r>
              <a:rPr lang="ru-RU" dirty="0" smtClean="0"/>
              <a:t>с учетом относительного размера каждой страны</a:t>
            </a:r>
            <a:r>
              <a:rPr lang="en-GB" dirty="0" smtClean="0"/>
              <a:t> (</a:t>
            </a:r>
            <a:r>
              <a:rPr lang="ru-RU" dirty="0" smtClean="0"/>
              <a:t>т.е. эти оценки являются взвешенными</a:t>
            </a:r>
            <a:r>
              <a:rPr lang="en-GB" dirty="0" smtClean="0"/>
              <a:t>),</a:t>
            </a:r>
            <a:r>
              <a:rPr lang="ru-RU" dirty="0" smtClean="0"/>
              <a:t> которые затем корректировались, чтобы устранить искажение, вызванное отсутствием данным по некоторым странам</a:t>
            </a:r>
            <a:r>
              <a:rPr lang="en-GB" dirty="0" smtClean="0"/>
              <a:t>.  </a:t>
            </a:r>
            <a:endParaRPr lang="en-GB" dirty="0"/>
          </a:p>
          <a:p>
            <a:endParaRPr lang="en-GB" dirty="0"/>
          </a:p>
        </p:txBody>
      </p:sp>
    </p:spTree>
    <p:extLst>
      <p:ext uri="{BB962C8B-B14F-4D97-AF65-F5344CB8AC3E}">
        <p14:creationId xmlns:p14="http://schemas.microsoft.com/office/powerpoint/2010/main" val="3653692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81" y="731837"/>
            <a:ext cx="7886700" cy="1325563"/>
          </a:xfrm>
        </p:spPr>
        <p:txBody>
          <a:bodyPr>
            <a:normAutofit fontScale="90000"/>
          </a:bodyPr>
          <a:lstStyle/>
          <a:p>
            <a:pPr algn="ctr"/>
            <a:r>
              <a:rPr lang="ru-RU" dirty="0"/>
              <a:t>Б</a:t>
            </a:r>
            <a:r>
              <a:rPr lang="ru-RU" dirty="0" smtClean="0"/>
              <a:t>аза данных охватывает около</a:t>
            </a:r>
            <a:r>
              <a:rPr lang="en-GB" dirty="0" smtClean="0"/>
              <a:t> 70</a:t>
            </a:r>
            <a:r>
              <a:rPr lang="ru-RU" dirty="0" smtClean="0"/>
              <a:t> стран-членов МОТ и</a:t>
            </a:r>
            <a:r>
              <a:rPr lang="en-GB" dirty="0" smtClean="0"/>
              <a:t> </a:t>
            </a:r>
            <a:r>
              <a:rPr lang="en-GB" dirty="0"/>
              <a:t>95</a:t>
            </a:r>
            <a:r>
              <a:rPr lang="en-GB" dirty="0" smtClean="0"/>
              <a:t>%</a:t>
            </a:r>
            <a:r>
              <a:rPr lang="ru-RU" dirty="0" smtClean="0"/>
              <a:t> наемных работников в мире</a:t>
            </a:r>
            <a:r>
              <a:rPr lang="en-GB" dirty="0" smtClean="0"/>
              <a:t>.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7750510"/>
              </p:ext>
            </p:extLst>
          </p:nvPr>
        </p:nvGraphicFramePr>
        <p:xfrm>
          <a:off x="549030" y="2590800"/>
          <a:ext cx="8077201" cy="3880937"/>
        </p:xfrm>
        <a:graphic>
          <a:graphicData uri="http://schemas.openxmlformats.org/drawingml/2006/table">
            <a:tbl>
              <a:tblPr firstRow="1" firstCol="1" bandRow="1">
                <a:tableStyleId>{5C22544A-7EE6-4342-B048-85BDC9FD1C3A}</a:tableStyleId>
              </a:tblPr>
              <a:tblGrid>
                <a:gridCol w="2478837">
                  <a:extLst>
                    <a:ext uri="{9D8B030D-6E8A-4147-A177-3AD203B41FA5}">
                      <a16:colId xmlns="" xmlns:a16="http://schemas.microsoft.com/office/drawing/2014/main" val="20000"/>
                    </a:ext>
                  </a:extLst>
                </a:gridCol>
                <a:gridCol w="1836004">
                  <a:extLst>
                    <a:ext uri="{9D8B030D-6E8A-4147-A177-3AD203B41FA5}">
                      <a16:colId xmlns="" xmlns:a16="http://schemas.microsoft.com/office/drawing/2014/main" val="20001"/>
                    </a:ext>
                  </a:extLst>
                </a:gridCol>
                <a:gridCol w="1654211">
                  <a:extLst>
                    <a:ext uri="{9D8B030D-6E8A-4147-A177-3AD203B41FA5}">
                      <a16:colId xmlns="" xmlns:a16="http://schemas.microsoft.com/office/drawing/2014/main" val="20002"/>
                    </a:ext>
                  </a:extLst>
                </a:gridCol>
                <a:gridCol w="2108149">
                  <a:extLst>
                    <a:ext uri="{9D8B030D-6E8A-4147-A177-3AD203B41FA5}">
                      <a16:colId xmlns="" xmlns:a16="http://schemas.microsoft.com/office/drawing/2014/main" val="20003"/>
                    </a:ext>
                  </a:extLst>
                </a:gridCol>
              </a:tblGrid>
              <a:tr h="858820">
                <a:tc>
                  <a:txBody>
                    <a:bodyPr/>
                    <a:lstStyle/>
                    <a:p>
                      <a:pPr>
                        <a:lnSpc>
                          <a:spcPct val="107000"/>
                        </a:lnSpc>
                        <a:spcAft>
                          <a:spcPts val="0"/>
                        </a:spcAft>
                      </a:pPr>
                      <a:r>
                        <a:rPr lang="ru-RU" sz="1800" dirty="0" smtClean="0">
                          <a:effectLst/>
                        </a:rPr>
                        <a:t>Региональная</a:t>
                      </a:r>
                      <a:r>
                        <a:rPr lang="ru-RU" sz="1800" baseline="0" dirty="0" smtClean="0">
                          <a:effectLst/>
                        </a:rPr>
                        <a:t> группа</a:t>
                      </a:r>
                      <a:endParaRPr lang="en-GB"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ru-RU" sz="1800" dirty="0" smtClean="0">
                          <a:effectLst/>
                        </a:rPr>
                        <a:t>Средний</a:t>
                      </a:r>
                      <a:r>
                        <a:rPr lang="ru-RU" sz="1800" baseline="0" dirty="0" smtClean="0">
                          <a:effectLst/>
                        </a:rPr>
                        <a:t> охват стран</a:t>
                      </a:r>
                      <a:endParaRPr lang="en-GB"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ru-RU" sz="1800" dirty="0" smtClean="0">
                          <a:effectLst/>
                        </a:rPr>
                        <a:t>Охват</a:t>
                      </a:r>
                      <a:r>
                        <a:rPr lang="ru-RU" sz="1800" baseline="0" dirty="0" smtClean="0">
                          <a:effectLst/>
                        </a:rPr>
                        <a:t> работников</a:t>
                      </a:r>
                      <a:endParaRPr lang="en-GB"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ru-RU" sz="1800" dirty="0" smtClean="0">
                          <a:effectLst/>
                        </a:rPr>
                        <a:t>Примерный</a:t>
                      </a:r>
                      <a:r>
                        <a:rPr lang="ru-RU" sz="1800" baseline="0" dirty="0" smtClean="0">
                          <a:effectLst/>
                        </a:rPr>
                        <a:t> охват фонда оплаты труда</a:t>
                      </a:r>
                      <a:endParaRPr lang="en-GB"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423991">
                <a:tc>
                  <a:txBody>
                    <a:bodyPr/>
                    <a:lstStyle/>
                    <a:p>
                      <a:pPr algn="just">
                        <a:lnSpc>
                          <a:spcPct val="107000"/>
                        </a:lnSpc>
                        <a:spcAft>
                          <a:spcPts val="0"/>
                        </a:spcAft>
                      </a:pPr>
                      <a:r>
                        <a:rPr lang="ru-RU" sz="1800" dirty="0" smtClean="0">
                          <a:effectLst/>
                          <a:latin typeface="+mn-lt"/>
                          <a:ea typeface="+mn-ea"/>
                          <a:cs typeface="+mn-cs"/>
                        </a:rPr>
                        <a:t>Африка</a:t>
                      </a:r>
                      <a:endParaRPr lang="en-GB"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000" dirty="0">
                          <a:effectLst/>
                        </a:rPr>
                        <a:t>             46.3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000">
                          <a:effectLst/>
                        </a:rPr>
                        <a:t>             63.6 </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000">
                          <a:effectLst/>
                        </a:rPr>
                        <a:t>                       71.9 </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423991">
                <a:tc>
                  <a:txBody>
                    <a:bodyPr/>
                    <a:lstStyle/>
                    <a:p>
                      <a:pPr algn="just">
                        <a:lnSpc>
                          <a:spcPct val="107000"/>
                        </a:lnSpc>
                        <a:spcAft>
                          <a:spcPts val="0"/>
                        </a:spcAft>
                      </a:pPr>
                      <a:r>
                        <a:rPr lang="ru-RU" sz="1800" dirty="0" smtClean="0">
                          <a:effectLst/>
                        </a:rPr>
                        <a:t>Ю.</a:t>
                      </a:r>
                      <a:r>
                        <a:rPr lang="ru-RU" sz="1800" baseline="0" dirty="0" smtClean="0">
                          <a:effectLst/>
                        </a:rPr>
                        <a:t> и С. Америка</a:t>
                      </a:r>
                      <a:endParaRPr lang="en-GB"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000">
                          <a:effectLst/>
                        </a:rPr>
                        <a:t>             68.6 </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000" dirty="0">
                          <a:effectLst/>
                        </a:rPr>
                        <a:t>             97.9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000">
                          <a:effectLst/>
                        </a:rPr>
                        <a:t>                       98.9 </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423991">
                <a:tc>
                  <a:txBody>
                    <a:bodyPr/>
                    <a:lstStyle/>
                    <a:p>
                      <a:pPr algn="just">
                        <a:lnSpc>
                          <a:spcPct val="107000"/>
                        </a:lnSpc>
                        <a:spcAft>
                          <a:spcPts val="0"/>
                        </a:spcAft>
                      </a:pPr>
                      <a:r>
                        <a:rPr lang="ru-RU" sz="1800" dirty="0" smtClean="0">
                          <a:effectLst/>
                          <a:latin typeface="+mn-lt"/>
                          <a:ea typeface="+mn-ea"/>
                          <a:cs typeface="+mn-cs"/>
                        </a:rPr>
                        <a:t>Арабские</a:t>
                      </a:r>
                      <a:r>
                        <a:rPr lang="ru-RU" sz="1800" baseline="0" dirty="0" smtClean="0">
                          <a:effectLst/>
                          <a:latin typeface="+mn-lt"/>
                          <a:ea typeface="+mn-ea"/>
                          <a:cs typeface="+mn-cs"/>
                        </a:rPr>
                        <a:t> страны</a:t>
                      </a:r>
                      <a:endParaRPr lang="en-GB"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000">
                          <a:effectLst/>
                        </a:rPr>
                        <a:t>             75.0 </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000" dirty="0">
                          <a:effectLst/>
                        </a:rPr>
                        <a:t>             74.4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000" dirty="0">
                          <a:effectLst/>
                        </a:rPr>
                        <a:t>                       89.4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423991">
                <a:tc>
                  <a:txBody>
                    <a:bodyPr/>
                    <a:lstStyle/>
                    <a:p>
                      <a:pPr algn="just">
                        <a:lnSpc>
                          <a:spcPct val="107000"/>
                        </a:lnSpc>
                        <a:spcAft>
                          <a:spcPts val="0"/>
                        </a:spcAft>
                      </a:pPr>
                      <a:r>
                        <a:rPr lang="ru-RU" sz="1800" dirty="0" smtClean="0">
                          <a:effectLst/>
                        </a:rPr>
                        <a:t>Азиатско-Тихоокеанский</a:t>
                      </a:r>
                      <a:r>
                        <a:rPr lang="ru-RU" sz="1800" baseline="0" dirty="0" smtClean="0">
                          <a:effectLst/>
                        </a:rPr>
                        <a:t> регион</a:t>
                      </a:r>
                      <a:endParaRPr lang="en-GB"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000">
                          <a:effectLst/>
                        </a:rPr>
                        <a:t>             64.1 </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000">
                          <a:effectLst/>
                        </a:rPr>
                        <a:t>             98.9 </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000" dirty="0">
                          <a:effectLst/>
                        </a:rPr>
                        <a:t>                       99.7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423991">
                <a:tc>
                  <a:txBody>
                    <a:bodyPr/>
                    <a:lstStyle/>
                    <a:p>
                      <a:pPr algn="just">
                        <a:lnSpc>
                          <a:spcPct val="107000"/>
                        </a:lnSpc>
                        <a:spcAft>
                          <a:spcPts val="0"/>
                        </a:spcAft>
                      </a:pPr>
                      <a:r>
                        <a:rPr lang="ru-RU" sz="1800" dirty="0" smtClean="0">
                          <a:effectLst/>
                        </a:rPr>
                        <a:t>Европа</a:t>
                      </a:r>
                      <a:r>
                        <a:rPr lang="ru-RU" sz="1800" baseline="0" dirty="0" smtClean="0">
                          <a:effectLst/>
                        </a:rPr>
                        <a:t> и Ц. Азия</a:t>
                      </a:r>
                      <a:endParaRPr lang="en-GB"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000">
                          <a:effectLst/>
                        </a:rPr>
                        <a:t>             98.0 </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000">
                          <a:effectLst/>
                        </a:rPr>
                        <a:t>           100.0 </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000" dirty="0">
                          <a:effectLst/>
                        </a:rPr>
                        <a:t>                     100.0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423991">
                <a:tc>
                  <a:txBody>
                    <a:bodyPr/>
                    <a:lstStyle/>
                    <a:p>
                      <a:pPr algn="just">
                        <a:lnSpc>
                          <a:spcPct val="107000"/>
                        </a:lnSpc>
                        <a:spcAft>
                          <a:spcPts val="0"/>
                        </a:spcAft>
                      </a:pPr>
                      <a:r>
                        <a:rPr lang="ru-RU" sz="1800" dirty="0" smtClean="0">
                          <a:effectLst/>
                          <a:latin typeface="+mn-lt"/>
                          <a:ea typeface="+mn-ea"/>
                          <a:cs typeface="+mn-cs"/>
                        </a:rPr>
                        <a:t>Мир</a:t>
                      </a:r>
                      <a:endParaRPr lang="en-GB"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000">
                          <a:effectLst/>
                        </a:rPr>
                        <a:t>             69.6 </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000">
                          <a:effectLst/>
                        </a:rPr>
                        <a:t>             95.4 </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000" dirty="0">
                          <a:effectLst/>
                        </a:rPr>
                        <a:t>                       97.9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458390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42512-9563-418C-8B91-8BD9364A1FA9}" type="slidenum">
              <a:rPr lang="en-US" smtClean="0"/>
              <a:pPr/>
              <a:t>9</a:t>
            </a:fld>
            <a:endParaRPr lang="en-US" dirty="0"/>
          </a:p>
        </p:txBody>
      </p:sp>
      <p:sp>
        <p:nvSpPr>
          <p:cNvPr id="3" name="TextBox 2"/>
          <p:cNvSpPr txBox="1"/>
          <p:nvPr/>
        </p:nvSpPr>
        <p:spPr>
          <a:xfrm>
            <a:off x="118418" y="619023"/>
            <a:ext cx="8949381" cy="892552"/>
          </a:xfrm>
          <a:prstGeom prst="rect">
            <a:avLst/>
          </a:prstGeom>
          <a:noFill/>
        </p:spPr>
        <p:txBody>
          <a:bodyPr wrap="square" rtlCol="0">
            <a:spAutoFit/>
          </a:bodyPr>
          <a:lstStyle/>
          <a:p>
            <a:pPr algn="ctr"/>
            <a:r>
              <a:rPr lang="ru-RU" sz="2600" dirty="0" smtClean="0">
                <a:solidFill>
                  <a:schemeClr val="accent6">
                    <a:lumMod val="50000"/>
                  </a:schemeClr>
                </a:solidFill>
              </a:rPr>
              <a:t>В мире наблюдается сокращение </a:t>
            </a:r>
            <a:r>
              <a:rPr lang="en-US" sz="2600" dirty="0" smtClean="0">
                <a:solidFill>
                  <a:schemeClr val="accent6">
                    <a:lumMod val="50000"/>
                  </a:schemeClr>
                </a:solidFill>
              </a:rPr>
              <a:t/>
            </a:r>
            <a:br>
              <a:rPr lang="en-US" sz="2600" dirty="0" smtClean="0">
                <a:solidFill>
                  <a:schemeClr val="accent6">
                    <a:lumMod val="50000"/>
                  </a:schemeClr>
                </a:solidFill>
              </a:rPr>
            </a:br>
            <a:r>
              <a:rPr lang="ru-RU" sz="2600" dirty="0" smtClean="0">
                <a:solidFill>
                  <a:schemeClr val="accent6">
                    <a:lumMod val="50000"/>
                  </a:schemeClr>
                </a:solidFill>
              </a:rPr>
              <a:t>темпов роста оплаты труда</a:t>
            </a:r>
            <a:endParaRPr lang="en-GB" sz="2600" dirty="0">
              <a:solidFill>
                <a:schemeClr val="accent6">
                  <a:lumMod val="50000"/>
                </a:schemeClr>
              </a:solidFill>
            </a:endParaRPr>
          </a:p>
        </p:txBody>
      </p:sp>
      <p:sp>
        <p:nvSpPr>
          <p:cNvPr id="2" name="Dikdörtgen 1"/>
          <p:cNvSpPr/>
          <p:nvPr/>
        </p:nvSpPr>
        <p:spPr>
          <a:xfrm>
            <a:off x="118419" y="5969582"/>
            <a:ext cx="8949381" cy="738664"/>
          </a:xfrm>
          <a:prstGeom prst="rect">
            <a:avLst/>
          </a:prstGeom>
        </p:spPr>
        <p:txBody>
          <a:bodyPr wrap="square">
            <a:spAutoFit/>
          </a:bodyPr>
          <a:lstStyle/>
          <a:p>
            <a:r>
              <a:rPr lang="ru-RU" sz="1400" dirty="0" smtClean="0"/>
              <a:t>Примечание</a:t>
            </a:r>
            <a:r>
              <a:rPr lang="en-US" sz="1400" dirty="0" smtClean="0"/>
              <a:t>:</a:t>
            </a:r>
            <a:r>
              <a:rPr lang="ru-RU" sz="1400" dirty="0" smtClean="0"/>
              <a:t> Темпы роста оплаты труда в мире отражают средневзвешенный рост месячной реальной заработной платы в годичном исчислении примерно в</a:t>
            </a:r>
            <a:r>
              <a:rPr lang="en-US" sz="1400" dirty="0" smtClean="0"/>
              <a:t> 140</a:t>
            </a:r>
            <a:r>
              <a:rPr lang="ru-RU" sz="1400" dirty="0" smtClean="0"/>
              <a:t> странах</a:t>
            </a:r>
            <a:r>
              <a:rPr lang="en-US" sz="1400" dirty="0" smtClean="0"/>
              <a:t>,</a:t>
            </a:r>
            <a:r>
              <a:rPr lang="ru-RU" sz="1400" dirty="0" smtClean="0"/>
              <a:t> что составляет примерно</a:t>
            </a:r>
            <a:r>
              <a:rPr lang="en-US" sz="1400" dirty="0" smtClean="0"/>
              <a:t> </a:t>
            </a:r>
            <a:r>
              <a:rPr lang="en-US" sz="1400" dirty="0"/>
              <a:t>96</a:t>
            </a:r>
            <a:r>
              <a:rPr lang="en-US" sz="1400" dirty="0" smtClean="0"/>
              <a:t>%</a:t>
            </a:r>
            <a:r>
              <a:rPr lang="ru-RU" sz="1400" dirty="0" smtClean="0"/>
              <a:t> всех работников в мире</a:t>
            </a:r>
            <a:r>
              <a:rPr lang="en-US" sz="1400" dirty="0" smtClean="0"/>
              <a:t>  (</a:t>
            </a:r>
            <a:r>
              <a:rPr lang="ru-RU" sz="1400" dirty="0" smtClean="0"/>
              <a:t>источники и метод: доклад «Заработная плата в мире в</a:t>
            </a:r>
            <a:r>
              <a:rPr lang="en-US" sz="1400" dirty="0" smtClean="0"/>
              <a:t> 2016/17</a:t>
            </a:r>
            <a:r>
              <a:rPr lang="ru-RU" sz="1400" dirty="0" smtClean="0"/>
              <a:t> гг.»</a:t>
            </a:r>
            <a:r>
              <a:rPr lang="en-US" sz="1400" dirty="0" smtClean="0"/>
              <a:t>)</a:t>
            </a:r>
            <a:endParaRPr lang="en-US" sz="1400" dirty="0"/>
          </a:p>
        </p:txBody>
      </p:sp>
      <p:pic>
        <p:nvPicPr>
          <p:cNvPr id="5" name="Picture 4"/>
          <p:cNvPicPr>
            <a:picLocks noChangeAspect="1"/>
          </p:cNvPicPr>
          <p:nvPr/>
        </p:nvPicPr>
        <p:blipFill>
          <a:blip r:embed="rId3"/>
          <a:stretch>
            <a:fillRect/>
          </a:stretch>
        </p:blipFill>
        <p:spPr>
          <a:xfrm>
            <a:off x="484435" y="1633055"/>
            <a:ext cx="7706012" cy="4127350"/>
          </a:xfrm>
          <a:prstGeom prst="rect">
            <a:avLst/>
          </a:prstGeom>
        </p:spPr>
      </p:pic>
      <p:cxnSp>
        <p:nvCxnSpPr>
          <p:cNvPr id="14" name="Straight Arrow Connector 13"/>
          <p:cNvCxnSpPr/>
          <p:nvPr/>
        </p:nvCxnSpPr>
        <p:spPr>
          <a:xfrm>
            <a:off x="5867400" y="4038600"/>
            <a:ext cx="1828800" cy="68580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789375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3883</TotalTime>
  <Words>4188</Words>
  <Application>Microsoft Office PowerPoint</Application>
  <PresentationFormat>On-screen Show (4:3)</PresentationFormat>
  <Paragraphs>820</Paragraphs>
  <Slides>59</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SimSun</vt:lpstr>
      <vt:lpstr>Arial</vt:lpstr>
      <vt:lpstr>Calibri</vt:lpstr>
      <vt:lpstr>Georgia</vt:lpstr>
      <vt:lpstr>Times New Roman</vt:lpstr>
      <vt:lpstr>Trebuchet MS</vt:lpstr>
      <vt:lpstr>Wingdings</vt:lpstr>
      <vt:lpstr>Wingdings 2</vt:lpstr>
      <vt:lpstr>Urban</vt:lpstr>
      <vt:lpstr>PowerPoint Presentation</vt:lpstr>
      <vt:lpstr>PowerPoint Presentation</vt:lpstr>
      <vt:lpstr>Что значит заработная плата? Влияние на уровень жизни</vt:lpstr>
      <vt:lpstr>Что значит заработная плата? Влияние на экономику</vt:lpstr>
      <vt:lpstr>Что значит заработная плата? Влияние на политику</vt:lpstr>
      <vt:lpstr>PowerPoint Presentation</vt:lpstr>
      <vt:lpstr>Собраны данные о средней заработной плате в 133 странах</vt:lpstr>
      <vt:lpstr>База данных охватывает около 70 стран-членов МОТ и 95% наемных работников в мире.   </vt:lpstr>
      <vt:lpstr>PowerPoint Presentation</vt:lpstr>
      <vt:lpstr>Больше всего темпы роста оплаты труда сократились в странах с переходной экономикой</vt:lpstr>
      <vt:lpstr>В США и Европе темпы роста оплаты труда в 2015 году увеличились. Надолго ли?</vt:lpstr>
      <vt:lpstr>В других регионах темпы роста оплаты труда сократились</vt:lpstr>
      <vt:lpstr>Средние темпы роста реальной заработной платы в России</vt:lpstr>
      <vt:lpstr>С 2006 года между странами наблюдаются значительные расхождения</vt:lpstr>
      <vt:lpstr>С 2006 года между странами наблюдаются значительные расхождения</vt:lpstr>
      <vt:lpstr>С 2006 года между странами наблюдаются значительные расхождения</vt:lpstr>
      <vt:lpstr>О тенденциях оплаты труда в России нужно судить в долгосрочной перспективе</vt:lpstr>
      <vt:lpstr>Отражают ли тенденции оплаты труда только динамику ВВП на одного работающего? </vt:lpstr>
      <vt:lpstr>PowerPoint Presentation</vt:lpstr>
      <vt:lpstr>Результатом стало сокращение доли оплаты труда в ВВП</vt:lpstr>
      <vt:lpstr>Доля трудовых доходов в четырех странах</vt:lpstr>
      <vt:lpstr>В мире наблюдается сокращение  доли оплаты труда</vt:lpstr>
      <vt:lpstr>Доля трудовых доходов в России</vt:lpstr>
      <vt:lpstr>Вывод: рост оплаты труда во многих случаях был ниже потенциального</vt:lpstr>
      <vt:lpstr>Что делать?  Реализовывать устойчивую политику в области оплаты труда …</vt:lpstr>
      <vt:lpstr>Это достижимо лишь с помощью институтов рынка труда</vt:lpstr>
      <vt:lpstr>Минимальная заработная плата</vt:lpstr>
      <vt:lpstr>Минимальная заработная плата  в Европе</vt:lpstr>
      <vt:lpstr>Коллективные переговоры</vt:lpstr>
      <vt:lpstr>Во избежание гонки по нисходящей нужна международная координация</vt:lpstr>
      <vt:lpstr>PowerPoint Presentation</vt:lpstr>
      <vt:lpstr>PowerPoint Presentation</vt:lpstr>
      <vt:lpstr>Значимость проблематики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Минимальная заработная плата и коллективные переговоры могут сократить неравенство в оплате труда одновременно между предприятиями и внутри них</vt:lpstr>
      <vt:lpstr>Оплата труда руководящих кадров: саморегулирование или ужесточение регулирования?</vt:lpstr>
      <vt:lpstr>Рост производительности труда на жизнеспособных предприятиях</vt:lpstr>
      <vt:lpstr>Гендерный разрыв и иная дифференциация в оплате труда</vt:lpstr>
      <vt:lpstr>Другие меры сокращения неравенства</vt:lpstr>
      <vt:lpstr>PowerPoint Presentation</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 Wazzan</dc:creator>
  <cp:lastModifiedBy>Studer, Nicolas</cp:lastModifiedBy>
  <cp:revision>1127</cp:revision>
  <cp:lastPrinted>2017-02-13T09:52:43Z</cp:lastPrinted>
  <dcterms:created xsi:type="dcterms:W3CDTF">2012-01-15T11:37:34Z</dcterms:created>
  <dcterms:modified xsi:type="dcterms:W3CDTF">2017-02-19T21:27:03Z</dcterms:modified>
</cp:coreProperties>
</file>