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4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5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6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7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8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9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0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03D0B29-4119-4551-A461-24EC84D6A7B2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C98D0-BC49-4954-9C03-5C4B6434C3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57D477C-DFCB-4EB8-8318-15CF8D6453E9}">
      <dgm:prSet custT="1"/>
      <dgm:spPr/>
      <dgm:t>
        <a:bodyPr/>
        <a:lstStyle/>
        <a:p>
          <a:pPr rtl="0"/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возможных сценариях</a:t>
          </a:r>
          <a:b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законодательного регулирования</a:t>
          </a:r>
          <a:b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цифровых валют в России 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0378E6-2927-40E7-8419-42263B7EE3EF}" type="parTrans" cxnId="{0F501E60-B2EE-45BA-818C-EA940AA0F2EC}">
      <dgm:prSet/>
      <dgm:spPr/>
      <dgm:t>
        <a:bodyPr/>
        <a:lstStyle/>
        <a:p>
          <a:endParaRPr lang="ru-RU"/>
        </a:p>
      </dgm:t>
    </dgm:pt>
    <dgm:pt modelId="{279FF885-126C-40A4-A913-5A8A2867C481}" type="sibTrans" cxnId="{0F501E60-B2EE-45BA-818C-EA940AA0F2EC}">
      <dgm:prSet/>
      <dgm:spPr/>
      <dgm:t>
        <a:bodyPr/>
        <a:lstStyle/>
        <a:p>
          <a:endParaRPr lang="ru-RU"/>
        </a:p>
      </dgm:t>
    </dgm:pt>
    <dgm:pt modelId="{26A046D5-B5F8-444C-8F74-06523FCF8C7A}" type="pres">
      <dgm:prSet presAssocID="{636C98D0-BC49-4954-9C03-5C4B6434C3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B1330E-120A-4213-B9B3-67119037BA2C}" type="pres">
      <dgm:prSet presAssocID="{B57D477C-DFCB-4EB8-8318-15CF8D6453E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11721D-C8E0-4AA1-8D15-3A27CBBC4EC9}" type="presOf" srcId="{636C98D0-BC49-4954-9C03-5C4B6434C303}" destId="{26A046D5-B5F8-444C-8F74-06523FCF8C7A}" srcOrd="0" destOrd="0" presId="urn:microsoft.com/office/officeart/2005/8/layout/vList2"/>
    <dgm:cxn modelId="{0F501E60-B2EE-45BA-818C-EA940AA0F2EC}" srcId="{636C98D0-BC49-4954-9C03-5C4B6434C303}" destId="{B57D477C-DFCB-4EB8-8318-15CF8D6453E9}" srcOrd="0" destOrd="0" parTransId="{4A0378E6-2927-40E7-8419-42263B7EE3EF}" sibTransId="{279FF885-126C-40A4-A913-5A8A2867C481}"/>
    <dgm:cxn modelId="{99B7CBD0-FF6F-48BD-B14D-02C24197A911}" type="presOf" srcId="{B57D477C-DFCB-4EB8-8318-15CF8D6453E9}" destId="{65B1330E-120A-4213-B9B3-67119037BA2C}" srcOrd="0" destOrd="0" presId="urn:microsoft.com/office/officeart/2005/8/layout/vList2"/>
    <dgm:cxn modelId="{D0D43A29-73F6-416D-A7BC-B401F162AFEE}" type="presParOf" srcId="{26A046D5-B5F8-444C-8F74-06523FCF8C7A}" destId="{65B1330E-120A-4213-B9B3-67119037BA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3D5F22C-B58F-4F29-A9E9-8E5934768A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DAFEE47-CDCD-4AEA-BE03-49B6EEC42218}">
      <dgm:prSet custT="1"/>
      <dgm:spPr/>
      <dgm:t>
        <a:bodyPr/>
        <a:lstStyle/>
        <a:p>
          <a:pPr marL="266700" indent="-266700" rtl="0"/>
          <a:r>
            <a: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 Разъяснения   Генеральной   прокуратуры   РФ   (о  правомерности   использования анонимных платежных систем и криптовалют), соответствующие решения судов.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2FB0D2-8AF6-4B97-98D1-2A32845BC0C6}" type="parTrans" cxnId="{EB4C6DB6-2C9F-4B73-921B-E8A271620F7C}">
      <dgm:prSet/>
      <dgm:spPr/>
      <dgm:t>
        <a:bodyPr/>
        <a:lstStyle/>
        <a:p>
          <a:endParaRPr lang="ru-RU"/>
        </a:p>
      </dgm:t>
    </dgm:pt>
    <dgm:pt modelId="{4041FE0C-3D71-4491-B9BB-AEA709969714}" type="sibTrans" cxnId="{EB4C6DB6-2C9F-4B73-921B-E8A271620F7C}">
      <dgm:prSet/>
      <dgm:spPr/>
      <dgm:t>
        <a:bodyPr/>
        <a:lstStyle/>
        <a:p>
          <a:endParaRPr lang="ru-RU"/>
        </a:p>
      </dgm:t>
    </dgm:pt>
    <dgm:pt modelId="{47B630CC-9C2F-47B2-A527-35AB91D1B7AF}" type="pres">
      <dgm:prSet presAssocID="{C3D5F22C-B58F-4F29-A9E9-8E5934768A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9F013A-9AF7-4082-9FE7-02C2AA149237}" type="pres">
      <dgm:prSet presAssocID="{2DAFEE47-CDCD-4AEA-BE03-49B6EEC4221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4C6DB6-2C9F-4B73-921B-E8A271620F7C}" srcId="{C3D5F22C-B58F-4F29-A9E9-8E5934768A7B}" destId="{2DAFEE47-CDCD-4AEA-BE03-49B6EEC42218}" srcOrd="0" destOrd="0" parTransId="{AE2FB0D2-8AF6-4B97-98D1-2A32845BC0C6}" sibTransId="{4041FE0C-3D71-4491-B9BB-AEA709969714}"/>
    <dgm:cxn modelId="{9D574133-7DDB-492C-8DAC-C8B3953778E8}" type="presOf" srcId="{2DAFEE47-CDCD-4AEA-BE03-49B6EEC42218}" destId="{639F013A-9AF7-4082-9FE7-02C2AA149237}" srcOrd="0" destOrd="0" presId="urn:microsoft.com/office/officeart/2005/8/layout/vList2"/>
    <dgm:cxn modelId="{66B64A0D-C849-423A-8485-C6AA27D1BEFB}" type="presOf" srcId="{C3D5F22C-B58F-4F29-A9E9-8E5934768A7B}" destId="{47B630CC-9C2F-47B2-A527-35AB91D1B7AF}" srcOrd="0" destOrd="0" presId="urn:microsoft.com/office/officeart/2005/8/layout/vList2"/>
    <dgm:cxn modelId="{CC9BDC6C-B1CB-48E6-9433-05F11BAC4570}" type="presParOf" srcId="{47B630CC-9C2F-47B2-A527-35AB91D1B7AF}" destId="{639F013A-9AF7-4082-9FE7-02C2AA14923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905389-9D63-4C59-A61A-F11D75AD36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DE75537-2253-4E86-81AE-4DB313576A95}">
      <dgm:prSet custT="1"/>
      <dgm:spPr/>
      <dgm:t>
        <a:bodyPr/>
        <a:lstStyle/>
        <a:p>
          <a:pPr rtl="0"/>
          <a:r>
            <a: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 Международный опыт регулирования криптовалют.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62F904-BF8F-4403-983A-0C20D4250808}" type="parTrans" cxnId="{6518DF82-7B2C-47AF-A680-094313AF84B4}">
      <dgm:prSet/>
      <dgm:spPr/>
      <dgm:t>
        <a:bodyPr/>
        <a:lstStyle/>
        <a:p>
          <a:endParaRPr lang="ru-RU"/>
        </a:p>
      </dgm:t>
    </dgm:pt>
    <dgm:pt modelId="{5E71F393-C4FA-4A03-8E9E-5D1FB67C1E31}" type="sibTrans" cxnId="{6518DF82-7B2C-47AF-A680-094313AF84B4}">
      <dgm:prSet/>
      <dgm:spPr/>
      <dgm:t>
        <a:bodyPr/>
        <a:lstStyle/>
        <a:p>
          <a:endParaRPr lang="ru-RU"/>
        </a:p>
      </dgm:t>
    </dgm:pt>
    <dgm:pt modelId="{0A1EC964-7A45-4D60-8F66-D5DDFC7C883A}" type="pres">
      <dgm:prSet presAssocID="{A9905389-9D63-4C59-A61A-F11D75AD36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14A453-B477-4A7D-ADCA-DBA6428C49AE}" type="pres">
      <dgm:prSet presAssocID="{1DE75537-2253-4E86-81AE-4DB313576A9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375EBB-6F0A-474E-A32A-F531B445A8BB}" type="presOf" srcId="{1DE75537-2253-4E86-81AE-4DB313576A95}" destId="{2F14A453-B477-4A7D-ADCA-DBA6428C49AE}" srcOrd="0" destOrd="0" presId="urn:microsoft.com/office/officeart/2005/8/layout/vList2"/>
    <dgm:cxn modelId="{6518DF82-7B2C-47AF-A680-094313AF84B4}" srcId="{A9905389-9D63-4C59-A61A-F11D75AD367A}" destId="{1DE75537-2253-4E86-81AE-4DB313576A95}" srcOrd="0" destOrd="0" parTransId="{1862F904-BF8F-4403-983A-0C20D4250808}" sibTransId="{5E71F393-C4FA-4A03-8E9E-5D1FB67C1E31}"/>
    <dgm:cxn modelId="{E537993B-170B-4B4F-B879-F1497EC19ED3}" type="presOf" srcId="{A9905389-9D63-4C59-A61A-F11D75AD367A}" destId="{0A1EC964-7A45-4D60-8F66-D5DDFC7C883A}" srcOrd="0" destOrd="0" presId="urn:microsoft.com/office/officeart/2005/8/layout/vList2"/>
    <dgm:cxn modelId="{A0878DC1-E847-4E0C-91AB-0045A2C7776B}" type="presParOf" srcId="{0A1EC964-7A45-4D60-8F66-D5DDFC7C883A}" destId="{2F14A453-B477-4A7D-ADCA-DBA6428C49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75877BA-D8BA-4F4B-9BC9-2FDAF9DD46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B8323B-10E5-49E2-B640-C8388B887F7E}">
      <dgm:prSet custT="1"/>
      <dgm:spPr/>
      <dgm:t>
        <a:bodyPr/>
        <a:lstStyle/>
        <a:p>
          <a:pPr marL="266700" indent="-266700" rtl="0"/>
          <a:r>
            <a: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Общемировой тренд ужесточения подходов в сфере ПОД/ФТ; крах бирж по обмену цифровых валют, </a:t>
          </a:r>
          <a:r>
            <a:rPr lang="ru-RU" sz="19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кибератаки</a:t>
          </a:r>
          <a:r>
            <a: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пр. риски      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C76F1A-E25B-4828-8BCD-0D13C6A687B3}" type="parTrans" cxnId="{E1DEA3C3-A906-4CB9-9E79-D2DA8912C093}">
      <dgm:prSet/>
      <dgm:spPr/>
      <dgm:t>
        <a:bodyPr/>
        <a:lstStyle/>
        <a:p>
          <a:endParaRPr lang="ru-RU"/>
        </a:p>
      </dgm:t>
    </dgm:pt>
    <dgm:pt modelId="{2B230E66-651B-4AE8-B84B-85A1D2722966}" type="sibTrans" cxnId="{E1DEA3C3-A906-4CB9-9E79-D2DA8912C093}">
      <dgm:prSet/>
      <dgm:spPr/>
      <dgm:t>
        <a:bodyPr/>
        <a:lstStyle/>
        <a:p>
          <a:endParaRPr lang="ru-RU"/>
        </a:p>
      </dgm:t>
    </dgm:pt>
    <dgm:pt modelId="{CF836E76-F528-4BC3-8F52-51853BF74526}" type="pres">
      <dgm:prSet presAssocID="{975877BA-D8BA-4F4B-9BC9-2FDAF9DD46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58B2F3-FF0D-499E-9B51-972DEA81238D}" type="pres">
      <dgm:prSet presAssocID="{E9B8323B-10E5-49E2-B640-C8388B887F7E}" presName="parentText" presStyleLbl="node1" presStyleIdx="0" presStyleCnt="1" custLinFactNeighborX="-483" custLinFactNeighborY="300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D98B20-8A60-42CA-AB7D-0B34218BD12B}" type="presOf" srcId="{E9B8323B-10E5-49E2-B640-C8388B887F7E}" destId="{9F58B2F3-FF0D-499E-9B51-972DEA81238D}" srcOrd="0" destOrd="0" presId="urn:microsoft.com/office/officeart/2005/8/layout/vList2"/>
    <dgm:cxn modelId="{E1DEA3C3-A906-4CB9-9E79-D2DA8912C093}" srcId="{975877BA-D8BA-4F4B-9BC9-2FDAF9DD46B0}" destId="{E9B8323B-10E5-49E2-B640-C8388B887F7E}" srcOrd="0" destOrd="0" parTransId="{78C76F1A-E25B-4828-8BCD-0D13C6A687B3}" sibTransId="{2B230E66-651B-4AE8-B84B-85A1D2722966}"/>
    <dgm:cxn modelId="{B7934D2F-89E2-4095-85A0-951CD6D34F38}" type="presOf" srcId="{975877BA-D8BA-4F4B-9BC9-2FDAF9DD46B0}" destId="{CF836E76-F528-4BC3-8F52-51853BF74526}" srcOrd="0" destOrd="0" presId="urn:microsoft.com/office/officeart/2005/8/layout/vList2"/>
    <dgm:cxn modelId="{5B8A7535-A414-41DE-8B83-FFE5696EE5E0}" type="presParOf" srcId="{CF836E76-F528-4BC3-8F52-51853BF74526}" destId="{9F58B2F3-FF0D-499E-9B51-972DEA8123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F46837A-5515-4239-A929-E38EA75848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6E6F3-13BB-489E-B763-E1793D27E5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534988" indent="0" rtl="0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34988" indent="-174625" rtl="0"/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III. Анализ возможных сценариев  законодательного   регулирования цифровых валют в России</a:t>
          </a:r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b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B88BE-9F54-4F2E-9A9F-E9DADC5E8A6A}" type="parTrans" cxnId="{2454E01D-F180-477E-A8E8-12A60ED1D52E}">
      <dgm:prSet/>
      <dgm:spPr/>
      <dgm:t>
        <a:bodyPr/>
        <a:lstStyle/>
        <a:p>
          <a:endParaRPr lang="ru-RU"/>
        </a:p>
      </dgm:t>
    </dgm:pt>
    <dgm:pt modelId="{BB96FF97-F0D1-4475-A751-9BA502310C5C}" type="sibTrans" cxnId="{2454E01D-F180-477E-A8E8-12A60ED1D52E}">
      <dgm:prSet/>
      <dgm:spPr/>
      <dgm:t>
        <a:bodyPr/>
        <a:lstStyle/>
        <a:p>
          <a:endParaRPr lang="ru-RU"/>
        </a:p>
      </dgm:t>
    </dgm:pt>
    <dgm:pt modelId="{3FC4A42A-3C10-40B5-97FE-78D8D9A7B6BF}" type="pres">
      <dgm:prSet presAssocID="{DF46837A-5515-4239-A929-E38EA75848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DEBE7-F12E-494E-8B9D-3CB3037EAC79}" type="pres">
      <dgm:prSet presAssocID="{C796E6F3-13BB-489E-B763-E1793D27E513}" presName="parentText" presStyleLbl="node1" presStyleIdx="0" presStyleCnt="1" custScaleY="307121" custLinFactNeighborX="1017" custLinFactNeighborY="-27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4E01D-F180-477E-A8E8-12A60ED1D52E}" srcId="{DF46837A-5515-4239-A929-E38EA7584856}" destId="{C796E6F3-13BB-489E-B763-E1793D27E513}" srcOrd="0" destOrd="0" parTransId="{5C2B88BE-9F54-4F2E-9A9F-E9DADC5E8A6A}" sibTransId="{BB96FF97-F0D1-4475-A751-9BA502310C5C}"/>
    <dgm:cxn modelId="{32EBB80F-65F6-470D-AEFE-D3271CEAA44C}" type="presOf" srcId="{C796E6F3-13BB-489E-B763-E1793D27E513}" destId="{5A5DEBE7-F12E-494E-8B9D-3CB3037EAC79}" srcOrd="0" destOrd="0" presId="urn:microsoft.com/office/officeart/2005/8/layout/vList2"/>
    <dgm:cxn modelId="{0028F7D4-4C89-4E81-BAE7-27D8562FEA39}" type="presOf" srcId="{DF46837A-5515-4239-A929-E38EA7584856}" destId="{3FC4A42A-3C10-40B5-97FE-78D8D9A7B6BF}" srcOrd="0" destOrd="0" presId="urn:microsoft.com/office/officeart/2005/8/layout/vList2"/>
    <dgm:cxn modelId="{FD04DA4A-C098-4D0E-A242-0B8FEFAFEF30}" type="presParOf" srcId="{3FC4A42A-3C10-40B5-97FE-78D8D9A7B6BF}" destId="{5A5DEBE7-F12E-494E-8B9D-3CB3037EAC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F46837A-5515-4239-A929-E38EA75848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6E6F3-13BB-489E-B763-E1793D27E5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534988" indent="0" rtl="0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34988" indent="-174625" rtl="0"/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III. Анализ возможных сценариев  законодательного   регулирования цифровых валют в России</a:t>
          </a:r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b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B88BE-9F54-4F2E-9A9F-E9DADC5E8A6A}" type="parTrans" cxnId="{2454E01D-F180-477E-A8E8-12A60ED1D52E}">
      <dgm:prSet/>
      <dgm:spPr/>
      <dgm:t>
        <a:bodyPr/>
        <a:lstStyle/>
        <a:p>
          <a:endParaRPr lang="ru-RU"/>
        </a:p>
      </dgm:t>
    </dgm:pt>
    <dgm:pt modelId="{BB96FF97-F0D1-4475-A751-9BA502310C5C}" type="sibTrans" cxnId="{2454E01D-F180-477E-A8E8-12A60ED1D52E}">
      <dgm:prSet/>
      <dgm:spPr/>
      <dgm:t>
        <a:bodyPr/>
        <a:lstStyle/>
        <a:p>
          <a:endParaRPr lang="ru-RU"/>
        </a:p>
      </dgm:t>
    </dgm:pt>
    <dgm:pt modelId="{3FC4A42A-3C10-40B5-97FE-78D8D9A7B6BF}" type="pres">
      <dgm:prSet presAssocID="{DF46837A-5515-4239-A929-E38EA75848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DEBE7-F12E-494E-8B9D-3CB3037EAC79}" type="pres">
      <dgm:prSet presAssocID="{C796E6F3-13BB-489E-B763-E1793D27E513}" presName="parentText" presStyleLbl="node1" presStyleIdx="0" presStyleCnt="1" custScaleY="307121" custLinFactNeighborX="1017" custLinFactNeighborY="-27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4E6BF-B46F-433B-BCAC-0E2F52515B57}" type="presOf" srcId="{DF46837A-5515-4239-A929-E38EA7584856}" destId="{3FC4A42A-3C10-40B5-97FE-78D8D9A7B6BF}" srcOrd="0" destOrd="0" presId="urn:microsoft.com/office/officeart/2005/8/layout/vList2"/>
    <dgm:cxn modelId="{2454E01D-F180-477E-A8E8-12A60ED1D52E}" srcId="{DF46837A-5515-4239-A929-E38EA7584856}" destId="{C796E6F3-13BB-489E-B763-E1793D27E513}" srcOrd="0" destOrd="0" parTransId="{5C2B88BE-9F54-4F2E-9A9F-E9DADC5E8A6A}" sibTransId="{BB96FF97-F0D1-4475-A751-9BA502310C5C}"/>
    <dgm:cxn modelId="{EA2AA88D-5406-4FC4-8D0E-AFA06B06A5F5}" type="presOf" srcId="{C796E6F3-13BB-489E-B763-E1793D27E513}" destId="{5A5DEBE7-F12E-494E-8B9D-3CB3037EAC79}" srcOrd="0" destOrd="0" presId="urn:microsoft.com/office/officeart/2005/8/layout/vList2"/>
    <dgm:cxn modelId="{FE5D6724-60DB-4CBB-9DDA-9AE87D9B8005}" type="presParOf" srcId="{3FC4A42A-3C10-40B5-97FE-78D8D9A7B6BF}" destId="{5A5DEBE7-F12E-494E-8B9D-3CB3037EAC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F46837A-5515-4239-A929-E38EA75848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6E6F3-13BB-489E-B763-E1793D27E5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534988" indent="0" rtl="0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34988" indent="-174625" rtl="0"/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III. Анализ возможных сценариев  законодательного   регулирования цифровых валют в России</a:t>
          </a:r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b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B88BE-9F54-4F2E-9A9F-E9DADC5E8A6A}" type="parTrans" cxnId="{2454E01D-F180-477E-A8E8-12A60ED1D52E}">
      <dgm:prSet/>
      <dgm:spPr/>
      <dgm:t>
        <a:bodyPr/>
        <a:lstStyle/>
        <a:p>
          <a:endParaRPr lang="ru-RU"/>
        </a:p>
      </dgm:t>
    </dgm:pt>
    <dgm:pt modelId="{BB96FF97-F0D1-4475-A751-9BA502310C5C}" type="sibTrans" cxnId="{2454E01D-F180-477E-A8E8-12A60ED1D52E}">
      <dgm:prSet/>
      <dgm:spPr/>
      <dgm:t>
        <a:bodyPr/>
        <a:lstStyle/>
        <a:p>
          <a:endParaRPr lang="ru-RU"/>
        </a:p>
      </dgm:t>
    </dgm:pt>
    <dgm:pt modelId="{3FC4A42A-3C10-40B5-97FE-78D8D9A7B6BF}" type="pres">
      <dgm:prSet presAssocID="{DF46837A-5515-4239-A929-E38EA75848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DEBE7-F12E-494E-8B9D-3CB3037EAC79}" type="pres">
      <dgm:prSet presAssocID="{C796E6F3-13BB-489E-B763-E1793D27E513}" presName="parentText" presStyleLbl="node1" presStyleIdx="0" presStyleCnt="1" custScaleY="307121" custLinFactNeighborX="1017" custLinFactNeighborY="-27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4E01D-F180-477E-A8E8-12A60ED1D52E}" srcId="{DF46837A-5515-4239-A929-E38EA7584856}" destId="{C796E6F3-13BB-489E-B763-E1793D27E513}" srcOrd="0" destOrd="0" parTransId="{5C2B88BE-9F54-4F2E-9A9F-E9DADC5E8A6A}" sibTransId="{BB96FF97-F0D1-4475-A751-9BA502310C5C}"/>
    <dgm:cxn modelId="{4A32D97A-6B0A-4DD3-AD26-3072CEDBB042}" type="presOf" srcId="{C796E6F3-13BB-489E-B763-E1793D27E513}" destId="{5A5DEBE7-F12E-494E-8B9D-3CB3037EAC79}" srcOrd="0" destOrd="0" presId="urn:microsoft.com/office/officeart/2005/8/layout/vList2"/>
    <dgm:cxn modelId="{D72415DD-AEFF-4CF2-B910-91C326312644}" type="presOf" srcId="{DF46837A-5515-4239-A929-E38EA7584856}" destId="{3FC4A42A-3C10-40B5-97FE-78D8D9A7B6BF}" srcOrd="0" destOrd="0" presId="urn:microsoft.com/office/officeart/2005/8/layout/vList2"/>
    <dgm:cxn modelId="{F20A310B-1455-46A6-B5E6-8AEB812C18EE}" type="presParOf" srcId="{3FC4A42A-3C10-40B5-97FE-78D8D9A7B6BF}" destId="{5A5DEBE7-F12E-494E-8B9D-3CB3037EAC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F46837A-5515-4239-A929-E38EA75848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6E6F3-13BB-489E-B763-E1793D27E5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534988" indent="0" rtl="0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C. Сценарий, в основе которого - сбалансированная правовая структура</a:t>
          </a:r>
        </a:p>
        <a:p>
          <a:pPr marL="534988" indent="-174625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B88BE-9F54-4F2E-9A9F-E9DADC5E8A6A}" type="parTrans" cxnId="{2454E01D-F180-477E-A8E8-12A60ED1D52E}">
      <dgm:prSet/>
      <dgm:spPr/>
      <dgm:t>
        <a:bodyPr/>
        <a:lstStyle/>
        <a:p>
          <a:endParaRPr lang="ru-RU"/>
        </a:p>
      </dgm:t>
    </dgm:pt>
    <dgm:pt modelId="{BB96FF97-F0D1-4475-A751-9BA502310C5C}" type="sibTrans" cxnId="{2454E01D-F180-477E-A8E8-12A60ED1D52E}">
      <dgm:prSet/>
      <dgm:spPr/>
      <dgm:t>
        <a:bodyPr/>
        <a:lstStyle/>
        <a:p>
          <a:endParaRPr lang="ru-RU"/>
        </a:p>
      </dgm:t>
    </dgm:pt>
    <dgm:pt modelId="{3FC4A42A-3C10-40B5-97FE-78D8D9A7B6BF}" type="pres">
      <dgm:prSet presAssocID="{DF46837A-5515-4239-A929-E38EA75848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DEBE7-F12E-494E-8B9D-3CB3037EAC79}" type="pres">
      <dgm:prSet presAssocID="{C796E6F3-13BB-489E-B763-E1793D27E513}" presName="parentText" presStyleLbl="node1" presStyleIdx="0" presStyleCnt="1" custScaleY="307121" custLinFactNeighborX="1017" custLinFactNeighborY="-27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049CA0-1379-4DED-81E9-862BBCD75F04}" type="presOf" srcId="{C796E6F3-13BB-489E-B763-E1793D27E513}" destId="{5A5DEBE7-F12E-494E-8B9D-3CB3037EAC79}" srcOrd="0" destOrd="0" presId="urn:microsoft.com/office/officeart/2005/8/layout/vList2"/>
    <dgm:cxn modelId="{86E67C88-C44D-4B50-9EC9-5CF16DA89ACC}" type="presOf" srcId="{DF46837A-5515-4239-A929-E38EA7584856}" destId="{3FC4A42A-3C10-40B5-97FE-78D8D9A7B6BF}" srcOrd="0" destOrd="0" presId="urn:microsoft.com/office/officeart/2005/8/layout/vList2"/>
    <dgm:cxn modelId="{2454E01D-F180-477E-A8E8-12A60ED1D52E}" srcId="{DF46837A-5515-4239-A929-E38EA7584856}" destId="{C796E6F3-13BB-489E-B763-E1793D27E513}" srcOrd="0" destOrd="0" parTransId="{5C2B88BE-9F54-4F2E-9A9F-E9DADC5E8A6A}" sibTransId="{BB96FF97-F0D1-4475-A751-9BA502310C5C}"/>
    <dgm:cxn modelId="{2907843B-2116-4279-BA82-E9E1EA3B4F56}" type="presParOf" srcId="{3FC4A42A-3C10-40B5-97FE-78D8D9A7B6BF}" destId="{5A5DEBE7-F12E-494E-8B9D-3CB3037EAC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F46837A-5515-4239-A929-E38EA75848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6E6F3-13BB-489E-B763-E1793D27E5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534988" indent="0" rtl="0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C. Сценарий, в основе которого - сбалансированная правовая структура</a:t>
          </a:r>
        </a:p>
        <a:p>
          <a:pPr marL="534988" indent="-174625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B88BE-9F54-4F2E-9A9F-E9DADC5E8A6A}" type="parTrans" cxnId="{2454E01D-F180-477E-A8E8-12A60ED1D52E}">
      <dgm:prSet/>
      <dgm:spPr/>
      <dgm:t>
        <a:bodyPr/>
        <a:lstStyle/>
        <a:p>
          <a:endParaRPr lang="ru-RU"/>
        </a:p>
      </dgm:t>
    </dgm:pt>
    <dgm:pt modelId="{BB96FF97-F0D1-4475-A751-9BA502310C5C}" type="sibTrans" cxnId="{2454E01D-F180-477E-A8E8-12A60ED1D52E}">
      <dgm:prSet/>
      <dgm:spPr/>
      <dgm:t>
        <a:bodyPr/>
        <a:lstStyle/>
        <a:p>
          <a:endParaRPr lang="ru-RU"/>
        </a:p>
      </dgm:t>
    </dgm:pt>
    <dgm:pt modelId="{3FC4A42A-3C10-40B5-97FE-78D8D9A7B6BF}" type="pres">
      <dgm:prSet presAssocID="{DF46837A-5515-4239-A929-E38EA75848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DEBE7-F12E-494E-8B9D-3CB3037EAC79}" type="pres">
      <dgm:prSet presAssocID="{C796E6F3-13BB-489E-B763-E1793D27E513}" presName="parentText" presStyleLbl="node1" presStyleIdx="0" presStyleCnt="1" custScaleY="307121" custLinFactNeighborX="1017" custLinFactNeighborY="-27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7ABF43-07D3-447F-B6F6-18FB22238DEF}" type="presOf" srcId="{C796E6F3-13BB-489E-B763-E1793D27E513}" destId="{5A5DEBE7-F12E-494E-8B9D-3CB3037EAC79}" srcOrd="0" destOrd="0" presId="urn:microsoft.com/office/officeart/2005/8/layout/vList2"/>
    <dgm:cxn modelId="{AA4DBCD5-B111-4BAB-82EF-FB9C723FAEA6}" type="presOf" srcId="{DF46837A-5515-4239-A929-E38EA7584856}" destId="{3FC4A42A-3C10-40B5-97FE-78D8D9A7B6BF}" srcOrd="0" destOrd="0" presId="urn:microsoft.com/office/officeart/2005/8/layout/vList2"/>
    <dgm:cxn modelId="{2454E01D-F180-477E-A8E8-12A60ED1D52E}" srcId="{DF46837A-5515-4239-A929-E38EA7584856}" destId="{C796E6F3-13BB-489E-B763-E1793D27E513}" srcOrd="0" destOrd="0" parTransId="{5C2B88BE-9F54-4F2E-9A9F-E9DADC5E8A6A}" sibTransId="{BB96FF97-F0D1-4475-A751-9BA502310C5C}"/>
    <dgm:cxn modelId="{64B4BDF5-36D3-49B3-9BB5-10B1C286CA5B}" type="presParOf" srcId="{3FC4A42A-3C10-40B5-97FE-78D8D9A7B6BF}" destId="{5A5DEBE7-F12E-494E-8B9D-3CB3037EAC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F46837A-5515-4239-A929-E38EA75848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6E6F3-13BB-489E-B763-E1793D27E5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534988" indent="0" rtl="0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C. Сценарий, в основе которого - сбалансированная правовая структура</a:t>
          </a:r>
        </a:p>
        <a:p>
          <a:pPr marL="534988" indent="-174625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B88BE-9F54-4F2E-9A9F-E9DADC5E8A6A}" type="parTrans" cxnId="{2454E01D-F180-477E-A8E8-12A60ED1D52E}">
      <dgm:prSet/>
      <dgm:spPr/>
      <dgm:t>
        <a:bodyPr/>
        <a:lstStyle/>
        <a:p>
          <a:endParaRPr lang="ru-RU"/>
        </a:p>
      </dgm:t>
    </dgm:pt>
    <dgm:pt modelId="{BB96FF97-F0D1-4475-A751-9BA502310C5C}" type="sibTrans" cxnId="{2454E01D-F180-477E-A8E8-12A60ED1D52E}">
      <dgm:prSet/>
      <dgm:spPr/>
      <dgm:t>
        <a:bodyPr/>
        <a:lstStyle/>
        <a:p>
          <a:endParaRPr lang="ru-RU"/>
        </a:p>
      </dgm:t>
    </dgm:pt>
    <dgm:pt modelId="{3FC4A42A-3C10-40B5-97FE-78D8D9A7B6BF}" type="pres">
      <dgm:prSet presAssocID="{DF46837A-5515-4239-A929-E38EA75848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DEBE7-F12E-494E-8B9D-3CB3037EAC79}" type="pres">
      <dgm:prSet presAssocID="{C796E6F3-13BB-489E-B763-E1793D27E513}" presName="parentText" presStyleLbl="node1" presStyleIdx="0" presStyleCnt="1" custScaleY="307121" custLinFactNeighborX="1017" custLinFactNeighborY="-27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D2FCE7-72D5-4C62-983B-70BD994CCD07}" type="presOf" srcId="{DF46837A-5515-4239-A929-E38EA7584856}" destId="{3FC4A42A-3C10-40B5-97FE-78D8D9A7B6BF}" srcOrd="0" destOrd="0" presId="urn:microsoft.com/office/officeart/2005/8/layout/vList2"/>
    <dgm:cxn modelId="{2454E01D-F180-477E-A8E8-12A60ED1D52E}" srcId="{DF46837A-5515-4239-A929-E38EA7584856}" destId="{C796E6F3-13BB-489E-B763-E1793D27E513}" srcOrd="0" destOrd="0" parTransId="{5C2B88BE-9F54-4F2E-9A9F-E9DADC5E8A6A}" sibTransId="{BB96FF97-F0D1-4475-A751-9BA502310C5C}"/>
    <dgm:cxn modelId="{5FE16E7E-983F-4FB3-A88D-4F39D922F119}" type="presOf" srcId="{C796E6F3-13BB-489E-B763-E1793D27E513}" destId="{5A5DEBE7-F12E-494E-8B9D-3CB3037EAC79}" srcOrd="0" destOrd="0" presId="urn:microsoft.com/office/officeart/2005/8/layout/vList2"/>
    <dgm:cxn modelId="{49CE13C2-43D6-48F2-BB2D-C996545D0D1D}" type="presParOf" srcId="{3FC4A42A-3C10-40B5-97FE-78D8D9A7B6BF}" destId="{5A5DEBE7-F12E-494E-8B9D-3CB3037EAC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F46837A-5515-4239-A929-E38EA75848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6E6F3-13BB-489E-B763-E1793D27E5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534988" indent="0" rtl="0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C. Сценарий, в основе которого - сбалансированная правовая структура</a:t>
          </a:r>
        </a:p>
        <a:p>
          <a:pPr marL="534988" indent="-174625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B88BE-9F54-4F2E-9A9F-E9DADC5E8A6A}" type="parTrans" cxnId="{2454E01D-F180-477E-A8E8-12A60ED1D52E}">
      <dgm:prSet/>
      <dgm:spPr/>
      <dgm:t>
        <a:bodyPr/>
        <a:lstStyle/>
        <a:p>
          <a:endParaRPr lang="ru-RU"/>
        </a:p>
      </dgm:t>
    </dgm:pt>
    <dgm:pt modelId="{BB96FF97-F0D1-4475-A751-9BA502310C5C}" type="sibTrans" cxnId="{2454E01D-F180-477E-A8E8-12A60ED1D52E}">
      <dgm:prSet/>
      <dgm:spPr/>
      <dgm:t>
        <a:bodyPr/>
        <a:lstStyle/>
        <a:p>
          <a:endParaRPr lang="ru-RU"/>
        </a:p>
      </dgm:t>
    </dgm:pt>
    <dgm:pt modelId="{3FC4A42A-3C10-40B5-97FE-78D8D9A7B6BF}" type="pres">
      <dgm:prSet presAssocID="{DF46837A-5515-4239-A929-E38EA75848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DEBE7-F12E-494E-8B9D-3CB3037EAC79}" type="pres">
      <dgm:prSet presAssocID="{C796E6F3-13BB-489E-B763-E1793D27E513}" presName="parentText" presStyleLbl="node1" presStyleIdx="0" presStyleCnt="1" custScaleY="307121" custLinFactNeighborX="1017" custLinFactNeighborY="-27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4E01D-F180-477E-A8E8-12A60ED1D52E}" srcId="{DF46837A-5515-4239-A929-E38EA7584856}" destId="{C796E6F3-13BB-489E-B763-E1793D27E513}" srcOrd="0" destOrd="0" parTransId="{5C2B88BE-9F54-4F2E-9A9F-E9DADC5E8A6A}" sibTransId="{BB96FF97-F0D1-4475-A751-9BA502310C5C}"/>
    <dgm:cxn modelId="{6534AB3A-75E8-41B8-93DB-417DBC3D0CB3}" type="presOf" srcId="{C796E6F3-13BB-489E-B763-E1793D27E513}" destId="{5A5DEBE7-F12E-494E-8B9D-3CB3037EAC79}" srcOrd="0" destOrd="0" presId="urn:microsoft.com/office/officeart/2005/8/layout/vList2"/>
    <dgm:cxn modelId="{5E9822F6-B998-4DF0-AFAC-C512A9293E08}" type="presOf" srcId="{DF46837A-5515-4239-A929-E38EA7584856}" destId="{3FC4A42A-3C10-40B5-97FE-78D8D9A7B6BF}" srcOrd="0" destOrd="0" presId="urn:microsoft.com/office/officeart/2005/8/layout/vList2"/>
    <dgm:cxn modelId="{C0E65CBA-2C1E-44A2-85CA-B6309D35295E}" type="presParOf" srcId="{3FC4A42A-3C10-40B5-97FE-78D8D9A7B6BF}" destId="{5A5DEBE7-F12E-494E-8B9D-3CB3037EAC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956B2C-7112-4DB3-950B-7C8E6A2182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04B1BC-D6E4-4C54-80FF-17647C804F2C}">
      <dgm:prSet custT="1"/>
      <dgm:spPr/>
      <dgm:t>
        <a:bodyPr/>
        <a:lstStyle/>
        <a:p>
          <a:pPr rtl="0"/>
          <a:r>
            <a: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I. </a:t>
          </a:r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Вступление</a:t>
          </a:r>
          <a:r>
            <a:rPr lang="ru-RU" sz="2500" b="1" dirty="0" smtClean="0"/>
            <a:t/>
          </a:r>
          <a:br>
            <a:rPr lang="ru-RU" sz="2500" b="1" dirty="0" smtClean="0"/>
          </a:br>
          <a:endParaRPr lang="ru-RU" sz="2500" dirty="0"/>
        </a:p>
      </dgm:t>
    </dgm:pt>
    <dgm:pt modelId="{E8B0E796-1A2B-4041-B8C7-5202D9518F51}" type="parTrans" cxnId="{ED0D5505-2457-4128-9879-17D55BE305E9}">
      <dgm:prSet/>
      <dgm:spPr/>
      <dgm:t>
        <a:bodyPr/>
        <a:lstStyle/>
        <a:p>
          <a:endParaRPr lang="ru-RU"/>
        </a:p>
      </dgm:t>
    </dgm:pt>
    <dgm:pt modelId="{6F34BFC3-5F28-4CC1-8121-FC11A828584F}" type="sibTrans" cxnId="{ED0D5505-2457-4128-9879-17D55BE305E9}">
      <dgm:prSet/>
      <dgm:spPr/>
      <dgm:t>
        <a:bodyPr/>
        <a:lstStyle/>
        <a:p>
          <a:endParaRPr lang="ru-RU"/>
        </a:p>
      </dgm:t>
    </dgm:pt>
    <dgm:pt modelId="{B5DBAFAF-CDD0-4673-99F0-91479B9BA2EB}" type="pres">
      <dgm:prSet presAssocID="{D8956B2C-7112-4DB3-950B-7C8E6A2182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2E344D-C191-4A48-B5AF-24DB0334EC5C}" type="pres">
      <dgm:prSet presAssocID="{DC04B1BC-D6E4-4C54-80FF-17647C804F2C}" presName="parentText" presStyleLbl="node1" presStyleIdx="0" presStyleCnt="1" custScaleY="233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06C986-48FC-4BAD-B30D-166BB884F824}" type="presOf" srcId="{D8956B2C-7112-4DB3-950B-7C8E6A218273}" destId="{B5DBAFAF-CDD0-4673-99F0-91479B9BA2EB}" srcOrd="0" destOrd="0" presId="urn:microsoft.com/office/officeart/2005/8/layout/vList2"/>
    <dgm:cxn modelId="{ED0D5505-2457-4128-9879-17D55BE305E9}" srcId="{D8956B2C-7112-4DB3-950B-7C8E6A218273}" destId="{DC04B1BC-D6E4-4C54-80FF-17647C804F2C}" srcOrd="0" destOrd="0" parTransId="{E8B0E796-1A2B-4041-B8C7-5202D9518F51}" sibTransId="{6F34BFC3-5F28-4CC1-8121-FC11A828584F}"/>
    <dgm:cxn modelId="{6745481E-88AC-4A0E-A1A1-0A4D57E1E268}" type="presOf" srcId="{DC04B1BC-D6E4-4C54-80FF-17647C804F2C}" destId="{952E344D-C191-4A48-B5AF-24DB0334EC5C}" srcOrd="0" destOrd="0" presId="urn:microsoft.com/office/officeart/2005/8/layout/vList2"/>
    <dgm:cxn modelId="{DDD01D10-5F26-4F49-9BAB-A61075E91D11}" type="presParOf" srcId="{B5DBAFAF-CDD0-4673-99F0-91479B9BA2EB}" destId="{952E344D-C191-4A48-B5AF-24DB0334EC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F46837A-5515-4239-A929-E38EA75848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6E6F3-13BB-489E-B763-E1793D27E5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534988" indent="0" rtl="0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C. Сценарий, в основе которого - сбалансированная правовая структура</a:t>
          </a:r>
        </a:p>
        <a:p>
          <a:pPr marL="534988" indent="-174625"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B88BE-9F54-4F2E-9A9F-E9DADC5E8A6A}" type="parTrans" cxnId="{2454E01D-F180-477E-A8E8-12A60ED1D52E}">
      <dgm:prSet/>
      <dgm:spPr/>
      <dgm:t>
        <a:bodyPr/>
        <a:lstStyle/>
        <a:p>
          <a:endParaRPr lang="ru-RU"/>
        </a:p>
      </dgm:t>
    </dgm:pt>
    <dgm:pt modelId="{BB96FF97-F0D1-4475-A751-9BA502310C5C}" type="sibTrans" cxnId="{2454E01D-F180-477E-A8E8-12A60ED1D52E}">
      <dgm:prSet/>
      <dgm:spPr/>
      <dgm:t>
        <a:bodyPr/>
        <a:lstStyle/>
        <a:p>
          <a:endParaRPr lang="ru-RU"/>
        </a:p>
      </dgm:t>
    </dgm:pt>
    <dgm:pt modelId="{3FC4A42A-3C10-40B5-97FE-78D8D9A7B6BF}" type="pres">
      <dgm:prSet presAssocID="{DF46837A-5515-4239-A929-E38EA75848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DEBE7-F12E-494E-8B9D-3CB3037EAC79}" type="pres">
      <dgm:prSet presAssocID="{C796E6F3-13BB-489E-B763-E1793D27E513}" presName="parentText" presStyleLbl="node1" presStyleIdx="0" presStyleCnt="1" custScaleY="307121" custLinFactNeighborX="1017" custLinFactNeighborY="-27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A4B880-19FD-460F-8EDF-DEE4CD243163}" type="presOf" srcId="{DF46837A-5515-4239-A929-E38EA7584856}" destId="{3FC4A42A-3C10-40B5-97FE-78D8D9A7B6BF}" srcOrd="0" destOrd="0" presId="urn:microsoft.com/office/officeart/2005/8/layout/vList2"/>
    <dgm:cxn modelId="{2454E01D-F180-477E-A8E8-12A60ED1D52E}" srcId="{DF46837A-5515-4239-A929-E38EA7584856}" destId="{C796E6F3-13BB-489E-B763-E1793D27E513}" srcOrd="0" destOrd="0" parTransId="{5C2B88BE-9F54-4F2E-9A9F-E9DADC5E8A6A}" sibTransId="{BB96FF97-F0D1-4475-A751-9BA502310C5C}"/>
    <dgm:cxn modelId="{3DC9E8D8-2EC1-431D-8166-37F82DD0FCD9}" type="presOf" srcId="{C796E6F3-13BB-489E-B763-E1793D27E513}" destId="{5A5DEBE7-F12E-494E-8B9D-3CB3037EAC79}" srcOrd="0" destOrd="0" presId="urn:microsoft.com/office/officeart/2005/8/layout/vList2"/>
    <dgm:cxn modelId="{39615C84-E2A8-49DF-865D-4F0D4EC7C568}" type="presParOf" srcId="{3FC4A42A-3C10-40B5-97FE-78D8D9A7B6BF}" destId="{5A5DEBE7-F12E-494E-8B9D-3CB3037EAC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F46837A-5515-4239-A929-E38EA75848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6E6F3-13BB-489E-B763-E1793D27E5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534988" indent="0" rtl="0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34988" indent="-174625" rtl="0"/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Заключение </a:t>
          </a:r>
          <a:b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B88BE-9F54-4F2E-9A9F-E9DADC5E8A6A}" type="parTrans" cxnId="{2454E01D-F180-477E-A8E8-12A60ED1D52E}">
      <dgm:prSet/>
      <dgm:spPr/>
      <dgm:t>
        <a:bodyPr/>
        <a:lstStyle/>
        <a:p>
          <a:endParaRPr lang="ru-RU"/>
        </a:p>
      </dgm:t>
    </dgm:pt>
    <dgm:pt modelId="{BB96FF97-F0D1-4475-A751-9BA502310C5C}" type="sibTrans" cxnId="{2454E01D-F180-477E-A8E8-12A60ED1D52E}">
      <dgm:prSet/>
      <dgm:spPr/>
      <dgm:t>
        <a:bodyPr/>
        <a:lstStyle/>
        <a:p>
          <a:endParaRPr lang="ru-RU"/>
        </a:p>
      </dgm:t>
    </dgm:pt>
    <dgm:pt modelId="{3FC4A42A-3C10-40B5-97FE-78D8D9A7B6BF}" type="pres">
      <dgm:prSet presAssocID="{DF46837A-5515-4239-A929-E38EA75848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DEBE7-F12E-494E-8B9D-3CB3037EAC79}" type="pres">
      <dgm:prSet presAssocID="{C796E6F3-13BB-489E-B763-E1793D27E513}" presName="parentText" presStyleLbl="node1" presStyleIdx="0" presStyleCnt="1" custScaleY="307121" custLinFactNeighborX="1017" custLinFactNeighborY="-27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333F55-10A8-46F9-8165-9FE0B144EAC2}" type="presOf" srcId="{C796E6F3-13BB-489E-B763-E1793D27E513}" destId="{5A5DEBE7-F12E-494E-8B9D-3CB3037EAC79}" srcOrd="0" destOrd="0" presId="urn:microsoft.com/office/officeart/2005/8/layout/vList2"/>
    <dgm:cxn modelId="{2454E01D-F180-477E-A8E8-12A60ED1D52E}" srcId="{DF46837A-5515-4239-A929-E38EA7584856}" destId="{C796E6F3-13BB-489E-B763-E1793D27E513}" srcOrd="0" destOrd="0" parTransId="{5C2B88BE-9F54-4F2E-9A9F-E9DADC5E8A6A}" sibTransId="{BB96FF97-F0D1-4475-A751-9BA502310C5C}"/>
    <dgm:cxn modelId="{7FA47FE9-BFDD-466B-BA63-32843BB9EB90}" type="presOf" srcId="{DF46837A-5515-4239-A929-E38EA7584856}" destId="{3FC4A42A-3C10-40B5-97FE-78D8D9A7B6BF}" srcOrd="0" destOrd="0" presId="urn:microsoft.com/office/officeart/2005/8/layout/vList2"/>
    <dgm:cxn modelId="{8BA483DF-A3F5-4BDD-B438-949C877604AD}" type="presParOf" srcId="{3FC4A42A-3C10-40B5-97FE-78D8D9A7B6BF}" destId="{5A5DEBE7-F12E-494E-8B9D-3CB3037EAC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F46837A-5515-4239-A929-E38EA75848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6E6F3-13BB-489E-B763-E1793D27E5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534988" indent="0" rtl="0"/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Спасибо за внимание</a:t>
          </a:r>
        </a:p>
      </dgm:t>
    </dgm:pt>
    <dgm:pt modelId="{5C2B88BE-9F54-4F2E-9A9F-E9DADC5E8A6A}" type="parTrans" cxnId="{2454E01D-F180-477E-A8E8-12A60ED1D52E}">
      <dgm:prSet/>
      <dgm:spPr/>
      <dgm:t>
        <a:bodyPr/>
        <a:lstStyle/>
        <a:p>
          <a:endParaRPr lang="ru-RU"/>
        </a:p>
      </dgm:t>
    </dgm:pt>
    <dgm:pt modelId="{BB96FF97-F0D1-4475-A751-9BA502310C5C}" type="sibTrans" cxnId="{2454E01D-F180-477E-A8E8-12A60ED1D52E}">
      <dgm:prSet/>
      <dgm:spPr/>
      <dgm:t>
        <a:bodyPr/>
        <a:lstStyle/>
        <a:p>
          <a:endParaRPr lang="ru-RU"/>
        </a:p>
      </dgm:t>
    </dgm:pt>
    <dgm:pt modelId="{3FC4A42A-3C10-40B5-97FE-78D8D9A7B6BF}" type="pres">
      <dgm:prSet presAssocID="{DF46837A-5515-4239-A929-E38EA75848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DEBE7-F12E-494E-8B9D-3CB3037EAC79}" type="pres">
      <dgm:prSet presAssocID="{C796E6F3-13BB-489E-B763-E1793D27E513}" presName="parentText" presStyleLbl="node1" presStyleIdx="0" presStyleCnt="1" custScaleY="307121" custLinFactNeighborX="1017" custLinFactNeighborY="-27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4E01D-F180-477E-A8E8-12A60ED1D52E}" srcId="{DF46837A-5515-4239-A929-E38EA7584856}" destId="{C796E6F3-13BB-489E-B763-E1793D27E513}" srcOrd="0" destOrd="0" parTransId="{5C2B88BE-9F54-4F2E-9A9F-E9DADC5E8A6A}" sibTransId="{BB96FF97-F0D1-4475-A751-9BA502310C5C}"/>
    <dgm:cxn modelId="{938CE034-8DB3-4197-BB2C-64B97BED6842}" type="presOf" srcId="{C796E6F3-13BB-489E-B763-E1793D27E513}" destId="{5A5DEBE7-F12E-494E-8B9D-3CB3037EAC79}" srcOrd="0" destOrd="0" presId="urn:microsoft.com/office/officeart/2005/8/layout/vList2"/>
    <dgm:cxn modelId="{F3B6BAE4-22E4-4952-96F7-A872FF8A2E79}" type="presOf" srcId="{DF46837A-5515-4239-A929-E38EA7584856}" destId="{3FC4A42A-3C10-40B5-97FE-78D8D9A7B6BF}" srcOrd="0" destOrd="0" presId="urn:microsoft.com/office/officeart/2005/8/layout/vList2"/>
    <dgm:cxn modelId="{CF6A97AB-D6BD-4267-8661-858DF7FC0B48}" type="presParOf" srcId="{3FC4A42A-3C10-40B5-97FE-78D8D9A7B6BF}" destId="{5A5DEBE7-F12E-494E-8B9D-3CB3037EAC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BAE268-3C42-4111-B592-6E61D20659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4EC7CA-48FB-4A33-86CC-06AAE9D76C13}">
      <dgm:prSet custT="1"/>
      <dgm:spPr/>
      <dgm:t>
        <a:bodyPr/>
        <a:lstStyle/>
        <a:p>
          <a:pPr rtl="0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Международный опыт: о различии в подходах к регулированию цифровых валют;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D65B7E-A28F-488C-A49F-D77381C0AED6}" type="parTrans" cxnId="{691A0D38-4E69-403E-B92F-DAA4472ABD0D}">
      <dgm:prSet/>
      <dgm:spPr/>
      <dgm:t>
        <a:bodyPr/>
        <a:lstStyle/>
        <a:p>
          <a:endParaRPr lang="ru-RU"/>
        </a:p>
      </dgm:t>
    </dgm:pt>
    <dgm:pt modelId="{08504437-C7F6-48E6-8C9A-284AF796FF48}" type="sibTrans" cxnId="{691A0D38-4E69-403E-B92F-DAA4472ABD0D}">
      <dgm:prSet/>
      <dgm:spPr/>
      <dgm:t>
        <a:bodyPr/>
        <a:lstStyle/>
        <a:p>
          <a:endParaRPr lang="ru-RU"/>
        </a:p>
      </dgm:t>
    </dgm:pt>
    <dgm:pt modelId="{328C2C0C-296C-41B1-8139-B59015704CF2}" type="pres">
      <dgm:prSet presAssocID="{13BAE268-3C42-4111-B592-6E61D20659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C08E2A-022B-4BF2-BED3-B780F8D5076B}" type="pres">
      <dgm:prSet presAssocID="{F84EC7CA-48FB-4A33-86CC-06AAE9D76C13}" presName="parentText" presStyleLbl="node1" presStyleIdx="0" presStyleCnt="1" custScaleX="79973" custLinFactNeighborX="-9775" custLinFactNeighborY="-26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B0318E-9978-4704-9BDE-1F179E9A9A03}" type="presOf" srcId="{F84EC7CA-48FB-4A33-86CC-06AAE9D76C13}" destId="{66C08E2A-022B-4BF2-BED3-B780F8D5076B}" srcOrd="0" destOrd="0" presId="urn:microsoft.com/office/officeart/2005/8/layout/vList2"/>
    <dgm:cxn modelId="{6E10F7ED-4971-41FB-A03E-B416DB91651D}" type="presOf" srcId="{13BAE268-3C42-4111-B592-6E61D206595A}" destId="{328C2C0C-296C-41B1-8139-B59015704CF2}" srcOrd="0" destOrd="0" presId="urn:microsoft.com/office/officeart/2005/8/layout/vList2"/>
    <dgm:cxn modelId="{691A0D38-4E69-403E-B92F-DAA4472ABD0D}" srcId="{13BAE268-3C42-4111-B592-6E61D206595A}" destId="{F84EC7CA-48FB-4A33-86CC-06AAE9D76C13}" srcOrd="0" destOrd="0" parTransId="{81D65B7E-A28F-488C-A49F-D77381C0AED6}" sibTransId="{08504437-C7F6-48E6-8C9A-284AF796FF48}"/>
    <dgm:cxn modelId="{94ABE2A0-468D-4A63-BD18-AF282D25ECD0}" type="presParOf" srcId="{328C2C0C-296C-41B1-8139-B59015704CF2}" destId="{66C08E2A-022B-4BF2-BED3-B780F8D507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D091F0-6EA2-49AC-9A86-8BA6CEF28E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CBC9CE-6C4E-40BF-98B2-F138123F4E74}">
      <dgm:prSet custT="1"/>
      <dgm:spPr/>
      <dgm:t>
        <a:bodyPr/>
        <a:lstStyle/>
        <a:p>
          <a:pPr rtl="0"/>
          <a:r>
            <a:rPr lang="ru-RU" sz="2800" b="1" i="1" u="sng" dirty="0" smtClean="0"/>
            <a:t>Основные тезисы:</a:t>
          </a:r>
          <a:endParaRPr lang="ru-RU" sz="2800" dirty="0"/>
        </a:p>
      </dgm:t>
    </dgm:pt>
    <dgm:pt modelId="{3293004B-8CD2-4EDC-AEC4-21DA092AD22C}" type="parTrans" cxnId="{EF1160C8-0C68-4AA5-B493-511442CD7D4B}">
      <dgm:prSet/>
      <dgm:spPr/>
      <dgm:t>
        <a:bodyPr/>
        <a:lstStyle/>
        <a:p>
          <a:endParaRPr lang="ru-RU"/>
        </a:p>
      </dgm:t>
    </dgm:pt>
    <dgm:pt modelId="{1C28740E-51A9-4842-9DA3-81824D7211C7}" type="sibTrans" cxnId="{EF1160C8-0C68-4AA5-B493-511442CD7D4B}">
      <dgm:prSet/>
      <dgm:spPr/>
      <dgm:t>
        <a:bodyPr/>
        <a:lstStyle/>
        <a:p>
          <a:endParaRPr lang="ru-RU"/>
        </a:p>
      </dgm:t>
    </dgm:pt>
    <dgm:pt modelId="{A842CAA9-A066-4C3D-B4B0-3F87C8C674F6}" type="pres">
      <dgm:prSet presAssocID="{15D091F0-6EA2-49AC-9A86-8BA6CEF28E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F9D6C-E806-4606-B7FB-D9F216D211C2}" type="pres">
      <dgm:prSet presAssocID="{D8CBC9CE-6C4E-40BF-98B2-F138123F4E7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0DA206-D65A-46A5-9B48-752D8D809059}" type="presOf" srcId="{D8CBC9CE-6C4E-40BF-98B2-F138123F4E74}" destId="{3F5F9D6C-E806-4606-B7FB-D9F216D211C2}" srcOrd="0" destOrd="0" presId="urn:microsoft.com/office/officeart/2005/8/layout/vList2"/>
    <dgm:cxn modelId="{EF1160C8-0C68-4AA5-B493-511442CD7D4B}" srcId="{15D091F0-6EA2-49AC-9A86-8BA6CEF28E75}" destId="{D8CBC9CE-6C4E-40BF-98B2-F138123F4E74}" srcOrd="0" destOrd="0" parTransId="{3293004B-8CD2-4EDC-AEC4-21DA092AD22C}" sibTransId="{1C28740E-51A9-4842-9DA3-81824D7211C7}"/>
    <dgm:cxn modelId="{13E0166C-BB76-4FF2-976D-645F9044A095}" type="presOf" srcId="{15D091F0-6EA2-49AC-9A86-8BA6CEF28E75}" destId="{A842CAA9-A066-4C3D-B4B0-3F87C8C674F6}" srcOrd="0" destOrd="0" presId="urn:microsoft.com/office/officeart/2005/8/layout/vList2"/>
    <dgm:cxn modelId="{8282788D-7392-4956-95D4-4C3955444839}" type="presParOf" srcId="{A842CAA9-A066-4C3D-B4B0-3F87C8C674F6}" destId="{3F5F9D6C-E806-4606-B7FB-D9F216D211C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C124D3-92FA-4181-8173-2496345094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8D6090F-C946-45AC-8B65-2E207FD1DE57}">
      <dgm:prSet custT="1"/>
      <dgm:spPr/>
      <dgm:t>
        <a:bodyPr/>
        <a:lstStyle/>
        <a:p>
          <a:pPr rtl="0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разработке методологических подходов к  регулированию цифровых валют особое внимание уделяется вопросам: защиты прав потребителей; противодействия легализации (отмыванию) доходов, полученных преступным путем, и финансированию терроризма; налогообложения операций с цифровыми валютами и др.  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A9F765-AD95-44B3-9BA6-C7699687FDE5}" type="parTrans" cxnId="{9BAF6594-9FA5-40F9-8C8A-6B39B46E4BEB}">
      <dgm:prSet/>
      <dgm:spPr/>
      <dgm:t>
        <a:bodyPr/>
        <a:lstStyle/>
        <a:p>
          <a:endParaRPr lang="ru-RU"/>
        </a:p>
      </dgm:t>
    </dgm:pt>
    <dgm:pt modelId="{54CF0338-2C45-4849-BAB1-6AAC923D8618}" type="sibTrans" cxnId="{9BAF6594-9FA5-40F9-8C8A-6B39B46E4BEB}">
      <dgm:prSet/>
      <dgm:spPr/>
      <dgm:t>
        <a:bodyPr/>
        <a:lstStyle/>
        <a:p>
          <a:endParaRPr lang="ru-RU"/>
        </a:p>
      </dgm:t>
    </dgm:pt>
    <dgm:pt modelId="{B8939AE5-49EE-4823-9222-E3EBFE7C85AC}" type="pres">
      <dgm:prSet presAssocID="{16C124D3-92FA-4181-8173-2496345094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E57600-3D81-44E3-9700-502E3BAEFFB5}" type="pres">
      <dgm:prSet presAssocID="{48D6090F-C946-45AC-8B65-2E207FD1DE57}" presName="parentText" presStyleLbl="node1" presStyleIdx="0" presStyleCnt="1" custLinFactNeighborX="917" custLinFactNeighborY="86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4CD8BD-7519-4A0A-8E01-6914A9B961BB}" type="presOf" srcId="{48D6090F-C946-45AC-8B65-2E207FD1DE57}" destId="{B7E57600-3D81-44E3-9700-502E3BAEFFB5}" srcOrd="0" destOrd="0" presId="urn:microsoft.com/office/officeart/2005/8/layout/vList2"/>
    <dgm:cxn modelId="{9BAF6594-9FA5-40F9-8C8A-6B39B46E4BEB}" srcId="{16C124D3-92FA-4181-8173-24963450944D}" destId="{48D6090F-C946-45AC-8B65-2E207FD1DE57}" srcOrd="0" destOrd="0" parTransId="{EDA9F765-AD95-44B3-9BA6-C7699687FDE5}" sibTransId="{54CF0338-2C45-4849-BAB1-6AAC923D8618}"/>
    <dgm:cxn modelId="{4E463240-0CFA-446A-9CF3-85F329243E4A}" type="presOf" srcId="{16C124D3-92FA-4181-8173-24963450944D}" destId="{B8939AE5-49EE-4823-9222-E3EBFE7C85AC}" srcOrd="0" destOrd="0" presId="urn:microsoft.com/office/officeart/2005/8/layout/vList2"/>
    <dgm:cxn modelId="{18EAFD18-EF4B-4ACA-8886-7963999FDAAF}" type="presParOf" srcId="{B8939AE5-49EE-4823-9222-E3EBFE7C85AC}" destId="{B7E57600-3D81-44E3-9700-502E3BAEFFB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D44A72-F2A7-4748-9B52-4DCA122E32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6DA90F7-1F05-4630-BC11-630CF9E2D35A}">
      <dgm:prSet custT="1"/>
      <dgm:spPr/>
      <dgm:t>
        <a:bodyPr/>
        <a:lstStyle/>
        <a:p>
          <a:pPr rtl="0"/>
          <a:r>
            <a: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II. </a:t>
          </a:r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Методология</a:t>
          </a:r>
          <a:b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EEDE57-2476-4685-8F1E-9FECC09C6C69}" type="sibTrans" cxnId="{2EF21953-B60D-4F69-9382-FD72E26ACA3A}">
      <dgm:prSet/>
      <dgm:spPr/>
      <dgm:t>
        <a:bodyPr/>
        <a:lstStyle/>
        <a:p>
          <a:endParaRPr lang="ru-RU"/>
        </a:p>
      </dgm:t>
    </dgm:pt>
    <dgm:pt modelId="{F420FBF0-76AD-43B0-827C-3B3D1E09D772}" type="parTrans" cxnId="{2EF21953-B60D-4F69-9382-FD72E26ACA3A}">
      <dgm:prSet/>
      <dgm:spPr/>
      <dgm:t>
        <a:bodyPr/>
        <a:lstStyle/>
        <a:p>
          <a:endParaRPr lang="ru-RU"/>
        </a:p>
      </dgm:t>
    </dgm:pt>
    <dgm:pt modelId="{A30915F8-74EC-47CE-B225-EF7F24A5A6A5}" type="pres">
      <dgm:prSet presAssocID="{94D44A72-F2A7-4748-9B52-4DCA122E32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04A554-8B91-4165-B8F7-8F67CAB007F8}" type="pres">
      <dgm:prSet presAssocID="{56DA90F7-1F05-4630-BC11-630CF9E2D35A}" presName="parentText" presStyleLbl="node1" presStyleIdx="0" presStyleCnt="1" custLinFactNeighborX="1051" custLinFactNeighborY="680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E431CA-A902-4E74-BA4C-A42A514E834E}" type="presOf" srcId="{56DA90F7-1F05-4630-BC11-630CF9E2D35A}" destId="{7F04A554-8B91-4165-B8F7-8F67CAB007F8}" srcOrd="0" destOrd="0" presId="urn:microsoft.com/office/officeart/2005/8/layout/vList2"/>
    <dgm:cxn modelId="{013555E6-2E21-4B3B-A075-4E8C0C3403FA}" type="presOf" srcId="{94D44A72-F2A7-4748-9B52-4DCA122E3267}" destId="{A30915F8-74EC-47CE-B225-EF7F24A5A6A5}" srcOrd="0" destOrd="0" presId="urn:microsoft.com/office/officeart/2005/8/layout/vList2"/>
    <dgm:cxn modelId="{2EF21953-B60D-4F69-9382-FD72E26ACA3A}" srcId="{94D44A72-F2A7-4748-9B52-4DCA122E3267}" destId="{56DA90F7-1F05-4630-BC11-630CF9E2D35A}" srcOrd="0" destOrd="0" parTransId="{F420FBF0-76AD-43B0-827C-3B3D1E09D772}" sibTransId="{9FEEDE57-2476-4685-8F1E-9FECC09C6C69}"/>
    <dgm:cxn modelId="{F6255E52-FFF6-423C-947F-A3B679808381}" type="presParOf" srcId="{A30915F8-74EC-47CE-B225-EF7F24A5A6A5}" destId="{7F04A554-8B91-4165-B8F7-8F67CAB007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0749D5-BEA5-4CDC-98EB-80EF005797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DA7957F-0E97-4D7B-811C-75BD47A0EAEE}">
      <dgm:prSet custT="1"/>
      <dgm:spPr/>
      <dgm:t>
        <a:bodyPr/>
        <a:lstStyle/>
        <a:p>
          <a:pPr marL="266700" indent="0" rtl="0"/>
          <a:r>
            <a:rPr lang="ru-RU" sz="1900" b="1" i="1" u="sng" dirty="0" smtClean="0"/>
            <a:t>При </a:t>
          </a:r>
          <a:r>
            <a:rPr lang="ru-RU" sz="19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разработке</a:t>
          </a:r>
          <a:r>
            <a:rPr lang="ru-RU" sz="1900" b="1" i="1" u="sng" dirty="0" smtClean="0"/>
            <a:t> методологии возможных сценариев законодательного регулирования цифровых валют в России учитывалось:</a:t>
          </a:r>
          <a:endParaRPr lang="ru-RU" sz="1900" dirty="0"/>
        </a:p>
      </dgm:t>
    </dgm:pt>
    <dgm:pt modelId="{5C6375E9-F03C-4114-9280-CB71B13C2A96}" type="parTrans" cxnId="{F0CEA93E-F5C8-4B48-8411-FD3D660648D2}">
      <dgm:prSet/>
      <dgm:spPr/>
      <dgm:t>
        <a:bodyPr/>
        <a:lstStyle/>
        <a:p>
          <a:endParaRPr lang="ru-RU"/>
        </a:p>
      </dgm:t>
    </dgm:pt>
    <dgm:pt modelId="{3F61672C-24DE-4A97-846D-D9D3A7868D0D}" type="sibTrans" cxnId="{F0CEA93E-F5C8-4B48-8411-FD3D660648D2}">
      <dgm:prSet/>
      <dgm:spPr/>
      <dgm:t>
        <a:bodyPr/>
        <a:lstStyle/>
        <a:p>
          <a:endParaRPr lang="ru-RU"/>
        </a:p>
      </dgm:t>
    </dgm:pt>
    <dgm:pt modelId="{6C87F92E-8560-45A6-8BAA-D3E25BA99DCF}" type="pres">
      <dgm:prSet presAssocID="{E80749D5-BEA5-4CDC-98EB-80EF005797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060ACD-57EE-4860-B0F7-D0DE471E907C}" type="pres">
      <dgm:prSet presAssocID="{8DA7957F-0E97-4D7B-811C-75BD47A0EAE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CEA93E-F5C8-4B48-8411-FD3D660648D2}" srcId="{E80749D5-BEA5-4CDC-98EB-80EF005797C2}" destId="{8DA7957F-0E97-4D7B-811C-75BD47A0EAEE}" srcOrd="0" destOrd="0" parTransId="{5C6375E9-F03C-4114-9280-CB71B13C2A96}" sibTransId="{3F61672C-24DE-4A97-846D-D9D3A7868D0D}"/>
    <dgm:cxn modelId="{1852D945-70E5-4452-9465-B23379F4AC3B}" type="presOf" srcId="{E80749D5-BEA5-4CDC-98EB-80EF005797C2}" destId="{6C87F92E-8560-45A6-8BAA-D3E25BA99DCF}" srcOrd="0" destOrd="0" presId="urn:microsoft.com/office/officeart/2005/8/layout/vList2"/>
    <dgm:cxn modelId="{1F0C6303-74BA-47CF-9582-0AC234583194}" type="presOf" srcId="{8DA7957F-0E97-4D7B-811C-75BD47A0EAEE}" destId="{8A060ACD-57EE-4860-B0F7-D0DE471E907C}" srcOrd="0" destOrd="0" presId="urn:microsoft.com/office/officeart/2005/8/layout/vList2"/>
    <dgm:cxn modelId="{89E3CC36-182F-4DBC-B1E1-B0790F8909A6}" type="presParOf" srcId="{6C87F92E-8560-45A6-8BAA-D3E25BA99DCF}" destId="{8A060ACD-57EE-4860-B0F7-D0DE471E90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3FA4EC-0950-4696-AE0F-04AD1BD73C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4AEEC3F-44A8-4B34-B55B-C6BEDDD0EE3C}">
      <dgm:prSet/>
      <dgm:spPr/>
      <dgm:t>
        <a:bodyPr/>
        <a:lstStyle/>
        <a:p>
          <a:pPr marL="266700" indent="-266700"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Российское  законодательство:  положения  отдельных  статей Конституции РФ, ГК РФ, федеральных законов о Центральном банке,  национальной платежной системе и др.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D70756-43C8-4CBE-BCF4-BDD402A6E6DC}" type="parTrans" cxnId="{B0C1969A-9B81-4240-ABD5-28B8F35D3F85}">
      <dgm:prSet/>
      <dgm:spPr/>
      <dgm:t>
        <a:bodyPr/>
        <a:lstStyle/>
        <a:p>
          <a:endParaRPr lang="ru-RU"/>
        </a:p>
      </dgm:t>
    </dgm:pt>
    <dgm:pt modelId="{D8C33AFA-A229-4C34-9F05-3DE8DC460D7F}" type="sibTrans" cxnId="{B0C1969A-9B81-4240-ABD5-28B8F35D3F85}">
      <dgm:prSet/>
      <dgm:spPr/>
      <dgm:t>
        <a:bodyPr/>
        <a:lstStyle/>
        <a:p>
          <a:endParaRPr lang="ru-RU"/>
        </a:p>
      </dgm:t>
    </dgm:pt>
    <dgm:pt modelId="{00ADF9B8-F9C6-4E79-AB9C-D86E9A16CB32}" type="pres">
      <dgm:prSet presAssocID="{8E3FA4EC-0950-4696-AE0F-04AD1BD73C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21A9F2-2721-4D4C-944B-FE0BECEF1929}" type="pres">
      <dgm:prSet presAssocID="{C4AEEC3F-44A8-4B34-B55B-C6BEDDD0EE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C1969A-9B81-4240-ABD5-28B8F35D3F85}" srcId="{8E3FA4EC-0950-4696-AE0F-04AD1BD73CE4}" destId="{C4AEEC3F-44A8-4B34-B55B-C6BEDDD0EE3C}" srcOrd="0" destOrd="0" parTransId="{75D70756-43C8-4CBE-BCF4-BDD402A6E6DC}" sibTransId="{D8C33AFA-A229-4C34-9F05-3DE8DC460D7F}"/>
    <dgm:cxn modelId="{EB97EE60-A2C1-4D26-BCD0-7C0457AEF8D0}" type="presOf" srcId="{8E3FA4EC-0950-4696-AE0F-04AD1BD73CE4}" destId="{00ADF9B8-F9C6-4E79-AB9C-D86E9A16CB32}" srcOrd="0" destOrd="0" presId="urn:microsoft.com/office/officeart/2005/8/layout/vList2"/>
    <dgm:cxn modelId="{DF112FF5-A77F-4F60-A2F1-8A0E5DD7785C}" type="presOf" srcId="{C4AEEC3F-44A8-4B34-B55B-C6BEDDD0EE3C}" destId="{A021A9F2-2721-4D4C-944B-FE0BECEF1929}" srcOrd="0" destOrd="0" presId="urn:microsoft.com/office/officeart/2005/8/layout/vList2"/>
    <dgm:cxn modelId="{9D2EE8CB-61E4-4572-B74C-D8528437D323}" type="presParOf" srcId="{00ADF9B8-F9C6-4E79-AB9C-D86E9A16CB32}" destId="{A021A9F2-2721-4D4C-944B-FE0BECEF19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93B3F6-62B7-4CF9-8E6E-E8B24C889D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9F61EB3-4316-41FA-8A90-FDB26B3A0F75}">
      <dgm:prSet custT="1"/>
      <dgm:spPr/>
      <dgm:t>
        <a:bodyPr/>
        <a:lstStyle/>
        <a:p>
          <a:pPr marL="266700" indent="-266700" rtl="0"/>
          <a:r>
            <a: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Рекомендации Росфинмониторинга, ФНС России, Банка России,  содержащиеся в документах оперативного характера.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C2DEBA-479F-4053-9572-C54EF748758C}" type="parTrans" cxnId="{6EC1053F-8F8E-4C08-A7BB-55651D411DF4}">
      <dgm:prSet/>
      <dgm:spPr/>
      <dgm:t>
        <a:bodyPr/>
        <a:lstStyle/>
        <a:p>
          <a:endParaRPr lang="ru-RU"/>
        </a:p>
      </dgm:t>
    </dgm:pt>
    <dgm:pt modelId="{57C3DD13-69CD-4504-A92E-B949FBC21415}" type="sibTrans" cxnId="{6EC1053F-8F8E-4C08-A7BB-55651D411DF4}">
      <dgm:prSet/>
      <dgm:spPr/>
      <dgm:t>
        <a:bodyPr/>
        <a:lstStyle/>
        <a:p>
          <a:endParaRPr lang="ru-RU"/>
        </a:p>
      </dgm:t>
    </dgm:pt>
    <dgm:pt modelId="{2BEA0039-CBA1-43D9-8CA3-929C45CE1191}" type="pres">
      <dgm:prSet presAssocID="{EB93B3F6-62B7-4CF9-8E6E-E8B24C889D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E9115A-E2E5-441B-A481-8299D744F200}" type="pres">
      <dgm:prSet presAssocID="{29F61EB3-4316-41FA-8A90-FDB26B3A0F7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4B410B-D537-4AF4-BC6A-78526609E479}" type="presOf" srcId="{29F61EB3-4316-41FA-8A90-FDB26B3A0F75}" destId="{9EE9115A-E2E5-441B-A481-8299D744F200}" srcOrd="0" destOrd="0" presId="urn:microsoft.com/office/officeart/2005/8/layout/vList2"/>
    <dgm:cxn modelId="{6EC1053F-8F8E-4C08-A7BB-55651D411DF4}" srcId="{EB93B3F6-62B7-4CF9-8E6E-E8B24C889D61}" destId="{29F61EB3-4316-41FA-8A90-FDB26B3A0F75}" srcOrd="0" destOrd="0" parTransId="{1DC2DEBA-479F-4053-9572-C54EF748758C}" sibTransId="{57C3DD13-69CD-4504-A92E-B949FBC21415}"/>
    <dgm:cxn modelId="{BD223171-608D-4D94-8E7C-E3322B1F7021}" type="presOf" srcId="{EB93B3F6-62B7-4CF9-8E6E-E8B24C889D61}" destId="{2BEA0039-CBA1-43D9-8CA3-929C45CE1191}" srcOrd="0" destOrd="0" presId="urn:microsoft.com/office/officeart/2005/8/layout/vList2"/>
    <dgm:cxn modelId="{ED3B53C5-24CD-4273-AD81-92AFD6D5CEBB}" type="presParOf" srcId="{2BEA0039-CBA1-43D9-8CA3-929C45CE1191}" destId="{9EE9115A-E2E5-441B-A481-8299D744F2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1330E-120A-4213-B9B3-67119037BA2C}">
      <dsp:nvSpPr>
        <dsp:cNvPr id="0" name=""/>
        <dsp:cNvSpPr/>
      </dsp:nvSpPr>
      <dsp:spPr>
        <a:xfrm>
          <a:off x="0" y="380"/>
          <a:ext cx="8424936" cy="1469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возможных сценариях</a:t>
          </a:r>
          <a:b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законодательного регулирования</a:t>
          </a:r>
          <a:b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цифровых валют в России 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724" y="72104"/>
        <a:ext cx="8281488" cy="13258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DEBE7-F12E-494E-8B9D-3CB3037EAC79}">
      <dsp:nvSpPr>
        <dsp:cNvPr id="0" name=""/>
        <dsp:cNvSpPr/>
      </dsp:nvSpPr>
      <dsp:spPr>
        <a:xfrm>
          <a:off x="0" y="0"/>
          <a:ext cx="7292290" cy="1365301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534988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C. Сценарий, в основе которого - сбалансированная правовая структура</a:t>
          </a:r>
        </a:p>
        <a:p>
          <a:pPr marL="534988" lvl="0" indent="-174625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49" y="66649"/>
        <a:ext cx="7158992" cy="12320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5D102-4E0C-4767-8A3D-145FB81F0AE5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0FE9A-7F47-49B3-A0D5-F79365A5F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1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0FE9A-7F47-49B3-A0D5-F79365A5F1F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77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0FE9A-7F47-49B3-A0D5-F79365A5F1F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77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0FE9A-7F47-49B3-A0D5-F79365A5F1F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77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0FE9A-7F47-49B3-A0D5-F79365A5F1F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77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0FE9A-7F47-49B3-A0D5-F79365A5F1F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77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0FE9A-7F47-49B3-A0D5-F79365A5F1F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77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0FE9A-7F47-49B3-A0D5-F79365A5F1F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77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0FE9A-7F47-49B3-A0D5-F79365A5F1F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77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0FE9A-7F47-49B3-A0D5-F79365A5F1F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77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0FE9A-7F47-49B3-A0D5-F79365A5F1F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7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A9C-3F24-4FF4-8EB4-4508CBD865E3}" type="datetime1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68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A7A8-8BE6-4F15-8DDA-19185FCAA937}" type="datetime1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04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50E2-502C-4A85-A0EF-CE22E46FE8D5}" type="datetime1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86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1880-31AC-4B6E-A997-407A119B58F3}" type="datetime1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19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9717-005E-43AC-A6C3-1DFFBD457EFB}" type="datetime1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62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3486-8CCC-46E4-8823-28E590C418A9}" type="datetime1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0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8688-64E5-4EE8-841E-3F102D44B1A0}" type="datetime1">
              <a:rPr lang="ru-RU" smtClean="0"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55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96D4-5E9A-4F6F-A674-5EFCD16AE684}" type="datetime1">
              <a:rPr lang="ru-RU" smtClean="0"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57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382E-D1E5-41CF-A4F5-6DA360B1742E}" type="datetime1">
              <a:rPr lang="ru-RU" smtClean="0"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1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0DF6-927F-4000-AD9D-82C8D331038E}" type="datetime1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99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E8BA-BD23-4EF7-A46E-80B4C768C7E8}" type="datetime1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3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268A6-183F-4BB2-B94D-571EBD180AA9}" type="datetime1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7569F-7EAE-4255-8FB8-AA41F75A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8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10" Type="http://schemas.openxmlformats.org/officeDocument/2006/relationships/hyperlink" Target="mailto:Vadim.Kuznetsov@open.ru" TargetMode="External"/><Relationship Id="rId4" Type="http://schemas.openxmlformats.org/officeDocument/2006/relationships/diagramLayout" Target="../diagrams/layout22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diagramLayout" Target="../diagrams/layout2.xml"/><Relationship Id="rId21" Type="http://schemas.openxmlformats.org/officeDocument/2006/relationships/diagramQuickStyle" Target="../diagrams/quickStyle5.xml"/><Relationship Id="rId7" Type="http://schemas.openxmlformats.org/officeDocument/2006/relationships/image" Target="../media/image2.png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diagramData" Target="../diagrams/data2.xml"/><Relationship Id="rId16" Type="http://schemas.openxmlformats.org/officeDocument/2006/relationships/diagramQuickStyle" Target="../diagrams/quickStyle4.xml"/><Relationship Id="rId20" Type="http://schemas.openxmlformats.org/officeDocument/2006/relationships/diagramLayout" Target="../diagrams/layout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openxmlformats.org/officeDocument/2006/relationships/diagramQuickStyle" Target="../diagrams/quickStyle3.xml"/><Relationship Id="rId5" Type="http://schemas.openxmlformats.org/officeDocument/2006/relationships/diagramColors" Target="../diagrams/colors2.xml"/><Relationship Id="rId15" Type="http://schemas.openxmlformats.org/officeDocument/2006/relationships/diagramLayout" Target="../diagrams/layout4.xml"/><Relationship Id="rId23" Type="http://schemas.microsoft.com/office/2007/relationships/diagramDrawing" Target="../diagrams/drawing5.xml"/><Relationship Id="rId10" Type="http://schemas.openxmlformats.org/officeDocument/2006/relationships/diagramLayout" Target="../diagrams/layout3.xml"/><Relationship Id="rId19" Type="http://schemas.openxmlformats.org/officeDocument/2006/relationships/diagramData" Target="../diagrams/data5.xml"/><Relationship Id="rId4" Type="http://schemas.openxmlformats.org/officeDocument/2006/relationships/diagramQuickStyle" Target="../diagrams/quickStyle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Relationship Id="rId22" Type="http://schemas.openxmlformats.org/officeDocument/2006/relationships/diagramColors" Target="../diagrams/colors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7.xml"/><Relationship Id="rId18" Type="http://schemas.microsoft.com/office/2007/relationships/diagramDrawing" Target="../diagrams/drawing8.xml"/><Relationship Id="rId26" Type="http://schemas.openxmlformats.org/officeDocument/2006/relationships/diagramQuickStyle" Target="../diagrams/quickStyle10.xml"/><Relationship Id="rId3" Type="http://schemas.openxmlformats.org/officeDocument/2006/relationships/diagramLayout" Target="../diagrams/layout6.xml"/><Relationship Id="rId21" Type="http://schemas.openxmlformats.org/officeDocument/2006/relationships/diagramQuickStyle" Target="../diagrams/quickStyle9.xml"/><Relationship Id="rId34" Type="http://schemas.openxmlformats.org/officeDocument/2006/relationships/diagramData" Target="../diagrams/data12.xml"/><Relationship Id="rId7" Type="http://schemas.openxmlformats.org/officeDocument/2006/relationships/image" Target="../media/image4.png"/><Relationship Id="rId12" Type="http://schemas.openxmlformats.org/officeDocument/2006/relationships/diagramColors" Target="../diagrams/colors7.xml"/><Relationship Id="rId17" Type="http://schemas.openxmlformats.org/officeDocument/2006/relationships/diagramColors" Target="../diagrams/colors8.xml"/><Relationship Id="rId25" Type="http://schemas.openxmlformats.org/officeDocument/2006/relationships/diagramLayout" Target="../diagrams/layout10.xml"/><Relationship Id="rId33" Type="http://schemas.microsoft.com/office/2007/relationships/diagramDrawing" Target="../diagrams/drawing11.xml"/><Relationship Id="rId38" Type="http://schemas.microsoft.com/office/2007/relationships/diagramDrawing" Target="../diagrams/drawing12.xml"/><Relationship Id="rId2" Type="http://schemas.openxmlformats.org/officeDocument/2006/relationships/diagramData" Target="../diagrams/data6.xml"/><Relationship Id="rId16" Type="http://schemas.openxmlformats.org/officeDocument/2006/relationships/diagramQuickStyle" Target="../diagrams/quickStyle8.xml"/><Relationship Id="rId20" Type="http://schemas.openxmlformats.org/officeDocument/2006/relationships/diagramLayout" Target="../diagrams/layout9.xml"/><Relationship Id="rId29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11" Type="http://schemas.openxmlformats.org/officeDocument/2006/relationships/diagramQuickStyle" Target="../diagrams/quickStyle7.xml"/><Relationship Id="rId24" Type="http://schemas.openxmlformats.org/officeDocument/2006/relationships/diagramData" Target="../diagrams/data10.xml"/><Relationship Id="rId32" Type="http://schemas.openxmlformats.org/officeDocument/2006/relationships/diagramColors" Target="../diagrams/colors11.xml"/><Relationship Id="rId37" Type="http://schemas.openxmlformats.org/officeDocument/2006/relationships/diagramColors" Target="../diagrams/colors12.xml"/><Relationship Id="rId5" Type="http://schemas.openxmlformats.org/officeDocument/2006/relationships/diagramColors" Target="../diagrams/colors6.xml"/><Relationship Id="rId15" Type="http://schemas.openxmlformats.org/officeDocument/2006/relationships/diagramLayout" Target="../diagrams/layout8.xml"/><Relationship Id="rId23" Type="http://schemas.microsoft.com/office/2007/relationships/diagramDrawing" Target="../diagrams/drawing9.xml"/><Relationship Id="rId28" Type="http://schemas.microsoft.com/office/2007/relationships/diagramDrawing" Target="../diagrams/drawing10.xml"/><Relationship Id="rId36" Type="http://schemas.openxmlformats.org/officeDocument/2006/relationships/diagramQuickStyle" Target="../diagrams/quickStyle12.xml"/><Relationship Id="rId10" Type="http://schemas.openxmlformats.org/officeDocument/2006/relationships/diagramLayout" Target="../diagrams/layout7.xml"/><Relationship Id="rId19" Type="http://schemas.openxmlformats.org/officeDocument/2006/relationships/diagramData" Target="../diagrams/data9.xml"/><Relationship Id="rId31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6.xml"/><Relationship Id="rId9" Type="http://schemas.openxmlformats.org/officeDocument/2006/relationships/diagramData" Target="../diagrams/data7.xml"/><Relationship Id="rId14" Type="http://schemas.openxmlformats.org/officeDocument/2006/relationships/diagramData" Target="../diagrams/data8.xml"/><Relationship Id="rId22" Type="http://schemas.openxmlformats.org/officeDocument/2006/relationships/diagramColors" Target="../diagrams/colors9.xml"/><Relationship Id="rId27" Type="http://schemas.openxmlformats.org/officeDocument/2006/relationships/diagramColors" Target="../diagrams/colors10.xml"/><Relationship Id="rId30" Type="http://schemas.openxmlformats.org/officeDocument/2006/relationships/diagramLayout" Target="../diagrams/layout11.xml"/><Relationship Id="rId35" Type="http://schemas.openxmlformats.org/officeDocument/2006/relationships/diagramLayout" Target="../diagrams/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96552" y="5229200"/>
            <a:ext cx="3456384" cy="755824"/>
          </a:xfrm>
        </p:spPr>
        <p:txBody>
          <a:bodyPr>
            <a:normAutofit fontScale="47500" lnSpcReduction="20000"/>
          </a:bodyPr>
          <a:lstStyle/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 В.А.</a:t>
            </a:r>
          </a:p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Правления Ассоциации</a:t>
            </a:r>
          </a:p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«Финансовые инновации»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773563327"/>
              </p:ext>
            </p:extLst>
          </p:nvPr>
        </p:nvGraphicFramePr>
        <p:xfrm>
          <a:off x="206131" y="260648"/>
          <a:ext cx="8424936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61" y="3789040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23528" y="1988840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563888" y="231021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356386"/>
            <a:ext cx="5688632" cy="222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РСПП по банкам и банковской деятельности по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теме: «Распределенные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реестры</a:t>
            </a:r>
          </a:p>
          <a:p>
            <a:pPr>
              <a:lnSpc>
                <a:spcPts val="2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финансового посредничества: возможности и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риски»</a:t>
            </a:r>
          </a:p>
          <a:p>
            <a:pPr>
              <a:lnSpc>
                <a:spcPts val="2000"/>
              </a:lnSpc>
            </a:pP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мая 2017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года, Москва </a:t>
            </a:r>
          </a:p>
          <a:p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30664765"/>
              </p:ext>
            </p:extLst>
          </p:nvPr>
        </p:nvGraphicFramePr>
        <p:xfrm>
          <a:off x="1691680" y="233054"/>
          <a:ext cx="7292290" cy="1366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1772816"/>
            <a:ext cx="9036496" cy="5194841"/>
          </a:xfrm>
        </p:spPr>
        <p:txBody>
          <a:bodyPr>
            <a:normAutofit fontScale="92500" lnSpcReduction="10000"/>
          </a:bodyPr>
          <a:lstStyle/>
          <a:p>
            <a:pPr marL="452438" indent="-452438" algn="l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452438" indent="-452438" algn="l">
              <a:spcBef>
                <a:spcPts val="0"/>
              </a:spcBef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6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принципы:</a:t>
            </a:r>
          </a:p>
          <a:p>
            <a:pPr marL="452438" indent="-452438" algn="l">
              <a:spcBef>
                <a:spcPts val="0"/>
              </a:spcBef>
            </a:pPr>
            <a:endParaRPr lang="ru-RU" sz="24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7"/>
              <a:tabLst>
                <a:tab pos="534988" algn="l"/>
              </a:tabLs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 что обеспечение цифровых валют - депонирование денежных средств в качестве залога в обмен на цифровую валюту (эмитированную Банком России) – применяется исключительно в целях межбанковских переводов. В отношении переводов необеспеченных цифровых валют в сегментах C2C, C2B и B2C целесообразно Банку России установить лимиты операций.</a:t>
            </a:r>
          </a:p>
          <a:p>
            <a:pPr marL="72390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7"/>
              <a:tabLst>
                <a:tab pos="534988" algn="l"/>
              </a:tabLst>
            </a:pPr>
            <a:endParaRPr lang="ru-RU" sz="2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7"/>
              <a:tabLst>
                <a:tab pos="534988" algn="l"/>
              </a:tabLs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лицензирование бирж, обменных сервисов (обменных пунктов) Банком России, включая требования в части ПОД/ФТ, регулярной отчетности, к размеру уставного капитала и пр. Утверждение надзорных требований Банка России.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4139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9" y="1772816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1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73359750"/>
              </p:ext>
            </p:extLst>
          </p:nvPr>
        </p:nvGraphicFramePr>
        <p:xfrm>
          <a:off x="1691680" y="233054"/>
          <a:ext cx="7292290" cy="1366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1772816"/>
            <a:ext cx="9036496" cy="5194841"/>
          </a:xfrm>
        </p:spPr>
        <p:txBody>
          <a:bodyPr>
            <a:normAutofit fontScale="92500" lnSpcReduction="20000"/>
          </a:bodyPr>
          <a:lstStyle/>
          <a:p>
            <a:pPr marL="452438" indent="-452438" algn="l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452438" indent="-452438" algn="l">
              <a:spcBef>
                <a:spcPts val="0"/>
              </a:spcBef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6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принципы:</a:t>
            </a:r>
          </a:p>
          <a:p>
            <a:pPr marL="452438" indent="-452438" algn="l">
              <a:spcBef>
                <a:spcPts val="0"/>
              </a:spcBef>
            </a:pPr>
            <a:endParaRPr lang="ru-RU" sz="24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9"/>
              <a:tabLst>
                <a:tab pos="534988" algn="l"/>
              </a:tabLs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порядок налогообложения операций с цифровыми валютами: доход, полученный на бирже (сумма дохода, свыше которой уплачивается налог, должна быть установлена регулирующими органами). Доход, полученный от эмиссии (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майнинга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не облагается НДС. </a:t>
            </a:r>
          </a:p>
          <a:p>
            <a:pPr marL="72390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9"/>
              <a:tabLst>
                <a:tab pos="534988" algn="l"/>
              </a:tabLst>
            </a:pPr>
            <a:endParaRPr lang="ru-RU" sz="2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9"/>
              <a:tabLst>
                <a:tab pos="534988" algn="l"/>
              </a:tabLs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требования по защите прав потребителей: до совершения операций с цифровыми валютами клиент должен ознакомиться с возможными рисками, в том числе связанными с тем, что остатки средств в цифровых валютах не подлежат защите государственной системой страхования вкладов. Оператор ЦФВ обязан проводить обучающие семинары для своих клиентов по использованию цифровых валют и пр.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4139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9" y="1772816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9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19410945"/>
              </p:ext>
            </p:extLst>
          </p:nvPr>
        </p:nvGraphicFramePr>
        <p:xfrm>
          <a:off x="1691680" y="548680"/>
          <a:ext cx="7292290" cy="1051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1772816"/>
            <a:ext cx="9036496" cy="5194841"/>
          </a:xfrm>
        </p:spPr>
        <p:txBody>
          <a:bodyPr>
            <a:normAutofit/>
          </a:bodyPr>
          <a:lstStyle/>
          <a:p>
            <a:pPr marL="452438" indent="-452438" algn="l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452438" indent="-452438" algn="l">
              <a:spcBef>
                <a:spcPts val="0"/>
              </a:spcBef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4139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9" y="1772816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2420888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того, какой будет выбран сценарий регулирования цифровых валют в Российской Федерации, к разработке его методологии необходимо подойти комплексно, учитывая их инновационную специфику выпуска (</a:t>
            </a: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майнига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функционирования, уделяя при этом, не меньше внимания и вопросам защиты прав потребителей, ПОД/ФТ, налогообложения и пр.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6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33748159"/>
              </p:ext>
            </p:extLst>
          </p:nvPr>
        </p:nvGraphicFramePr>
        <p:xfrm>
          <a:off x="1691680" y="548680"/>
          <a:ext cx="7292290" cy="1051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1772816"/>
            <a:ext cx="9036496" cy="5194841"/>
          </a:xfrm>
        </p:spPr>
        <p:txBody>
          <a:bodyPr>
            <a:normAutofit/>
          </a:bodyPr>
          <a:lstStyle/>
          <a:p>
            <a:pPr marL="452438" indent="-452438" algn="l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452438" indent="-452438" algn="l">
              <a:spcBef>
                <a:spcPts val="0"/>
              </a:spcBef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4139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9" y="1772816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0179" y="357301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 В.А.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Правления Ассоциации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«Финансовые инновации»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Банк «ФК Открытие»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Советник по развитию законодательства о НПС</a:t>
            </a:r>
          </a:p>
          <a:p>
            <a:endParaRPr lang="ru-RU" dirty="0" smtClean="0"/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Vadim.Kuznetsov@open.ru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7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42883780"/>
              </p:ext>
            </p:extLst>
          </p:nvPr>
        </p:nvGraphicFramePr>
        <p:xfrm>
          <a:off x="1979712" y="188640"/>
          <a:ext cx="6707088" cy="1225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596407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88640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726563042"/>
              </p:ext>
            </p:extLst>
          </p:nvPr>
        </p:nvGraphicFramePr>
        <p:xfrm>
          <a:off x="520204" y="2204864"/>
          <a:ext cx="8103591" cy="1713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42651074"/>
              </p:ext>
            </p:extLst>
          </p:nvPr>
        </p:nvGraphicFramePr>
        <p:xfrm>
          <a:off x="539552" y="1772816"/>
          <a:ext cx="3528392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888830601"/>
              </p:ext>
            </p:extLst>
          </p:nvPr>
        </p:nvGraphicFramePr>
        <p:xfrm>
          <a:off x="539552" y="3717032"/>
          <a:ext cx="8065963" cy="249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val="27772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098326504"/>
              </p:ext>
            </p:extLst>
          </p:nvPr>
        </p:nvGraphicFramePr>
        <p:xfrm>
          <a:off x="1835696" y="274638"/>
          <a:ext cx="685110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66" y="116632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6198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52347057"/>
              </p:ext>
            </p:extLst>
          </p:nvPr>
        </p:nvGraphicFramePr>
        <p:xfrm>
          <a:off x="495077" y="1702726"/>
          <a:ext cx="8253387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033315219"/>
              </p:ext>
            </p:extLst>
          </p:nvPr>
        </p:nvGraphicFramePr>
        <p:xfrm>
          <a:off x="467544" y="2410612"/>
          <a:ext cx="8280920" cy="101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897437293"/>
              </p:ext>
            </p:extLst>
          </p:nvPr>
        </p:nvGraphicFramePr>
        <p:xfrm>
          <a:off x="506863" y="3439289"/>
          <a:ext cx="8241601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4159526854"/>
              </p:ext>
            </p:extLst>
          </p:nvPr>
        </p:nvGraphicFramePr>
        <p:xfrm>
          <a:off x="527046" y="4179182"/>
          <a:ext cx="8221417" cy="101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837314721"/>
              </p:ext>
            </p:extLst>
          </p:nvPr>
        </p:nvGraphicFramePr>
        <p:xfrm>
          <a:off x="556446" y="5229200"/>
          <a:ext cx="8192017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767810612"/>
              </p:ext>
            </p:extLst>
          </p:nvPr>
        </p:nvGraphicFramePr>
        <p:xfrm>
          <a:off x="578981" y="5805264"/>
          <a:ext cx="8169483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</p:spTree>
    <p:extLst>
      <p:ext uri="{BB962C8B-B14F-4D97-AF65-F5344CB8AC3E}">
        <p14:creationId xmlns:p14="http://schemas.microsoft.com/office/powerpoint/2010/main" val="25435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42349369"/>
              </p:ext>
            </p:extLst>
          </p:nvPr>
        </p:nvGraphicFramePr>
        <p:xfrm>
          <a:off x="1568560" y="233053"/>
          <a:ext cx="7415410" cy="1507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5" y="1859541"/>
            <a:ext cx="8932539" cy="4608512"/>
          </a:xfrm>
        </p:spPr>
        <p:txBody>
          <a:bodyPr>
            <a:normAutofit fontScale="55000" lnSpcReduction="20000"/>
          </a:bodyPr>
          <a:lstStyle/>
          <a:p>
            <a:pPr marL="534988" indent="-360363" algn="l">
              <a:lnSpc>
                <a:spcPct val="12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sz="40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запрет «от выпуска до распространения»: аргументы «за» и «против»</a:t>
            </a:r>
          </a:p>
          <a:p>
            <a:pPr marL="266700" indent="-266700" algn="l">
              <a:lnSpc>
                <a:spcPct val="120000"/>
              </a:lnSpc>
              <a:spcBef>
                <a:spcPts val="0"/>
              </a:spcBef>
            </a:pP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indent="-360363" algn="l">
              <a:lnSpc>
                <a:spcPct val="12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и осуществление операций с необеспеченными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криптовалютами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несет в себе определенные риски как для конечного бенефициара, связанные с их высокой волатильностью и возможностью банкротства сетевых площадок для обмена, так и для регуляторов, связанные с тематикой в сфере ПОД/ФТ;</a:t>
            </a:r>
          </a:p>
          <a:p>
            <a:pPr marL="360363" indent="-185738" algn="l">
              <a:lnSpc>
                <a:spcPct val="120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indent="-360363" algn="l">
              <a:lnSpc>
                <a:spcPct val="120000"/>
              </a:lnSpc>
              <a:spcBef>
                <a:spcPts val="0"/>
              </a:spcBef>
              <a:tabLst>
                <a:tab pos="174625" algn="l"/>
                <a:tab pos="534988" algn="l"/>
              </a:tabLs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Жесткий сценарный подход низкоэффективный и труднореализуемый: производство (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майнинг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 условиях аутсорсинга (опыт Исландии);</a:t>
            </a:r>
          </a:p>
          <a:p>
            <a:pPr marL="534988" indent="-360363" algn="l">
              <a:lnSpc>
                <a:spcPct val="120000"/>
              </a:lnSpc>
              <a:spcBef>
                <a:spcPts val="0"/>
              </a:spcBef>
              <a:buFontTx/>
              <a:buChar char="-"/>
              <a:tabLst>
                <a:tab pos="174625" algn="l"/>
                <a:tab pos="534988" algn="l"/>
              </a:tabLs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Миграция бизнеса в другие юрисдикции;</a:t>
            </a:r>
          </a:p>
          <a:p>
            <a:pPr marL="534988" indent="-360363" algn="l">
              <a:lnSpc>
                <a:spcPct val="120000"/>
              </a:lnSpc>
              <a:spcBef>
                <a:spcPts val="0"/>
              </a:spcBef>
              <a:buFontTx/>
              <a:buChar char="-"/>
              <a:tabLst>
                <a:tab pos="174625" algn="l"/>
                <a:tab pos="534988" algn="l"/>
              </a:tabLs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теневого рынка (например, «серые сетевые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обменники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algn="l"/>
            <a:endParaRPr lang="ru-RU" sz="29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11560" y="3789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4139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64719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9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10853113"/>
              </p:ext>
            </p:extLst>
          </p:nvPr>
        </p:nvGraphicFramePr>
        <p:xfrm>
          <a:off x="1568560" y="233053"/>
          <a:ext cx="7415410" cy="1507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69036" y="1953345"/>
            <a:ext cx="8727590" cy="4680520"/>
          </a:xfrm>
        </p:spPr>
        <p:txBody>
          <a:bodyPr>
            <a:normAutofit fontScale="92500"/>
          </a:bodyPr>
          <a:lstStyle/>
          <a:p>
            <a:pPr marL="452438" indent="-452438" algn="l">
              <a:lnSpc>
                <a:spcPct val="11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эмиссии исключительно обеспеченных цифровых валют: аргументы «за» и «против»</a:t>
            </a:r>
          </a:p>
          <a:p>
            <a:pPr marL="360363" indent="-360363" algn="l">
              <a:lnSpc>
                <a:spcPct val="120000"/>
              </a:lnSpc>
              <a:spcBef>
                <a:spcPts val="0"/>
              </a:spcBef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всех негативных последствий, связанных с выпуском  необеспеченных цифровых валют;</a:t>
            </a:r>
          </a:p>
          <a:p>
            <a:pPr marL="360363" indent="-360363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4625" algn="l"/>
              </a:tabLs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Дублирование отдельных положений Закона №161-ФЗ;</a:t>
            </a:r>
          </a:p>
          <a:p>
            <a:pPr marL="360363" indent="-360363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tabLst>
                <a:tab pos="174625" algn="l"/>
              </a:tabLs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проектов цифровых валют в сфере межбанковских расчетов: международный опыт регуляторов (валютное управление Сингапура, Канада, Китай, Великобритания) и частные инициативы. 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11560" y="3789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4139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3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5885116"/>
              </p:ext>
            </p:extLst>
          </p:nvPr>
        </p:nvGraphicFramePr>
        <p:xfrm>
          <a:off x="1568560" y="233053"/>
          <a:ext cx="7415410" cy="1507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1953345"/>
            <a:ext cx="9036496" cy="4716015"/>
          </a:xfrm>
        </p:spPr>
        <p:txBody>
          <a:bodyPr>
            <a:normAutofit fontScale="85000" lnSpcReduction="20000"/>
          </a:bodyPr>
          <a:lstStyle/>
          <a:p>
            <a:pPr marL="627063" indent="-627063" algn="l"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Сценарий, в основе которого - сбалансированная правовая   структура</a:t>
            </a:r>
          </a:p>
          <a:p>
            <a:pPr marL="1079500" indent="-1079500" algn="l">
              <a:lnSpc>
                <a:spcPct val="120000"/>
              </a:lnSpc>
              <a:spcBef>
                <a:spcPts val="0"/>
              </a:spcBef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9500" indent="-1079500" algn="l">
              <a:lnSpc>
                <a:spcPct val="120000"/>
              </a:lnSpc>
              <a:spcBef>
                <a:spcPts val="0"/>
              </a:spcBef>
            </a:pPr>
            <a:r>
              <a:rPr lang="ru-RU" sz="2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Важно:</a:t>
            </a:r>
          </a:p>
          <a:p>
            <a:pPr marL="534988" indent="-268288" algn="l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риски, связанные с волатильностью, анонимностью и отсутствием законодательных гарантий со стороны регулирующих органов по возмещению средств владельцам цифровых валют в случае банкротства операторов институциональной инфраструктуры (бирж, обменных пунктов).</a:t>
            </a:r>
          </a:p>
          <a:p>
            <a:pPr marL="534988" indent="-534988" algn="l"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2.  Осуществлять выпуск обеспеченных цифровых валют для межбанковских расчетов.</a:t>
            </a:r>
          </a:p>
          <a:p>
            <a:pPr marL="534988" indent="-534988" algn="l"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3.  Руководствоваться методологией Закона №161-ФЗ в отношении переводов ЭДС (лимиты на суммы переводов, специфика анонимных переводов и пр.). 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11560" y="3789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4139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2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39329523"/>
              </p:ext>
            </p:extLst>
          </p:nvPr>
        </p:nvGraphicFramePr>
        <p:xfrm>
          <a:off x="1691680" y="233054"/>
          <a:ext cx="7292290" cy="1366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1916833"/>
            <a:ext cx="9036496" cy="4752527"/>
          </a:xfrm>
        </p:spPr>
        <p:txBody>
          <a:bodyPr>
            <a:normAutofit fontScale="92500" lnSpcReduction="10000"/>
          </a:bodyPr>
          <a:lstStyle/>
          <a:p>
            <a:pPr marL="452438" indent="-452438" algn="l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принципы:</a:t>
            </a:r>
          </a:p>
          <a:p>
            <a:pPr marL="452438" indent="-452438" algn="l">
              <a:lnSpc>
                <a:spcPct val="110000"/>
              </a:lnSpc>
              <a:spcBef>
                <a:spcPts val="0"/>
              </a:spcBef>
            </a:pPr>
            <a:endParaRPr lang="ru-RU" sz="24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277813" algn="l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субъектный состав осуществляющих эмиссию (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майнинг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цифровых валют: Банк России, кредитные организации и юридические лица.</a:t>
            </a:r>
          </a:p>
          <a:p>
            <a:pPr marL="985838" indent="-533400" algn="l">
              <a:lnSpc>
                <a:spcPct val="11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 В отношении юридических лиц - специальное лицензирование, а также требования о необходимости наличия детального бизнес-плана, профессионально-квалифицированного штата сотрудников, регулярной отчетности, а также требования к уставному капиталу,  требования к применению методов ПОД/ФТ;</a:t>
            </a:r>
          </a:p>
          <a:p>
            <a:pPr marL="985838" indent="-533400" algn="l">
              <a:lnSpc>
                <a:spcPct val="110000"/>
              </a:lnSpc>
              <a:spcBef>
                <a:spcPts val="0"/>
              </a:spcBef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277813" algn="l">
              <a:lnSpc>
                <a:spcPct val="11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Признать цифровые валюты официальным средством расчетов (одной из форм безналичных расчетов, по аналогии с переводом электронных денежных средств). 	</a:t>
            </a:r>
          </a:p>
          <a:p>
            <a:pPr marL="452438" indent="-277813" algn="l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4139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9" y="1772816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0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35015131"/>
              </p:ext>
            </p:extLst>
          </p:nvPr>
        </p:nvGraphicFramePr>
        <p:xfrm>
          <a:off x="1691680" y="233054"/>
          <a:ext cx="7292290" cy="1366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3" y="1599690"/>
            <a:ext cx="8910925" cy="5141678"/>
          </a:xfrm>
        </p:spPr>
        <p:txBody>
          <a:bodyPr>
            <a:normAutofit fontScale="55000" lnSpcReduction="20000"/>
          </a:bodyPr>
          <a:lstStyle/>
          <a:p>
            <a:pPr marL="452438" indent="-452438" algn="l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452438" indent="-452438" algn="l">
              <a:spcBef>
                <a:spcPts val="0"/>
              </a:spcBef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452438" indent="-452438" algn="l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принципы:</a:t>
            </a:r>
          </a:p>
          <a:p>
            <a:pPr marL="452438" indent="-452438" algn="l">
              <a:spcBef>
                <a:spcPts val="0"/>
              </a:spcBef>
            </a:pPr>
            <a:endParaRPr lang="ru-RU" sz="40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7063" indent="-360363" algn="l">
              <a:lnSpc>
                <a:spcPct val="135000"/>
              </a:lnSpc>
              <a:spcBef>
                <a:spcPts val="0"/>
              </a:spcBef>
              <a:buAutoNum type="arabicPeriod" startAt="3"/>
              <a:tabLst>
                <a:tab pos="534988" algn="l"/>
              </a:tabLs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Признать, что котировки курсов цифровых валют устанавливаются рыночным способом и не регулируются Банком России.</a:t>
            </a:r>
          </a:p>
          <a:p>
            <a:pPr marL="627063" indent="-360363" algn="l">
              <a:lnSpc>
                <a:spcPct val="135000"/>
              </a:lnSpc>
              <a:spcBef>
                <a:spcPts val="0"/>
              </a:spcBef>
              <a:buAutoNum type="arabicPeriod" startAt="3"/>
              <a:tabLst>
                <a:tab pos="534988" algn="l"/>
              </a:tabLst>
            </a:pP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7063" indent="-360363" algn="l">
              <a:lnSpc>
                <a:spcPct val="135000"/>
              </a:lnSpc>
              <a:spcBef>
                <a:spcPts val="0"/>
              </a:spcBef>
              <a:buAutoNum type="arabicPeriod" startAt="3"/>
              <a:tabLst>
                <a:tab pos="534988" algn="l"/>
              </a:tabLs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Операторов цифровых валют (деятельность, связанная с переводами цифровых валют): Банк России, кредитные организации (далее – Оператор ЦФВ).</a:t>
            </a:r>
          </a:p>
          <a:p>
            <a:pPr marL="1079500" indent="-452438" algn="l">
              <a:lnSpc>
                <a:spcPct val="135000"/>
              </a:lnSpc>
              <a:spcBef>
                <a:spcPts val="0"/>
              </a:spcBef>
              <a:tabLst>
                <a:tab pos="534988" algn="l"/>
              </a:tabLs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Перечень Операторов ЦФВ, перечень субъектов, осуществляющих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майнинг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информация о курсах цифровых валют, используемых в Российской Федерации, размещается на официальном сайте Банка России.</a:t>
            </a:r>
          </a:p>
          <a:p>
            <a:pPr marL="1079500" indent="-1079500" algn="l">
              <a:lnSpc>
                <a:spcPct val="135000"/>
              </a:lnSpc>
              <a:spcBef>
                <a:spcPts val="0"/>
              </a:spcBef>
              <a:tabLst>
                <a:tab pos="534988" algn="l"/>
              </a:tabLs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2438" indent="-452438" algn="l">
              <a:spcBef>
                <a:spcPts val="0"/>
              </a:spcBef>
              <a:tabLst>
                <a:tab pos="534988" algn="l"/>
              </a:tabLst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 algn="l">
              <a:spcBef>
                <a:spcPts val="0"/>
              </a:spcBef>
              <a:tabLst>
                <a:tab pos="534988" algn="l"/>
              </a:tabLs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4139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9" y="1772816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2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80859152"/>
              </p:ext>
            </p:extLst>
          </p:nvPr>
        </p:nvGraphicFramePr>
        <p:xfrm>
          <a:off x="1691680" y="233054"/>
          <a:ext cx="7292290" cy="1366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1772816"/>
            <a:ext cx="9036496" cy="5194841"/>
          </a:xfrm>
        </p:spPr>
        <p:txBody>
          <a:bodyPr>
            <a:normAutofit fontScale="92500" lnSpcReduction="20000"/>
          </a:bodyPr>
          <a:lstStyle/>
          <a:p>
            <a:pPr marL="452438" indent="-452438" algn="l"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452438" indent="-452438" algn="l">
              <a:spcBef>
                <a:spcPts val="0"/>
              </a:spcBef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6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принципы:</a:t>
            </a:r>
          </a:p>
          <a:p>
            <a:pPr marL="452438" indent="-452438" algn="l">
              <a:spcBef>
                <a:spcPts val="0"/>
              </a:spcBef>
            </a:pPr>
            <a:endParaRPr lang="ru-RU" sz="24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  <a:tabLst>
                <a:tab pos="534988" algn="l"/>
              </a:tabLs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сферу использования цифровых валют: B2B (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межбанк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обмен (покупка/продажа) цифровых валют на бирже (обменный пункт)), C2C (за исключением анонимных переводов), C2B (в случаях оплаты за товары (работы, услуги) – Банк России должен установить лимиты таких переводов), B2C (за исключением выплат социального характера, заработной платы и т.п.). Операции с цифровыми валютами возможны с привлечением  банковских платежных агентов с учетом положений Статьи 14 Закона №161-ФЗ. </a:t>
            </a:r>
          </a:p>
          <a:p>
            <a:pPr marL="72390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  <a:tabLst>
                <a:tab pos="534988" algn="l"/>
              </a:tabLst>
            </a:pPr>
            <a:endParaRPr lang="ru-RU" sz="2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  <a:tabLst>
                <a:tab pos="534988" algn="l"/>
              </a:tabLs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требования к переводам анонимных цифровых валют по аналогии с требованиями, установленными Законом №161-ФЗ в отношении переводов электронных денежных средств.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4139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9" y="1772816"/>
            <a:ext cx="85725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2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1114</Words>
  <Application>Microsoft Office PowerPoint</Application>
  <PresentationFormat>Экран (4:3)</PresentationFormat>
  <Paragraphs>148</Paragraphs>
  <Slides>13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Вадим Александрович</dc:creator>
  <cp:lastModifiedBy>вадим кузнецов</cp:lastModifiedBy>
  <cp:revision>51</cp:revision>
  <dcterms:created xsi:type="dcterms:W3CDTF">2017-05-05T08:04:53Z</dcterms:created>
  <dcterms:modified xsi:type="dcterms:W3CDTF">2017-05-16T06:33:17Z</dcterms:modified>
</cp:coreProperties>
</file>