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2" r:id="rId3"/>
    <p:sldId id="280" r:id="rId4"/>
    <p:sldId id="256" r:id="rId5"/>
    <p:sldId id="281" r:id="rId6"/>
    <p:sldId id="265" r:id="rId7"/>
    <p:sldId id="257" r:id="rId8"/>
    <p:sldId id="266" r:id="rId9"/>
    <p:sldId id="273" r:id="rId10"/>
    <p:sldId id="274" r:id="rId11"/>
    <p:sldId id="267" r:id="rId12"/>
    <p:sldId id="275" r:id="rId13"/>
    <p:sldId id="261" r:id="rId14"/>
    <p:sldId id="268" r:id="rId15"/>
    <p:sldId id="276" r:id="rId16"/>
    <p:sldId id="262" r:id="rId17"/>
    <p:sldId id="269" r:id="rId18"/>
    <p:sldId id="277" r:id="rId19"/>
    <p:sldId id="263" r:id="rId20"/>
    <p:sldId id="279" r:id="rId21"/>
    <p:sldId id="270" r:id="rId22"/>
    <p:sldId id="278" r:id="rId23"/>
    <p:sldId id="264" r:id="rId24"/>
    <p:sldId id="27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3" autoAdjust="0"/>
  </p:normalViewPr>
  <p:slideViewPr>
    <p:cSldViewPr>
      <p:cViewPr>
        <p:scale>
          <a:sx n="87" d="100"/>
          <a:sy n="87" d="100"/>
        </p:scale>
        <p:origin x="-230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olidi\&#1056;&#1072;&#1073;&#1086;&#1095;&#1080;&#1081;%20&#1089;&#1090;&#1086;&#1083;\&#1057;&#1056;&#1054;_&#1072;&#1076;&#1084;&#1080;&#1085;&#1080;&#1089;&#1090;&#1088;&#1072;&#1090;&#1080;&#1074;&#1085;&#1099;&#1077;%20&#1073;&#1072;&#1088;&#1100;&#1077;&#1088;&#1099;\&#1057;&#1074;&#1086;&#1076;&#1085;&#1072;&#1103;%20&#1090;&#1072;&#1073;&#1083;&#1080;&#109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2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2460691096051056"/>
          <c:w val="1"/>
          <c:h val="0.4716862092483551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>
                    <a:latin typeface="Baskerville Old Face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'Главная таблица'!$EP$28:$EP$32</c:f>
              <c:strCache>
                <c:ptCount val="5"/>
                <c:pt idx="0">
                  <c:v>Крайне редкие процедуры</c:v>
                </c:pt>
                <c:pt idx="1">
                  <c:v>Редкие процедуры</c:v>
                </c:pt>
                <c:pt idx="2">
                  <c:v>Процедуры, встречающиеся со средней частотой</c:v>
                </c:pt>
                <c:pt idx="3">
                  <c:v>Распространенные процедуры</c:v>
                </c:pt>
                <c:pt idx="4">
                  <c:v>Общепринятые процедуры</c:v>
                </c:pt>
              </c:strCache>
            </c:strRef>
          </c:cat>
          <c:val>
            <c:numRef>
              <c:f>'Главная таблица'!$EQ$28:$EQ$32</c:f>
              <c:numCache>
                <c:formatCode>0</c:formatCode>
                <c:ptCount val="5"/>
                <c:pt idx="0">
                  <c:v>64</c:v>
                </c:pt>
                <c:pt idx="1">
                  <c:v>15</c:v>
                </c:pt>
                <c:pt idx="2">
                  <c:v>26</c:v>
                </c:pt>
                <c:pt idx="3">
                  <c:v>21</c:v>
                </c:pt>
                <c:pt idx="4">
                  <c:v>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3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6.436784801688699E-3"/>
          <c:y val="0.6382222962880667"/>
          <c:w val="0.99291788091921407"/>
          <c:h val="0.34788167827031558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3C490-C9DD-45F0-BBD7-F339FE27993F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01CE6A8A-D9D5-450F-AB21-CA9111C10183}">
      <dgm:prSet phldrT="[Текст]" custT="1"/>
      <dgm:spPr/>
      <dgm:t>
        <a:bodyPr/>
        <a:lstStyle/>
        <a:p>
          <a:pPr algn="ctr"/>
          <a:r>
            <a:rPr lang="ru-RU" sz="1200" b="1" dirty="0" smtClean="0"/>
            <a:t>Генеральный план </a:t>
          </a:r>
          <a:endParaRPr lang="ru-RU" sz="1200" b="1" dirty="0"/>
        </a:p>
      </dgm:t>
    </dgm:pt>
    <dgm:pt modelId="{C3032EE1-B85D-4B29-AD97-0AC3CE228013}" type="parTrans" cxnId="{D4943CC1-902A-4B7A-B3C3-EBA898BDAD28}">
      <dgm:prSet/>
      <dgm:spPr/>
      <dgm:t>
        <a:bodyPr/>
        <a:lstStyle/>
        <a:p>
          <a:pPr algn="ctr"/>
          <a:endParaRPr lang="ru-RU" sz="2000" b="1"/>
        </a:p>
      </dgm:t>
    </dgm:pt>
    <dgm:pt modelId="{87BCA2A1-0863-431A-A590-34B272F967EC}" type="sibTrans" cxnId="{D4943CC1-902A-4B7A-B3C3-EBA898BDAD28}">
      <dgm:prSet/>
      <dgm:spPr/>
      <dgm:t>
        <a:bodyPr/>
        <a:lstStyle/>
        <a:p>
          <a:pPr algn="ctr"/>
          <a:endParaRPr lang="ru-RU" sz="2000" b="1"/>
        </a:p>
      </dgm:t>
    </dgm:pt>
    <dgm:pt modelId="{3701B32D-8E04-47FB-AD95-F83B0CBF6796}">
      <dgm:prSet phldrT="[Текст]" custT="1"/>
      <dgm:spPr/>
      <dgm:t>
        <a:bodyPr/>
        <a:lstStyle/>
        <a:p>
          <a:pPr algn="ctr"/>
          <a:r>
            <a:rPr lang="ru-RU" sz="1200" b="1" dirty="0" smtClean="0"/>
            <a:t>Программы развития коммунальной инфраструктуры</a:t>
          </a:r>
          <a:endParaRPr lang="ru-RU" sz="1200" b="1" dirty="0"/>
        </a:p>
      </dgm:t>
    </dgm:pt>
    <dgm:pt modelId="{B8E8F5AE-5E46-46FD-99CA-49E71FD809AF}" type="parTrans" cxnId="{26A1EEBC-D65F-43C2-B255-8966798337E7}">
      <dgm:prSet/>
      <dgm:spPr/>
      <dgm:t>
        <a:bodyPr/>
        <a:lstStyle/>
        <a:p>
          <a:pPr algn="ctr"/>
          <a:endParaRPr lang="ru-RU" sz="2000" b="1"/>
        </a:p>
      </dgm:t>
    </dgm:pt>
    <dgm:pt modelId="{236302B6-40BB-4ED4-B404-1095E02767F7}" type="sibTrans" cxnId="{26A1EEBC-D65F-43C2-B255-8966798337E7}">
      <dgm:prSet/>
      <dgm:spPr/>
      <dgm:t>
        <a:bodyPr/>
        <a:lstStyle/>
        <a:p>
          <a:pPr algn="ctr"/>
          <a:endParaRPr lang="ru-RU" sz="2000" b="1"/>
        </a:p>
      </dgm:t>
    </dgm:pt>
    <dgm:pt modelId="{DB430A01-AFDB-471D-8FF1-69281A15CE87}">
      <dgm:prSet custT="1"/>
      <dgm:spPr/>
      <dgm:t>
        <a:bodyPr/>
        <a:lstStyle/>
        <a:p>
          <a:pPr algn="ctr"/>
          <a:r>
            <a:rPr lang="ru-RU" sz="1200" b="1" dirty="0" smtClean="0"/>
            <a:t>Местные нормативы градостроительного проектирования – показатели в отношении инфраструктуры</a:t>
          </a:r>
          <a:endParaRPr lang="ru-RU" sz="1200" b="1" dirty="0"/>
        </a:p>
      </dgm:t>
    </dgm:pt>
    <dgm:pt modelId="{7DD8ED14-EBB7-4656-8B40-16D6B6B88553}" type="parTrans" cxnId="{0E3381C3-0005-45E1-A4D1-F07303428621}">
      <dgm:prSet/>
      <dgm:spPr/>
      <dgm:t>
        <a:bodyPr/>
        <a:lstStyle/>
        <a:p>
          <a:pPr algn="ctr"/>
          <a:endParaRPr lang="ru-RU" sz="2000" b="1"/>
        </a:p>
      </dgm:t>
    </dgm:pt>
    <dgm:pt modelId="{8305BA48-2FCA-4E89-A2EA-E012CE63ABC0}" type="sibTrans" cxnId="{0E3381C3-0005-45E1-A4D1-F07303428621}">
      <dgm:prSet/>
      <dgm:spPr/>
      <dgm:t>
        <a:bodyPr/>
        <a:lstStyle/>
        <a:p>
          <a:pPr algn="ctr"/>
          <a:endParaRPr lang="ru-RU" sz="2000" b="1"/>
        </a:p>
      </dgm:t>
    </dgm:pt>
    <dgm:pt modelId="{52AC236D-1737-45AE-9EA4-806A95C18527}">
      <dgm:prSet custT="1"/>
      <dgm:spPr/>
      <dgm:t>
        <a:bodyPr/>
        <a:lstStyle/>
        <a:p>
          <a:pPr algn="ctr"/>
          <a:r>
            <a:rPr lang="ru-RU" sz="1200" b="1" smtClean="0"/>
            <a:t>Инвестиционные программы организаций коммунального комплекса</a:t>
          </a:r>
          <a:endParaRPr lang="ru-RU" sz="1200" b="1" dirty="0"/>
        </a:p>
      </dgm:t>
    </dgm:pt>
    <dgm:pt modelId="{555E19A8-F323-4ABB-A7E6-5284DBC70F36}" type="parTrans" cxnId="{1406C45D-F9D0-4418-9C80-0ADDDAA47630}">
      <dgm:prSet/>
      <dgm:spPr/>
      <dgm:t>
        <a:bodyPr/>
        <a:lstStyle/>
        <a:p>
          <a:pPr algn="ctr"/>
          <a:endParaRPr lang="ru-RU" sz="2000" b="1"/>
        </a:p>
      </dgm:t>
    </dgm:pt>
    <dgm:pt modelId="{CFD482D7-5B55-4E87-B563-259AC2441343}" type="sibTrans" cxnId="{1406C45D-F9D0-4418-9C80-0ADDDAA47630}">
      <dgm:prSet/>
      <dgm:spPr/>
      <dgm:t>
        <a:bodyPr/>
        <a:lstStyle/>
        <a:p>
          <a:pPr algn="ctr"/>
          <a:endParaRPr lang="ru-RU" sz="2000" b="1"/>
        </a:p>
      </dgm:t>
    </dgm:pt>
    <dgm:pt modelId="{BAEBB43E-4923-4547-88A5-880BFE3A3DA3}">
      <dgm:prSet custT="1"/>
      <dgm:spPr/>
      <dgm:t>
        <a:bodyPr/>
        <a:lstStyle/>
        <a:p>
          <a:pPr algn="ctr"/>
          <a:endParaRPr lang="ru-RU" sz="1000" b="1" dirty="0"/>
        </a:p>
      </dgm:t>
    </dgm:pt>
    <dgm:pt modelId="{F61A4887-681F-42C3-8C63-3105B5433548}" type="parTrans" cxnId="{258936D5-C261-4CD6-BFCA-810425D8B62E}">
      <dgm:prSet/>
      <dgm:spPr/>
      <dgm:t>
        <a:bodyPr/>
        <a:lstStyle/>
        <a:p>
          <a:pPr algn="ctr"/>
          <a:endParaRPr lang="ru-RU" sz="2000" b="1"/>
        </a:p>
      </dgm:t>
    </dgm:pt>
    <dgm:pt modelId="{744A00EA-70C8-4ED5-A8A7-D8A98D0F3D10}" type="sibTrans" cxnId="{258936D5-C261-4CD6-BFCA-810425D8B62E}">
      <dgm:prSet/>
      <dgm:spPr/>
      <dgm:t>
        <a:bodyPr/>
        <a:lstStyle/>
        <a:p>
          <a:pPr algn="ctr"/>
          <a:endParaRPr lang="ru-RU" sz="2000" b="1"/>
        </a:p>
      </dgm:t>
    </dgm:pt>
    <dgm:pt modelId="{6FF9CF9F-2326-452A-811E-E8BC00BBB8CF}">
      <dgm:prSet phldrT="[Текст]" custT="1"/>
      <dgm:spPr/>
      <dgm:t>
        <a:bodyPr/>
        <a:lstStyle/>
        <a:p>
          <a:pPr algn="ctr"/>
          <a:r>
            <a:rPr lang="ru-RU" sz="1200" b="1" dirty="0" smtClean="0"/>
            <a:t>Правила землепользования и застройки</a:t>
          </a:r>
          <a:endParaRPr lang="ru-RU" sz="1200" b="1" dirty="0"/>
        </a:p>
      </dgm:t>
    </dgm:pt>
    <dgm:pt modelId="{BA81EBA8-55CB-425C-97FB-32F3F1398908}" type="sibTrans" cxnId="{A501561D-A066-4ED6-BE4B-EB4C0EA7E34B}">
      <dgm:prSet/>
      <dgm:spPr/>
      <dgm:t>
        <a:bodyPr/>
        <a:lstStyle/>
        <a:p>
          <a:pPr algn="ctr"/>
          <a:endParaRPr lang="ru-RU" sz="2000" b="1"/>
        </a:p>
      </dgm:t>
    </dgm:pt>
    <dgm:pt modelId="{4FD50B5F-74AC-46E0-9625-CEF8BCDF0839}" type="parTrans" cxnId="{A501561D-A066-4ED6-BE4B-EB4C0EA7E34B}">
      <dgm:prSet/>
      <dgm:spPr/>
      <dgm:t>
        <a:bodyPr/>
        <a:lstStyle/>
        <a:p>
          <a:pPr algn="ctr"/>
          <a:endParaRPr lang="ru-RU" sz="2000" b="1"/>
        </a:p>
      </dgm:t>
    </dgm:pt>
    <dgm:pt modelId="{00A3FD98-3B59-4867-8EA6-C3BC78580B57}" type="pres">
      <dgm:prSet presAssocID="{4723C490-C9DD-45F0-BBD7-F339FE27993F}" presName="CompostProcess" presStyleCnt="0">
        <dgm:presLayoutVars>
          <dgm:dir/>
          <dgm:resizeHandles val="exact"/>
        </dgm:presLayoutVars>
      </dgm:prSet>
      <dgm:spPr/>
    </dgm:pt>
    <dgm:pt modelId="{10531AB1-5ADC-4398-A934-DA073F1B4D3B}" type="pres">
      <dgm:prSet presAssocID="{4723C490-C9DD-45F0-BBD7-F339FE27993F}" presName="arrow" presStyleLbl="bgShp" presStyleIdx="0" presStyleCnt="1" custAng="5400000" custScaleX="42832" custLinFactNeighborX="64116" custLinFactNeighborY="26897"/>
      <dgm:spPr/>
    </dgm:pt>
    <dgm:pt modelId="{0E9BF003-3F96-4184-B1F8-BAF5AD2619A8}" type="pres">
      <dgm:prSet presAssocID="{4723C490-C9DD-45F0-BBD7-F339FE27993F}" presName="linearProcess" presStyleCnt="0"/>
      <dgm:spPr/>
    </dgm:pt>
    <dgm:pt modelId="{7EF6D1F9-A880-4C04-AAF5-06E7C3EF77FD}" type="pres">
      <dgm:prSet presAssocID="{01CE6A8A-D9D5-450F-AB21-CA9111C10183}" presName="textNode" presStyleLbl="node1" presStyleIdx="0" presStyleCnt="5" custScaleY="97456" custLinFactNeighborX="46420" custLinFactNeighborY="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531B0-E3AB-4A6B-A844-C37AABF2A2CB}" type="pres">
      <dgm:prSet presAssocID="{87BCA2A1-0863-431A-A590-34B272F967EC}" presName="sibTrans" presStyleCnt="0"/>
      <dgm:spPr/>
    </dgm:pt>
    <dgm:pt modelId="{5D75367F-6530-41B9-AA24-1BFCFCD20B93}" type="pres">
      <dgm:prSet presAssocID="{6FF9CF9F-2326-452A-811E-E8BC00BBB8CF}" presName="textNode" presStyleLbl="node1" presStyleIdx="1" presStyleCnt="5" custLinFactNeighborX="93737" custLinFactNeighborY="1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D29F0-0686-4180-9599-BF44B1D4B5AA}" type="pres">
      <dgm:prSet presAssocID="{BA81EBA8-55CB-425C-97FB-32F3F1398908}" presName="sibTrans" presStyleCnt="0"/>
      <dgm:spPr/>
    </dgm:pt>
    <dgm:pt modelId="{06FC4B49-5622-4F81-A4D4-3036AB0466D3}" type="pres">
      <dgm:prSet presAssocID="{3701B32D-8E04-47FB-AD95-F83B0CBF6796}" presName="textNode" presStyleLbl="node1" presStyleIdx="2" presStyleCnt="5" custLinFactNeighborX="50947" custLinFactNeighborY="1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7FF9A-8699-4160-86DE-84039553C70F}" type="pres">
      <dgm:prSet presAssocID="{236302B6-40BB-4ED4-B404-1095E02767F7}" presName="sibTrans" presStyleCnt="0"/>
      <dgm:spPr/>
    </dgm:pt>
    <dgm:pt modelId="{3D3DF6B6-EED8-490F-8B6D-125834192F02}" type="pres">
      <dgm:prSet presAssocID="{DB430A01-AFDB-471D-8FF1-69281A15CE87}" presName="textNode" presStyleLbl="node1" presStyleIdx="3" presStyleCnt="5" custScaleX="116573" custLinFactNeighborX="27742" custLinFactNeighborY="1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07E92-E9C9-4E73-97EE-FA508BD4FCB9}" type="pres">
      <dgm:prSet presAssocID="{8305BA48-2FCA-4E89-A2EA-E012CE63ABC0}" presName="sibTrans" presStyleCnt="0"/>
      <dgm:spPr/>
    </dgm:pt>
    <dgm:pt modelId="{BC42BBB4-B2B6-442E-B002-C3652ACFF901}" type="pres">
      <dgm:prSet presAssocID="{52AC236D-1737-45AE-9EA4-806A95C18527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FEF082-6F43-409D-B8BB-5D68B2BB4D30}" type="presOf" srcId="{BAEBB43E-4923-4547-88A5-880BFE3A3DA3}" destId="{3D3DF6B6-EED8-490F-8B6D-125834192F02}" srcOrd="0" destOrd="1" presId="urn:microsoft.com/office/officeart/2005/8/layout/hProcess9"/>
    <dgm:cxn modelId="{D4943CC1-902A-4B7A-B3C3-EBA898BDAD28}" srcId="{4723C490-C9DD-45F0-BBD7-F339FE27993F}" destId="{01CE6A8A-D9D5-450F-AB21-CA9111C10183}" srcOrd="0" destOrd="0" parTransId="{C3032EE1-B85D-4B29-AD97-0AC3CE228013}" sibTransId="{87BCA2A1-0863-431A-A590-34B272F967EC}"/>
    <dgm:cxn modelId="{A501561D-A066-4ED6-BE4B-EB4C0EA7E34B}" srcId="{4723C490-C9DD-45F0-BBD7-F339FE27993F}" destId="{6FF9CF9F-2326-452A-811E-E8BC00BBB8CF}" srcOrd="1" destOrd="0" parTransId="{4FD50B5F-74AC-46E0-9625-CEF8BCDF0839}" sibTransId="{BA81EBA8-55CB-425C-97FB-32F3F1398908}"/>
    <dgm:cxn modelId="{26A1EEBC-D65F-43C2-B255-8966798337E7}" srcId="{4723C490-C9DD-45F0-BBD7-F339FE27993F}" destId="{3701B32D-8E04-47FB-AD95-F83B0CBF6796}" srcOrd="2" destOrd="0" parTransId="{B8E8F5AE-5E46-46FD-99CA-49E71FD809AF}" sibTransId="{236302B6-40BB-4ED4-B404-1095E02767F7}"/>
    <dgm:cxn modelId="{B0D8EFD8-8302-40A5-B790-4DC0284C3599}" type="presOf" srcId="{3701B32D-8E04-47FB-AD95-F83B0CBF6796}" destId="{06FC4B49-5622-4F81-A4D4-3036AB0466D3}" srcOrd="0" destOrd="0" presId="urn:microsoft.com/office/officeart/2005/8/layout/hProcess9"/>
    <dgm:cxn modelId="{258936D5-C261-4CD6-BFCA-810425D8B62E}" srcId="{DB430A01-AFDB-471D-8FF1-69281A15CE87}" destId="{BAEBB43E-4923-4547-88A5-880BFE3A3DA3}" srcOrd="0" destOrd="0" parTransId="{F61A4887-681F-42C3-8C63-3105B5433548}" sibTransId="{744A00EA-70C8-4ED5-A8A7-D8A98D0F3D10}"/>
    <dgm:cxn modelId="{AB46EB21-972F-442F-8AC7-BCAEDB27F131}" type="presOf" srcId="{DB430A01-AFDB-471D-8FF1-69281A15CE87}" destId="{3D3DF6B6-EED8-490F-8B6D-125834192F02}" srcOrd="0" destOrd="0" presId="urn:microsoft.com/office/officeart/2005/8/layout/hProcess9"/>
    <dgm:cxn modelId="{78EF8A84-4A79-4FED-807F-250F36606667}" type="presOf" srcId="{52AC236D-1737-45AE-9EA4-806A95C18527}" destId="{BC42BBB4-B2B6-442E-B002-C3652ACFF901}" srcOrd="0" destOrd="0" presId="urn:microsoft.com/office/officeart/2005/8/layout/hProcess9"/>
    <dgm:cxn modelId="{D55D3D3C-FA77-4ECA-90F2-9E2944EEDFAA}" type="presOf" srcId="{4723C490-C9DD-45F0-BBD7-F339FE27993F}" destId="{00A3FD98-3B59-4867-8EA6-C3BC78580B57}" srcOrd="0" destOrd="0" presId="urn:microsoft.com/office/officeart/2005/8/layout/hProcess9"/>
    <dgm:cxn modelId="{4A5A7594-1FC1-49FA-94AC-F70DFEDACACE}" type="presOf" srcId="{01CE6A8A-D9D5-450F-AB21-CA9111C10183}" destId="{7EF6D1F9-A880-4C04-AAF5-06E7C3EF77FD}" srcOrd="0" destOrd="0" presId="urn:microsoft.com/office/officeart/2005/8/layout/hProcess9"/>
    <dgm:cxn modelId="{0E3381C3-0005-45E1-A4D1-F07303428621}" srcId="{4723C490-C9DD-45F0-BBD7-F339FE27993F}" destId="{DB430A01-AFDB-471D-8FF1-69281A15CE87}" srcOrd="3" destOrd="0" parTransId="{7DD8ED14-EBB7-4656-8B40-16D6B6B88553}" sibTransId="{8305BA48-2FCA-4E89-A2EA-E012CE63ABC0}"/>
    <dgm:cxn modelId="{181F2588-7DBA-4ABA-9735-8203C5C89DB8}" type="presOf" srcId="{6FF9CF9F-2326-452A-811E-E8BC00BBB8CF}" destId="{5D75367F-6530-41B9-AA24-1BFCFCD20B93}" srcOrd="0" destOrd="0" presId="urn:microsoft.com/office/officeart/2005/8/layout/hProcess9"/>
    <dgm:cxn modelId="{1406C45D-F9D0-4418-9C80-0ADDDAA47630}" srcId="{4723C490-C9DD-45F0-BBD7-F339FE27993F}" destId="{52AC236D-1737-45AE-9EA4-806A95C18527}" srcOrd="4" destOrd="0" parTransId="{555E19A8-F323-4ABB-A7E6-5284DBC70F36}" sibTransId="{CFD482D7-5B55-4E87-B563-259AC2441343}"/>
    <dgm:cxn modelId="{B343F561-6311-46BA-A0AA-FFB576859926}" type="presParOf" srcId="{00A3FD98-3B59-4867-8EA6-C3BC78580B57}" destId="{10531AB1-5ADC-4398-A934-DA073F1B4D3B}" srcOrd="0" destOrd="0" presId="urn:microsoft.com/office/officeart/2005/8/layout/hProcess9"/>
    <dgm:cxn modelId="{A8BB65B3-00AC-464E-98AE-6EABEEEC1AAF}" type="presParOf" srcId="{00A3FD98-3B59-4867-8EA6-C3BC78580B57}" destId="{0E9BF003-3F96-4184-B1F8-BAF5AD2619A8}" srcOrd="1" destOrd="0" presId="urn:microsoft.com/office/officeart/2005/8/layout/hProcess9"/>
    <dgm:cxn modelId="{B60FE753-54A7-4947-9BCC-F064BC3824CA}" type="presParOf" srcId="{0E9BF003-3F96-4184-B1F8-BAF5AD2619A8}" destId="{7EF6D1F9-A880-4C04-AAF5-06E7C3EF77FD}" srcOrd="0" destOrd="0" presId="urn:microsoft.com/office/officeart/2005/8/layout/hProcess9"/>
    <dgm:cxn modelId="{292C0CD4-D1EC-4178-B7A0-BD859C025F8A}" type="presParOf" srcId="{0E9BF003-3F96-4184-B1F8-BAF5AD2619A8}" destId="{DB7531B0-E3AB-4A6B-A844-C37AABF2A2CB}" srcOrd="1" destOrd="0" presId="urn:microsoft.com/office/officeart/2005/8/layout/hProcess9"/>
    <dgm:cxn modelId="{AA06C1F2-FF07-42F9-B0F4-E7D7B721B5DD}" type="presParOf" srcId="{0E9BF003-3F96-4184-B1F8-BAF5AD2619A8}" destId="{5D75367F-6530-41B9-AA24-1BFCFCD20B93}" srcOrd="2" destOrd="0" presId="urn:microsoft.com/office/officeart/2005/8/layout/hProcess9"/>
    <dgm:cxn modelId="{9E7AF95D-3B0F-435E-98DA-0E73BD8C6CB6}" type="presParOf" srcId="{0E9BF003-3F96-4184-B1F8-BAF5AD2619A8}" destId="{318D29F0-0686-4180-9599-BF44B1D4B5AA}" srcOrd="3" destOrd="0" presId="urn:microsoft.com/office/officeart/2005/8/layout/hProcess9"/>
    <dgm:cxn modelId="{90C5295C-D005-49F3-B542-0E823C0EF379}" type="presParOf" srcId="{0E9BF003-3F96-4184-B1F8-BAF5AD2619A8}" destId="{06FC4B49-5622-4F81-A4D4-3036AB0466D3}" srcOrd="4" destOrd="0" presId="urn:microsoft.com/office/officeart/2005/8/layout/hProcess9"/>
    <dgm:cxn modelId="{2AEAF2EF-39C7-4649-AD3F-EAA6D16D65C0}" type="presParOf" srcId="{0E9BF003-3F96-4184-B1F8-BAF5AD2619A8}" destId="{8C87FF9A-8699-4160-86DE-84039553C70F}" srcOrd="5" destOrd="0" presId="urn:microsoft.com/office/officeart/2005/8/layout/hProcess9"/>
    <dgm:cxn modelId="{8240D384-5C0F-4DC8-AFBF-A7FB772A9868}" type="presParOf" srcId="{0E9BF003-3F96-4184-B1F8-BAF5AD2619A8}" destId="{3D3DF6B6-EED8-490F-8B6D-125834192F02}" srcOrd="6" destOrd="0" presId="urn:microsoft.com/office/officeart/2005/8/layout/hProcess9"/>
    <dgm:cxn modelId="{DC12895D-D9BF-45A5-9BE1-69B4E1FA353B}" type="presParOf" srcId="{0E9BF003-3F96-4184-B1F8-BAF5AD2619A8}" destId="{FDC07E92-E9C9-4E73-97EE-FA508BD4FCB9}" srcOrd="7" destOrd="0" presId="urn:microsoft.com/office/officeart/2005/8/layout/hProcess9"/>
    <dgm:cxn modelId="{12167C3B-AEB7-48BB-9E2A-FD00DA0E72BD}" type="presParOf" srcId="{0E9BF003-3F96-4184-B1F8-BAF5AD2619A8}" destId="{BC42BBB4-B2B6-442E-B002-C3652ACFF90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A5C4F-A83A-465D-A7C0-FA7CF89C9ACF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CE9C4D-BCAD-4602-8A3D-FAC513A6DDFB}">
      <dgm:prSet phldrT="[Текст]" custT="1"/>
      <dgm:spPr/>
      <dgm:t>
        <a:bodyPr/>
        <a:lstStyle/>
        <a:p>
          <a:r>
            <a:rPr lang="ru-RU" sz="1200" b="0" dirty="0" smtClean="0">
              <a:effectLst/>
            </a:rPr>
            <a:t>Выдача </a:t>
          </a:r>
          <a:r>
            <a:rPr lang="ru-RU" sz="1200" b="0" dirty="0" err="1" smtClean="0">
              <a:effectLst/>
            </a:rPr>
            <a:t>градострои</a:t>
          </a:r>
          <a:r>
            <a:rPr lang="ru-RU" sz="1200" b="0" dirty="0" smtClean="0">
              <a:effectLst/>
            </a:rPr>
            <a:t>-тельного плана земельного участка (ГПЗУ)</a:t>
          </a:r>
          <a:endParaRPr lang="ru-RU" sz="1200" b="0" dirty="0"/>
        </a:p>
      </dgm:t>
    </dgm:pt>
    <dgm:pt modelId="{DE7B9140-A52B-4A88-B005-341040592F97}" type="parTrans" cxnId="{0B9F2DC8-3EF4-4131-9D85-1E497B213784}">
      <dgm:prSet/>
      <dgm:spPr/>
      <dgm:t>
        <a:bodyPr/>
        <a:lstStyle/>
        <a:p>
          <a:endParaRPr lang="ru-RU" sz="1200" b="0"/>
        </a:p>
      </dgm:t>
    </dgm:pt>
    <dgm:pt modelId="{09D1AE91-58A7-443D-8DD0-A81F25493538}" type="sibTrans" cxnId="{0B9F2DC8-3EF4-4131-9D85-1E497B213784}">
      <dgm:prSet/>
      <dgm:spPr/>
      <dgm:t>
        <a:bodyPr/>
        <a:lstStyle/>
        <a:p>
          <a:endParaRPr lang="ru-RU" sz="1200" b="0"/>
        </a:p>
      </dgm:t>
    </dgm:pt>
    <dgm:pt modelId="{38302E8E-2F43-44B9-BF1A-6D5E529FD1D5}">
      <dgm:prSet phldrT="[Текст]" custT="1"/>
      <dgm:spPr/>
      <dgm:t>
        <a:bodyPr/>
        <a:lstStyle/>
        <a:p>
          <a:r>
            <a:rPr lang="ru-RU" sz="1200" b="0" dirty="0" smtClean="0">
              <a:effectLst/>
            </a:rPr>
            <a:t>Заключение договора об осуществлении технологического присоединения объекта капитального строительства к электрическим сетям с одновременной выдачей технических условий (далее также  - ТУ)  на присоединение объекта капитального строительства к сетям электроснабжения </a:t>
          </a:r>
          <a:endParaRPr lang="ru-RU" sz="1200" b="0" dirty="0"/>
        </a:p>
      </dgm:t>
    </dgm:pt>
    <dgm:pt modelId="{89220BAA-2EA0-4F22-B421-FA53DC4E51CD}" type="parTrans" cxnId="{B0853043-4405-4424-9FEF-A96E172040A4}">
      <dgm:prSet/>
      <dgm:spPr/>
      <dgm:t>
        <a:bodyPr/>
        <a:lstStyle/>
        <a:p>
          <a:endParaRPr lang="ru-RU" sz="1200" b="0"/>
        </a:p>
      </dgm:t>
    </dgm:pt>
    <dgm:pt modelId="{B4001FF8-D1E5-4BBB-A978-39FC09ECCDB9}" type="sibTrans" cxnId="{B0853043-4405-4424-9FEF-A96E172040A4}">
      <dgm:prSet/>
      <dgm:spPr/>
      <dgm:t>
        <a:bodyPr/>
        <a:lstStyle/>
        <a:p>
          <a:endParaRPr lang="ru-RU" sz="1200" b="0"/>
        </a:p>
      </dgm:t>
    </dgm:pt>
    <dgm:pt modelId="{235E2138-FFFB-4260-9E95-5705E944A9EF}">
      <dgm:prSet phldrT="[Текст]" custT="1"/>
      <dgm:spPr/>
      <dgm:t>
        <a:bodyPr/>
        <a:lstStyle/>
        <a:p>
          <a:r>
            <a:rPr lang="ru-RU" sz="1200" b="0" dirty="0" smtClean="0">
              <a:effectLst/>
            </a:rPr>
            <a:t>Выдача технических условий на подключение объекта капитального строительства к сетям теплоснабжения </a:t>
          </a:r>
          <a:endParaRPr lang="ru-RU" sz="1200" b="0" dirty="0"/>
        </a:p>
      </dgm:t>
    </dgm:pt>
    <dgm:pt modelId="{692DF7D2-203B-45FE-BCDA-2C0D62363971}" type="parTrans" cxnId="{C6BFB9CF-205A-4549-8BDA-84014275A069}">
      <dgm:prSet/>
      <dgm:spPr/>
      <dgm:t>
        <a:bodyPr/>
        <a:lstStyle/>
        <a:p>
          <a:endParaRPr lang="ru-RU" sz="1200" b="0"/>
        </a:p>
      </dgm:t>
    </dgm:pt>
    <dgm:pt modelId="{2857C673-E7FE-4C7E-AAD1-5C163DA63893}" type="sibTrans" cxnId="{C6BFB9CF-205A-4549-8BDA-84014275A069}">
      <dgm:prSet/>
      <dgm:spPr/>
      <dgm:t>
        <a:bodyPr/>
        <a:lstStyle/>
        <a:p>
          <a:endParaRPr lang="ru-RU" sz="1200" b="0"/>
        </a:p>
      </dgm:t>
    </dgm:pt>
    <dgm:pt modelId="{4893AA79-2769-4120-810E-1125F6318A14}">
      <dgm:prSet phldrT="[Текст]" custT="1"/>
      <dgm:spPr/>
      <dgm:t>
        <a:bodyPr/>
        <a:lstStyle/>
        <a:p>
          <a:r>
            <a:rPr lang="ru-RU" sz="1200" b="0" dirty="0" smtClean="0">
              <a:effectLst/>
            </a:rPr>
            <a:t>Выдача технических условий на подключение объекта капитального строительства к сетям водоснабжения </a:t>
          </a:r>
          <a:endParaRPr lang="ru-RU" sz="1200" b="0" dirty="0"/>
        </a:p>
      </dgm:t>
    </dgm:pt>
    <dgm:pt modelId="{CBA1ECA6-6754-4BED-91BC-426166B88545}" type="parTrans" cxnId="{019B6DA3-47BD-4CC6-9ABD-DC9440D41E5D}">
      <dgm:prSet/>
      <dgm:spPr/>
      <dgm:t>
        <a:bodyPr/>
        <a:lstStyle/>
        <a:p>
          <a:endParaRPr lang="ru-RU" sz="1200" b="0"/>
        </a:p>
      </dgm:t>
    </dgm:pt>
    <dgm:pt modelId="{D12450FC-C76C-495A-8BC6-0529425034D6}" type="sibTrans" cxnId="{019B6DA3-47BD-4CC6-9ABD-DC9440D41E5D}">
      <dgm:prSet/>
      <dgm:spPr/>
      <dgm:t>
        <a:bodyPr/>
        <a:lstStyle/>
        <a:p>
          <a:endParaRPr lang="ru-RU" sz="1200" b="0"/>
        </a:p>
      </dgm:t>
    </dgm:pt>
    <dgm:pt modelId="{0EAEEF81-7D8B-4CC5-A149-325BE2869B00}">
      <dgm:prSet phldrT="[Текст]" custT="1"/>
      <dgm:spPr/>
      <dgm:t>
        <a:bodyPr/>
        <a:lstStyle/>
        <a:p>
          <a:r>
            <a:rPr lang="ru-RU" sz="1200" b="0" dirty="0" smtClean="0">
              <a:effectLst/>
            </a:rPr>
            <a:t>Выдача технических условий на подключение объекта капитального строительства к сетям водоотведения </a:t>
          </a:r>
          <a:endParaRPr lang="ru-RU" sz="1200" b="0" dirty="0"/>
        </a:p>
      </dgm:t>
    </dgm:pt>
    <dgm:pt modelId="{00FEDFF9-7AEC-4B0F-BBD5-DA5DCA711B0C}" type="parTrans" cxnId="{3E42D9E4-F123-47FB-8C94-D723DAB76B1D}">
      <dgm:prSet/>
      <dgm:spPr/>
      <dgm:t>
        <a:bodyPr/>
        <a:lstStyle/>
        <a:p>
          <a:endParaRPr lang="ru-RU" sz="1200" b="0"/>
        </a:p>
      </dgm:t>
    </dgm:pt>
    <dgm:pt modelId="{8D9FFAC4-46FE-4A54-8D4D-48CE41F382EC}" type="sibTrans" cxnId="{3E42D9E4-F123-47FB-8C94-D723DAB76B1D}">
      <dgm:prSet/>
      <dgm:spPr/>
      <dgm:t>
        <a:bodyPr/>
        <a:lstStyle/>
        <a:p>
          <a:endParaRPr lang="ru-RU" sz="1200" b="0"/>
        </a:p>
      </dgm:t>
    </dgm:pt>
    <dgm:pt modelId="{C7A68184-40F4-4F5A-808D-1E091A19DB67}">
      <dgm:prSet custT="1"/>
      <dgm:spPr/>
      <dgm:t>
        <a:bodyPr/>
        <a:lstStyle/>
        <a:p>
          <a:r>
            <a:rPr lang="ru-RU" sz="1200" b="0" dirty="0" smtClean="0">
              <a:effectLst/>
            </a:rPr>
            <a:t>Выдача технических условий на подключение объекта капитального строительства к сетям газоснабжения</a:t>
          </a:r>
          <a:endParaRPr lang="ru-RU" sz="1200" b="0" dirty="0">
            <a:effectLst/>
            <a:latin typeface="Calibri"/>
            <a:ea typeface="Calibri"/>
            <a:cs typeface="Times New Roman"/>
          </a:endParaRPr>
        </a:p>
      </dgm:t>
    </dgm:pt>
    <dgm:pt modelId="{5BFF9B96-D7F3-4BA5-AC95-09144D600147}" type="parTrans" cxnId="{525B5FB7-BED4-4C45-B480-F770B2EEFB3D}">
      <dgm:prSet/>
      <dgm:spPr/>
      <dgm:t>
        <a:bodyPr/>
        <a:lstStyle/>
        <a:p>
          <a:endParaRPr lang="ru-RU" sz="1200" b="0"/>
        </a:p>
      </dgm:t>
    </dgm:pt>
    <dgm:pt modelId="{4D61798D-1D49-43A3-9421-A89B2D212EA0}" type="sibTrans" cxnId="{525B5FB7-BED4-4C45-B480-F770B2EEFB3D}">
      <dgm:prSet/>
      <dgm:spPr/>
      <dgm:t>
        <a:bodyPr/>
        <a:lstStyle/>
        <a:p>
          <a:endParaRPr lang="ru-RU" sz="1200" b="0"/>
        </a:p>
      </dgm:t>
    </dgm:pt>
    <dgm:pt modelId="{42FD9943-AA82-446B-B9A6-28C794F09390}" type="pres">
      <dgm:prSet presAssocID="{E19A5C4F-A83A-465D-A7C0-FA7CF89C9A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97C60D-27A4-4A92-91B3-556551913302}" type="pres">
      <dgm:prSet presAssocID="{6DCE9C4D-BCAD-4602-8A3D-FAC513A6DDFB}" presName="node" presStyleLbl="node1" presStyleIdx="0" presStyleCnt="6" custScaleX="88499" custScaleY="342929" custLinFactNeighborX="-10513" custLinFactNeighborY="-7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8B3F3-1CA8-4ED6-8E1F-137B4310FE2F}" type="pres">
      <dgm:prSet presAssocID="{09D1AE91-58A7-443D-8DD0-A81F25493538}" presName="sibTrans" presStyleCnt="0"/>
      <dgm:spPr/>
    </dgm:pt>
    <dgm:pt modelId="{0F216E52-55A5-45EE-AA83-3D4D238B20ED}" type="pres">
      <dgm:prSet presAssocID="{38302E8E-2F43-44B9-BF1A-6D5E529FD1D5}" presName="node" presStyleLbl="node1" presStyleIdx="1" presStyleCnt="6" custScaleX="218302" custScaleY="342929" custLinFactNeighborX="-5107" custLinFactNeighborY="-7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E3394-D30D-45A5-964E-7D0DDB2CE39E}" type="pres">
      <dgm:prSet presAssocID="{B4001FF8-D1E5-4BBB-A978-39FC09ECCDB9}" presName="sibTrans" presStyleCnt="0"/>
      <dgm:spPr/>
    </dgm:pt>
    <dgm:pt modelId="{8B7A068B-1CE9-479F-96D5-D926B009BF3F}" type="pres">
      <dgm:prSet presAssocID="{235E2138-FFFB-4260-9E95-5705E944A9EF}" presName="node" presStyleLbl="node1" presStyleIdx="2" presStyleCnt="6" custScaleX="127367" custScaleY="341470" custLinFactNeighborX="-7383" custLinFactNeighborY="-10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B697B-2DBB-40CA-AB33-850B203294EF}" type="pres">
      <dgm:prSet presAssocID="{2857C673-E7FE-4C7E-AAD1-5C163DA63893}" presName="sibTrans" presStyleCnt="0"/>
      <dgm:spPr/>
    </dgm:pt>
    <dgm:pt modelId="{3E2236E8-3D5F-4778-A69A-28F8F9C2B0F5}" type="pres">
      <dgm:prSet presAssocID="{4893AA79-2769-4120-810E-1125F6318A14}" presName="node" presStyleLbl="node1" presStyleIdx="3" presStyleCnt="6" custScaleX="116117" custScaleY="342929" custLinFactNeighborX="-5425" custLinFactNeighborY="-8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CA812-8077-454C-9057-CFF825F60F53}" type="pres">
      <dgm:prSet presAssocID="{D12450FC-C76C-495A-8BC6-0529425034D6}" presName="sibTrans" presStyleCnt="0"/>
      <dgm:spPr/>
    </dgm:pt>
    <dgm:pt modelId="{0E775FD5-E9B4-45B7-ACA2-DDD37C987BFB}" type="pres">
      <dgm:prSet presAssocID="{0EAEEF81-7D8B-4CC5-A149-325BE2869B00}" presName="node" presStyleLbl="node1" presStyleIdx="4" presStyleCnt="6" custScaleX="121865" custScaleY="342929" custLinFactNeighborX="-10387" custLinFactNeighborY="-7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5690F-CBDB-46D6-9808-EAD936D6A56A}" type="pres">
      <dgm:prSet presAssocID="{8D9FFAC4-46FE-4A54-8D4D-48CE41F382EC}" presName="sibTrans" presStyleCnt="0"/>
      <dgm:spPr/>
    </dgm:pt>
    <dgm:pt modelId="{82545057-4188-4A52-86FD-C06A3A967E69}" type="pres">
      <dgm:prSet presAssocID="{C7A68184-40F4-4F5A-808D-1E091A19DB67}" presName="node" presStyleLbl="node1" presStyleIdx="5" presStyleCnt="6" custScaleX="117094" custScaleY="342929" custLinFactNeighborX="-13769" custLinFactNeighborY="-9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5B5FB7-BED4-4C45-B480-F770B2EEFB3D}" srcId="{E19A5C4F-A83A-465D-A7C0-FA7CF89C9ACF}" destId="{C7A68184-40F4-4F5A-808D-1E091A19DB67}" srcOrd="5" destOrd="0" parTransId="{5BFF9B96-D7F3-4BA5-AC95-09144D600147}" sibTransId="{4D61798D-1D49-43A3-9421-A89B2D212EA0}"/>
    <dgm:cxn modelId="{573B7738-FF34-4CB4-8F11-40CE00DC575A}" type="presOf" srcId="{38302E8E-2F43-44B9-BF1A-6D5E529FD1D5}" destId="{0F216E52-55A5-45EE-AA83-3D4D238B20ED}" srcOrd="0" destOrd="0" presId="urn:microsoft.com/office/officeart/2005/8/layout/default"/>
    <dgm:cxn modelId="{C6BFB9CF-205A-4549-8BDA-84014275A069}" srcId="{E19A5C4F-A83A-465D-A7C0-FA7CF89C9ACF}" destId="{235E2138-FFFB-4260-9E95-5705E944A9EF}" srcOrd="2" destOrd="0" parTransId="{692DF7D2-203B-45FE-BCDA-2C0D62363971}" sibTransId="{2857C673-E7FE-4C7E-AAD1-5C163DA63893}"/>
    <dgm:cxn modelId="{7F122628-37EA-4D07-97B1-B3D19B9A2EE8}" type="presOf" srcId="{235E2138-FFFB-4260-9E95-5705E944A9EF}" destId="{8B7A068B-1CE9-479F-96D5-D926B009BF3F}" srcOrd="0" destOrd="0" presId="urn:microsoft.com/office/officeart/2005/8/layout/default"/>
    <dgm:cxn modelId="{0B9F2DC8-3EF4-4131-9D85-1E497B213784}" srcId="{E19A5C4F-A83A-465D-A7C0-FA7CF89C9ACF}" destId="{6DCE9C4D-BCAD-4602-8A3D-FAC513A6DDFB}" srcOrd="0" destOrd="0" parTransId="{DE7B9140-A52B-4A88-B005-341040592F97}" sibTransId="{09D1AE91-58A7-443D-8DD0-A81F25493538}"/>
    <dgm:cxn modelId="{12E3B2FB-83F8-44EC-8B22-5FA3DD8A0B60}" type="presOf" srcId="{6DCE9C4D-BCAD-4602-8A3D-FAC513A6DDFB}" destId="{7697C60D-27A4-4A92-91B3-556551913302}" srcOrd="0" destOrd="0" presId="urn:microsoft.com/office/officeart/2005/8/layout/default"/>
    <dgm:cxn modelId="{D4C4335F-68B4-464A-852B-D6E52DF50DEC}" type="presOf" srcId="{E19A5C4F-A83A-465D-A7C0-FA7CF89C9ACF}" destId="{42FD9943-AA82-446B-B9A6-28C794F09390}" srcOrd="0" destOrd="0" presId="urn:microsoft.com/office/officeart/2005/8/layout/default"/>
    <dgm:cxn modelId="{3E42D9E4-F123-47FB-8C94-D723DAB76B1D}" srcId="{E19A5C4F-A83A-465D-A7C0-FA7CF89C9ACF}" destId="{0EAEEF81-7D8B-4CC5-A149-325BE2869B00}" srcOrd="4" destOrd="0" parTransId="{00FEDFF9-7AEC-4B0F-BBD5-DA5DCA711B0C}" sibTransId="{8D9FFAC4-46FE-4A54-8D4D-48CE41F382EC}"/>
    <dgm:cxn modelId="{B0853043-4405-4424-9FEF-A96E172040A4}" srcId="{E19A5C4F-A83A-465D-A7C0-FA7CF89C9ACF}" destId="{38302E8E-2F43-44B9-BF1A-6D5E529FD1D5}" srcOrd="1" destOrd="0" parTransId="{89220BAA-2EA0-4F22-B421-FA53DC4E51CD}" sibTransId="{B4001FF8-D1E5-4BBB-A978-39FC09ECCDB9}"/>
    <dgm:cxn modelId="{527A4B90-8AFA-4F6F-8C99-9BD7EF3D54CB}" type="presOf" srcId="{4893AA79-2769-4120-810E-1125F6318A14}" destId="{3E2236E8-3D5F-4778-A69A-28F8F9C2B0F5}" srcOrd="0" destOrd="0" presId="urn:microsoft.com/office/officeart/2005/8/layout/default"/>
    <dgm:cxn modelId="{019B6DA3-47BD-4CC6-9ABD-DC9440D41E5D}" srcId="{E19A5C4F-A83A-465D-A7C0-FA7CF89C9ACF}" destId="{4893AA79-2769-4120-810E-1125F6318A14}" srcOrd="3" destOrd="0" parTransId="{CBA1ECA6-6754-4BED-91BC-426166B88545}" sibTransId="{D12450FC-C76C-495A-8BC6-0529425034D6}"/>
    <dgm:cxn modelId="{855D6E08-36B5-44F9-9224-A3322E8C809D}" type="presOf" srcId="{0EAEEF81-7D8B-4CC5-A149-325BE2869B00}" destId="{0E775FD5-E9B4-45B7-ACA2-DDD37C987BFB}" srcOrd="0" destOrd="0" presId="urn:microsoft.com/office/officeart/2005/8/layout/default"/>
    <dgm:cxn modelId="{DC9873DC-B272-4BDC-B876-FCDAE265434D}" type="presOf" srcId="{C7A68184-40F4-4F5A-808D-1E091A19DB67}" destId="{82545057-4188-4A52-86FD-C06A3A967E69}" srcOrd="0" destOrd="0" presId="urn:microsoft.com/office/officeart/2005/8/layout/default"/>
    <dgm:cxn modelId="{5AA1403E-6387-450B-858D-C6CD61BFAAB0}" type="presParOf" srcId="{42FD9943-AA82-446B-B9A6-28C794F09390}" destId="{7697C60D-27A4-4A92-91B3-556551913302}" srcOrd="0" destOrd="0" presId="urn:microsoft.com/office/officeart/2005/8/layout/default"/>
    <dgm:cxn modelId="{CCD37109-2C97-4641-8A07-880F89EF6C9D}" type="presParOf" srcId="{42FD9943-AA82-446B-B9A6-28C794F09390}" destId="{70C8B3F3-1CA8-4ED6-8E1F-137B4310FE2F}" srcOrd="1" destOrd="0" presId="urn:microsoft.com/office/officeart/2005/8/layout/default"/>
    <dgm:cxn modelId="{4CBCF9DA-3F05-49C3-91D3-65E964264BF1}" type="presParOf" srcId="{42FD9943-AA82-446B-B9A6-28C794F09390}" destId="{0F216E52-55A5-45EE-AA83-3D4D238B20ED}" srcOrd="2" destOrd="0" presId="urn:microsoft.com/office/officeart/2005/8/layout/default"/>
    <dgm:cxn modelId="{F6261D43-DE43-4FF5-9D75-25F242DEEACE}" type="presParOf" srcId="{42FD9943-AA82-446B-B9A6-28C794F09390}" destId="{2BFE3394-D30D-45A5-964E-7D0DDB2CE39E}" srcOrd="3" destOrd="0" presId="urn:microsoft.com/office/officeart/2005/8/layout/default"/>
    <dgm:cxn modelId="{3A6FAD48-5A0F-4D9D-BC5D-8B205652DC0C}" type="presParOf" srcId="{42FD9943-AA82-446B-B9A6-28C794F09390}" destId="{8B7A068B-1CE9-479F-96D5-D926B009BF3F}" srcOrd="4" destOrd="0" presId="urn:microsoft.com/office/officeart/2005/8/layout/default"/>
    <dgm:cxn modelId="{69301E81-CB64-4972-A5BC-3133BD03B222}" type="presParOf" srcId="{42FD9943-AA82-446B-B9A6-28C794F09390}" destId="{AC7B697B-2DBB-40CA-AB33-850B203294EF}" srcOrd="5" destOrd="0" presId="urn:microsoft.com/office/officeart/2005/8/layout/default"/>
    <dgm:cxn modelId="{57C7221D-6B29-4B3F-92EA-CD41F4DFDC86}" type="presParOf" srcId="{42FD9943-AA82-446B-B9A6-28C794F09390}" destId="{3E2236E8-3D5F-4778-A69A-28F8F9C2B0F5}" srcOrd="6" destOrd="0" presId="urn:microsoft.com/office/officeart/2005/8/layout/default"/>
    <dgm:cxn modelId="{114569F3-4226-44D1-8E73-442AD0464AB4}" type="presParOf" srcId="{42FD9943-AA82-446B-B9A6-28C794F09390}" destId="{431CA812-8077-454C-9057-CFF825F60F53}" srcOrd="7" destOrd="0" presId="urn:microsoft.com/office/officeart/2005/8/layout/default"/>
    <dgm:cxn modelId="{3A3B8988-8B0C-4593-83BA-CE2E51EA6D4B}" type="presParOf" srcId="{42FD9943-AA82-446B-B9A6-28C794F09390}" destId="{0E775FD5-E9B4-45B7-ACA2-DDD37C987BFB}" srcOrd="8" destOrd="0" presId="urn:microsoft.com/office/officeart/2005/8/layout/default"/>
    <dgm:cxn modelId="{1AEF37F7-543F-4B5A-ACE4-501CAA70706B}" type="presParOf" srcId="{42FD9943-AA82-446B-B9A6-28C794F09390}" destId="{7AC5690F-CBDB-46D6-9808-EAD936D6A56A}" srcOrd="9" destOrd="0" presId="urn:microsoft.com/office/officeart/2005/8/layout/default"/>
    <dgm:cxn modelId="{55E4B1EE-44B3-407F-BD26-327C6E21CC7C}" type="presParOf" srcId="{42FD9943-AA82-446B-B9A6-28C794F09390}" destId="{82545057-4188-4A52-86FD-C06A3A967E6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9A5C4F-A83A-465D-A7C0-FA7CF89C9ACF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CE9C4D-BCAD-4602-8A3D-FAC513A6DDFB}">
      <dgm:prSet phldrT="[Текст]" custT="1"/>
      <dgm:spPr/>
      <dgm:t>
        <a:bodyPr/>
        <a:lstStyle/>
        <a:p>
          <a:r>
            <a:rPr lang="ru-RU" sz="1050" b="1" dirty="0" smtClean="0">
              <a:effectLst/>
            </a:rPr>
            <a:t>Допуск к участию в </a:t>
          </a:r>
          <a:r>
            <a:rPr lang="ru-RU" sz="1050" b="1" dirty="0" err="1" smtClean="0">
              <a:effectLst/>
            </a:rPr>
            <a:t>аукцио</a:t>
          </a:r>
          <a:r>
            <a:rPr lang="ru-RU" sz="1050" b="1" dirty="0" smtClean="0">
              <a:effectLst/>
            </a:rPr>
            <a:t>-не</a:t>
          </a:r>
          <a:endParaRPr lang="ru-RU" sz="1050" b="1" dirty="0"/>
        </a:p>
      </dgm:t>
    </dgm:pt>
    <dgm:pt modelId="{DE7B9140-A52B-4A88-B005-341040592F97}" type="parTrans" cxnId="{0B9F2DC8-3EF4-4131-9D85-1E497B213784}">
      <dgm:prSet/>
      <dgm:spPr/>
      <dgm:t>
        <a:bodyPr/>
        <a:lstStyle/>
        <a:p>
          <a:endParaRPr lang="ru-RU" sz="1050" b="1"/>
        </a:p>
      </dgm:t>
    </dgm:pt>
    <dgm:pt modelId="{09D1AE91-58A7-443D-8DD0-A81F25493538}" type="sibTrans" cxnId="{0B9F2DC8-3EF4-4131-9D85-1E497B213784}">
      <dgm:prSet/>
      <dgm:spPr/>
      <dgm:t>
        <a:bodyPr/>
        <a:lstStyle/>
        <a:p>
          <a:endParaRPr lang="ru-RU" sz="1050" b="1"/>
        </a:p>
      </dgm:t>
    </dgm:pt>
    <dgm:pt modelId="{38302E8E-2F43-44B9-BF1A-6D5E529FD1D5}">
      <dgm:prSet phldrT="[Текст]" custT="1"/>
      <dgm:spPr/>
      <dgm:t>
        <a:bodyPr/>
        <a:lstStyle/>
        <a:p>
          <a:r>
            <a:rPr lang="ru-RU" sz="1050" b="1" dirty="0" smtClean="0">
              <a:effectLst/>
            </a:rPr>
            <a:t>Подписание протокола о результатах аукциона</a:t>
          </a:r>
          <a:endParaRPr lang="ru-RU" sz="1050" b="1" dirty="0"/>
        </a:p>
      </dgm:t>
    </dgm:pt>
    <dgm:pt modelId="{89220BAA-2EA0-4F22-B421-FA53DC4E51CD}" type="parTrans" cxnId="{B0853043-4405-4424-9FEF-A96E172040A4}">
      <dgm:prSet/>
      <dgm:spPr/>
      <dgm:t>
        <a:bodyPr/>
        <a:lstStyle/>
        <a:p>
          <a:endParaRPr lang="ru-RU" sz="1050" b="1"/>
        </a:p>
      </dgm:t>
    </dgm:pt>
    <dgm:pt modelId="{B4001FF8-D1E5-4BBB-A978-39FC09ECCDB9}" type="sibTrans" cxnId="{B0853043-4405-4424-9FEF-A96E172040A4}">
      <dgm:prSet/>
      <dgm:spPr/>
      <dgm:t>
        <a:bodyPr/>
        <a:lstStyle/>
        <a:p>
          <a:endParaRPr lang="ru-RU" sz="1050" b="1"/>
        </a:p>
      </dgm:t>
    </dgm:pt>
    <dgm:pt modelId="{235E2138-FFFB-4260-9E95-5705E944A9EF}">
      <dgm:prSet phldrT="[Текст]" custT="1"/>
      <dgm:spPr/>
      <dgm:t>
        <a:bodyPr/>
        <a:lstStyle/>
        <a:p>
          <a:r>
            <a:rPr lang="ru-RU" sz="1050" b="1" dirty="0" smtClean="0">
              <a:effectLst/>
            </a:rPr>
            <a:t>Заключение договора аренды земельного участка для его комплексного освоения в целях жилищного строи-</a:t>
          </a:r>
          <a:r>
            <a:rPr lang="ru-RU" sz="1050" b="1" dirty="0" err="1" smtClean="0">
              <a:effectLst/>
            </a:rPr>
            <a:t>тельства</a:t>
          </a:r>
          <a:endParaRPr lang="ru-RU" sz="1050" b="1" dirty="0"/>
        </a:p>
      </dgm:t>
    </dgm:pt>
    <dgm:pt modelId="{692DF7D2-203B-45FE-BCDA-2C0D62363971}" type="parTrans" cxnId="{C6BFB9CF-205A-4549-8BDA-84014275A069}">
      <dgm:prSet/>
      <dgm:spPr/>
      <dgm:t>
        <a:bodyPr/>
        <a:lstStyle/>
        <a:p>
          <a:endParaRPr lang="ru-RU" sz="1050" b="1"/>
        </a:p>
      </dgm:t>
    </dgm:pt>
    <dgm:pt modelId="{2857C673-E7FE-4C7E-AAD1-5C163DA63893}" type="sibTrans" cxnId="{C6BFB9CF-205A-4549-8BDA-84014275A069}">
      <dgm:prSet/>
      <dgm:spPr/>
      <dgm:t>
        <a:bodyPr/>
        <a:lstStyle/>
        <a:p>
          <a:endParaRPr lang="ru-RU" sz="1050" b="1"/>
        </a:p>
      </dgm:t>
    </dgm:pt>
    <dgm:pt modelId="{4893AA79-2769-4120-810E-1125F6318A14}">
      <dgm:prSet phldrT="[Текст]" custT="1"/>
      <dgm:spPr/>
      <dgm:t>
        <a:bodyPr/>
        <a:lstStyle/>
        <a:p>
          <a:r>
            <a:rPr lang="ru-RU" sz="1050" b="1" dirty="0" smtClean="0">
              <a:effectLst/>
            </a:rPr>
            <a:t>Государственная регистрация договора аренды земельного участка для комплексного освоения в целях жилищного </a:t>
          </a:r>
          <a:r>
            <a:rPr lang="ru-RU" sz="1050" b="1" dirty="0" err="1" smtClean="0">
              <a:effectLst/>
            </a:rPr>
            <a:t>строительст-ва</a:t>
          </a:r>
          <a:endParaRPr lang="ru-RU" sz="1050" b="1" dirty="0"/>
        </a:p>
      </dgm:t>
    </dgm:pt>
    <dgm:pt modelId="{CBA1ECA6-6754-4BED-91BC-426166B88545}" type="parTrans" cxnId="{019B6DA3-47BD-4CC6-9ABD-DC9440D41E5D}">
      <dgm:prSet/>
      <dgm:spPr/>
      <dgm:t>
        <a:bodyPr/>
        <a:lstStyle/>
        <a:p>
          <a:endParaRPr lang="ru-RU" sz="1050" b="1"/>
        </a:p>
      </dgm:t>
    </dgm:pt>
    <dgm:pt modelId="{D12450FC-C76C-495A-8BC6-0529425034D6}" type="sibTrans" cxnId="{019B6DA3-47BD-4CC6-9ABD-DC9440D41E5D}">
      <dgm:prSet/>
      <dgm:spPr/>
      <dgm:t>
        <a:bodyPr/>
        <a:lstStyle/>
        <a:p>
          <a:endParaRPr lang="ru-RU" sz="1050" b="1"/>
        </a:p>
      </dgm:t>
    </dgm:pt>
    <dgm:pt modelId="{0EAEEF81-7D8B-4CC5-A149-325BE2869B00}">
      <dgm:prSet phldrT="[Текст]" custT="1"/>
      <dgm:spPr/>
      <dgm:t>
        <a:bodyPr/>
        <a:lstStyle/>
        <a:p>
          <a:r>
            <a:rPr lang="ru-RU" sz="1050" b="1" dirty="0" smtClean="0">
              <a:effectLst/>
            </a:rPr>
            <a:t>Утверждение документации по планировке территории в границах земельного участка, предоставленного для комплексного освоения в целях жилищного строительства</a:t>
          </a:r>
          <a:endParaRPr lang="ru-RU" sz="1050" b="1" dirty="0"/>
        </a:p>
      </dgm:t>
    </dgm:pt>
    <dgm:pt modelId="{00FEDFF9-7AEC-4B0F-BBD5-DA5DCA711B0C}" type="parTrans" cxnId="{3E42D9E4-F123-47FB-8C94-D723DAB76B1D}">
      <dgm:prSet/>
      <dgm:spPr/>
      <dgm:t>
        <a:bodyPr/>
        <a:lstStyle/>
        <a:p>
          <a:endParaRPr lang="ru-RU" sz="1050" b="1"/>
        </a:p>
      </dgm:t>
    </dgm:pt>
    <dgm:pt modelId="{8D9FFAC4-46FE-4A54-8D4D-48CE41F382EC}" type="sibTrans" cxnId="{3E42D9E4-F123-47FB-8C94-D723DAB76B1D}">
      <dgm:prSet/>
      <dgm:spPr/>
      <dgm:t>
        <a:bodyPr/>
        <a:lstStyle/>
        <a:p>
          <a:endParaRPr lang="ru-RU" sz="1050" b="1"/>
        </a:p>
      </dgm:t>
    </dgm:pt>
    <dgm:pt modelId="{C7A68184-40F4-4F5A-808D-1E091A19DB67}">
      <dgm:prSet custT="1"/>
      <dgm:spPr/>
      <dgm:t>
        <a:bodyPr/>
        <a:lstStyle/>
        <a:p>
          <a:r>
            <a:rPr lang="ru-RU" sz="1050" b="1" dirty="0" smtClean="0">
              <a:effectLst/>
            </a:rPr>
            <a:t>Государственный кадастровый учёт земельных участков, образованных в границах земельного участка, предоставленного для комплексного освоения в целях жилищного строительства, для жилищного и иного строительства в соответствии с видами разрешённого использования, а также для строительства объектов инженерной инфраструктуры</a:t>
          </a:r>
          <a:endParaRPr lang="ru-RU" sz="1050" b="1" dirty="0">
            <a:effectLst/>
            <a:latin typeface="Calibri"/>
            <a:ea typeface="Calibri"/>
            <a:cs typeface="Times New Roman"/>
          </a:endParaRPr>
        </a:p>
      </dgm:t>
    </dgm:pt>
    <dgm:pt modelId="{5BFF9B96-D7F3-4BA5-AC95-09144D600147}" type="parTrans" cxnId="{525B5FB7-BED4-4C45-B480-F770B2EEFB3D}">
      <dgm:prSet/>
      <dgm:spPr/>
      <dgm:t>
        <a:bodyPr/>
        <a:lstStyle/>
        <a:p>
          <a:endParaRPr lang="ru-RU" sz="1050" b="1"/>
        </a:p>
      </dgm:t>
    </dgm:pt>
    <dgm:pt modelId="{4D61798D-1D49-43A3-9421-A89B2D212EA0}" type="sibTrans" cxnId="{525B5FB7-BED4-4C45-B480-F770B2EEFB3D}">
      <dgm:prSet/>
      <dgm:spPr/>
      <dgm:t>
        <a:bodyPr/>
        <a:lstStyle/>
        <a:p>
          <a:endParaRPr lang="ru-RU" sz="1050" b="1"/>
        </a:p>
      </dgm:t>
    </dgm:pt>
    <dgm:pt modelId="{71E6E31B-2B10-4F53-9910-B27EFA8280A1}">
      <dgm:prSet custT="1"/>
      <dgm:spPr/>
      <dgm:t>
        <a:bodyPr/>
        <a:lstStyle/>
        <a:p>
          <a:r>
            <a:rPr lang="ru-RU" sz="1050" b="1" dirty="0" smtClean="0">
              <a:effectLst/>
            </a:rPr>
            <a:t>Государственная регистрация права собственности или договора аренды на земельные участки для жилищного и иного строительства в соответствии с видами разрешённого использования, а также для строительства объектов инженерной инфраструктуры, образованные в границах земельного участка, предоставленного для комплексного освоения в целях жилищного строительства</a:t>
          </a:r>
          <a:endParaRPr lang="ru-RU" sz="1050" b="1" dirty="0">
            <a:effectLst/>
            <a:latin typeface="Calibri"/>
            <a:ea typeface="Times New Roman"/>
            <a:cs typeface="Times New Roman"/>
          </a:endParaRPr>
        </a:p>
      </dgm:t>
    </dgm:pt>
    <dgm:pt modelId="{EC4F2751-4BE6-4F35-997E-C7420F67E3EA}" type="parTrans" cxnId="{EE77B1E9-BE1C-4541-B654-2300E00B1872}">
      <dgm:prSet/>
      <dgm:spPr/>
      <dgm:t>
        <a:bodyPr/>
        <a:lstStyle/>
        <a:p>
          <a:endParaRPr lang="ru-RU" sz="1050" b="1"/>
        </a:p>
      </dgm:t>
    </dgm:pt>
    <dgm:pt modelId="{D9F2EE84-472B-401B-A327-02980858CFF5}" type="sibTrans" cxnId="{EE77B1E9-BE1C-4541-B654-2300E00B1872}">
      <dgm:prSet/>
      <dgm:spPr/>
      <dgm:t>
        <a:bodyPr/>
        <a:lstStyle/>
        <a:p>
          <a:endParaRPr lang="ru-RU" sz="1050" b="1"/>
        </a:p>
      </dgm:t>
    </dgm:pt>
    <dgm:pt modelId="{42FD9943-AA82-446B-B9A6-28C794F09390}" type="pres">
      <dgm:prSet presAssocID="{E19A5C4F-A83A-465D-A7C0-FA7CF89C9A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97C60D-27A4-4A92-91B3-556551913302}" type="pres">
      <dgm:prSet presAssocID="{6DCE9C4D-BCAD-4602-8A3D-FAC513A6DDFB}" presName="node" presStyleLbl="node1" presStyleIdx="0" presStyleCnt="7" custScaleX="52390" custScaleY="384634" custLinFactNeighborX="2578" custLinFactNeighborY="4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8B3F3-1CA8-4ED6-8E1F-137B4310FE2F}" type="pres">
      <dgm:prSet presAssocID="{09D1AE91-58A7-443D-8DD0-A81F25493538}" presName="sibTrans" presStyleCnt="0"/>
      <dgm:spPr/>
    </dgm:pt>
    <dgm:pt modelId="{0F216E52-55A5-45EE-AA83-3D4D238B20ED}" type="pres">
      <dgm:prSet presAssocID="{38302E8E-2F43-44B9-BF1A-6D5E529FD1D5}" presName="node" presStyleLbl="node1" presStyleIdx="1" presStyleCnt="7" custScaleX="87464" custScaleY="384634" custLinFactNeighborX="-297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E3394-D30D-45A5-964E-7D0DDB2CE39E}" type="pres">
      <dgm:prSet presAssocID="{B4001FF8-D1E5-4BBB-A978-39FC09ECCDB9}" presName="sibTrans" presStyleCnt="0"/>
      <dgm:spPr/>
    </dgm:pt>
    <dgm:pt modelId="{8B7A068B-1CE9-479F-96D5-D926B009BF3F}" type="pres">
      <dgm:prSet presAssocID="{235E2138-FFFB-4260-9E95-5705E944A9EF}" presName="node" presStyleLbl="node1" presStyleIdx="2" presStyleCnt="7" custScaleX="90357" custScaleY="384634" custLinFactNeighborX="-4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B697B-2DBB-40CA-AB33-850B203294EF}" type="pres">
      <dgm:prSet presAssocID="{2857C673-E7FE-4C7E-AAD1-5C163DA63893}" presName="sibTrans" presStyleCnt="0"/>
      <dgm:spPr/>
    </dgm:pt>
    <dgm:pt modelId="{3E2236E8-3D5F-4778-A69A-28F8F9C2B0F5}" type="pres">
      <dgm:prSet presAssocID="{4893AA79-2769-4120-810E-1125F6318A14}" presName="node" presStyleLbl="node1" presStyleIdx="3" presStyleCnt="7" custScaleX="82048" custScaleY="384634" custLinFactNeighborX="-9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CA812-8077-454C-9057-CFF825F60F53}" type="pres">
      <dgm:prSet presAssocID="{D12450FC-C76C-495A-8BC6-0529425034D6}" presName="sibTrans" presStyleCnt="0"/>
      <dgm:spPr/>
    </dgm:pt>
    <dgm:pt modelId="{0E775FD5-E9B4-45B7-ACA2-DDD37C987BFB}" type="pres">
      <dgm:prSet presAssocID="{0EAEEF81-7D8B-4CC5-A149-325BE2869B00}" presName="node" presStyleLbl="node1" presStyleIdx="4" presStyleCnt="7" custScaleX="99302" custScaleY="384634" custLinFactNeighborX="-1431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5690F-CBDB-46D6-9808-EAD936D6A56A}" type="pres">
      <dgm:prSet presAssocID="{8D9FFAC4-46FE-4A54-8D4D-48CE41F382EC}" presName="sibTrans" presStyleCnt="0"/>
      <dgm:spPr/>
    </dgm:pt>
    <dgm:pt modelId="{82545057-4188-4A52-86FD-C06A3A967E69}" type="pres">
      <dgm:prSet presAssocID="{C7A68184-40F4-4F5A-808D-1E091A19DB67}" presName="node" presStyleLbl="node1" presStyleIdx="5" presStyleCnt="7" custScaleX="148566" custScaleY="384634" custLinFactNeighborX="-18977" custLinFactNeighborY="-7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B12FF-D048-46A7-951B-35896DDF2FA3}" type="pres">
      <dgm:prSet presAssocID="{4D61798D-1D49-43A3-9421-A89B2D212EA0}" presName="sibTrans" presStyleCnt="0"/>
      <dgm:spPr/>
    </dgm:pt>
    <dgm:pt modelId="{EC726C08-7748-480A-A830-B730C1BDA146}" type="pres">
      <dgm:prSet presAssocID="{71E6E31B-2B10-4F53-9910-B27EFA8280A1}" presName="node" presStyleLbl="node1" presStyleIdx="6" presStyleCnt="7" custScaleX="163541" custScaleY="384634" custLinFactNeighborX="-22293" custLinFactNeighborY="-5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5B5FB7-BED4-4C45-B480-F770B2EEFB3D}" srcId="{E19A5C4F-A83A-465D-A7C0-FA7CF89C9ACF}" destId="{C7A68184-40F4-4F5A-808D-1E091A19DB67}" srcOrd="5" destOrd="0" parTransId="{5BFF9B96-D7F3-4BA5-AC95-09144D600147}" sibTransId="{4D61798D-1D49-43A3-9421-A89B2D212EA0}"/>
    <dgm:cxn modelId="{EBC029D2-F5DE-4A1A-9D55-0417AB4CA2BB}" type="presOf" srcId="{71E6E31B-2B10-4F53-9910-B27EFA8280A1}" destId="{EC726C08-7748-480A-A830-B730C1BDA146}" srcOrd="0" destOrd="0" presId="urn:microsoft.com/office/officeart/2005/8/layout/default"/>
    <dgm:cxn modelId="{C6BFB9CF-205A-4549-8BDA-84014275A069}" srcId="{E19A5C4F-A83A-465D-A7C0-FA7CF89C9ACF}" destId="{235E2138-FFFB-4260-9E95-5705E944A9EF}" srcOrd="2" destOrd="0" parTransId="{692DF7D2-203B-45FE-BCDA-2C0D62363971}" sibTransId="{2857C673-E7FE-4C7E-AAD1-5C163DA63893}"/>
    <dgm:cxn modelId="{7017CFEB-8486-4F4D-9EA9-BBB72337FCFC}" type="presOf" srcId="{6DCE9C4D-BCAD-4602-8A3D-FAC513A6DDFB}" destId="{7697C60D-27A4-4A92-91B3-556551913302}" srcOrd="0" destOrd="0" presId="urn:microsoft.com/office/officeart/2005/8/layout/default"/>
    <dgm:cxn modelId="{C15EC643-8A89-426B-B76D-004EA93B6852}" type="presOf" srcId="{E19A5C4F-A83A-465D-A7C0-FA7CF89C9ACF}" destId="{42FD9943-AA82-446B-B9A6-28C794F09390}" srcOrd="0" destOrd="0" presId="urn:microsoft.com/office/officeart/2005/8/layout/default"/>
    <dgm:cxn modelId="{0526DE81-F70C-4975-BA7C-42BFDB0EF771}" type="presOf" srcId="{0EAEEF81-7D8B-4CC5-A149-325BE2869B00}" destId="{0E775FD5-E9B4-45B7-ACA2-DDD37C987BFB}" srcOrd="0" destOrd="0" presId="urn:microsoft.com/office/officeart/2005/8/layout/default"/>
    <dgm:cxn modelId="{0B9F2DC8-3EF4-4131-9D85-1E497B213784}" srcId="{E19A5C4F-A83A-465D-A7C0-FA7CF89C9ACF}" destId="{6DCE9C4D-BCAD-4602-8A3D-FAC513A6DDFB}" srcOrd="0" destOrd="0" parTransId="{DE7B9140-A52B-4A88-B005-341040592F97}" sibTransId="{09D1AE91-58A7-443D-8DD0-A81F25493538}"/>
    <dgm:cxn modelId="{E9ACF2D5-30AD-4DCB-BC7B-253C0E27F6FA}" type="presOf" srcId="{235E2138-FFFB-4260-9E95-5705E944A9EF}" destId="{8B7A068B-1CE9-479F-96D5-D926B009BF3F}" srcOrd="0" destOrd="0" presId="urn:microsoft.com/office/officeart/2005/8/layout/default"/>
    <dgm:cxn modelId="{AD964B86-33F1-4A14-AEA4-62BC52813206}" type="presOf" srcId="{38302E8E-2F43-44B9-BF1A-6D5E529FD1D5}" destId="{0F216E52-55A5-45EE-AA83-3D4D238B20ED}" srcOrd="0" destOrd="0" presId="urn:microsoft.com/office/officeart/2005/8/layout/default"/>
    <dgm:cxn modelId="{B068981B-160F-477C-9EA3-FAF04D2F0442}" type="presOf" srcId="{C7A68184-40F4-4F5A-808D-1E091A19DB67}" destId="{82545057-4188-4A52-86FD-C06A3A967E69}" srcOrd="0" destOrd="0" presId="urn:microsoft.com/office/officeart/2005/8/layout/default"/>
    <dgm:cxn modelId="{2C2C9BFF-E064-43BC-BE99-ED253AB8A4FA}" type="presOf" srcId="{4893AA79-2769-4120-810E-1125F6318A14}" destId="{3E2236E8-3D5F-4778-A69A-28F8F9C2B0F5}" srcOrd="0" destOrd="0" presId="urn:microsoft.com/office/officeart/2005/8/layout/default"/>
    <dgm:cxn modelId="{3E42D9E4-F123-47FB-8C94-D723DAB76B1D}" srcId="{E19A5C4F-A83A-465D-A7C0-FA7CF89C9ACF}" destId="{0EAEEF81-7D8B-4CC5-A149-325BE2869B00}" srcOrd="4" destOrd="0" parTransId="{00FEDFF9-7AEC-4B0F-BBD5-DA5DCA711B0C}" sibTransId="{8D9FFAC4-46FE-4A54-8D4D-48CE41F382EC}"/>
    <dgm:cxn modelId="{B0853043-4405-4424-9FEF-A96E172040A4}" srcId="{E19A5C4F-A83A-465D-A7C0-FA7CF89C9ACF}" destId="{38302E8E-2F43-44B9-BF1A-6D5E529FD1D5}" srcOrd="1" destOrd="0" parTransId="{89220BAA-2EA0-4F22-B421-FA53DC4E51CD}" sibTransId="{B4001FF8-D1E5-4BBB-A978-39FC09ECCDB9}"/>
    <dgm:cxn modelId="{019B6DA3-47BD-4CC6-9ABD-DC9440D41E5D}" srcId="{E19A5C4F-A83A-465D-A7C0-FA7CF89C9ACF}" destId="{4893AA79-2769-4120-810E-1125F6318A14}" srcOrd="3" destOrd="0" parTransId="{CBA1ECA6-6754-4BED-91BC-426166B88545}" sibTransId="{D12450FC-C76C-495A-8BC6-0529425034D6}"/>
    <dgm:cxn modelId="{EE77B1E9-BE1C-4541-B654-2300E00B1872}" srcId="{E19A5C4F-A83A-465D-A7C0-FA7CF89C9ACF}" destId="{71E6E31B-2B10-4F53-9910-B27EFA8280A1}" srcOrd="6" destOrd="0" parTransId="{EC4F2751-4BE6-4F35-997E-C7420F67E3EA}" sibTransId="{D9F2EE84-472B-401B-A327-02980858CFF5}"/>
    <dgm:cxn modelId="{8C438D49-2B10-4D90-9861-421EC3939CD8}" type="presParOf" srcId="{42FD9943-AA82-446B-B9A6-28C794F09390}" destId="{7697C60D-27A4-4A92-91B3-556551913302}" srcOrd="0" destOrd="0" presId="urn:microsoft.com/office/officeart/2005/8/layout/default"/>
    <dgm:cxn modelId="{C7DDF311-CB50-4C27-8322-DFF87E3D55BC}" type="presParOf" srcId="{42FD9943-AA82-446B-B9A6-28C794F09390}" destId="{70C8B3F3-1CA8-4ED6-8E1F-137B4310FE2F}" srcOrd="1" destOrd="0" presId="urn:microsoft.com/office/officeart/2005/8/layout/default"/>
    <dgm:cxn modelId="{BCDD8952-6CE1-4FCF-95A7-B60241E269ED}" type="presParOf" srcId="{42FD9943-AA82-446B-B9A6-28C794F09390}" destId="{0F216E52-55A5-45EE-AA83-3D4D238B20ED}" srcOrd="2" destOrd="0" presId="urn:microsoft.com/office/officeart/2005/8/layout/default"/>
    <dgm:cxn modelId="{DA1A5E01-649E-4165-A291-DF2887841BBD}" type="presParOf" srcId="{42FD9943-AA82-446B-B9A6-28C794F09390}" destId="{2BFE3394-D30D-45A5-964E-7D0DDB2CE39E}" srcOrd="3" destOrd="0" presId="urn:microsoft.com/office/officeart/2005/8/layout/default"/>
    <dgm:cxn modelId="{3A1F2FDC-2E8D-4D14-9ED8-302E1ABC5952}" type="presParOf" srcId="{42FD9943-AA82-446B-B9A6-28C794F09390}" destId="{8B7A068B-1CE9-479F-96D5-D926B009BF3F}" srcOrd="4" destOrd="0" presId="urn:microsoft.com/office/officeart/2005/8/layout/default"/>
    <dgm:cxn modelId="{642553F4-8FA0-4976-9074-29E672CC960D}" type="presParOf" srcId="{42FD9943-AA82-446B-B9A6-28C794F09390}" destId="{AC7B697B-2DBB-40CA-AB33-850B203294EF}" srcOrd="5" destOrd="0" presId="urn:microsoft.com/office/officeart/2005/8/layout/default"/>
    <dgm:cxn modelId="{BAAA33E9-A3DD-4329-A1BE-D44F1F9CA2D2}" type="presParOf" srcId="{42FD9943-AA82-446B-B9A6-28C794F09390}" destId="{3E2236E8-3D5F-4778-A69A-28F8F9C2B0F5}" srcOrd="6" destOrd="0" presId="urn:microsoft.com/office/officeart/2005/8/layout/default"/>
    <dgm:cxn modelId="{083E089C-0674-4088-957D-EFDC48F5AD21}" type="presParOf" srcId="{42FD9943-AA82-446B-B9A6-28C794F09390}" destId="{431CA812-8077-454C-9057-CFF825F60F53}" srcOrd="7" destOrd="0" presId="urn:microsoft.com/office/officeart/2005/8/layout/default"/>
    <dgm:cxn modelId="{19F7611F-5C1A-4469-934B-59401889F7A5}" type="presParOf" srcId="{42FD9943-AA82-446B-B9A6-28C794F09390}" destId="{0E775FD5-E9B4-45B7-ACA2-DDD37C987BFB}" srcOrd="8" destOrd="0" presId="urn:microsoft.com/office/officeart/2005/8/layout/default"/>
    <dgm:cxn modelId="{EE75B885-AE67-49FE-A5D4-0DE115703DD4}" type="presParOf" srcId="{42FD9943-AA82-446B-B9A6-28C794F09390}" destId="{7AC5690F-CBDB-46D6-9808-EAD936D6A56A}" srcOrd="9" destOrd="0" presId="urn:microsoft.com/office/officeart/2005/8/layout/default"/>
    <dgm:cxn modelId="{6BE25D2B-8C12-4CE6-9251-7D5B7A99F7C4}" type="presParOf" srcId="{42FD9943-AA82-446B-B9A6-28C794F09390}" destId="{82545057-4188-4A52-86FD-C06A3A967E69}" srcOrd="10" destOrd="0" presId="urn:microsoft.com/office/officeart/2005/8/layout/default"/>
    <dgm:cxn modelId="{AECD8537-17FA-425A-8FBD-D31782C4F7DE}" type="presParOf" srcId="{42FD9943-AA82-446B-B9A6-28C794F09390}" destId="{048B12FF-D048-46A7-951B-35896DDF2FA3}" srcOrd="11" destOrd="0" presId="urn:microsoft.com/office/officeart/2005/8/layout/default"/>
    <dgm:cxn modelId="{84B4E103-AAAD-4708-A921-513B77910029}" type="presParOf" srcId="{42FD9943-AA82-446B-B9A6-28C794F09390}" destId="{EC726C08-7748-480A-A830-B730C1BDA14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9A5C4F-A83A-465D-A7C0-FA7CF89C9ACF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CE9C4D-BCAD-4602-8A3D-FAC513A6DDFB}">
      <dgm:prSet phldrT="[Текст]" custT="1"/>
      <dgm:spPr/>
      <dgm:t>
        <a:bodyPr/>
        <a:lstStyle/>
        <a:p>
          <a:r>
            <a:rPr lang="ru-RU" sz="1100" b="1" dirty="0" smtClean="0">
              <a:effectLst/>
              <a:latin typeface="+mn-lt"/>
              <a:ea typeface="+mn-ea"/>
              <a:cs typeface="+mn-cs"/>
            </a:rPr>
            <a:t>Получение  заключения экспертизы проектной документации и (или) результатов инженерных изысканий</a:t>
          </a:r>
          <a:r>
            <a:rPr lang="ru-RU" sz="1100" b="1" baseline="0" dirty="0" smtClean="0">
              <a:effectLst/>
              <a:latin typeface="+mn-lt"/>
              <a:ea typeface="+mn-ea"/>
              <a:cs typeface="+mn-cs"/>
            </a:rPr>
            <a:t> </a:t>
          </a:r>
          <a:r>
            <a:rPr lang="ru-RU" sz="1100" b="1" dirty="0" smtClean="0">
              <a:effectLst/>
              <a:latin typeface="+mn-lt"/>
              <a:ea typeface="+mn-ea"/>
              <a:cs typeface="+mn-cs"/>
            </a:rPr>
            <a:t>(если такая экспертиза предусмотрена Градостроительным кодексом РФ)</a:t>
          </a:r>
          <a:endParaRPr lang="ru-RU" sz="1100" dirty="0"/>
        </a:p>
      </dgm:t>
    </dgm:pt>
    <dgm:pt modelId="{DE7B9140-A52B-4A88-B005-341040592F97}" type="parTrans" cxnId="{0B9F2DC8-3EF4-4131-9D85-1E497B213784}">
      <dgm:prSet/>
      <dgm:spPr/>
      <dgm:t>
        <a:bodyPr/>
        <a:lstStyle/>
        <a:p>
          <a:endParaRPr lang="ru-RU" sz="1100"/>
        </a:p>
      </dgm:t>
    </dgm:pt>
    <dgm:pt modelId="{09D1AE91-58A7-443D-8DD0-A81F25493538}" type="sibTrans" cxnId="{0B9F2DC8-3EF4-4131-9D85-1E497B213784}">
      <dgm:prSet/>
      <dgm:spPr/>
      <dgm:t>
        <a:bodyPr/>
        <a:lstStyle/>
        <a:p>
          <a:endParaRPr lang="ru-RU" sz="1100"/>
        </a:p>
      </dgm:t>
    </dgm:pt>
    <dgm:pt modelId="{38302E8E-2F43-44B9-BF1A-6D5E529FD1D5}">
      <dgm:prSet phldrT="[Текст]" custT="1"/>
      <dgm:spPr/>
      <dgm:t>
        <a:bodyPr/>
        <a:lstStyle/>
        <a:p>
          <a:r>
            <a:rPr lang="ru-RU" sz="1100" b="1" dirty="0" smtClean="0">
              <a:effectLst/>
              <a:latin typeface="+mn-lt"/>
              <a:ea typeface="+mn-ea"/>
              <a:cs typeface="+mn-cs"/>
            </a:rPr>
            <a:t>Заключение договора о подключении объекта капитального строительства  к сетям газоснабжения (если проектом предусмотрено подключение к сетям газоснабжения)</a:t>
          </a:r>
          <a:endParaRPr lang="ru-RU" sz="1100" dirty="0"/>
        </a:p>
      </dgm:t>
    </dgm:pt>
    <dgm:pt modelId="{89220BAA-2EA0-4F22-B421-FA53DC4E51CD}" type="parTrans" cxnId="{B0853043-4405-4424-9FEF-A96E172040A4}">
      <dgm:prSet/>
      <dgm:spPr/>
      <dgm:t>
        <a:bodyPr/>
        <a:lstStyle/>
        <a:p>
          <a:endParaRPr lang="ru-RU" sz="1100"/>
        </a:p>
      </dgm:t>
    </dgm:pt>
    <dgm:pt modelId="{B4001FF8-D1E5-4BBB-A978-39FC09ECCDB9}" type="sibTrans" cxnId="{B0853043-4405-4424-9FEF-A96E172040A4}">
      <dgm:prSet/>
      <dgm:spPr/>
      <dgm:t>
        <a:bodyPr/>
        <a:lstStyle/>
        <a:p>
          <a:endParaRPr lang="ru-RU" sz="1100"/>
        </a:p>
      </dgm:t>
    </dgm:pt>
    <dgm:pt modelId="{235E2138-FFFB-4260-9E95-5705E944A9EF}">
      <dgm:prSet phldrT="[Текст]" custT="1"/>
      <dgm:spPr/>
      <dgm:t>
        <a:bodyPr/>
        <a:lstStyle/>
        <a:p>
          <a:r>
            <a:rPr lang="ru-RU" sz="1100" b="1" dirty="0" smtClean="0">
              <a:effectLst/>
              <a:latin typeface="+mn-lt"/>
              <a:ea typeface="+mn-ea"/>
              <a:cs typeface="+mn-cs"/>
            </a:rPr>
            <a:t>Заключение договора о подключении объекта капитального строительства  к сетям теплоснабжения</a:t>
          </a:r>
          <a:r>
            <a:rPr lang="ru-RU" sz="1100" b="1" baseline="0" dirty="0" smtClean="0">
              <a:effectLst/>
              <a:latin typeface="+mn-lt"/>
              <a:ea typeface="+mn-ea"/>
              <a:cs typeface="+mn-cs"/>
            </a:rPr>
            <a:t> </a:t>
          </a:r>
          <a:r>
            <a:rPr lang="ru-RU" sz="1100" b="1" dirty="0" smtClean="0">
              <a:effectLst/>
              <a:latin typeface="+mn-lt"/>
              <a:ea typeface="+mn-ea"/>
              <a:cs typeface="+mn-cs"/>
            </a:rPr>
            <a:t>(если проектом предусмотрено подключение к сетям теплоснабжения)</a:t>
          </a:r>
          <a:endParaRPr lang="ru-RU" sz="1100" dirty="0"/>
        </a:p>
      </dgm:t>
    </dgm:pt>
    <dgm:pt modelId="{692DF7D2-203B-45FE-BCDA-2C0D62363971}" type="parTrans" cxnId="{C6BFB9CF-205A-4549-8BDA-84014275A069}">
      <dgm:prSet/>
      <dgm:spPr/>
      <dgm:t>
        <a:bodyPr/>
        <a:lstStyle/>
        <a:p>
          <a:endParaRPr lang="ru-RU" sz="1100"/>
        </a:p>
      </dgm:t>
    </dgm:pt>
    <dgm:pt modelId="{2857C673-E7FE-4C7E-AAD1-5C163DA63893}" type="sibTrans" cxnId="{C6BFB9CF-205A-4549-8BDA-84014275A069}">
      <dgm:prSet/>
      <dgm:spPr/>
      <dgm:t>
        <a:bodyPr/>
        <a:lstStyle/>
        <a:p>
          <a:endParaRPr lang="ru-RU" sz="1100"/>
        </a:p>
      </dgm:t>
    </dgm:pt>
    <dgm:pt modelId="{4893AA79-2769-4120-810E-1125F6318A14}">
      <dgm:prSet phldrT="[Текст]" custT="1"/>
      <dgm:spPr/>
      <dgm:t>
        <a:bodyPr/>
        <a:lstStyle/>
        <a:p>
          <a:r>
            <a:rPr lang="ru-RU" sz="1100" b="1" dirty="0" smtClean="0">
              <a:effectLst/>
              <a:latin typeface="+mn-lt"/>
              <a:ea typeface="+mn-ea"/>
              <a:cs typeface="+mn-cs"/>
            </a:rPr>
            <a:t>Заключение договора о  подключении объекта капитального строительства  к сетям водоснабжения</a:t>
          </a:r>
          <a:endParaRPr lang="ru-RU" sz="1100" dirty="0"/>
        </a:p>
      </dgm:t>
    </dgm:pt>
    <dgm:pt modelId="{CBA1ECA6-6754-4BED-91BC-426166B88545}" type="parTrans" cxnId="{019B6DA3-47BD-4CC6-9ABD-DC9440D41E5D}">
      <dgm:prSet/>
      <dgm:spPr/>
      <dgm:t>
        <a:bodyPr/>
        <a:lstStyle/>
        <a:p>
          <a:endParaRPr lang="ru-RU" sz="1100"/>
        </a:p>
      </dgm:t>
    </dgm:pt>
    <dgm:pt modelId="{D12450FC-C76C-495A-8BC6-0529425034D6}" type="sibTrans" cxnId="{019B6DA3-47BD-4CC6-9ABD-DC9440D41E5D}">
      <dgm:prSet/>
      <dgm:spPr/>
      <dgm:t>
        <a:bodyPr/>
        <a:lstStyle/>
        <a:p>
          <a:endParaRPr lang="ru-RU" sz="1100"/>
        </a:p>
      </dgm:t>
    </dgm:pt>
    <dgm:pt modelId="{0EAEEF81-7D8B-4CC5-A149-325BE2869B00}">
      <dgm:prSet phldrT="[Текст]" custT="1"/>
      <dgm:spPr/>
      <dgm:t>
        <a:bodyPr/>
        <a:lstStyle/>
        <a:p>
          <a:r>
            <a:rPr lang="ru-RU" sz="1100" b="1" dirty="0" smtClean="0">
              <a:effectLst/>
              <a:latin typeface="+mn-lt"/>
              <a:ea typeface="+mn-ea"/>
              <a:cs typeface="+mn-cs"/>
            </a:rPr>
            <a:t>Заключение договора о  подключении  к сетям водоотведения</a:t>
          </a:r>
          <a:endParaRPr lang="ru-RU" sz="1100" dirty="0"/>
        </a:p>
      </dgm:t>
    </dgm:pt>
    <dgm:pt modelId="{00FEDFF9-7AEC-4B0F-BBD5-DA5DCA711B0C}" type="parTrans" cxnId="{3E42D9E4-F123-47FB-8C94-D723DAB76B1D}">
      <dgm:prSet/>
      <dgm:spPr/>
      <dgm:t>
        <a:bodyPr/>
        <a:lstStyle/>
        <a:p>
          <a:endParaRPr lang="ru-RU" sz="1100"/>
        </a:p>
      </dgm:t>
    </dgm:pt>
    <dgm:pt modelId="{8D9FFAC4-46FE-4A54-8D4D-48CE41F382EC}" type="sibTrans" cxnId="{3E42D9E4-F123-47FB-8C94-D723DAB76B1D}">
      <dgm:prSet/>
      <dgm:spPr/>
      <dgm:t>
        <a:bodyPr/>
        <a:lstStyle/>
        <a:p>
          <a:endParaRPr lang="ru-RU" sz="1100"/>
        </a:p>
      </dgm:t>
    </dgm:pt>
    <dgm:pt modelId="{42FD9943-AA82-446B-B9A6-28C794F09390}" type="pres">
      <dgm:prSet presAssocID="{E19A5C4F-A83A-465D-A7C0-FA7CF89C9A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97C60D-27A4-4A92-91B3-556551913302}" type="pres">
      <dgm:prSet presAssocID="{6DCE9C4D-BCAD-4602-8A3D-FAC513A6DDFB}" presName="node" presStyleLbl="node1" presStyleIdx="0" presStyleCnt="5" custScaleX="56986" custLinFactNeighborX="-13515" custLinFactNeighborY="3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8B3F3-1CA8-4ED6-8E1F-137B4310FE2F}" type="pres">
      <dgm:prSet presAssocID="{09D1AE91-58A7-443D-8DD0-A81F25493538}" presName="sibTrans" presStyleCnt="0"/>
      <dgm:spPr/>
    </dgm:pt>
    <dgm:pt modelId="{0F216E52-55A5-45EE-AA83-3D4D238B20ED}" type="pres">
      <dgm:prSet presAssocID="{38302E8E-2F43-44B9-BF1A-6D5E529FD1D5}" presName="node" presStyleLbl="node1" presStyleIdx="1" presStyleCnt="5" custScaleX="54127" custLinFactNeighborX="-19114" custLinFactNeighborY="3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E3394-D30D-45A5-964E-7D0DDB2CE39E}" type="pres">
      <dgm:prSet presAssocID="{B4001FF8-D1E5-4BBB-A978-39FC09ECCDB9}" presName="sibTrans" presStyleCnt="0"/>
      <dgm:spPr/>
    </dgm:pt>
    <dgm:pt modelId="{8B7A068B-1CE9-479F-96D5-D926B009BF3F}" type="pres">
      <dgm:prSet presAssocID="{235E2138-FFFB-4260-9E95-5705E944A9EF}" presName="node" presStyleLbl="node1" presStyleIdx="2" presStyleCnt="5" custScaleX="56040" custLinFactNeighborX="-26760" custLinFactNeighborY="3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B697B-2DBB-40CA-AB33-850B203294EF}" type="pres">
      <dgm:prSet presAssocID="{2857C673-E7FE-4C7E-AAD1-5C163DA63893}" presName="sibTrans" presStyleCnt="0"/>
      <dgm:spPr/>
    </dgm:pt>
    <dgm:pt modelId="{3E2236E8-3D5F-4778-A69A-28F8F9C2B0F5}" type="pres">
      <dgm:prSet presAssocID="{4893AA79-2769-4120-810E-1125F6318A14}" presName="node" presStyleLbl="node1" presStyleIdx="3" presStyleCnt="5" custScaleX="47937" custLinFactNeighborX="-33220" custLinFactNeighborY="3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CA812-8077-454C-9057-CFF825F60F53}" type="pres">
      <dgm:prSet presAssocID="{D12450FC-C76C-495A-8BC6-0529425034D6}" presName="sibTrans" presStyleCnt="0"/>
      <dgm:spPr/>
    </dgm:pt>
    <dgm:pt modelId="{0E775FD5-E9B4-45B7-ACA2-DDD37C987BFB}" type="pres">
      <dgm:prSet presAssocID="{0EAEEF81-7D8B-4CC5-A149-325BE2869B00}" presName="node" presStyleLbl="node1" presStyleIdx="4" presStyleCnt="5" custScaleX="43174" custLinFactX="17127" custLinFactY="-12699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853043-4405-4424-9FEF-A96E172040A4}" srcId="{E19A5C4F-A83A-465D-A7C0-FA7CF89C9ACF}" destId="{38302E8E-2F43-44B9-BF1A-6D5E529FD1D5}" srcOrd="1" destOrd="0" parTransId="{89220BAA-2EA0-4F22-B421-FA53DC4E51CD}" sibTransId="{B4001FF8-D1E5-4BBB-A978-39FC09ECCDB9}"/>
    <dgm:cxn modelId="{3E42D9E4-F123-47FB-8C94-D723DAB76B1D}" srcId="{E19A5C4F-A83A-465D-A7C0-FA7CF89C9ACF}" destId="{0EAEEF81-7D8B-4CC5-A149-325BE2869B00}" srcOrd="4" destOrd="0" parTransId="{00FEDFF9-7AEC-4B0F-BBD5-DA5DCA711B0C}" sibTransId="{8D9FFAC4-46FE-4A54-8D4D-48CE41F382EC}"/>
    <dgm:cxn modelId="{019B6DA3-47BD-4CC6-9ABD-DC9440D41E5D}" srcId="{E19A5C4F-A83A-465D-A7C0-FA7CF89C9ACF}" destId="{4893AA79-2769-4120-810E-1125F6318A14}" srcOrd="3" destOrd="0" parTransId="{CBA1ECA6-6754-4BED-91BC-426166B88545}" sibTransId="{D12450FC-C76C-495A-8BC6-0529425034D6}"/>
    <dgm:cxn modelId="{89794B08-3B8A-4A31-B0B0-B1F9A46E9874}" type="presOf" srcId="{235E2138-FFFB-4260-9E95-5705E944A9EF}" destId="{8B7A068B-1CE9-479F-96D5-D926B009BF3F}" srcOrd="0" destOrd="0" presId="urn:microsoft.com/office/officeart/2005/8/layout/default"/>
    <dgm:cxn modelId="{48154752-2202-41C8-A424-94C2C0AA1C04}" type="presOf" srcId="{E19A5C4F-A83A-465D-A7C0-FA7CF89C9ACF}" destId="{42FD9943-AA82-446B-B9A6-28C794F09390}" srcOrd="0" destOrd="0" presId="urn:microsoft.com/office/officeart/2005/8/layout/default"/>
    <dgm:cxn modelId="{C6BFB9CF-205A-4549-8BDA-84014275A069}" srcId="{E19A5C4F-A83A-465D-A7C0-FA7CF89C9ACF}" destId="{235E2138-FFFB-4260-9E95-5705E944A9EF}" srcOrd="2" destOrd="0" parTransId="{692DF7D2-203B-45FE-BCDA-2C0D62363971}" sibTransId="{2857C673-E7FE-4C7E-AAD1-5C163DA63893}"/>
    <dgm:cxn modelId="{81760F9E-9251-485E-9BA3-557C079C435D}" type="presOf" srcId="{38302E8E-2F43-44B9-BF1A-6D5E529FD1D5}" destId="{0F216E52-55A5-45EE-AA83-3D4D238B20ED}" srcOrd="0" destOrd="0" presId="urn:microsoft.com/office/officeart/2005/8/layout/default"/>
    <dgm:cxn modelId="{8B0E4CFD-0EF2-4D64-A0F2-2F67B65E1811}" type="presOf" srcId="{4893AA79-2769-4120-810E-1125F6318A14}" destId="{3E2236E8-3D5F-4778-A69A-28F8F9C2B0F5}" srcOrd="0" destOrd="0" presId="urn:microsoft.com/office/officeart/2005/8/layout/default"/>
    <dgm:cxn modelId="{138AB9F6-C8C2-4FA0-95BB-37BE9E8546BF}" type="presOf" srcId="{6DCE9C4D-BCAD-4602-8A3D-FAC513A6DDFB}" destId="{7697C60D-27A4-4A92-91B3-556551913302}" srcOrd="0" destOrd="0" presId="urn:microsoft.com/office/officeart/2005/8/layout/default"/>
    <dgm:cxn modelId="{0B9F2DC8-3EF4-4131-9D85-1E497B213784}" srcId="{E19A5C4F-A83A-465D-A7C0-FA7CF89C9ACF}" destId="{6DCE9C4D-BCAD-4602-8A3D-FAC513A6DDFB}" srcOrd="0" destOrd="0" parTransId="{DE7B9140-A52B-4A88-B005-341040592F97}" sibTransId="{09D1AE91-58A7-443D-8DD0-A81F25493538}"/>
    <dgm:cxn modelId="{F6582D75-5F4F-4BAF-9060-36C46749B447}" type="presOf" srcId="{0EAEEF81-7D8B-4CC5-A149-325BE2869B00}" destId="{0E775FD5-E9B4-45B7-ACA2-DDD37C987BFB}" srcOrd="0" destOrd="0" presId="urn:microsoft.com/office/officeart/2005/8/layout/default"/>
    <dgm:cxn modelId="{F928797E-3772-48D4-AAAC-27A5746A5858}" type="presParOf" srcId="{42FD9943-AA82-446B-B9A6-28C794F09390}" destId="{7697C60D-27A4-4A92-91B3-556551913302}" srcOrd="0" destOrd="0" presId="urn:microsoft.com/office/officeart/2005/8/layout/default"/>
    <dgm:cxn modelId="{F7B3706A-73C4-4B53-A70E-6BEFFA422A5A}" type="presParOf" srcId="{42FD9943-AA82-446B-B9A6-28C794F09390}" destId="{70C8B3F3-1CA8-4ED6-8E1F-137B4310FE2F}" srcOrd="1" destOrd="0" presId="urn:microsoft.com/office/officeart/2005/8/layout/default"/>
    <dgm:cxn modelId="{817F02B0-C959-4984-A908-D9088C4E4286}" type="presParOf" srcId="{42FD9943-AA82-446B-B9A6-28C794F09390}" destId="{0F216E52-55A5-45EE-AA83-3D4D238B20ED}" srcOrd="2" destOrd="0" presId="urn:microsoft.com/office/officeart/2005/8/layout/default"/>
    <dgm:cxn modelId="{F73A42E1-4378-4E3B-9FAC-E8461664D41C}" type="presParOf" srcId="{42FD9943-AA82-446B-B9A6-28C794F09390}" destId="{2BFE3394-D30D-45A5-964E-7D0DDB2CE39E}" srcOrd="3" destOrd="0" presId="urn:microsoft.com/office/officeart/2005/8/layout/default"/>
    <dgm:cxn modelId="{1F237A0C-4812-468B-BBA6-7211F1F9AF7F}" type="presParOf" srcId="{42FD9943-AA82-446B-B9A6-28C794F09390}" destId="{8B7A068B-1CE9-479F-96D5-D926B009BF3F}" srcOrd="4" destOrd="0" presId="urn:microsoft.com/office/officeart/2005/8/layout/default"/>
    <dgm:cxn modelId="{77AD550B-2F23-41B3-ADB5-69BF5F199438}" type="presParOf" srcId="{42FD9943-AA82-446B-B9A6-28C794F09390}" destId="{AC7B697B-2DBB-40CA-AB33-850B203294EF}" srcOrd="5" destOrd="0" presId="urn:microsoft.com/office/officeart/2005/8/layout/default"/>
    <dgm:cxn modelId="{E3FE7CDC-AA39-4D07-9F47-E66E38227F3E}" type="presParOf" srcId="{42FD9943-AA82-446B-B9A6-28C794F09390}" destId="{3E2236E8-3D5F-4778-A69A-28F8F9C2B0F5}" srcOrd="6" destOrd="0" presId="urn:microsoft.com/office/officeart/2005/8/layout/default"/>
    <dgm:cxn modelId="{DE358B87-19C3-41D9-B487-6D90FA61E1D5}" type="presParOf" srcId="{42FD9943-AA82-446B-B9A6-28C794F09390}" destId="{431CA812-8077-454C-9057-CFF825F60F53}" srcOrd="7" destOrd="0" presId="urn:microsoft.com/office/officeart/2005/8/layout/default"/>
    <dgm:cxn modelId="{12B7D36C-D935-4E8E-A655-3D4B0D9F97B1}" type="presParOf" srcId="{42FD9943-AA82-446B-B9A6-28C794F09390}" destId="{0E775FD5-E9B4-45B7-ACA2-DDD37C987B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9A5C4F-A83A-465D-A7C0-FA7CF89C9ACF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CE9C4D-BCAD-4602-8A3D-FAC513A6DDFB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Выдача разрешения на строительство</a:t>
          </a:r>
          <a:endParaRPr lang="ru-RU" sz="1200" dirty="0"/>
        </a:p>
      </dgm:t>
    </dgm:pt>
    <dgm:pt modelId="{DE7B9140-A52B-4A88-B005-341040592F97}" type="parTrans" cxnId="{0B9F2DC8-3EF4-4131-9D85-1E497B213784}">
      <dgm:prSet/>
      <dgm:spPr/>
      <dgm:t>
        <a:bodyPr/>
        <a:lstStyle/>
        <a:p>
          <a:endParaRPr lang="ru-RU" sz="1050"/>
        </a:p>
      </dgm:t>
    </dgm:pt>
    <dgm:pt modelId="{09D1AE91-58A7-443D-8DD0-A81F25493538}" type="sibTrans" cxnId="{0B9F2DC8-3EF4-4131-9D85-1E497B213784}">
      <dgm:prSet/>
      <dgm:spPr/>
      <dgm:t>
        <a:bodyPr/>
        <a:lstStyle/>
        <a:p>
          <a:endParaRPr lang="ru-RU" sz="1050"/>
        </a:p>
      </dgm:t>
    </dgm:pt>
    <dgm:pt modelId="{38302E8E-2F43-44B9-BF1A-6D5E529FD1D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Проведение проверок государственного строительного надзора</a:t>
          </a:r>
          <a:r>
            <a:rPr lang="ru-RU" sz="1200" b="1" baseline="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(при строительстве объектов, проектная документация которых подлежит государственной экспертизе либо является типовой проектной документацией или ее модификацией, на которую получено положительное заключение экспертизы)</a:t>
          </a:r>
          <a:endParaRPr lang="ru-RU" sz="1200" dirty="0"/>
        </a:p>
      </dgm:t>
    </dgm:pt>
    <dgm:pt modelId="{89220BAA-2EA0-4F22-B421-FA53DC4E51CD}" type="parTrans" cxnId="{B0853043-4405-4424-9FEF-A96E172040A4}">
      <dgm:prSet/>
      <dgm:spPr/>
      <dgm:t>
        <a:bodyPr/>
        <a:lstStyle/>
        <a:p>
          <a:endParaRPr lang="ru-RU" sz="1050"/>
        </a:p>
      </dgm:t>
    </dgm:pt>
    <dgm:pt modelId="{B4001FF8-D1E5-4BBB-A978-39FC09ECCDB9}" type="sibTrans" cxnId="{B0853043-4405-4424-9FEF-A96E172040A4}">
      <dgm:prSet/>
      <dgm:spPr/>
      <dgm:t>
        <a:bodyPr/>
        <a:lstStyle/>
        <a:p>
          <a:endParaRPr lang="ru-RU" sz="1050"/>
        </a:p>
      </dgm:t>
    </dgm:pt>
    <dgm:pt modelId="{235E2138-FFFB-4260-9E95-5705E944A9E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Выдача заключения органа государственного строительного надзора</a:t>
          </a:r>
          <a:r>
            <a:rPr lang="ru-RU" sz="1200" b="1" baseline="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(при строительстве объектов, проектная документация которых подлежит государственной экспертизе либо является типовой проектной документацией или ее модификацией, на которую получено положительное заключение экспертизы)</a:t>
          </a:r>
          <a:endParaRPr lang="ru-RU" sz="1200" dirty="0"/>
        </a:p>
      </dgm:t>
    </dgm:pt>
    <dgm:pt modelId="{692DF7D2-203B-45FE-BCDA-2C0D62363971}" type="parTrans" cxnId="{C6BFB9CF-205A-4549-8BDA-84014275A069}">
      <dgm:prSet/>
      <dgm:spPr/>
      <dgm:t>
        <a:bodyPr/>
        <a:lstStyle/>
        <a:p>
          <a:endParaRPr lang="ru-RU" sz="1050"/>
        </a:p>
      </dgm:t>
    </dgm:pt>
    <dgm:pt modelId="{2857C673-E7FE-4C7E-AAD1-5C163DA63893}" type="sibTrans" cxnId="{C6BFB9CF-205A-4549-8BDA-84014275A069}">
      <dgm:prSet/>
      <dgm:spPr/>
      <dgm:t>
        <a:bodyPr/>
        <a:lstStyle/>
        <a:p>
          <a:endParaRPr lang="ru-RU" sz="1050"/>
        </a:p>
      </dgm:t>
    </dgm:pt>
    <dgm:pt modelId="{42FD9943-AA82-446B-B9A6-28C794F09390}" type="pres">
      <dgm:prSet presAssocID="{E19A5C4F-A83A-465D-A7C0-FA7CF89C9A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97C60D-27A4-4A92-91B3-556551913302}" type="pres">
      <dgm:prSet presAssocID="{6DCE9C4D-BCAD-4602-8A3D-FAC513A6DDFB}" presName="node" presStyleLbl="node1" presStyleIdx="0" presStyleCnt="3" custScaleX="56986" custScaleY="127421" custLinFactNeighborX="6387" custLinFactNeighborY="5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8B3F3-1CA8-4ED6-8E1F-137B4310FE2F}" type="pres">
      <dgm:prSet presAssocID="{09D1AE91-58A7-443D-8DD0-A81F25493538}" presName="sibTrans" presStyleCnt="0"/>
      <dgm:spPr/>
    </dgm:pt>
    <dgm:pt modelId="{0F216E52-55A5-45EE-AA83-3D4D238B20ED}" type="pres">
      <dgm:prSet presAssocID="{38302E8E-2F43-44B9-BF1A-6D5E529FD1D5}" presName="node" presStyleLbl="node1" presStyleIdx="1" presStyleCnt="3" custScaleX="54127" custScaleY="128881" custLinFactNeighborX="-1840" custLinFactNeighborY="4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E3394-D30D-45A5-964E-7D0DDB2CE39E}" type="pres">
      <dgm:prSet presAssocID="{B4001FF8-D1E5-4BBB-A978-39FC09ECCDB9}" presName="sibTrans" presStyleCnt="0"/>
      <dgm:spPr/>
    </dgm:pt>
    <dgm:pt modelId="{8B7A068B-1CE9-479F-96D5-D926B009BF3F}" type="pres">
      <dgm:prSet presAssocID="{235E2138-FFFB-4260-9E95-5705E944A9EF}" presName="node" presStyleLbl="node1" presStyleIdx="2" presStyleCnt="3" custScaleX="49205" custScaleY="127421" custLinFactNeighborX="-10203" custLinFactNeighborY="5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853043-4405-4424-9FEF-A96E172040A4}" srcId="{E19A5C4F-A83A-465D-A7C0-FA7CF89C9ACF}" destId="{38302E8E-2F43-44B9-BF1A-6D5E529FD1D5}" srcOrd="1" destOrd="0" parTransId="{89220BAA-2EA0-4F22-B421-FA53DC4E51CD}" sibTransId="{B4001FF8-D1E5-4BBB-A978-39FC09ECCDB9}"/>
    <dgm:cxn modelId="{C4132B00-F73B-4850-99A5-033BE5F7D6B1}" type="presOf" srcId="{6DCE9C4D-BCAD-4602-8A3D-FAC513A6DDFB}" destId="{7697C60D-27A4-4A92-91B3-556551913302}" srcOrd="0" destOrd="0" presId="urn:microsoft.com/office/officeart/2005/8/layout/default"/>
    <dgm:cxn modelId="{B1ADE292-1642-4DEE-AB6C-369827AD7AF8}" type="presOf" srcId="{235E2138-FFFB-4260-9E95-5705E944A9EF}" destId="{8B7A068B-1CE9-479F-96D5-D926B009BF3F}" srcOrd="0" destOrd="0" presId="urn:microsoft.com/office/officeart/2005/8/layout/default"/>
    <dgm:cxn modelId="{04A1F096-3C2C-4845-B65F-B543D3F00B1A}" type="presOf" srcId="{38302E8E-2F43-44B9-BF1A-6D5E529FD1D5}" destId="{0F216E52-55A5-45EE-AA83-3D4D238B20ED}" srcOrd="0" destOrd="0" presId="urn:microsoft.com/office/officeart/2005/8/layout/default"/>
    <dgm:cxn modelId="{C6BFB9CF-205A-4549-8BDA-84014275A069}" srcId="{E19A5C4F-A83A-465D-A7C0-FA7CF89C9ACF}" destId="{235E2138-FFFB-4260-9E95-5705E944A9EF}" srcOrd="2" destOrd="0" parTransId="{692DF7D2-203B-45FE-BCDA-2C0D62363971}" sibTransId="{2857C673-E7FE-4C7E-AAD1-5C163DA63893}"/>
    <dgm:cxn modelId="{2F3398BD-1C5F-4375-A1CA-EE5703AAF529}" type="presOf" srcId="{E19A5C4F-A83A-465D-A7C0-FA7CF89C9ACF}" destId="{42FD9943-AA82-446B-B9A6-28C794F09390}" srcOrd="0" destOrd="0" presId="urn:microsoft.com/office/officeart/2005/8/layout/default"/>
    <dgm:cxn modelId="{0B9F2DC8-3EF4-4131-9D85-1E497B213784}" srcId="{E19A5C4F-A83A-465D-A7C0-FA7CF89C9ACF}" destId="{6DCE9C4D-BCAD-4602-8A3D-FAC513A6DDFB}" srcOrd="0" destOrd="0" parTransId="{DE7B9140-A52B-4A88-B005-341040592F97}" sibTransId="{09D1AE91-58A7-443D-8DD0-A81F25493538}"/>
    <dgm:cxn modelId="{E034044A-38B1-48FF-974B-A5B849DAD537}" type="presParOf" srcId="{42FD9943-AA82-446B-B9A6-28C794F09390}" destId="{7697C60D-27A4-4A92-91B3-556551913302}" srcOrd="0" destOrd="0" presId="urn:microsoft.com/office/officeart/2005/8/layout/default"/>
    <dgm:cxn modelId="{914F0E69-136F-4885-8089-482777AD3740}" type="presParOf" srcId="{42FD9943-AA82-446B-B9A6-28C794F09390}" destId="{70C8B3F3-1CA8-4ED6-8E1F-137B4310FE2F}" srcOrd="1" destOrd="0" presId="urn:microsoft.com/office/officeart/2005/8/layout/default"/>
    <dgm:cxn modelId="{4A58A78D-054F-4CD6-9D8E-396E66C11E8D}" type="presParOf" srcId="{42FD9943-AA82-446B-B9A6-28C794F09390}" destId="{0F216E52-55A5-45EE-AA83-3D4D238B20ED}" srcOrd="2" destOrd="0" presId="urn:microsoft.com/office/officeart/2005/8/layout/default"/>
    <dgm:cxn modelId="{7BE45C40-A060-4CC4-9A45-C167BB31A612}" type="presParOf" srcId="{42FD9943-AA82-446B-B9A6-28C794F09390}" destId="{2BFE3394-D30D-45A5-964E-7D0DDB2CE39E}" srcOrd="3" destOrd="0" presId="urn:microsoft.com/office/officeart/2005/8/layout/default"/>
    <dgm:cxn modelId="{7CCA7FA2-71A1-46D3-BB21-53FB82AADEBD}" type="presParOf" srcId="{42FD9943-AA82-446B-B9A6-28C794F09390}" destId="{8B7A068B-1CE9-479F-96D5-D926B009BF3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E010A9-6425-4A88-BDE8-097E27E3628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3F0313-EB58-4A4D-AD30-FEEDA7953164}">
      <dgm:prSet phldrT="[Текст]" custT="1"/>
      <dgm:spPr/>
      <dgm:t>
        <a:bodyPr/>
        <a:lstStyle/>
        <a:p>
          <a:r>
            <a:rPr lang="ru-RU" sz="1200" b="1" dirty="0" smtClean="0"/>
            <a:t>Передача систем газоснабжения в муниципальную собственность (при реализации проектов по комплексному освоению земельного участка в целях жилищного строительства)</a:t>
          </a:r>
          <a:endParaRPr lang="ru-RU" sz="1200" dirty="0"/>
        </a:p>
      </dgm:t>
    </dgm:pt>
    <dgm:pt modelId="{A23EDC78-2BB5-4886-AE8E-C30F91817687}" type="parTrans" cxnId="{4FECF929-437C-47E5-93C1-FCDA807CBD86}">
      <dgm:prSet/>
      <dgm:spPr/>
      <dgm:t>
        <a:bodyPr/>
        <a:lstStyle/>
        <a:p>
          <a:endParaRPr lang="ru-RU" sz="1200"/>
        </a:p>
      </dgm:t>
    </dgm:pt>
    <dgm:pt modelId="{39216C6D-84BC-4E0A-96C8-FDBE6D5B4EE4}" type="sibTrans" cxnId="{4FECF929-437C-47E5-93C1-FCDA807CBD86}">
      <dgm:prSet/>
      <dgm:spPr/>
      <dgm:t>
        <a:bodyPr/>
        <a:lstStyle/>
        <a:p>
          <a:endParaRPr lang="ru-RU" sz="1200"/>
        </a:p>
      </dgm:t>
    </dgm:pt>
    <dgm:pt modelId="{BDEE7EA0-98A7-4E02-A9AA-B5A656FF3C50}">
      <dgm:prSet phldrT="[Текст]" custT="1"/>
      <dgm:spPr/>
      <dgm:t>
        <a:bodyPr/>
        <a:lstStyle/>
        <a:p>
          <a:r>
            <a:rPr lang="ru-RU" sz="1200" b="1" dirty="0" smtClean="0"/>
            <a:t>Передача систем теплоснабжения в муниципальную собственность (при реализации проектов по комплексному освоению земельного участка в целях жилищного строительства)</a:t>
          </a:r>
          <a:endParaRPr lang="ru-RU" sz="1200" dirty="0"/>
        </a:p>
      </dgm:t>
    </dgm:pt>
    <dgm:pt modelId="{CAF1071C-DF78-47E7-980E-2D38CE8ADD95}" type="parTrans" cxnId="{2D95C900-3011-4FE3-9BBE-D12036F4F714}">
      <dgm:prSet/>
      <dgm:spPr/>
      <dgm:t>
        <a:bodyPr/>
        <a:lstStyle/>
        <a:p>
          <a:endParaRPr lang="ru-RU" sz="1200"/>
        </a:p>
      </dgm:t>
    </dgm:pt>
    <dgm:pt modelId="{446818CE-AE93-480F-91CD-B83F5F0A296B}" type="sibTrans" cxnId="{2D95C900-3011-4FE3-9BBE-D12036F4F714}">
      <dgm:prSet/>
      <dgm:spPr/>
      <dgm:t>
        <a:bodyPr/>
        <a:lstStyle/>
        <a:p>
          <a:endParaRPr lang="ru-RU" sz="1200"/>
        </a:p>
      </dgm:t>
    </dgm:pt>
    <dgm:pt modelId="{59CF4018-6095-4F63-8BA8-190CC0738F71}">
      <dgm:prSet phldrT="[Текст]" custT="1"/>
      <dgm:spPr/>
      <dgm:t>
        <a:bodyPr/>
        <a:lstStyle/>
        <a:p>
          <a:r>
            <a:rPr lang="ru-RU" sz="1200" b="1" dirty="0" smtClean="0"/>
            <a:t>Передача систем электроснабжения в муниципальную собственность (при реализации проектов по комплексному освоению земельного участка в целях жилищного строительства)</a:t>
          </a:r>
          <a:endParaRPr lang="ru-RU" sz="1200" dirty="0"/>
        </a:p>
      </dgm:t>
    </dgm:pt>
    <dgm:pt modelId="{F489059E-5B05-47CA-A17A-84AD7A62C1A3}" type="parTrans" cxnId="{9556A136-5708-458D-994A-CAE286F11918}">
      <dgm:prSet/>
      <dgm:spPr/>
      <dgm:t>
        <a:bodyPr/>
        <a:lstStyle/>
        <a:p>
          <a:endParaRPr lang="ru-RU" sz="1200"/>
        </a:p>
      </dgm:t>
    </dgm:pt>
    <dgm:pt modelId="{34C383F4-8B6F-442A-9374-F57AD2CBA15D}" type="sibTrans" cxnId="{9556A136-5708-458D-994A-CAE286F11918}">
      <dgm:prSet/>
      <dgm:spPr/>
      <dgm:t>
        <a:bodyPr/>
        <a:lstStyle/>
        <a:p>
          <a:endParaRPr lang="ru-RU" sz="1200"/>
        </a:p>
      </dgm:t>
    </dgm:pt>
    <dgm:pt modelId="{BD00D2CD-EC7D-4AC0-A929-FE46DCE85AB9}">
      <dgm:prSet phldrT="[Текст]" custT="1"/>
      <dgm:spPr/>
      <dgm:t>
        <a:bodyPr/>
        <a:lstStyle/>
        <a:p>
          <a:r>
            <a:rPr lang="ru-RU" sz="1200" b="1" dirty="0" smtClean="0"/>
            <a:t>Передача систем водоотведения в муниципальную собственность (при реализации проектов по комплексному освоению земельного участка в целях жилищного строительства)</a:t>
          </a:r>
          <a:endParaRPr lang="ru-RU" sz="1200" dirty="0"/>
        </a:p>
      </dgm:t>
    </dgm:pt>
    <dgm:pt modelId="{645BFF7B-B5ED-4D9F-ADC7-6D9C848ED297}" type="parTrans" cxnId="{44D8926D-795D-4072-90A8-6F4BF3DB72CC}">
      <dgm:prSet/>
      <dgm:spPr/>
      <dgm:t>
        <a:bodyPr/>
        <a:lstStyle/>
        <a:p>
          <a:endParaRPr lang="ru-RU" sz="1200"/>
        </a:p>
      </dgm:t>
    </dgm:pt>
    <dgm:pt modelId="{0EFEE0BD-CE8D-4827-9BED-A5C09F83E5D6}" type="sibTrans" cxnId="{44D8926D-795D-4072-90A8-6F4BF3DB72CC}">
      <dgm:prSet/>
      <dgm:spPr/>
      <dgm:t>
        <a:bodyPr/>
        <a:lstStyle/>
        <a:p>
          <a:endParaRPr lang="ru-RU" sz="1200"/>
        </a:p>
      </dgm:t>
    </dgm:pt>
    <dgm:pt modelId="{A1272525-A63A-4EC8-9A7D-2C67A553A094}">
      <dgm:prSet phldrT="[Текст]" custT="1"/>
      <dgm:spPr/>
      <dgm:t>
        <a:bodyPr/>
        <a:lstStyle/>
        <a:p>
          <a:r>
            <a:rPr lang="ru-RU" sz="1200" b="1" dirty="0" smtClean="0"/>
            <a:t>Передача систем водоснабжения в муниципальную собственность (при реализации проектов по комплексному освоению земельного участка в целях жилищного строительства)</a:t>
          </a:r>
          <a:endParaRPr lang="ru-RU" sz="1200" dirty="0"/>
        </a:p>
      </dgm:t>
    </dgm:pt>
    <dgm:pt modelId="{A4AD0EE1-4533-48DA-B276-03424CF3372C}" type="parTrans" cxnId="{4F24500A-987F-4283-945A-24176CE5B749}">
      <dgm:prSet/>
      <dgm:spPr/>
      <dgm:t>
        <a:bodyPr/>
        <a:lstStyle/>
        <a:p>
          <a:endParaRPr lang="ru-RU" sz="1200"/>
        </a:p>
      </dgm:t>
    </dgm:pt>
    <dgm:pt modelId="{9074658D-FE4D-40F1-8822-7A4F23FB6D78}" type="sibTrans" cxnId="{4F24500A-987F-4283-945A-24176CE5B749}">
      <dgm:prSet/>
      <dgm:spPr/>
      <dgm:t>
        <a:bodyPr/>
        <a:lstStyle/>
        <a:p>
          <a:endParaRPr lang="ru-RU" sz="1200"/>
        </a:p>
      </dgm:t>
    </dgm:pt>
    <dgm:pt modelId="{488BF97B-139C-49C7-8734-E19EB67E63C0}" type="pres">
      <dgm:prSet presAssocID="{46E010A9-6425-4A88-BDE8-097E27E3628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495569-01F9-4550-B479-DBC1B2BC484F}" type="pres">
      <dgm:prSet presAssocID="{EE3F0313-EB58-4A4D-AD30-FEEDA7953164}" presName="node" presStyleLbl="node1" presStyleIdx="0" presStyleCnt="5" custScaleX="55022" custScaleY="132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4E9A7-13C1-4766-8F12-5F9005E65389}" type="pres">
      <dgm:prSet presAssocID="{39216C6D-84BC-4E0A-96C8-FDBE6D5B4EE4}" presName="sibTrans" presStyleCnt="0"/>
      <dgm:spPr/>
    </dgm:pt>
    <dgm:pt modelId="{004AE80B-4F14-4892-93B6-F58F81AB0C90}" type="pres">
      <dgm:prSet presAssocID="{BDEE7EA0-98A7-4E02-A9AA-B5A656FF3C50}" presName="node" presStyleLbl="node1" presStyleIdx="1" presStyleCnt="5" custScaleX="57811" custScaleY="132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B58A8-8D96-4726-84F8-F79D57EF1052}" type="pres">
      <dgm:prSet presAssocID="{446818CE-AE93-480F-91CD-B83F5F0A296B}" presName="sibTrans" presStyleCnt="0"/>
      <dgm:spPr/>
    </dgm:pt>
    <dgm:pt modelId="{4DD4B45F-C115-472A-842C-690C010B6125}" type="pres">
      <dgm:prSet presAssocID="{59CF4018-6095-4F63-8BA8-190CC0738F71}" presName="node" presStyleLbl="node1" presStyleIdx="2" presStyleCnt="5" custScaleX="54530" custScaleY="132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BA5E1-909A-4C00-B7DB-166E1842A475}" type="pres">
      <dgm:prSet presAssocID="{34C383F4-8B6F-442A-9374-F57AD2CBA15D}" presName="sibTrans" presStyleCnt="0"/>
      <dgm:spPr/>
    </dgm:pt>
    <dgm:pt modelId="{7CAB02BE-CF02-4B9E-8E21-7FA7FF970DE8}" type="pres">
      <dgm:prSet presAssocID="{BD00D2CD-EC7D-4AC0-A929-FE46DCE85AB9}" presName="node" presStyleLbl="node1" presStyleIdx="3" presStyleCnt="5" custScaleX="54984" custScaleY="132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9C67A-F4DA-4F12-B70F-75DA1635716A}" type="pres">
      <dgm:prSet presAssocID="{0EFEE0BD-CE8D-4827-9BED-A5C09F83E5D6}" presName="sibTrans" presStyleCnt="0"/>
      <dgm:spPr/>
    </dgm:pt>
    <dgm:pt modelId="{FB2F296A-422F-4382-89BD-8CA2E9518420}" type="pres">
      <dgm:prSet presAssocID="{A1272525-A63A-4EC8-9A7D-2C67A553A094}" presName="node" presStyleLbl="node1" presStyleIdx="4" presStyleCnt="5" custScaleX="57938" custScaleY="132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56A136-5708-458D-994A-CAE286F11918}" srcId="{46E010A9-6425-4A88-BDE8-097E27E3628E}" destId="{59CF4018-6095-4F63-8BA8-190CC0738F71}" srcOrd="2" destOrd="0" parTransId="{F489059E-5B05-47CA-A17A-84AD7A62C1A3}" sibTransId="{34C383F4-8B6F-442A-9374-F57AD2CBA15D}"/>
    <dgm:cxn modelId="{2F8C2F1E-C3DE-40B7-B63E-69DE8A35B6F0}" type="presOf" srcId="{BD00D2CD-EC7D-4AC0-A929-FE46DCE85AB9}" destId="{7CAB02BE-CF02-4B9E-8E21-7FA7FF970DE8}" srcOrd="0" destOrd="0" presId="urn:microsoft.com/office/officeart/2005/8/layout/default"/>
    <dgm:cxn modelId="{4F24500A-987F-4283-945A-24176CE5B749}" srcId="{46E010A9-6425-4A88-BDE8-097E27E3628E}" destId="{A1272525-A63A-4EC8-9A7D-2C67A553A094}" srcOrd="4" destOrd="0" parTransId="{A4AD0EE1-4533-48DA-B276-03424CF3372C}" sibTransId="{9074658D-FE4D-40F1-8822-7A4F23FB6D78}"/>
    <dgm:cxn modelId="{553CDF3F-5AF3-4338-8340-A08437328E25}" type="presOf" srcId="{A1272525-A63A-4EC8-9A7D-2C67A553A094}" destId="{FB2F296A-422F-4382-89BD-8CA2E9518420}" srcOrd="0" destOrd="0" presId="urn:microsoft.com/office/officeart/2005/8/layout/default"/>
    <dgm:cxn modelId="{4FECF929-437C-47E5-93C1-FCDA807CBD86}" srcId="{46E010A9-6425-4A88-BDE8-097E27E3628E}" destId="{EE3F0313-EB58-4A4D-AD30-FEEDA7953164}" srcOrd="0" destOrd="0" parTransId="{A23EDC78-2BB5-4886-AE8E-C30F91817687}" sibTransId="{39216C6D-84BC-4E0A-96C8-FDBE6D5B4EE4}"/>
    <dgm:cxn modelId="{A0FFD98D-DB43-46CE-98BA-2A351BA19C2A}" type="presOf" srcId="{BDEE7EA0-98A7-4E02-A9AA-B5A656FF3C50}" destId="{004AE80B-4F14-4892-93B6-F58F81AB0C90}" srcOrd="0" destOrd="0" presId="urn:microsoft.com/office/officeart/2005/8/layout/default"/>
    <dgm:cxn modelId="{44D8926D-795D-4072-90A8-6F4BF3DB72CC}" srcId="{46E010A9-6425-4A88-BDE8-097E27E3628E}" destId="{BD00D2CD-EC7D-4AC0-A929-FE46DCE85AB9}" srcOrd="3" destOrd="0" parTransId="{645BFF7B-B5ED-4D9F-ADC7-6D9C848ED297}" sibTransId="{0EFEE0BD-CE8D-4827-9BED-A5C09F83E5D6}"/>
    <dgm:cxn modelId="{1B778B4B-BA7C-420E-B66E-566B24B23174}" type="presOf" srcId="{59CF4018-6095-4F63-8BA8-190CC0738F71}" destId="{4DD4B45F-C115-472A-842C-690C010B6125}" srcOrd="0" destOrd="0" presId="urn:microsoft.com/office/officeart/2005/8/layout/default"/>
    <dgm:cxn modelId="{2D95C900-3011-4FE3-9BBE-D12036F4F714}" srcId="{46E010A9-6425-4A88-BDE8-097E27E3628E}" destId="{BDEE7EA0-98A7-4E02-A9AA-B5A656FF3C50}" srcOrd="1" destOrd="0" parTransId="{CAF1071C-DF78-47E7-980E-2D38CE8ADD95}" sibTransId="{446818CE-AE93-480F-91CD-B83F5F0A296B}"/>
    <dgm:cxn modelId="{8517733E-612F-4D10-8A90-4845C45DD414}" type="presOf" srcId="{46E010A9-6425-4A88-BDE8-097E27E3628E}" destId="{488BF97B-139C-49C7-8734-E19EB67E63C0}" srcOrd="0" destOrd="0" presId="urn:microsoft.com/office/officeart/2005/8/layout/default"/>
    <dgm:cxn modelId="{5E914760-37E4-413E-88D5-ECB903DE0DCB}" type="presOf" srcId="{EE3F0313-EB58-4A4D-AD30-FEEDA7953164}" destId="{7A495569-01F9-4550-B479-DBC1B2BC484F}" srcOrd="0" destOrd="0" presId="urn:microsoft.com/office/officeart/2005/8/layout/default"/>
    <dgm:cxn modelId="{D32AC069-378E-470A-A21E-4D52CFAE00E2}" type="presParOf" srcId="{488BF97B-139C-49C7-8734-E19EB67E63C0}" destId="{7A495569-01F9-4550-B479-DBC1B2BC484F}" srcOrd="0" destOrd="0" presId="urn:microsoft.com/office/officeart/2005/8/layout/default"/>
    <dgm:cxn modelId="{2888EF56-E456-418D-AB86-5455575FB433}" type="presParOf" srcId="{488BF97B-139C-49C7-8734-E19EB67E63C0}" destId="{2354E9A7-13C1-4766-8F12-5F9005E65389}" srcOrd="1" destOrd="0" presId="urn:microsoft.com/office/officeart/2005/8/layout/default"/>
    <dgm:cxn modelId="{2DE19012-543C-4847-96AE-4E181A5B31BB}" type="presParOf" srcId="{488BF97B-139C-49C7-8734-E19EB67E63C0}" destId="{004AE80B-4F14-4892-93B6-F58F81AB0C90}" srcOrd="2" destOrd="0" presId="urn:microsoft.com/office/officeart/2005/8/layout/default"/>
    <dgm:cxn modelId="{373C9FE4-201D-4C4F-9B4A-04B1D838688C}" type="presParOf" srcId="{488BF97B-139C-49C7-8734-E19EB67E63C0}" destId="{A17B58A8-8D96-4726-84F8-F79D57EF1052}" srcOrd="3" destOrd="0" presId="urn:microsoft.com/office/officeart/2005/8/layout/default"/>
    <dgm:cxn modelId="{8321A53E-F2B1-4939-91D8-DDBDD6CA9952}" type="presParOf" srcId="{488BF97B-139C-49C7-8734-E19EB67E63C0}" destId="{4DD4B45F-C115-472A-842C-690C010B6125}" srcOrd="4" destOrd="0" presId="urn:microsoft.com/office/officeart/2005/8/layout/default"/>
    <dgm:cxn modelId="{0326D9F1-F10F-47A5-9FF1-1A5848AFF2E7}" type="presParOf" srcId="{488BF97B-139C-49C7-8734-E19EB67E63C0}" destId="{77FBA5E1-909A-4C00-B7DB-166E1842A475}" srcOrd="5" destOrd="0" presId="urn:microsoft.com/office/officeart/2005/8/layout/default"/>
    <dgm:cxn modelId="{1CC214E1-2A1B-4A55-AC93-CBD8D9F14C55}" type="presParOf" srcId="{488BF97B-139C-49C7-8734-E19EB67E63C0}" destId="{7CAB02BE-CF02-4B9E-8E21-7FA7FF970DE8}" srcOrd="6" destOrd="0" presId="urn:microsoft.com/office/officeart/2005/8/layout/default"/>
    <dgm:cxn modelId="{C717EDF1-F3C1-47C5-83D7-7E25665DF55B}" type="presParOf" srcId="{488BF97B-139C-49C7-8734-E19EB67E63C0}" destId="{BBD9C67A-F4DA-4F12-B70F-75DA1635716A}" srcOrd="7" destOrd="0" presId="urn:microsoft.com/office/officeart/2005/8/layout/default"/>
    <dgm:cxn modelId="{681961A2-39C1-4408-9074-69B3128E7F9C}" type="presParOf" srcId="{488BF97B-139C-49C7-8734-E19EB67E63C0}" destId="{FB2F296A-422F-4382-89BD-8CA2E951842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9A5C4F-A83A-465D-A7C0-FA7CF89C9ACF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CE9C4D-BCAD-4602-8A3D-FAC513A6DDFB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Выдача кадастрового паспорта объекта недвижимости</a:t>
          </a:r>
          <a:endParaRPr lang="ru-RU" sz="1200" dirty="0"/>
        </a:p>
      </dgm:t>
    </dgm:pt>
    <dgm:pt modelId="{DE7B9140-A52B-4A88-B005-341040592F97}" type="parTrans" cxnId="{0B9F2DC8-3EF4-4131-9D85-1E497B213784}">
      <dgm:prSet/>
      <dgm:spPr/>
      <dgm:t>
        <a:bodyPr/>
        <a:lstStyle/>
        <a:p>
          <a:endParaRPr lang="ru-RU" sz="1200"/>
        </a:p>
      </dgm:t>
    </dgm:pt>
    <dgm:pt modelId="{09D1AE91-58A7-443D-8DD0-A81F25493538}" type="sibTrans" cxnId="{0B9F2DC8-3EF4-4131-9D85-1E497B213784}">
      <dgm:prSet/>
      <dgm:spPr/>
      <dgm:t>
        <a:bodyPr/>
        <a:lstStyle/>
        <a:p>
          <a:endParaRPr lang="ru-RU" sz="1200"/>
        </a:p>
      </dgm:t>
    </dgm:pt>
    <dgm:pt modelId="{38302E8E-2F43-44B9-BF1A-6D5E529FD1D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Государственная регистрация прав собственности застройщика на объекты недвижимости (за исключением объектов долевого строительства, в отношении которых зарегистрированы договоры участия в долевом строительстве)</a:t>
          </a:r>
          <a:endParaRPr lang="ru-RU" sz="1200" dirty="0"/>
        </a:p>
      </dgm:t>
    </dgm:pt>
    <dgm:pt modelId="{89220BAA-2EA0-4F22-B421-FA53DC4E51CD}" type="parTrans" cxnId="{B0853043-4405-4424-9FEF-A96E172040A4}">
      <dgm:prSet/>
      <dgm:spPr/>
      <dgm:t>
        <a:bodyPr/>
        <a:lstStyle/>
        <a:p>
          <a:endParaRPr lang="ru-RU" sz="1200"/>
        </a:p>
      </dgm:t>
    </dgm:pt>
    <dgm:pt modelId="{B4001FF8-D1E5-4BBB-A978-39FC09ECCDB9}" type="sibTrans" cxnId="{B0853043-4405-4424-9FEF-A96E172040A4}">
      <dgm:prSet/>
      <dgm:spPr/>
      <dgm:t>
        <a:bodyPr/>
        <a:lstStyle/>
        <a:p>
          <a:endParaRPr lang="ru-RU" sz="1200"/>
        </a:p>
      </dgm:t>
    </dgm:pt>
    <dgm:pt modelId="{42FD9943-AA82-446B-B9A6-28C794F09390}" type="pres">
      <dgm:prSet presAssocID="{E19A5C4F-A83A-465D-A7C0-FA7CF89C9A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97C60D-27A4-4A92-91B3-556551913302}" type="pres">
      <dgm:prSet presAssocID="{6DCE9C4D-BCAD-4602-8A3D-FAC513A6DDFB}" presName="node" presStyleLbl="node1" presStyleIdx="0" presStyleCnt="2" custScaleX="56986" custLinFactNeighborX="-5698" custLinFactNeighborY="1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8B3F3-1CA8-4ED6-8E1F-137B4310FE2F}" type="pres">
      <dgm:prSet presAssocID="{09D1AE91-58A7-443D-8DD0-A81F25493538}" presName="sibTrans" presStyleCnt="0"/>
      <dgm:spPr/>
    </dgm:pt>
    <dgm:pt modelId="{0F216E52-55A5-45EE-AA83-3D4D238B20ED}" type="pres">
      <dgm:prSet presAssocID="{38302E8E-2F43-44B9-BF1A-6D5E529FD1D5}" presName="node" presStyleLbl="node1" presStyleIdx="1" presStyleCnt="2" custScaleX="54127" custLinFactNeighborX="-12994" custLinFactNeighborY="1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853043-4405-4424-9FEF-A96E172040A4}" srcId="{E19A5C4F-A83A-465D-A7C0-FA7CF89C9ACF}" destId="{38302E8E-2F43-44B9-BF1A-6D5E529FD1D5}" srcOrd="1" destOrd="0" parTransId="{89220BAA-2EA0-4F22-B421-FA53DC4E51CD}" sibTransId="{B4001FF8-D1E5-4BBB-A978-39FC09ECCDB9}"/>
    <dgm:cxn modelId="{054396AC-15D9-4BA8-9EBC-7CD2AACE2523}" type="presOf" srcId="{E19A5C4F-A83A-465D-A7C0-FA7CF89C9ACF}" destId="{42FD9943-AA82-446B-B9A6-28C794F09390}" srcOrd="0" destOrd="0" presId="urn:microsoft.com/office/officeart/2005/8/layout/default"/>
    <dgm:cxn modelId="{0B9F2DC8-3EF4-4131-9D85-1E497B213784}" srcId="{E19A5C4F-A83A-465D-A7C0-FA7CF89C9ACF}" destId="{6DCE9C4D-BCAD-4602-8A3D-FAC513A6DDFB}" srcOrd="0" destOrd="0" parTransId="{DE7B9140-A52B-4A88-B005-341040592F97}" sibTransId="{09D1AE91-58A7-443D-8DD0-A81F25493538}"/>
    <dgm:cxn modelId="{E8D9BB80-7F6B-4670-9D5C-A48DEEBCF1EE}" type="presOf" srcId="{6DCE9C4D-BCAD-4602-8A3D-FAC513A6DDFB}" destId="{7697C60D-27A4-4A92-91B3-556551913302}" srcOrd="0" destOrd="0" presId="urn:microsoft.com/office/officeart/2005/8/layout/default"/>
    <dgm:cxn modelId="{CA91BA8C-4434-45A9-A407-E078A91E5EE7}" type="presOf" srcId="{38302E8E-2F43-44B9-BF1A-6D5E529FD1D5}" destId="{0F216E52-55A5-45EE-AA83-3D4D238B20ED}" srcOrd="0" destOrd="0" presId="urn:microsoft.com/office/officeart/2005/8/layout/default"/>
    <dgm:cxn modelId="{530CAEDF-223B-4120-9547-565ECECD5897}" type="presParOf" srcId="{42FD9943-AA82-446B-B9A6-28C794F09390}" destId="{7697C60D-27A4-4A92-91B3-556551913302}" srcOrd="0" destOrd="0" presId="urn:microsoft.com/office/officeart/2005/8/layout/default"/>
    <dgm:cxn modelId="{56C8E4FE-07CC-4983-B500-BBC40885D580}" type="presParOf" srcId="{42FD9943-AA82-446B-B9A6-28C794F09390}" destId="{70C8B3F3-1CA8-4ED6-8E1F-137B4310FE2F}" srcOrd="1" destOrd="0" presId="urn:microsoft.com/office/officeart/2005/8/layout/default"/>
    <dgm:cxn modelId="{27894316-49AB-472D-8D11-79956090194F}" type="presParOf" srcId="{42FD9943-AA82-446B-B9A6-28C794F09390}" destId="{0F216E52-55A5-45EE-AA83-3D4D238B20E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31AB1-5ADC-4398-A934-DA073F1B4D3B}">
      <dsp:nvSpPr>
        <dsp:cNvPr id="0" name=""/>
        <dsp:cNvSpPr/>
      </dsp:nvSpPr>
      <dsp:spPr>
        <a:xfrm rot="5400000">
          <a:off x="3668101" y="949031"/>
          <a:ext cx="1386687" cy="352839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F6D1F9-A880-4C04-AAF5-06E7C3EF77FD}">
      <dsp:nvSpPr>
        <dsp:cNvPr id="0" name=""/>
        <dsp:cNvSpPr/>
      </dsp:nvSpPr>
      <dsp:spPr>
        <a:xfrm>
          <a:off x="119710" y="1083766"/>
          <a:ext cx="1524052" cy="13754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Генеральный план </a:t>
          </a:r>
          <a:endParaRPr lang="ru-RU" sz="1200" b="1" kern="1200" dirty="0"/>
        </a:p>
      </dsp:txBody>
      <dsp:txXfrm>
        <a:off x="186854" y="1150910"/>
        <a:ext cx="1389764" cy="1241163"/>
      </dsp:txXfrm>
    </dsp:sp>
    <dsp:sp modelId="{5D75367F-6530-41B9-AA24-1BFCFCD20B93}">
      <dsp:nvSpPr>
        <dsp:cNvPr id="0" name=""/>
        <dsp:cNvSpPr/>
      </dsp:nvSpPr>
      <dsp:spPr>
        <a:xfrm>
          <a:off x="2017961" y="1083766"/>
          <a:ext cx="1524052" cy="14113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Правила землепользования и застройки</a:t>
          </a:r>
          <a:endParaRPr lang="ru-RU" sz="1200" b="1" kern="1200" dirty="0"/>
        </a:p>
      </dsp:txBody>
      <dsp:txXfrm>
        <a:off x="2086858" y="1152663"/>
        <a:ext cx="1386258" cy="1273562"/>
      </dsp:txXfrm>
    </dsp:sp>
    <dsp:sp modelId="{06FC4B49-5622-4F81-A4D4-3036AB0466D3}">
      <dsp:nvSpPr>
        <dsp:cNvPr id="0" name=""/>
        <dsp:cNvSpPr/>
      </dsp:nvSpPr>
      <dsp:spPr>
        <a:xfrm>
          <a:off x="3687332" y="1083766"/>
          <a:ext cx="1524052" cy="14113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Программы развития коммунальной инфраструктуры</a:t>
          </a:r>
          <a:endParaRPr lang="ru-RU" sz="1200" b="1" kern="1200" dirty="0"/>
        </a:p>
      </dsp:txBody>
      <dsp:txXfrm>
        <a:off x="3756229" y="1152663"/>
        <a:ext cx="1386258" cy="1273562"/>
      </dsp:txXfrm>
    </dsp:sp>
    <dsp:sp modelId="{3D3DF6B6-EED8-490F-8B6D-125834192F02}">
      <dsp:nvSpPr>
        <dsp:cNvPr id="0" name=""/>
        <dsp:cNvSpPr/>
      </dsp:nvSpPr>
      <dsp:spPr>
        <a:xfrm>
          <a:off x="5406451" y="1083766"/>
          <a:ext cx="1776634" cy="14113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Местные нормативы градостроительного проектирования – показатели в отношении инфраструктуры</a:t>
          </a:r>
          <a:endParaRPr lang="ru-RU" sz="1200" b="1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1" kern="1200" dirty="0"/>
        </a:p>
      </dsp:txBody>
      <dsp:txXfrm>
        <a:off x="5475348" y="1152663"/>
        <a:ext cx="1638840" cy="1273562"/>
      </dsp:txXfrm>
    </dsp:sp>
    <dsp:sp modelId="{BC42BBB4-B2B6-442E-B002-C3652ACFF901}">
      <dsp:nvSpPr>
        <dsp:cNvPr id="0" name=""/>
        <dsp:cNvSpPr/>
      </dsp:nvSpPr>
      <dsp:spPr>
        <a:xfrm>
          <a:off x="7366627" y="1058517"/>
          <a:ext cx="1524052" cy="14113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Инвестиционные программы организаций коммунального комплекса</a:t>
          </a:r>
          <a:endParaRPr lang="ru-RU" sz="1200" b="1" kern="1200" dirty="0"/>
        </a:p>
      </dsp:txBody>
      <dsp:txXfrm>
        <a:off x="7435524" y="1127414"/>
        <a:ext cx="1386258" cy="1273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7C60D-27A4-4A92-91B3-556551913302}">
      <dsp:nvSpPr>
        <dsp:cNvPr id="0" name=""/>
        <dsp:cNvSpPr/>
      </dsp:nvSpPr>
      <dsp:spPr>
        <a:xfrm>
          <a:off x="0" y="0"/>
          <a:ext cx="934728" cy="2173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Выдача </a:t>
          </a:r>
          <a:r>
            <a:rPr lang="ru-RU" sz="1200" b="0" kern="1200" dirty="0" err="1" smtClean="0">
              <a:effectLst/>
            </a:rPr>
            <a:t>градострои</a:t>
          </a:r>
          <a:r>
            <a:rPr lang="ru-RU" sz="1200" b="0" kern="1200" dirty="0" smtClean="0">
              <a:effectLst/>
            </a:rPr>
            <a:t>-тельного плана земельного участка (ГПЗУ)</a:t>
          </a:r>
          <a:endParaRPr lang="ru-RU" sz="1200" b="0" kern="1200" dirty="0"/>
        </a:p>
      </dsp:txBody>
      <dsp:txXfrm>
        <a:off x="0" y="0"/>
        <a:ext cx="934728" cy="2173213"/>
      </dsp:txXfrm>
    </dsp:sp>
    <dsp:sp modelId="{0F216E52-55A5-45EE-AA83-3D4D238B20ED}">
      <dsp:nvSpPr>
        <dsp:cNvPr id="0" name=""/>
        <dsp:cNvSpPr/>
      </dsp:nvSpPr>
      <dsp:spPr>
        <a:xfrm>
          <a:off x="986937" y="0"/>
          <a:ext cx="2305709" cy="2173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Заключение договора об осуществлении технологического присоединения объекта капитального строительства к электрическим сетям с одновременной выдачей технических условий (далее также  - ТУ)  на присоединение объекта капитального строительства к сетям электроснабжения </a:t>
          </a:r>
          <a:endParaRPr lang="ru-RU" sz="1200" b="0" kern="1200" dirty="0"/>
        </a:p>
      </dsp:txBody>
      <dsp:txXfrm>
        <a:off x="986937" y="0"/>
        <a:ext cx="2305709" cy="2173213"/>
      </dsp:txXfrm>
    </dsp:sp>
    <dsp:sp modelId="{8B7A068B-1CE9-479F-96D5-D926B009BF3F}">
      <dsp:nvSpPr>
        <dsp:cNvPr id="0" name=""/>
        <dsp:cNvSpPr/>
      </dsp:nvSpPr>
      <dsp:spPr>
        <a:xfrm>
          <a:off x="3374228" y="0"/>
          <a:ext cx="1345252" cy="21639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Выдача технических условий на подключение объекта капитального строительства к сетям теплоснабжения </a:t>
          </a:r>
          <a:endParaRPr lang="ru-RU" sz="1200" b="0" kern="1200" dirty="0"/>
        </a:p>
      </dsp:txBody>
      <dsp:txXfrm>
        <a:off x="3374228" y="0"/>
        <a:ext cx="1345252" cy="2163967"/>
      </dsp:txXfrm>
    </dsp:sp>
    <dsp:sp modelId="{3E2236E8-3D5F-4778-A69A-28F8F9C2B0F5}">
      <dsp:nvSpPr>
        <dsp:cNvPr id="0" name=""/>
        <dsp:cNvSpPr/>
      </dsp:nvSpPr>
      <dsp:spPr>
        <a:xfrm>
          <a:off x="4845781" y="0"/>
          <a:ext cx="1226429" cy="2173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Выдача технических условий на подключение объекта капитального строительства к сетям водоснабжения </a:t>
          </a:r>
          <a:endParaRPr lang="ru-RU" sz="1200" b="0" kern="1200" dirty="0"/>
        </a:p>
      </dsp:txBody>
      <dsp:txXfrm>
        <a:off x="4845781" y="0"/>
        <a:ext cx="1226429" cy="2173213"/>
      </dsp:txXfrm>
    </dsp:sp>
    <dsp:sp modelId="{0E775FD5-E9B4-45B7-ACA2-DDD37C987BFB}">
      <dsp:nvSpPr>
        <dsp:cNvPr id="0" name=""/>
        <dsp:cNvSpPr/>
      </dsp:nvSpPr>
      <dsp:spPr>
        <a:xfrm>
          <a:off x="6125423" y="0"/>
          <a:ext cx="1287140" cy="2173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Выдача технических условий на подключение объекта капитального строительства к сетям водоотведения </a:t>
          </a:r>
          <a:endParaRPr lang="ru-RU" sz="1200" b="0" kern="1200" dirty="0"/>
        </a:p>
      </dsp:txBody>
      <dsp:txXfrm>
        <a:off x="6125423" y="0"/>
        <a:ext cx="1287140" cy="2173213"/>
      </dsp:txXfrm>
    </dsp:sp>
    <dsp:sp modelId="{82545057-4188-4A52-86FD-C06A3A967E69}">
      <dsp:nvSpPr>
        <dsp:cNvPr id="0" name=""/>
        <dsp:cNvSpPr/>
      </dsp:nvSpPr>
      <dsp:spPr>
        <a:xfrm>
          <a:off x="7482463" y="0"/>
          <a:ext cx="1236749" cy="21732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Выдача технических условий на подключение объекта капитального строительства к сетям газоснабжения</a:t>
          </a:r>
          <a:endParaRPr lang="ru-RU" sz="1200" b="0" kern="1200" dirty="0">
            <a:effectLst/>
            <a:latin typeface="Calibri"/>
            <a:ea typeface="Calibri"/>
            <a:cs typeface="Times New Roman"/>
          </a:endParaRPr>
        </a:p>
      </dsp:txBody>
      <dsp:txXfrm>
        <a:off x="7482463" y="0"/>
        <a:ext cx="1236749" cy="21732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7C60D-27A4-4A92-91B3-556551913302}">
      <dsp:nvSpPr>
        <dsp:cNvPr id="0" name=""/>
        <dsp:cNvSpPr/>
      </dsp:nvSpPr>
      <dsp:spPr>
        <a:xfrm>
          <a:off x="35737" y="315509"/>
          <a:ext cx="607651" cy="2676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effectLst/>
            </a:rPr>
            <a:t>Допуск к участию в </a:t>
          </a:r>
          <a:r>
            <a:rPr lang="ru-RU" sz="1050" b="1" kern="1200" dirty="0" err="1" smtClean="0">
              <a:effectLst/>
            </a:rPr>
            <a:t>аукцио</a:t>
          </a:r>
          <a:r>
            <a:rPr lang="ru-RU" sz="1050" b="1" kern="1200" dirty="0" smtClean="0">
              <a:effectLst/>
            </a:rPr>
            <a:t>-не</a:t>
          </a:r>
          <a:endParaRPr lang="ru-RU" sz="1050" b="1" kern="1200" dirty="0"/>
        </a:p>
      </dsp:txBody>
      <dsp:txXfrm>
        <a:off x="35737" y="315509"/>
        <a:ext cx="607651" cy="2676733"/>
      </dsp:txXfrm>
    </dsp:sp>
    <dsp:sp modelId="{0F216E52-55A5-45EE-AA83-3D4D238B20ED}">
      <dsp:nvSpPr>
        <dsp:cNvPr id="0" name=""/>
        <dsp:cNvSpPr/>
      </dsp:nvSpPr>
      <dsp:spPr>
        <a:xfrm>
          <a:off x="695014" y="281813"/>
          <a:ext cx="1014461" cy="2676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effectLst/>
            </a:rPr>
            <a:t>Подписание протокола о результатах аукциона</a:t>
          </a:r>
          <a:endParaRPr lang="ru-RU" sz="1050" b="1" kern="1200" dirty="0"/>
        </a:p>
      </dsp:txBody>
      <dsp:txXfrm>
        <a:off x="695014" y="281813"/>
        <a:ext cx="1014461" cy="2676733"/>
      </dsp:txXfrm>
    </dsp:sp>
    <dsp:sp modelId="{8B7A068B-1CE9-479F-96D5-D926B009BF3F}">
      <dsp:nvSpPr>
        <dsp:cNvPr id="0" name=""/>
        <dsp:cNvSpPr/>
      </dsp:nvSpPr>
      <dsp:spPr>
        <a:xfrm>
          <a:off x="1809154" y="281813"/>
          <a:ext cx="1048016" cy="2676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effectLst/>
            </a:rPr>
            <a:t>Заключение договора аренды земельного участка для его комплексного освоения в целях жилищного строи-</a:t>
          </a:r>
          <a:r>
            <a:rPr lang="ru-RU" sz="1050" b="1" kern="1200" dirty="0" err="1" smtClean="0">
              <a:effectLst/>
            </a:rPr>
            <a:t>тельства</a:t>
          </a:r>
          <a:endParaRPr lang="ru-RU" sz="1050" b="1" kern="1200" dirty="0"/>
        </a:p>
      </dsp:txBody>
      <dsp:txXfrm>
        <a:off x="1809154" y="281813"/>
        <a:ext cx="1048016" cy="2676733"/>
      </dsp:txXfrm>
    </dsp:sp>
    <dsp:sp modelId="{3E2236E8-3D5F-4778-A69A-28F8F9C2B0F5}">
      <dsp:nvSpPr>
        <dsp:cNvPr id="0" name=""/>
        <dsp:cNvSpPr/>
      </dsp:nvSpPr>
      <dsp:spPr>
        <a:xfrm>
          <a:off x="2908146" y="281813"/>
          <a:ext cx="951643" cy="2676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effectLst/>
            </a:rPr>
            <a:t>Государственная регистрация договора аренды земельного участка для комплексного освоения в целях жилищного </a:t>
          </a:r>
          <a:r>
            <a:rPr lang="ru-RU" sz="1050" b="1" kern="1200" dirty="0" err="1" smtClean="0">
              <a:effectLst/>
            </a:rPr>
            <a:t>строительст-ва</a:t>
          </a:r>
          <a:endParaRPr lang="ru-RU" sz="1050" b="1" kern="1200" dirty="0"/>
        </a:p>
      </dsp:txBody>
      <dsp:txXfrm>
        <a:off x="2908146" y="281813"/>
        <a:ext cx="951643" cy="2676733"/>
      </dsp:txXfrm>
    </dsp:sp>
    <dsp:sp modelId="{0E775FD5-E9B4-45B7-ACA2-DDD37C987BFB}">
      <dsp:nvSpPr>
        <dsp:cNvPr id="0" name=""/>
        <dsp:cNvSpPr/>
      </dsp:nvSpPr>
      <dsp:spPr>
        <a:xfrm>
          <a:off x="3925484" y="281813"/>
          <a:ext cx="1151765" cy="2676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effectLst/>
            </a:rPr>
            <a:t>Утверждение документации по планировке территории в границах земельного участка, предоставленного для комплексного освоения в целях жилищного строительства</a:t>
          </a:r>
          <a:endParaRPr lang="ru-RU" sz="1050" b="1" kern="1200" dirty="0"/>
        </a:p>
      </dsp:txBody>
      <dsp:txXfrm>
        <a:off x="3925484" y="281813"/>
        <a:ext cx="1151765" cy="2676733"/>
      </dsp:txXfrm>
    </dsp:sp>
    <dsp:sp modelId="{82545057-4188-4A52-86FD-C06A3A967E69}">
      <dsp:nvSpPr>
        <dsp:cNvPr id="0" name=""/>
        <dsp:cNvSpPr/>
      </dsp:nvSpPr>
      <dsp:spPr>
        <a:xfrm>
          <a:off x="5139198" y="232674"/>
          <a:ext cx="1723160" cy="2676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effectLst/>
            </a:rPr>
            <a:t>Государственный кадастровый учёт земельных участков, образованных в границах земельного участка, предоставленного для комплексного освоения в целях жилищного строительства, для жилищного и иного строительства в соответствии с видами разрешённого использования, а также для строительства объектов инженерной инфраструктуры</a:t>
          </a:r>
          <a:endParaRPr lang="ru-RU" sz="1050" b="1" kern="1200" dirty="0">
            <a:effectLst/>
            <a:latin typeface="Calibri"/>
            <a:ea typeface="Calibri"/>
            <a:cs typeface="Times New Roman"/>
          </a:endParaRPr>
        </a:p>
      </dsp:txBody>
      <dsp:txXfrm>
        <a:off x="5139198" y="232674"/>
        <a:ext cx="1723160" cy="2676733"/>
      </dsp:txXfrm>
    </dsp:sp>
    <dsp:sp modelId="{EC726C08-7748-480A-A830-B730C1BDA146}">
      <dsp:nvSpPr>
        <dsp:cNvPr id="0" name=""/>
        <dsp:cNvSpPr/>
      </dsp:nvSpPr>
      <dsp:spPr>
        <a:xfrm>
          <a:off x="6939884" y="244073"/>
          <a:ext cx="1896849" cy="2676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effectLst/>
            </a:rPr>
            <a:t>Государственная регистрация права собственности или договора аренды на земельные участки для жилищного и иного строительства в соответствии с видами разрешённого использования, а также для строительства объектов инженерной инфраструктуры, образованные в границах земельного участка, предоставленного для комплексного освоения в целях жилищного строительства</a:t>
          </a:r>
          <a:endParaRPr lang="ru-RU" sz="1050" b="1" kern="1200" dirty="0">
            <a:effectLst/>
            <a:latin typeface="Calibri"/>
            <a:ea typeface="Times New Roman"/>
            <a:cs typeface="Times New Roman"/>
          </a:endParaRPr>
        </a:p>
      </dsp:txBody>
      <dsp:txXfrm>
        <a:off x="6939884" y="244073"/>
        <a:ext cx="1896849" cy="26767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7C60D-27A4-4A92-91B3-556551913302}">
      <dsp:nvSpPr>
        <dsp:cNvPr id="0" name=""/>
        <dsp:cNvSpPr/>
      </dsp:nvSpPr>
      <dsp:spPr>
        <a:xfrm>
          <a:off x="151934" y="58201"/>
          <a:ext cx="1671015" cy="17593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effectLst/>
              <a:latin typeface="+mn-lt"/>
              <a:ea typeface="+mn-ea"/>
              <a:cs typeface="+mn-cs"/>
            </a:rPr>
            <a:t>Получение  заключения экспертизы проектной документации и (или) результатов инженерных изысканий</a:t>
          </a:r>
          <a:r>
            <a:rPr lang="ru-RU" sz="1100" b="1" kern="1200" baseline="0" dirty="0" smtClean="0">
              <a:effectLst/>
              <a:latin typeface="+mn-lt"/>
              <a:ea typeface="+mn-ea"/>
              <a:cs typeface="+mn-cs"/>
            </a:rPr>
            <a:t> </a:t>
          </a:r>
          <a:r>
            <a:rPr lang="ru-RU" sz="1100" b="1" kern="1200" dirty="0" smtClean="0">
              <a:effectLst/>
              <a:latin typeface="+mn-lt"/>
              <a:ea typeface="+mn-ea"/>
              <a:cs typeface="+mn-cs"/>
            </a:rPr>
            <a:t>(если такая экспертиза предусмотрена Градостроительным кодексом РФ)</a:t>
          </a:r>
          <a:endParaRPr lang="ru-RU" sz="1100" kern="1200" dirty="0"/>
        </a:p>
      </dsp:txBody>
      <dsp:txXfrm>
        <a:off x="151934" y="58201"/>
        <a:ext cx="1671015" cy="1759395"/>
      </dsp:txXfrm>
    </dsp:sp>
    <dsp:sp modelId="{0F216E52-55A5-45EE-AA83-3D4D238B20ED}">
      <dsp:nvSpPr>
        <dsp:cNvPr id="0" name=""/>
        <dsp:cNvSpPr/>
      </dsp:nvSpPr>
      <dsp:spPr>
        <a:xfrm>
          <a:off x="1952002" y="58201"/>
          <a:ext cx="1587180" cy="17593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effectLst/>
              <a:latin typeface="+mn-lt"/>
              <a:ea typeface="+mn-ea"/>
              <a:cs typeface="+mn-cs"/>
            </a:rPr>
            <a:t>Заключение договора о подключении объекта капитального строительства  к сетям газоснабжения (если проектом предусмотрено подключение к сетям газоснабжения)</a:t>
          </a:r>
          <a:endParaRPr lang="ru-RU" sz="1100" kern="1200" dirty="0"/>
        </a:p>
      </dsp:txBody>
      <dsp:txXfrm>
        <a:off x="1952002" y="58201"/>
        <a:ext cx="1587180" cy="1759395"/>
      </dsp:txXfrm>
    </dsp:sp>
    <dsp:sp modelId="{8B7A068B-1CE9-479F-96D5-D926B009BF3F}">
      <dsp:nvSpPr>
        <dsp:cNvPr id="0" name=""/>
        <dsp:cNvSpPr/>
      </dsp:nvSpPr>
      <dsp:spPr>
        <a:xfrm>
          <a:off x="3608209" y="58201"/>
          <a:ext cx="1643275" cy="17593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effectLst/>
              <a:latin typeface="+mn-lt"/>
              <a:ea typeface="+mn-ea"/>
              <a:cs typeface="+mn-cs"/>
            </a:rPr>
            <a:t>Заключение договора о подключении объекта капитального строительства  к сетям теплоснабжения</a:t>
          </a:r>
          <a:r>
            <a:rPr lang="ru-RU" sz="1100" b="1" kern="1200" baseline="0" dirty="0" smtClean="0">
              <a:effectLst/>
              <a:latin typeface="+mn-lt"/>
              <a:ea typeface="+mn-ea"/>
              <a:cs typeface="+mn-cs"/>
            </a:rPr>
            <a:t> </a:t>
          </a:r>
          <a:r>
            <a:rPr lang="ru-RU" sz="1100" b="1" kern="1200" dirty="0" smtClean="0">
              <a:effectLst/>
              <a:latin typeface="+mn-lt"/>
              <a:ea typeface="+mn-ea"/>
              <a:cs typeface="+mn-cs"/>
            </a:rPr>
            <a:t>(если проектом предусмотрено подключение к сетям теплоснабжения)</a:t>
          </a:r>
          <a:endParaRPr lang="ru-RU" sz="1100" kern="1200" dirty="0"/>
        </a:p>
      </dsp:txBody>
      <dsp:txXfrm>
        <a:off x="3608209" y="58201"/>
        <a:ext cx="1643275" cy="1759395"/>
      </dsp:txXfrm>
    </dsp:sp>
    <dsp:sp modelId="{3E2236E8-3D5F-4778-A69A-28F8F9C2B0F5}">
      <dsp:nvSpPr>
        <dsp:cNvPr id="0" name=""/>
        <dsp:cNvSpPr/>
      </dsp:nvSpPr>
      <dsp:spPr>
        <a:xfrm>
          <a:off x="5355289" y="58201"/>
          <a:ext cx="1405669" cy="17593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effectLst/>
              <a:latin typeface="+mn-lt"/>
              <a:ea typeface="+mn-ea"/>
              <a:cs typeface="+mn-cs"/>
            </a:rPr>
            <a:t>Заключение договора о  подключении объекта капитального строительства  к сетям водоснабжения</a:t>
          </a:r>
          <a:endParaRPr lang="ru-RU" sz="1100" kern="1200" dirty="0"/>
        </a:p>
      </dsp:txBody>
      <dsp:txXfrm>
        <a:off x="5355289" y="58201"/>
        <a:ext cx="1405669" cy="1759395"/>
      </dsp:txXfrm>
    </dsp:sp>
    <dsp:sp modelId="{0E775FD5-E9B4-45B7-ACA2-DDD37C987BFB}">
      <dsp:nvSpPr>
        <dsp:cNvPr id="0" name=""/>
        <dsp:cNvSpPr/>
      </dsp:nvSpPr>
      <dsp:spPr>
        <a:xfrm>
          <a:off x="6943203" y="72006"/>
          <a:ext cx="1266002" cy="17593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effectLst/>
              <a:latin typeface="+mn-lt"/>
              <a:ea typeface="+mn-ea"/>
              <a:cs typeface="+mn-cs"/>
            </a:rPr>
            <a:t>Заключение договора о  подключении  к сетям водоотведения</a:t>
          </a:r>
          <a:endParaRPr lang="ru-RU" sz="1100" kern="1200" dirty="0"/>
        </a:p>
      </dsp:txBody>
      <dsp:txXfrm>
        <a:off x="6943203" y="72006"/>
        <a:ext cx="1266002" cy="17593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7C60D-27A4-4A92-91B3-556551913302}">
      <dsp:nvSpPr>
        <dsp:cNvPr id="0" name=""/>
        <dsp:cNvSpPr/>
      </dsp:nvSpPr>
      <dsp:spPr>
        <a:xfrm>
          <a:off x="254916" y="254824"/>
          <a:ext cx="2225348" cy="29855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Выдача разрешения на строительство</a:t>
          </a:r>
          <a:endParaRPr lang="ru-RU" sz="1200" kern="1200" dirty="0"/>
        </a:p>
      </dsp:txBody>
      <dsp:txXfrm>
        <a:off x="254916" y="254824"/>
        <a:ext cx="2225348" cy="2985535"/>
      </dsp:txXfrm>
    </dsp:sp>
    <dsp:sp modelId="{0F216E52-55A5-45EE-AA83-3D4D238B20ED}">
      <dsp:nvSpPr>
        <dsp:cNvPr id="0" name=""/>
        <dsp:cNvSpPr/>
      </dsp:nvSpPr>
      <dsp:spPr>
        <a:xfrm>
          <a:off x="2549502" y="216026"/>
          <a:ext cx="2113702" cy="30197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Проведение проверок государственного строительного надзора</a:t>
          </a:r>
          <a:r>
            <a:rPr lang="ru-RU" sz="1200" b="1" kern="1200" baseline="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1" kern="12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(при строительстве объектов, проектная документация которых подлежит государственной экспертизе либо является типовой проектной документацией или ее модификацией, на которую получено положительное заключение экспертизы)</a:t>
          </a:r>
          <a:endParaRPr lang="ru-RU" sz="1200" kern="1200" dirty="0"/>
        </a:p>
      </dsp:txBody>
      <dsp:txXfrm>
        <a:off x="2549502" y="216026"/>
        <a:ext cx="2113702" cy="3019743"/>
      </dsp:txXfrm>
    </dsp:sp>
    <dsp:sp modelId="{8B7A068B-1CE9-479F-96D5-D926B009BF3F}">
      <dsp:nvSpPr>
        <dsp:cNvPr id="0" name=""/>
        <dsp:cNvSpPr/>
      </dsp:nvSpPr>
      <dsp:spPr>
        <a:xfrm>
          <a:off x="4727131" y="254824"/>
          <a:ext cx="1921494" cy="29855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Выдача заключения органа государственного строительного надзора</a:t>
          </a:r>
          <a:r>
            <a:rPr lang="ru-RU" sz="1200" b="1" kern="1200" baseline="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1" kern="12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(при строительстве объектов, проектная документация которых подлежит государственной экспертизе либо является типовой проектной документацией или ее модификацией, на которую получено положительное заключение экспертизы)</a:t>
          </a:r>
          <a:endParaRPr lang="ru-RU" sz="1200" kern="1200" dirty="0"/>
        </a:p>
      </dsp:txBody>
      <dsp:txXfrm>
        <a:off x="4727131" y="254824"/>
        <a:ext cx="1921494" cy="29855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95569-01F9-4550-B479-DBC1B2BC484F}">
      <dsp:nvSpPr>
        <dsp:cNvPr id="0" name=""/>
        <dsp:cNvSpPr/>
      </dsp:nvSpPr>
      <dsp:spPr>
        <a:xfrm>
          <a:off x="2969" y="1105821"/>
          <a:ext cx="1514255" cy="2180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Передача систем газоснабжения в муниципальную собственность (при реализации проектов по комплексному освоению земельного участка в целях жилищного строительства)</a:t>
          </a:r>
          <a:endParaRPr lang="ru-RU" sz="1200" kern="1200" dirty="0"/>
        </a:p>
      </dsp:txBody>
      <dsp:txXfrm>
        <a:off x="2969" y="1105821"/>
        <a:ext cx="1514255" cy="2180844"/>
      </dsp:txXfrm>
    </dsp:sp>
    <dsp:sp modelId="{004AE80B-4F14-4892-93B6-F58F81AB0C90}">
      <dsp:nvSpPr>
        <dsp:cNvPr id="0" name=""/>
        <dsp:cNvSpPr/>
      </dsp:nvSpPr>
      <dsp:spPr>
        <a:xfrm>
          <a:off x="1792433" y="1105821"/>
          <a:ext cx="1591011" cy="2180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Передача систем теплоснабжения в муниципальную собственность (при реализации проектов по комплексному освоению земельного участка в целях жилищного строительства)</a:t>
          </a:r>
          <a:endParaRPr lang="ru-RU" sz="1200" kern="1200" dirty="0"/>
        </a:p>
      </dsp:txBody>
      <dsp:txXfrm>
        <a:off x="1792433" y="1105821"/>
        <a:ext cx="1591011" cy="2180844"/>
      </dsp:txXfrm>
    </dsp:sp>
    <dsp:sp modelId="{4DD4B45F-C115-472A-842C-690C010B6125}">
      <dsp:nvSpPr>
        <dsp:cNvPr id="0" name=""/>
        <dsp:cNvSpPr/>
      </dsp:nvSpPr>
      <dsp:spPr>
        <a:xfrm>
          <a:off x="3658653" y="1105821"/>
          <a:ext cx="1500715" cy="2180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Передача систем электроснабжения в муниципальную собственность (при реализации проектов по комплексному освоению земельного участка в целях жилищного строительства)</a:t>
          </a:r>
          <a:endParaRPr lang="ru-RU" sz="1200" kern="1200" dirty="0"/>
        </a:p>
      </dsp:txBody>
      <dsp:txXfrm>
        <a:off x="3658653" y="1105821"/>
        <a:ext cx="1500715" cy="2180844"/>
      </dsp:txXfrm>
    </dsp:sp>
    <dsp:sp modelId="{7CAB02BE-CF02-4B9E-8E21-7FA7FF970DE8}">
      <dsp:nvSpPr>
        <dsp:cNvPr id="0" name=""/>
        <dsp:cNvSpPr/>
      </dsp:nvSpPr>
      <dsp:spPr>
        <a:xfrm>
          <a:off x="5434577" y="1105821"/>
          <a:ext cx="1513209" cy="2180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Передача систем водоотведения в муниципальную собственность (при реализации проектов по комплексному освоению земельного участка в целях жилищного строительства)</a:t>
          </a:r>
          <a:endParaRPr lang="ru-RU" sz="1200" kern="1200" dirty="0"/>
        </a:p>
      </dsp:txBody>
      <dsp:txXfrm>
        <a:off x="5434577" y="1105821"/>
        <a:ext cx="1513209" cy="2180844"/>
      </dsp:txXfrm>
    </dsp:sp>
    <dsp:sp modelId="{FB2F296A-422F-4382-89BD-8CA2E9518420}">
      <dsp:nvSpPr>
        <dsp:cNvPr id="0" name=""/>
        <dsp:cNvSpPr/>
      </dsp:nvSpPr>
      <dsp:spPr>
        <a:xfrm>
          <a:off x="7222996" y="1105821"/>
          <a:ext cx="1594506" cy="2180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Передача систем водоснабжения в муниципальную собственность (при реализации проектов по комплексному освоению земельного участка в целях жилищного строительства)</a:t>
          </a:r>
          <a:endParaRPr lang="ru-RU" sz="1200" kern="1200" dirty="0"/>
        </a:p>
      </dsp:txBody>
      <dsp:txXfrm>
        <a:off x="7222996" y="1105821"/>
        <a:ext cx="1594506" cy="2180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7C60D-27A4-4A92-91B3-556551913302}">
      <dsp:nvSpPr>
        <dsp:cNvPr id="0" name=""/>
        <dsp:cNvSpPr/>
      </dsp:nvSpPr>
      <dsp:spPr>
        <a:xfrm>
          <a:off x="1050324" y="2135"/>
          <a:ext cx="2161531" cy="22758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Выдача кадастрового паспорта объекта недвижимости</a:t>
          </a:r>
          <a:endParaRPr lang="ru-RU" sz="1200" kern="1200" dirty="0"/>
        </a:p>
      </dsp:txBody>
      <dsp:txXfrm>
        <a:off x="1050324" y="2135"/>
        <a:ext cx="2161531" cy="2275855"/>
      </dsp:txXfrm>
    </dsp:sp>
    <dsp:sp modelId="{0F216E52-55A5-45EE-AA83-3D4D238B20ED}">
      <dsp:nvSpPr>
        <dsp:cNvPr id="0" name=""/>
        <dsp:cNvSpPr/>
      </dsp:nvSpPr>
      <dsp:spPr>
        <a:xfrm>
          <a:off x="3314420" y="2135"/>
          <a:ext cx="2053086" cy="22758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Государственная регистрация прав собственности застройщика на объекты недвижимости (за исключением объектов долевого строительства, в отношении которых зарегистрированы договоры участия в долевом строительстве)</a:t>
          </a:r>
          <a:endParaRPr lang="ru-RU" sz="1200" kern="1200" dirty="0"/>
        </a:p>
      </dsp:txBody>
      <dsp:txXfrm>
        <a:off x="3314420" y="2135"/>
        <a:ext cx="2053086" cy="2275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9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CC23E-F53F-4BBF-ADDF-BAB4AAE2C83B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27D3D-DFA3-4BE5-831B-D2AD335C0DF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3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34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4C59C-CF36-4420-9DEA-51B252A51A5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7F480-7176-41A0-AC6C-3F821A25D88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59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5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917459-3435-4BE5-9639-3AE8EC77017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6F0C2-9FBF-4302-BF22-5397800FD7FF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21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7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CC23E-F53F-4BBF-ADDF-BAB4AAE2C83B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27D3D-DFA3-4BE5-831B-D2AD335C0DF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65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20412B-B94F-4177-B5AA-E04B13DE4C7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358B9-2E0F-4FC1-B546-0C485299A6B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69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C0444-E1B3-4E59-B4B5-DB666DC27DF5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64342-8F16-4F1C-9355-423E0EBF5AA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7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02645-1D4E-4687-9FFD-ADBAFD9A082E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6D2EB-9704-4B58-A90D-0F5280AF10B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C4139-7C80-4869-897C-BDB8EE32FA7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AB3AE-D8DA-4E33-A47B-595BE58128C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79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08AF9A-B79A-45C0-9B5C-DF349A69AAE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9DB9A-F327-4902-B265-9ED73DB3200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3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A43DAE-0581-4490-B498-356587CA9A4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6207B-C7F8-4310-B520-4CEF29E5714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09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40D47-F88D-4D36-90F2-3D8819E1500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38A98-3E94-405B-8406-8E71F896FF1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20412B-B94F-4177-B5AA-E04B13DE4C7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358B9-2E0F-4FC1-B546-0C485299A6B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4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8061E-02F4-4BD6-B882-CE30D5A9FE3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5C8DE-9374-4621-9003-0564556B01D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03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4C59C-CF36-4420-9DEA-51B252A51A5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7F480-7176-41A0-AC6C-3F821A25D88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0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917459-3435-4BE5-9639-3AE8EC77017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6F0C2-9FBF-4302-BF22-5397800FD7FF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76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0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C0444-E1B3-4E59-B4B5-DB666DC27DF5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64342-8F16-4F1C-9355-423E0EBF5AA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8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02645-1D4E-4687-9FFD-ADBAFD9A082E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6D2EB-9704-4B58-A90D-0F5280AF10B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65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C4139-7C80-4869-897C-BDB8EE32FA7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AB3AE-D8DA-4E33-A47B-595BE58128C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4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08AF9A-B79A-45C0-9B5C-DF349A69AAE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9DB9A-F327-4902-B265-9ED73DB3200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6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A43DAE-0581-4490-B498-356587CA9A4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6207B-C7F8-4310-B520-4CEF29E5714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4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4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7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40D47-F88D-4D36-90F2-3D8819E1500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38A98-3E94-405B-8406-8E71F896FF1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913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8061E-02F4-4BD6-B882-CE30D5A9FE3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5C8DE-9374-4621-9003-0564556B01D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83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4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C7C1751-EB15-47A2-B848-7C09417E7EB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4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4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2833B97-19D5-4388-9148-0AE953F9D68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60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C7C1751-EB15-47A2-B848-7C09417E7EB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pPr>
                <a:defRPr/>
              </a:pPr>
              <a:t>21.05.2012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2833B97-19D5-4388-9148-0AE953F9D68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8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3" y="188640"/>
            <a:ext cx="8784976" cy="6408712"/>
          </a:xfrm>
          <a:prstGeom prst="rect">
            <a:avLst/>
          </a:prstGeom>
          <a:gradFill flip="none" rotWithShape="1">
            <a:gsLst>
              <a:gs pos="44000">
                <a:srgbClr val="3065A4"/>
              </a:gs>
              <a:gs pos="3100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1042988" y="1931988"/>
            <a:ext cx="68421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3600" b="1">
                <a:solidFill>
                  <a:schemeClr val="bg1"/>
                </a:solidFill>
              </a:rPr>
              <a:t>Предложения по ликвидации избыточных административных ограничений при реализации инвестиционно-строительных проектов в жилищной сфере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Таблица 57"/>
          <p:cNvGraphicFramePr>
            <a:graphicFrameLocks noGrp="1"/>
          </p:cNvGraphicFramePr>
          <p:nvPr/>
        </p:nvGraphicFramePr>
        <p:xfrm>
          <a:off x="149226" y="836613"/>
          <a:ext cx="8850313" cy="5946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08"/>
                <a:gridCol w="8424805"/>
              </a:tblGrid>
              <a:tr h="18621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Раздел 1. Градостроительная подготовка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93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1.1. В случае приобретения застройщиком прав на  земельный участок на аукционе по продаже земельного участка  или  права на заключение договора  аренды земельного участка  для жилищного строительства (строительства многоквартирного дома) из земель, находящихся в государственной или муниципальной собственности (далее – аукцион)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постановления о предоставлении земельного участка под строительство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выбора земельного участка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кадастрового плана или кадастрового паспорта земельного участка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Подготовка межевого плана земельного участка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заключения Департамента природных ресурсов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заключения Роспотребнадзора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заключения радиологических и биохимических обследований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откорректированной топографической съемки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справки БТИ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Подготовка экспертного заключения о наличии (отсутствии) объектов культурного наследия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справки об отсутствии объектов культурного наследия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ТУ на подключение объекта к электрическим сетям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ТУ на подключение объекта к сетям наружного освещения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3690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ТУ на подключение объекта к сетям водоснабжения и водоотведения от организации, эксплуатирующей сети водоснабжения и водоотведения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ТУ на подключение объекта к сетям газоснабжения от организации, эксплуатирующей сети газоснабжения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ТУ на подключение к сетям теплоснабжения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ТУ на подключение к ливневой канализации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ТУ на улучшение гидрологического состояния ЗУ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Подготовка чертежа градостроительного плана земельного участка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согласия Администрации города на оформление градостроительного плана земельного участка (ГПЗУ)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ситуационного плана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проекта границ земельного участка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схемы размещения земельного участка на кадастровой карте территории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проекта распоряжения главы города об утверждении ГПЗУ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 Утверждение ГПЗУ в администрации города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  <a:tr h="186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заключения о мероприятиях по инженерной подготовке территории ЗУ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6" marB="0"/>
                </a:tc>
              </a:tr>
            </a:tbl>
          </a:graphicData>
        </a:graphic>
      </p:graphicFrame>
      <p:grpSp>
        <p:nvGrpSpPr>
          <p:cNvPr id="9305" name="Группа 69"/>
          <p:cNvGrpSpPr>
            <a:grpSpLocks/>
          </p:cNvGrpSpPr>
          <p:nvPr/>
        </p:nvGrpSpPr>
        <p:grpSpPr bwMode="auto">
          <a:xfrm>
            <a:off x="4213225" y="1979613"/>
            <a:ext cx="1365250" cy="3251200"/>
            <a:chOff x="4213176" y="1979238"/>
            <a:chExt cx="1365550" cy="3252136"/>
          </a:xfrm>
        </p:grpSpPr>
        <p:sp>
          <p:nvSpPr>
            <p:cNvPr id="68" name="Полилиния 67"/>
            <p:cNvSpPr/>
            <p:nvPr/>
          </p:nvSpPr>
          <p:spPr>
            <a:xfrm>
              <a:off x="4213176" y="1979238"/>
              <a:ext cx="1365550" cy="2539143"/>
            </a:xfrm>
            <a:custGeom>
              <a:avLst/>
              <a:gdLst>
                <a:gd name="connsiteX0" fmla="*/ 18647 w 1365550"/>
                <a:gd name="connsiteY0" fmla="*/ 518772 h 2539484"/>
                <a:gd name="connsiteX1" fmla="*/ 323447 w 1365550"/>
                <a:gd name="connsiteY1" fmla="*/ 67217 h 2539484"/>
                <a:gd name="connsiteX2" fmla="*/ 1147535 w 1365550"/>
                <a:gd name="connsiteY2" fmla="*/ 89795 h 2539484"/>
                <a:gd name="connsiteX3" fmla="*/ 1350735 w 1365550"/>
                <a:gd name="connsiteY3" fmla="*/ 891306 h 2539484"/>
                <a:gd name="connsiteX4" fmla="*/ 842735 w 1365550"/>
                <a:gd name="connsiteY4" fmla="*/ 1816995 h 2539484"/>
                <a:gd name="connsiteX5" fmla="*/ 831447 w 1365550"/>
                <a:gd name="connsiteY5" fmla="*/ 2358861 h 2539484"/>
                <a:gd name="connsiteX6" fmla="*/ 583091 w 1365550"/>
                <a:gd name="connsiteY6" fmla="*/ 2539484 h 2539484"/>
                <a:gd name="connsiteX7" fmla="*/ 402469 w 1365550"/>
                <a:gd name="connsiteY7" fmla="*/ 2358861 h 2539484"/>
                <a:gd name="connsiteX8" fmla="*/ 413758 w 1365550"/>
                <a:gd name="connsiteY8" fmla="*/ 1783128 h 2539484"/>
                <a:gd name="connsiteX9" fmla="*/ 662113 w 1365550"/>
                <a:gd name="connsiteY9" fmla="*/ 1207395 h 2539484"/>
                <a:gd name="connsiteX10" fmla="*/ 921758 w 1365550"/>
                <a:gd name="connsiteY10" fmla="*/ 902595 h 2539484"/>
                <a:gd name="connsiteX11" fmla="*/ 944335 w 1365550"/>
                <a:gd name="connsiteY11" fmla="*/ 597795 h 2539484"/>
                <a:gd name="connsiteX12" fmla="*/ 650824 w 1365550"/>
                <a:gd name="connsiteY12" fmla="*/ 394595 h 2539484"/>
                <a:gd name="connsiteX13" fmla="*/ 492780 w 1365550"/>
                <a:gd name="connsiteY13" fmla="*/ 541350 h 2539484"/>
                <a:gd name="connsiteX14" fmla="*/ 504069 w 1365550"/>
                <a:gd name="connsiteY14" fmla="*/ 654239 h 2539484"/>
                <a:gd name="connsiteX15" fmla="*/ 233135 w 1365550"/>
                <a:gd name="connsiteY15" fmla="*/ 733261 h 2539484"/>
                <a:gd name="connsiteX16" fmla="*/ 52513 w 1365550"/>
                <a:gd name="connsiteY16" fmla="*/ 642950 h 2539484"/>
                <a:gd name="connsiteX17" fmla="*/ 18647 w 1365550"/>
                <a:gd name="connsiteY17" fmla="*/ 518772 h 25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5550" h="2539484">
                  <a:moveTo>
                    <a:pt x="18647" y="518772"/>
                  </a:moveTo>
                  <a:cubicBezTo>
                    <a:pt x="63803" y="422817"/>
                    <a:pt x="135299" y="138713"/>
                    <a:pt x="323447" y="67217"/>
                  </a:cubicBezTo>
                  <a:cubicBezTo>
                    <a:pt x="511595" y="-4279"/>
                    <a:pt x="976320" y="-47553"/>
                    <a:pt x="1147535" y="89795"/>
                  </a:cubicBezTo>
                  <a:cubicBezTo>
                    <a:pt x="1318750" y="227143"/>
                    <a:pt x="1401535" y="603439"/>
                    <a:pt x="1350735" y="891306"/>
                  </a:cubicBezTo>
                  <a:cubicBezTo>
                    <a:pt x="1299935" y="1179173"/>
                    <a:pt x="929283" y="1572403"/>
                    <a:pt x="842735" y="1816995"/>
                  </a:cubicBezTo>
                  <a:cubicBezTo>
                    <a:pt x="756187" y="2061587"/>
                    <a:pt x="874721" y="2238446"/>
                    <a:pt x="831447" y="2358861"/>
                  </a:cubicBezTo>
                  <a:cubicBezTo>
                    <a:pt x="788173" y="2479276"/>
                    <a:pt x="654587" y="2539484"/>
                    <a:pt x="583091" y="2539484"/>
                  </a:cubicBezTo>
                  <a:cubicBezTo>
                    <a:pt x="511595" y="2539484"/>
                    <a:pt x="430691" y="2484920"/>
                    <a:pt x="402469" y="2358861"/>
                  </a:cubicBezTo>
                  <a:cubicBezTo>
                    <a:pt x="374247" y="2232802"/>
                    <a:pt x="370484" y="1975039"/>
                    <a:pt x="413758" y="1783128"/>
                  </a:cubicBezTo>
                  <a:cubicBezTo>
                    <a:pt x="457032" y="1591217"/>
                    <a:pt x="577446" y="1354150"/>
                    <a:pt x="662113" y="1207395"/>
                  </a:cubicBezTo>
                  <a:cubicBezTo>
                    <a:pt x="746780" y="1060640"/>
                    <a:pt x="874721" y="1004195"/>
                    <a:pt x="921758" y="902595"/>
                  </a:cubicBezTo>
                  <a:cubicBezTo>
                    <a:pt x="968795" y="800995"/>
                    <a:pt x="989491" y="682462"/>
                    <a:pt x="944335" y="597795"/>
                  </a:cubicBezTo>
                  <a:cubicBezTo>
                    <a:pt x="899179" y="513128"/>
                    <a:pt x="726083" y="404002"/>
                    <a:pt x="650824" y="394595"/>
                  </a:cubicBezTo>
                  <a:cubicBezTo>
                    <a:pt x="575565" y="385188"/>
                    <a:pt x="517239" y="498076"/>
                    <a:pt x="492780" y="541350"/>
                  </a:cubicBezTo>
                  <a:cubicBezTo>
                    <a:pt x="468321" y="584624"/>
                    <a:pt x="547343" y="622254"/>
                    <a:pt x="504069" y="654239"/>
                  </a:cubicBezTo>
                  <a:cubicBezTo>
                    <a:pt x="460795" y="686224"/>
                    <a:pt x="308394" y="735142"/>
                    <a:pt x="233135" y="733261"/>
                  </a:cubicBezTo>
                  <a:cubicBezTo>
                    <a:pt x="157876" y="731380"/>
                    <a:pt x="84498" y="678698"/>
                    <a:pt x="52513" y="642950"/>
                  </a:cubicBezTo>
                  <a:cubicBezTo>
                    <a:pt x="20528" y="607202"/>
                    <a:pt x="-26509" y="614727"/>
                    <a:pt x="18647" y="518772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4640308" y="4727991"/>
              <a:ext cx="576389" cy="503383"/>
            </a:xfrm>
            <a:prstGeom prst="ellipse">
              <a:avLst/>
            </a:pr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cxnSp>
        <p:nvCxnSpPr>
          <p:cNvPr id="72" name="Прямая со стрелкой 71"/>
          <p:cNvCxnSpPr/>
          <p:nvPr/>
        </p:nvCxnSpPr>
        <p:spPr>
          <a:xfrm>
            <a:off x="7993063" y="6453188"/>
            <a:ext cx="9715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9310" name="TextBox 74"/>
          <p:cNvSpPr txBox="1">
            <a:spLocks noChangeArrowheads="1"/>
          </p:cNvSpPr>
          <p:nvPr/>
        </p:nvSpPr>
        <p:spPr bwMode="auto">
          <a:xfrm>
            <a:off x="514351" y="44450"/>
            <a:ext cx="708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РЕГИОНАЛЬНОМ ИЛИ МЕСТНОМ УРОВНЯХ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951" y="1484313"/>
          <a:ext cx="8850313" cy="4267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08"/>
                <a:gridCol w="8424805"/>
              </a:tblGrid>
              <a:tr h="18627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Раздел 1. Градостроительная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подготовка (продолжение)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11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1.2. В случае, если права на земельный участок, на котором планируется осуществлять жилищное строительство (строительство многоквартирного дома),  получены застройщиком ранее по иным основаниям (не на аукционе), и видом разрешенного использования такого земельного участка является жилищное строительство (строительство многоквартирного дома)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1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выписки из государственного кадастра недвижимости со сведениями о границах земельного участка, о координатах поворотных точек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3691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топографической съемки земельного участка с нанесением подземных, наземных и надземных сетей инженерно-технического обеспечения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выписки из ЕГРЮЛ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ТУ на подключение объекта к сетям наружного освещения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ТУ на подключение к ливневой канализации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заключения о мероприятиях по инженерной подготовке территории ЗУ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ТУ на улучшение гидрологического состояния ЗУ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фрагмента правил землепользования и застройки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справки БТИ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Подготовка экспертного заключения о наличии (отсутствии) объектов культурного наследия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справки об отсутствии объектов культурного наследия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чертежа градостроительного плана земельного участка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разрешения на подключение к сетям центрального теплоснабжения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заключения обследования ливневой канализации для дальнейшего подключения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Оформление градостроительного регламента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  <a:tr h="186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документа инвентаризации земельного участка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6" marR="3356" marT="3357" marB="0"/>
                </a:tc>
              </a:tr>
            </a:tbl>
          </a:graphicData>
        </a:graphic>
      </p:graphicFrame>
      <p:grpSp>
        <p:nvGrpSpPr>
          <p:cNvPr id="10299" name="Группа 4"/>
          <p:cNvGrpSpPr>
            <a:grpSpLocks/>
          </p:cNvGrpSpPr>
          <p:nvPr/>
        </p:nvGrpSpPr>
        <p:grpSpPr bwMode="auto">
          <a:xfrm>
            <a:off x="4213225" y="1979613"/>
            <a:ext cx="1365250" cy="3251200"/>
            <a:chOff x="4213176" y="1979238"/>
            <a:chExt cx="1365550" cy="3252136"/>
          </a:xfrm>
        </p:grpSpPr>
        <p:sp>
          <p:nvSpPr>
            <p:cNvPr id="6" name="Полилиния 5"/>
            <p:cNvSpPr/>
            <p:nvPr/>
          </p:nvSpPr>
          <p:spPr>
            <a:xfrm>
              <a:off x="4213176" y="1979238"/>
              <a:ext cx="1365550" cy="2539143"/>
            </a:xfrm>
            <a:custGeom>
              <a:avLst/>
              <a:gdLst>
                <a:gd name="connsiteX0" fmla="*/ 18647 w 1365550"/>
                <a:gd name="connsiteY0" fmla="*/ 518772 h 2539484"/>
                <a:gd name="connsiteX1" fmla="*/ 323447 w 1365550"/>
                <a:gd name="connsiteY1" fmla="*/ 67217 h 2539484"/>
                <a:gd name="connsiteX2" fmla="*/ 1147535 w 1365550"/>
                <a:gd name="connsiteY2" fmla="*/ 89795 h 2539484"/>
                <a:gd name="connsiteX3" fmla="*/ 1350735 w 1365550"/>
                <a:gd name="connsiteY3" fmla="*/ 891306 h 2539484"/>
                <a:gd name="connsiteX4" fmla="*/ 842735 w 1365550"/>
                <a:gd name="connsiteY4" fmla="*/ 1816995 h 2539484"/>
                <a:gd name="connsiteX5" fmla="*/ 831447 w 1365550"/>
                <a:gd name="connsiteY5" fmla="*/ 2358861 h 2539484"/>
                <a:gd name="connsiteX6" fmla="*/ 583091 w 1365550"/>
                <a:gd name="connsiteY6" fmla="*/ 2539484 h 2539484"/>
                <a:gd name="connsiteX7" fmla="*/ 402469 w 1365550"/>
                <a:gd name="connsiteY7" fmla="*/ 2358861 h 2539484"/>
                <a:gd name="connsiteX8" fmla="*/ 413758 w 1365550"/>
                <a:gd name="connsiteY8" fmla="*/ 1783128 h 2539484"/>
                <a:gd name="connsiteX9" fmla="*/ 662113 w 1365550"/>
                <a:gd name="connsiteY9" fmla="*/ 1207395 h 2539484"/>
                <a:gd name="connsiteX10" fmla="*/ 921758 w 1365550"/>
                <a:gd name="connsiteY10" fmla="*/ 902595 h 2539484"/>
                <a:gd name="connsiteX11" fmla="*/ 944335 w 1365550"/>
                <a:gd name="connsiteY11" fmla="*/ 597795 h 2539484"/>
                <a:gd name="connsiteX12" fmla="*/ 650824 w 1365550"/>
                <a:gd name="connsiteY12" fmla="*/ 394595 h 2539484"/>
                <a:gd name="connsiteX13" fmla="*/ 492780 w 1365550"/>
                <a:gd name="connsiteY13" fmla="*/ 541350 h 2539484"/>
                <a:gd name="connsiteX14" fmla="*/ 504069 w 1365550"/>
                <a:gd name="connsiteY14" fmla="*/ 654239 h 2539484"/>
                <a:gd name="connsiteX15" fmla="*/ 233135 w 1365550"/>
                <a:gd name="connsiteY15" fmla="*/ 733261 h 2539484"/>
                <a:gd name="connsiteX16" fmla="*/ 52513 w 1365550"/>
                <a:gd name="connsiteY16" fmla="*/ 642950 h 2539484"/>
                <a:gd name="connsiteX17" fmla="*/ 18647 w 1365550"/>
                <a:gd name="connsiteY17" fmla="*/ 518772 h 25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5550" h="2539484">
                  <a:moveTo>
                    <a:pt x="18647" y="518772"/>
                  </a:moveTo>
                  <a:cubicBezTo>
                    <a:pt x="63803" y="422817"/>
                    <a:pt x="135299" y="138713"/>
                    <a:pt x="323447" y="67217"/>
                  </a:cubicBezTo>
                  <a:cubicBezTo>
                    <a:pt x="511595" y="-4279"/>
                    <a:pt x="976320" y="-47553"/>
                    <a:pt x="1147535" y="89795"/>
                  </a:cubicBezTo>
                  <a:cubicBezTo>
                    <a:pt x="1318750" y="227143"/>
                    <a:pt x="1401535" y="603439"/>
                    <a:pt x="1350735" y="891306"/>
                  </a:cubicBezTo>
                  <a:cubicBezTo>
                    <a:pt x="1299935" y="1179173"/>
                    <a:pt x="929283" y="1572403"/>
                    <a:pt x="842735" y="1816995"/>
                  </a:cubicBezTo>
                  <a:cubicBezTo>
                    <a:pt x="756187" y="2061587"/>
                    <a:pt x="874721" y="2238446"/>
                    <a:pt x="831447" y="2358861"/>
                  </a:cubicBezTo>
                  <a:cubicBezTo>
                    <a:pt x="788173" y="2479276"/>
                    <a:pt x="654587" y="2539484"/>
                    <a:pt x="583091" y="2539484"/>
                  </a:cubicBezTo>
                  <a:cubicBezTo>
                    <a:pt x="511595" y="2539484"/>
                    <a:pt x="430691" y="2484920"/>
                    <a:pt x="402469" y="2358861"/>
                  </a:cubicBezTo>
                  <a:cubicBezTo>
                    <a:pt x="374247" y="2232802"/>
                    <a:pt x="370484" y="1975039"/>
                    <a:pt x="413758" y="1783128"/>
                  </a:cubicBezTo>
                  <a:cubicBezTo>
                    <a:pt x="457032" y="1591217"/>
                    <a:pt x="577446" y="1354150"/>
                    <a:pt x="662113" y="1207395"/>
                  </a:cubicBezTo>
                  <a:cubicBezTo>
                    <a:pt x="746780" y="1060640"/>
                    <a:pt x="874721" y="1004195"/>
                    <a:pt x="921758" y="902595"/>
                  </a:cubicBezTo>
                  <a:cubicBezTo>
                    <a:pt x="968795" y="800995"/>
                    <a:pt x="989491" y="682462"/>
                    <a:pt x="944335" y="597795"/>
                  </a:cubicBezTo>
                  <a:cubicBezTo>
                    <a:pt x="899179" y="513128"/>
                    <a:pt x="726083" y="404002"/>
                    <a:pt x="650824" y="394595"/>
                  </a:cubicBezTo>
                  <a:cubicBezTo>
                    <a:pt x="575565" y="385188"/>
                    <a:pt x="517239" y="498076"/>
                    <a:pt x="492780" y="541350"/>
                  </a:cubicBezTo>
                  <a:cubicBezTo>
                    <a:pt x="468321" y="584624"/>
                    <a:pt x="547343" y="622254"/>
                    <a:pt x="504069" y="654239"/>
                  </a:cubicBezTo>
                  <a:cubicBezTo>
                    <a:pt x="460795" y="686224"/>
                    <a:pt x="308394" y="735142"/>
                    <a:pt x="233135" y="733261"/>
                  </a:cubicBezTo>
                  <a:cubicBezTo>
                    <a:pt x="157876" y="731380"/>
                    <a:pt x="84498" y="678698"/>
                    <a:pt x="52513" y="642950"/>
                  </a:cubicBezTo>
                  <a:cubicBezTo>
                    <a:pt x="20528" y="607202"/>
                    <a:pt x="-26509" y="614727"/>
                    <a:pt x="18647" y="518772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4640308" y="4727991"/>
              <a:ext cx="576389" cy="503383"/>
            </a:xfrm>
            <a:prstGeom prst="ellipse">
              <a:avLst/>
            </a:pr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0303" name="TextBox 14"/>
          <p:cNvSpPr txBox="1">
            <a:spLocks noChangeArrowheads="1"/>
          </p:cNvSpPr>
          <p:nvPr/>
        </p:nvSpPr>
        <p:spPr bwMode="auto">
          <a:xfrm>
            <a:off x="514351" y="44450"/>
            <a:ext cx="708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РЕГИОНАЛЬНОМ ИЛИ МЕСТНОМ УРОВНЯХ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58283668"/>
              </p:ext>
            </p:extLst>
          </p:nvPr>
        </p:nvGraphicFramePr>
        <p:xfrm>
          <a:off x="359533" y="2780928"/>
          <a:ext cx="8283317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-144462" y="-100013"/>
            <a:ext cx="1223963" cy="31559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389" y="620715"/>
            <a:ext cx="7993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2. ПОДГОТОВКА ПРОЕКТНОЙ ДОКУМЕНТАЦИИ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35826" y="738188"/>
            <a:ext cx="360363" cy="1079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040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676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01014" y="738188"/>
            <a:ext cx="358775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32813" y="738188"/>
            <a:ext cx="360362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50825" y="935038"/>
            <a:ext cx="8497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авнобедренный треугольник 23"/>
          <p:cNvSpPr/>
          <p:nvPr/>
        </p:nvSpPr>
        <p:spPr>
          <a:xfrm rot="5400000">
            <a:off x="2256631" y="4290220"/>
            <a:ext cx="198438" cy="203200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5400000">
            <a:off x="3938588" y="4289427"/>
            <a:ext cx="198438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 rot="5400000">
            <a:off x="5511800" y="4289425"/>
            <a:ext cx="198438" cy="204788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5400000">
            <a:off x="7188201" y="4289428"/>
            <a:ext cx="198438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1282" name="TextBox 30"/>
          <p:cNvSpPr txBox="1">
            <a:spLocks noChangeArrowheads="1"/>
          </p:cNvSpPr>
          <p:nvPr/>
        </p:nvSpPr>
        <p:spPr bwMode="auto">
          <a:xfrm>
            <a:off x="514350" y="142876"/>
            <a:ext cx="8586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ФЕДЕРАЛЬНОМ УРОВНЕ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57450" y="4869160"/>
            <a:ext cx="3986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 процедур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179389" y="1528765"/>
          <a:ext cx="8785225" cy="37455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70"/>
                <a:gridCol w="8281155"/>
              </a:tblGrid>
              <a:tr h="18747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Раздел 2. Подготовка проектной документации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Подготовка схем к акту выбора трасс внеплощадочных инженерных сетей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Подготовка и утверждение акта выбора трасс внеплощадочных инженерных сетей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схемы трассирования сетей инженерно-технического обеспечения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условий проектирования от органа местного самоуправления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градостроительного заключения в органе местного самоуправления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градостроительной проработки в органе местного самоуправления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эскизного проекта в органе местного самоуправления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условий проектирования от службы гражданской обороны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условий проектирования от службы государственной экспертизы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условий проектирования от службы санитарного надзора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условий проектирования от службы организации дорожного движения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условий проектирования от службы благоустройства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условий проектирования от службы уличного освещения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перечётной ведомости зелёных насаждений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подеревной съёмки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обследования участка на наличие взрывоопасных предметов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187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разрешения на выполнение инженерных изысканий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  <a:tr h="3703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документа о согласования разделов ПД «Схема планировочной организации земельного участка» и «Проект организации строительства»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1" marB="0"/>
                </a:tc>
              </a:tr>
            </a:tbl>
          </a:graphicData>
        </a:graphic>
      </p:graphicFrame>
      <p:grpSp>
        <p:nvGrpSpPr>
          <p:cNvPr id="12351" name="Группа 51"/>
          <p:cNvGrpSpPr>
            <a:grpSpLocks/>
          </p:cNvGrpSpPr>
          <p:nvPr/>
        </p:nvGrpSpPr>
        <p:grpSpPr bwMode="auto">
          <a:xfrm>
            <a:off x="4213225" y="1979613"/>
            <a:ext cx="1365250" cy="3251200"/>
            <a:chOff x="4213176" y="1979238"/>
            <a:chExt cx="1365550" cy="3252136"/>
          </a:xfrm>
        </p:grpSpPr>
        <p:sp>
          <p:nvSpPr>
            <p:cNvPr id="53" name="Полилиния 52"/>
            <p:cNvSpPr/>
            <p:nvPr/>
          </p:nvSpPr>
          <p:spPr>
            <a:xfrm>
              <a:off x="4213176" y="1979238"/>
              <a:ext cx="1365550" cy="2539143"/>
            </a:xfrm>
            <a:custGeom>
              <a:avLst/>
              <a:gdLst>
                <a:gd name="connsiteX0" fmla="*/ 18647 w 1365550"/>
                <a:gd name="connsiteY0" fmla="*/ 518772 h 2539484"/>
                <a:gd name="connsiteX1" fmla="*/ 323447 w 1365550"/>
                <a:gd name="connsiteY1" fmla="*/ 67217 h 2539484"/>
                <a:gd name="connsiteX2" fmla="*/ 1147535 w 1365550"/>
                <a:gd name="connsiteY2" fmla="*/ 89795 h 2539484"/>
                <a:gd name="connsiteX3" fmla="*/ 1350735 w 1365550"/>
                <a:gd name="connsiteY3" fmla="*/ 891306 h 2539484"/>
                <a:gd name="connsiteX4" fmla="*/ 842735 w 1365550"/>
                <a:gd name="connsiteY4" fmla="*/ 1816995 h 2539484"/>
                <a:gd name="connsiteX5" fmla="*/ 831447 w 1365550"/>
                <a:gd name="connsiteY5" fmla="*/ 2358861 h 2539484"/>
                <a:gd name="connsiteX6" fmla="*/ 583091 w 1365550"/>
                <a:gd name="connsiteY6" fmla="*/ 2539484 h 2539484"/>
                <a:gd name="connsiteX7" fmla="*/ 402469 w 1365550"/>
                <a:gd name="connsiteY7" fmla="*/ 2358861 h 2539484"/>
                <a:gd name="connsiteX8" fmla="*/ 413758 w 1365550"/>
                <a:gd name="connsiteY8" fmla="*/ 1783128 h 2539484"/>
                <a:gd name="connsiteX9" fmla="*/ 662113 w 1365550"/>
                <a:gd name="connsiteY9" fmla="*/ 1207395 h 2539484"/>
                <a:gd name="connsiteX10" fmla="*/ 921758 w 1365550"/>
                <a:gd name="connsiteY10" fmla="*/ 902595 h 2539484"/>
                <a:gd name="connsiteX11" fmla="*/ 944335 w 1365550"/>
                <a:gd name="connsiteY11" fmla="*/ 597795 h 2539484"/>
                <a:gd name="connsiteX12" fmla="*/ 650824 w 1365550"/>
                <a:gd name="connsiteY12" fmla="*/ 394595 h 2539484"/>
                <a:gd name="connsiteX13" fmla="*/ 492780 w 1365550"/>
                <a:gd name="connsiteY13" fmla="*/ 541350 h 2539484"/>
                <a:gd name="connsiteX14" fmla="*/ 504069 w 1365550"/>
                <a:gd name="connsiteY14" fmla="*/ 654239 h 2539484"/>
                <a:gd name="connsiteX15" fmla="*/ 233135 w 1365550"/>
                <a:gd name="connsiteY15" fmla="*/ 733261 h 2539484"/>
                <a:gd name="connsiteX16" fmla="*/ 52513 w 1365550"/>
                <a:gd name="connsiteY16" fmla="*/ 642950 h 2539484"/>
                <a:gd name="connsiteX17" fmla="*/ 18647 w 1365550"/>
                <a:gd name="connsiteY17" fmla="*/ 518772 h 25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5550" h="2539484">
                  <a:moveTo>
                    <a:pt x="18647" y="518772"/>
                  </a:moveTo>
                  <a:cubicBezTo>
                    <a:pt x="63803" y="422817"/>
                    <a:pt x="135299" y="138713"/>
                    <a:pt x="323447" y="67217"/>
                  </a:cubicBezTo>
                  <a:cubicBezTo>
                    <a:pt x="511595" y="-4279"/>
                    <a:pt x="976320" y="-47553"/>
                    <a:pt x="1147535" y="89795"/>
                  </a:cubicBezTo>
                  <a:cubicBezTo>
                    <a:pt x="1318750" y="227143"/>
                    <a:pt x="1401535" y="603439"/>
                    <a:pt x="1350735" y="891306"/>
                  </a:cubicBezTo>
                  <a:cubicBezTo>
                    <a:pt x="1299935" y="1179173"/>
                    <a:pt x="929283" y="1572403"/>
                    <a:pt x="842735" y="1816995"/>
                  </a:cubicBezTo>
                  <a:cubicBezTo>
                    <a:pt x="756187" y="2061587"/>
                    <a:pt x="874721" y="2238446"/>
                    <a:pt x="831447" y="2358861"/>
                  </a:cubicBezTo>
                  <a:cubicBezTo>
                    <a:pt x="788173" y="2479276"/>
                    <a:pt x="654587" y="2539484"/>
                    <a:pt x="583091" y="2539484"/>
                  </a:cubicBezTo>
                  <a:cubicBezTo>
                    <a:pt x="511595" y="2539484"/>
                    <a:pt x="430691" y="2484920"/>
                    <a:pt x="402469" y="2358861"/>
                  </a:cubicBezTo>
                  <a:cubicBezTo>
                    <a:pt x="374247" y="2232802"/>
                    <a:pt x="370484" y="1975039"/>
                    <a:pt x="413758" y="1783128"/>
                  </a:cubicBezTo>
                  <a:cubicBezTo>
                    <a:pt x="457032" y="1591217"/>
                    <a:pt x="577446" y="1354150"/>
                    <a:pt x="662113" y="1207395"/>
                  </a:cubicBezTo>
                  <a:cubicBezTo>
                    <a:pt x="746780" y="1060640"/>
                    <a:pt x="874721" y="1004195"/>
                    <a:pt x="921758" y="902595"/>
                  </a:cubicBezTo>
                  <a:cubicBezTo>
                    <a:pt x="968795" y="800995"/>
                    <a:pt x="989491" y="682462"/>
                    <a:pt x="944335" y="597795"/>
                  </a:cubicBezTo>
                  <a:cubicBezTo>
                    <a:pt x="899179" y="513128"/>
                    <a:pt x="726083" y="404002"/>
                    <a:pt x="650824" y="394595"/>
                  </a:cubicBezTo>
                  <a:cubicBezTo>
                    <a:pt x="575565" y="385188"/>
                    <a:pt x="517239" y="498076"/>
                    <a:pt x="492780" y="541350"/>
                  </a:cubicBezTo>
                  <a:cubicBezTo>
                    <a:pt x="468321" y="584624"/>
                    <a:pt x="547343" y="622254"/>
                    <a:pt x="504069" y="654239"/>
                  </a:cubicBezTo>
                  <a:cubicBezTo>
                    <a:pt x="460795" y="686224"/>
                    <a:pt x="308394" y="735142"/>
                    <a:pt x="233135" y="733261"/>
                  </a:cubicBezTo>
                  <a:cubicBezTo>
                    <a:pt x="157876" y="731380"/>
                    <a:pt x="84498" y="678698"/>
                    <a:pt x="52513" y="642950"/>
                  </a:cubicBezTo>
                  <a:cubicBezTo>
                    <a:pt x="20528" y="607202"/>
                    <a:pt x="-26509" y="614727"/>
                    <a:pt x="18647" y="518772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640308" y="4727991"/>
              <a:ext cx="576389" cy="503383"/>
            </a:xfrm>
            <a:prstGeom prst="ellipse">
              <a:avLst/>
            </a:pr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cxnSp>
        <p:nvCxnSpPr>
          <p:cNvPr id="55" name="Прямая со стрелкой 54"/>
          <p:cNvCxnSpPr/>
          <p:nvPr/>
        </p:nvCxnSpPr>
        <p:spPr>
          <a:xfrm>
            <a:off x="7993063" y="6453188"/>
            <a:ext cx="9715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2356" name="TextBox 59"/>
          <p:cNvSpPr txBox="1">
            <a:spLocks noChangeArrowheads="1"/>
          </p:cNvSpPr>
          <p:nvPr/>
        </p:nvSpPr>
        <p:spPr bwMode="auto">
          <a:xfrm>
            <a:off x="514351" y="44450"/>
            <a:ext cx="708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РЕГИОНАЛЬНОМ ИЛИ МЕСТНОМ УРОВНЯХ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9" y="1700213"/>
          <a:ext cx="8785225" cy="4155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70"/>
                <a:gridCol w="8281155"/>
              </a:tblGrid>
              <a:tr h="1875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Раздел 2. Подготовка проектной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документации (продолжение)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Получение</a:t>
                      </a:r>
                      <a:r>
                        <a:rPr lang="ru-RU" sz="1200" u="none" strike="noStrike" dirty="0">
                          <a:effectLst/>
                        </a:rPr>
                        <a:t> документа о согласовании архитектурного решения градостроительным советом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согласования от органа экологической экспертизы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согласования высотности от аэронавигационной службы (или от аэропорта)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от службы охраны памятников архитектуры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распоряжения на снос зеленых насаждений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Определение географических координат и отметок земли в Балтийской системе высот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экологических изысканий по земельному участку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37038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по справке проекта инженерных сетей и сооружений от организации, эксплуатирующей электрические сети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37038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по справке проекта инженерных сетей и сооружений от организации, эксплуатирующей газораспределительные сети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37038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по справке проекта инженерных сетей и сооружений от организации, эксплуатирующей сети водоснабжения и водоотведения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по справке проекта инженерных сетей и сооружений от службы уличного освещения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22613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согласования по справке проекта инженерных сетей и сооружений от службы защиты подземных газопроводов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санитарно-эпидемиологического заключения на земельный участок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разрешения локальной комиссии по теплоисточникам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37038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заключения (объем,  возможность подачи ресурса) от организации, эксплуатирующей газораспределительные сети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  <a:tr h="19240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согласования (объем,  возможность подачи ресурса) в органе исполнительной власти субъекта РФ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33" marR="4633" marT="4633" marB="0"/>
                </a:tc>
              </a:tr>
            </a:tbl>
          </a:graphicData>
        </a:graphic>
      </p:graphicFrame>
      <p:grpSp>
        <p:nvGrpSpPr>
          <p:cNvPr id="13369" name="Группа 3"/>
          <p:cNvGrpSpPr>
            <a:grpSpLocks/>
          </p:cNvGrpSpPr>
          <p:nvPr/>
        </p:nvGrpSpPr>
        <p:grpSpPr bwMode="auto">
          <a:xfrm>
            <a:off x="4213225" y="1979613"/>
            <a:ext cx="1365250" cy="3251200"/>
            <a:chOff x="4213176" y="1979238"/>
            <a:chExt cx="1365550" cy="3252136"/>
          </a:xfrm>
        </p:grpSpPr>
        <p:sp>
          <p:nvSpPr>
            <p:cNvPr id="5" name="Полилиния 4"/>
            <p:cNvSpPr/>
            <p:nvPr/>
          </p:nvSpPr>
          <p:spPr>
            <a:xfrm>
              <a:off x="4213176" y="1979238"/>
              <a:ext cx="1365550" cy="2539143"/>
            </a:xfrm>
            <a:custGeom>
              <a:avLst/>
              <a:gdLst>
                <a:gd name="connsiteX0" fmla="*/ 18647 w 1365550"/>
                <a:gd name="connsiteY0" fmla="*/ 518772 h 2539484"/>
                <a:gd name="connsiteX1" fmla="*/ 323447 w 1365550"/>
                <a:gd name="connsiteY1" fmla="*/ 67217 h 2539484"/>
                <a:gd name="connsiteX2" fmla="*/ 1147535 w 1365550"/>
                <a:gd name="connsiteY2" fmla="*/ 89795 h 2539484"/>
                <a:gd name="connsiteX3" fmla="*/ 1350735 w 1365550"/>
                <a:gd name="connsiteY3" fmla="*/ 891306 h 2539484"/>
                <a:gd name="connsiteX4" fmla="*/ 842735 w 1365550"/>
                <a:gd name="connsiteY4" fmla="*/ 1816995 h 2539484"/>
                <a:gd name="connsiteX5" fmla="*/ 831447 w 1365550"/>
                <a:gd name="connsiteY5" fmla="*/ 2358861 h 2539484"/>
                <a:gd name="connsiteX6" fmla="*/ 583091 w 1365550"/>
                <a:gd name="connsiteY6" fmla="*/ 2539484 h 2539484"/>
                <a:gd name="connsiteX7" fmla="*/ 402469 w 1365550"/>
                <a:gd name="connsiteY7" fmla="*/ 2358861 h 2539484"/>
                <a:gd name="connsiteX8" fmla="*/ 413758 w 1365550"/>
                <a:gd name="connsiteY8" fmla="*/ 1783128 h 2539484"/>
                <a:gd name="connsiteX9" fmla="*/ 662113 w 1365550"/>
                <a:gd name="connsiteY9" fmla="*/ 1207395 h 2539484"/>
                <a:gd name="connsiteX10" fmla="*/ 921758 w 1365550"/>
                <a:gd name="connsiteY10" fmla="*/ 902595 h 2539484"/>
                <a:gd name="connsiteX11" fmla="*/ 944335 w 1365550"/>
                <a:gd name="connsiteY11" fmla="*/ 597795 h 2539484"/>
                <a:gd name="connsiteX12" fmla="*/ 650824 w 1365550"/>
                <a:gd name="connsiteY12" fmla="*/ 394595 h 2539484"/>
                <a:gd name="connsiteX13" fmla="*/ 492780 w 1365550"/>
                <a:gd name="connsiteY13" fmla="*/ 541350 h 2539484"/>
                <a:gd name="connsiteX14" fmla="*/ 504069 w 1365550"/>
                <a:gd name="connsiteY14" fmla="*/ 654239 h 2539484"/>
                <a:gd name="connsiteX15" fmla="*/ 233135 w 1365550"/>
                <a:gd name="connsiteY15" fmla="*/ 733261 h 2539484"/>
                <a:gd name="connsiteX16" fmla="*/ 52513 w 1365550"/>
                <a:gd name="connsiteY16" fmla="*/ 642950 h 2539484"/>
                <a:gd name="connsiteX17" fmla="*/ 18647 w 1365550"/>
                <a:gd name="connsiteY17" fmla="*/ 518772 h 25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5550" h="2539484">
                  <a:moveTo>
                    <a:pt x="18647" y="518772"/>
                  </a:moveTo>
                  <a:cubicBezTo>
                    <a:pt x="63803" y="422817"/>
                    <a:pt x="135299" y="138713"/>
                    <a:pt x="323447" y="67217"/>
                  </a:cubicBezTo>
                  <a:cubicBezTo>
                    <a:pt x="511595" y="-4279"/>
                    <a:pt x="976320" y="-47553"/>
                    <a:pt x="1147535" y="89795"/>
                  </a:cubicBezTo>
                  <a:cubicBezTo>
                    <a:pt x="1318750" y="227143"/>
                    <a:pt x="1401535" y="603439"/>
                    <a:pt x="1350735" y="891306"/>
                  </a:cubicBezTo>
                  <a:cubicBezTo>
                    <a:pt x="1299935" y="1179173"/>
                    <a:pt x="929283" y="1572403"/>
                    <a:pt x="842735" y="1816995"/>
                  </a:cubicBezTo>
                  <a:cubicBezTo>
                    <a:pt x="756187" y="2061587"/>
                    <a:pt x="874721" y="2238446"/>
                    <a:pt x="831447" y="2358861"/>
                  </a:cubicBezTo>
                  <a:cubicBezTo>
                    <a:pt x="788173" y="2479276"/>
                    <a:pt x="654587" y="2539484"/>
                    <a:pt x="583091" y="2539484"/>
                  </a:cubicBezTo>
                  <a:cubicBezTo>
                    <a:pt x="511595" y="2539484"/>
                    <a:pt x="430691" y="2484920"/>
                    <a:pt x="402469" y="2358861"/>
                  </a:cubicBezTo>
                  <a:cubicBezTo>
                    <a:pt x="374247" y="2232802"/>
                    <a:pt x="370484" y="1975039"/>
                    <a:pt x="413758" y="1783128"/>
                  </a:cubicBezTo>
                  <a:cubicBezTo>
                    <a:pt x="457032" y="1591217"/>
                    <a:pt x="577446" y="1354150"/>
                    <a:pt x="662113" y="1207395"/>
                  </a:cubicBezTo>
                  <a:cubicBezTo>
                    <a:pt x="746780" y="1060640"/>
                    <a:pt x="874721" y="1004195"/>
                    <a:pt x="921758" y="902595"/>
                  </a:cubicBezTo>
                  <a:cubicBezTo>
                    <a:pt x="968795" y="800995"/>
                    <a:pt x="989491" y="682462"/>
                    <a:pt x="944335" y="597795"/>
                  </a:cubicBezTo>
                  <a:cubicBezTo>
                    <a:pt x="899179" y="513128"/>
                    <a:pt x="726083" y="404002"/>
                    <a:pt x="650824" y="394595"/>
                  </a:cubicBezTo>
                  <a:cubicBezTo>
                    <a:pt x="575565" y="385188"/>
                    <a:pt x="517239" y="498076"/>
                    <a:pt x="492780" y="541350"/>
                  </a:cubicBezTo>
                  <a:cubicBezTo>
                    <a:pt x="468321" y="584624"/>
                    <a:pt x="547343" y="622254"/>
                    <a:pt x="504069" y="654239"/>
                  </a:cubicBezTo>
                  <a:cubicBezTo>
                    <a:pt x="460795" y="686224"/>
                    <a:pt x="308394" y="735142"/>
                    <a:pt x="233135" y="733261"/>
                  </a:cubicBezTo>
                  <a:cubicBezTo>
                    <a:pt x="157876" y="731380"/>
                    <a:pt x="84498" y="678698"/>
                    <a:pt x="52513" y="642950"/>
                  </a:cubicBezTo>
                  <a:cubicBezTo>
                    <a:pt x="20528" y="607202"/>
                    <a:pt x="-26509" y="614727"/>
                    <a:pt x="18647" y="518772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4640308" y="4727991"/>
              <a:ext cx="576389" cy="503383"/>
            </a:xfrm>
            <a:prstGeom prst="ellipse">
              <a:avLst/>
            </a:pr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3373" name="TextBox 10"/>
          <p:cNvSpPr txBox="1">
            <a:spLocks noChangeArrowheads="1"/>
          </p:cNvSpPr>
          <p:nvPr/>
        </p:nvSpPr>
        <p:spPr bwMode="auto">
          <a:xfrm>
            <a:off x="514351" y="44450"/>
            <a:ext cx="708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РЕГИОНАЛЬНОМ ИЛИ МЕСТНОМ УРОВНЯХ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44462" y="-100013"/>
            <a:ext cx="1223963" cy="31559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389" y="620715"/>
            <a:ext cx="7993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3. СТРОИТЕЛЬСТВО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67626" y="738188"/>
            <a:ext cx="360363" cy="1079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040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358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01014" y="738188"/>
            <a:ext cx="358775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32813" y="738188"/>
            <a:ext cx="360362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50825" y="935038"/>
            <a:ext cx="8497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354416010"/>
              </p:ext>
            </p:extLst>
          </p:nvPr>
        </p:nvGraphicFramePr>
        <p:xfrm>
          <a:off x="1021813" y="1988840"/>
          <a:ext cx="7052561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Равнобедренный треугольник 17"/>
          <p:cNvSpPr/>
          <p:nvPr/>
        </p:nvSpPr>
        <p:spPr>
          <a:xfrm rot="5400000">
            <a:off x="3437732" y="4577558"/>
            <a:ext cx="196850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5400000">
            <a:off x="5655469" y="4577556"/>
            <a:ext cx="196850" cy="204788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4352" name="TextBox 24"/>
          <p:cNvSpPr txBox="1">
            <a:spLocks noChangeArrowheads="1"/>
          </p:cNvSpPr>
          <p:nvPr/>
        </p:nvSpPr>
        <p:spPr bwMode="auto">
          <a:xfrm>
            <a:off x="514350" y="142876"/>
            <a:ext cx="8586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ФЕДЕРАЛЬНОМ УРОВНЕ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95736" y="530120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3 процедуры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247651" y="1484313"/>
          <a:ext cx="8785225" cy="2869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60"/>
                <a:gridCol w="8353165"/>
              </a:tblGrid>
              <a:tr h="18872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Раздел 3. Строительство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ордера на производство земляных работ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производства земляных работ с собственником подземных сетей газоснабжения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производства земляных работ с собственником подземных сетей электроснабжения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согласования производства земляных работ с собственником подземных сетей водоснабжения и водоотведения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производства земляных работ с собственником подземных сетей теплоснабжения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согласования производства земляных работ в органе местного самоуправления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согласования производства земляных работ в органе охраны природы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производства земляных работ в службе благоустройства города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Заключение договора на восстановление асфальтового покрытия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проекта производства работ на дом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заключения экспертизы промышленной безопасности  ППР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документа об утверждении заключения экспертизы промышленной безопасности ППР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  <a:tr h="1924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ППР по закрытию улицы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90" marB="0"/>
                </a:tc>
              </a:tr>
            </a:tbl>
          </a:graphicData>
        </a:graphic>
      </p:graphicFrame>
      <p:grpSp>
        <p:nvGrpSpPr>
          <p:cNvPr id="15408" name="Группа 88"/>
          <p:cNvGrpSpPr>
            <a:grpSpLocks/>
          </p:cNvGrpSpPr>
          <p:nvPr/>
        </p:nvGrpSpPr>
        <p:grpSpPr bwMode="auto">
          <a:xfrm>
            <a:off x="4213225" y="1979613"/>
            <a:ext cx="1365250" cy="3251200"/>
            <a:chOff x="4213176" y="1979238"/>
            <a:chExt cx="1365550" cy="3252136"/>
          </a:xfrm>
        </p:grpSpPr>
        <p:sp>
          <p:nvSpPr>
            <p:cNvPr id="90" name="Полилиния 89"/>
            <p:cNvSpPr/>
            <p:nvPr/>
          </p:nvSpPr>
          <p:spPr>
            <a:xfrm>
              <a:off x="4213176" y="1979238"/>
              <a:ext cx="1365550" cy="2539143"/>
            </a:xfrm>
            <a:custGeom>
              <a:avLst/>
              <a:gdLst>
                <a:gd name="connsiteX0" fmla="*/ 18647 w 1365550"/>
                <a:gd name="connsiteY0" fmla="*/ 518772 h 2539484"/>
                <a:gd name="connsiteX1" fmla="*/ 323447 w 1365550"/>
                <a:gd name="connsiteY1" fmla="*/ 67217 h 2539484"/>
                <a:gd name="connsiteX2" fmla="*/ 1147535 w 1365550"/>
                <a:gd name="connsiteY2" fmla="*/ 89795 h 2539484"/>
                <a:gd name="connsiteX3" fmla="*/ 1350735 w 1365550"/>
                <a:gd name="connsiteY3" fmla="*/ 891306 h 2539484"/>
                <a:gd name="connsiteX4" fmla="*/ 842735 w 1365550"/>
                <a:gd name="connsiteY4" fmla="*/ 1816995 h 2539484"/>
                <a:gd name="connsiteX5" fmla="*/ 831447 w 1365550"/>
                <a:gd name="connsiteY5" fmla="*/ 2358861 h 2539484"/>
                <a:gd name="connsiteX6" fmla="*/ 583091 w 1365550"/>
                <a:gd name="connsiteY6" fmla="*/ 2539484 h 2539484"/>
                <a:gd name="connsiteX7" fmla="*/ 402469 w 1365550"/>
                <a:gd name="connsiteY7" fmla="*/ 2358861 h 2539484"/>
                <a:gd name="connsiteX8" fmla="*/ 413758 w 1365550"/>
                <a:gd name="connsiteY8" fmla="*/ 1783128 h 2539484"/>
                <a:gd name="connsiteX9" fmla="*/ 662113 w 1365550"/>
                <a:gd name="connsiteY9" fmla="*/ 1207395 h 2539484"/>
                <a:gd name="connsiteX10" fmla="*/ 921758 w 1365550"/>
                <a:gd name="connsiteY10" fmla="*/ 902595 h 2539484"/>
                <a:gd name="connsiteX11" fmla="*/ 944335 w 1365550"/>
                <a:gd name="connsiteY11" fmla="*/ 597795 h 2539484"/>
                <a:gd name="connsiteX12" fmla="*/ 650824 w 1365550"/>
                <a:gd name="connsiteY12" fmla="*/ 394595 h 2539484"/>
                <a:gd name="connsiteX13" fmla="*/ 492780 w 1365550"/>
                <a:gd name="connsiteY13" fmla="*/ 541350 h 2539484"/>
                <a:gd name="connsiteX14" fmla="*/ 504069 w 1365550"/>
                <a:gd name="connsiteY14" fmla="*/ 654239 h 2539484"/>
                <a:gd name="connsiteX15" fmla="*/ 233135 w 1365550"/>
                <a:gd name="connsiteY15" fmla="*/ 733261 h 2539484"/>
                <a:gd name="connsiteX16" fmla="*/ 52513 w 1365550"/>
                <a:gd name="connsiteY16" fmla="*/ 642950 h 2539484"/>
                <a:gd name="connsiteX17" fmla="*/ 18647 w 1365550"/>
                <a:gd name="connsiteY17" fmla="*/ 518772 h 25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5550" h="2539484">
                  <a:moveTo>
                    <a:pt x="18647" y="518772"/>
                  </a:moveTo>
                  <a:cubicBezTo>
                    <a:pt x="63803" y="422817"/>
                    <a:pt x="135299" y="138713"/>
                    <a:pt x="323447" y="67217"/>
                  </a:cubicBezTo>
                  <a:cubicBezTo>
                    <a:pt x="511595" y="-4279"/>
                    <a:pt x="976320" y="-47553"/>
                    <a:pt x="1147535" y="89795"/>
                  </a:cubicBezTo>
                  <a:cubicBezTo>
                    <a:pt x="1318750" y="227143"/>
                    <a:pt x="1401535" y="603439"/>
                    <a:pt x="1350735" y="891306"/>
                  </a:cubicBezTo>
                  <a:cubicBezTo>
                    <a:pt x="1299935" y="1179173"/>
                    <a:pt x="929283" y="1572403"/>
                    <a:pt x="842735" y="1816995"/>
                  </a:cubicBezTo>
                  <a:cubicBezTo>
                    <a:pt x="756187" y="2061587"/>
                    <a:pt x="874721" y="2238446"/>
                    <a:pt x="831447" y="2358861"/>
                  </a:cubicBezTo>
                  <a:cubicBezTo>
                    <a:pt x="788173" y="2479276"/>
                    <a:pt x="654587" y="2539484"/>
                    <a:pt x="583091" y="2539484"/>
                  </a:cubicBezTo>
                  <a:cubicBezTo>
                    <a:pt x="511595" y="2539484"/>
                    <a:pt x="430691" y="2484920"/>
                    <a:pt x="402469" y="2358861"/>
                  </a:cubicBezTo>
                  <a:cubicBezTo>
                    <a:pt x="374247" y="2232802"/>
                    <a:pt x="370484" y="1975039"/>
                    <a:pt x="413758" y="1783128"/>
                  </a:cubicBezTo>
                  <a:cubicBezTo>
                    <a:pt x="457032" y="1591217"/>
                    <a:pt x="577446" y="1354150"/>
                    <a:pt x="662113" y="1207395"/>
                  </a:cubicBezTo>
                  <a:cubicBezTo>
                    <a:pt x="746780" y="1060640"/>
                    <a:pt x="874721" y="1004195"/>
                    <a:pt x="921758" y="902595"/>
                  </a:cubicBezTo>
                  <a:cubicBezTo>
                    <a:pt x="968795" y="800995"/>
                    <a:pt x="989491" y="682462"/>
                    <a:pt x="944335" y="597795"/>
                  </a:cubicBezTo>
                  <a:cubicBezTo>
                    <a:pt x="899179" y="513128"/>
                    <a:pt x="726083" y="404002"/>
                    <a:pt x="650824" y="394595"/>
                  </a:cubicBezTo>
                  <a:cubicBezTo>
                    <a:pt x="575565" y="385188"/>
                    <a:pt x="517239" y="498076"/>
                    <a:pt x="492780" y="541350"/>
                  </a:cubicBezTo>
                  <a:cubicBezTo>
                    <a:pt x="468321" y="584624"/>
                    <a:pt x="547343" y="622254"/>
                    <a:pt x="504069" y="654239"/>
                  </a:cubicBezTo>
                  <a:cubicBezTo>
                    <a:pt x="460795" y="686224"/>
                    <a:pt x="308394" y="735142"/>
                    <a:pt x="233135" y="733261"/>
                  </a:cubicBezTo>
                  <a:cubicBezTo>
                    <a:pt x="157876" y="731380"/>
                    <a:pt x="84498" y="678698"/>
                    <a:pt x="52513" y="642950"/>
                  </a:cubicBezTo>
                  <a:cubicBezTo>
                    <a:pt x="20528" y="607202"/>
                    <a:pt x="-26509" y="614727"/>
                    <a:pt x="18647" y="518772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4640308" y="4727991"/>
              <a:ext cx="576389" cy="503383"/>
            </a:xfrm>
            <a:prstGeom prst="ellipse">
              <a:avLst/>
            </a:pr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cxnSp>
        <p:nvCxnSpPr>
          <p:cNvPr id="92" name="Прямая со стрелкой 91"/>
          <p:cNvCxnSpPr/>
          <p:nvPr/>
        </p:nvCxnSpPr>
        <p:spPr>
          <a:xfrm>
            <a:off x="7993063" y="6453188"/>
            <a:ext cx="9715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5413" name="TextBox 96"/>
          <p:cNvSpPr txBox="1">
            <a:spLocks noChangeArrowheads="1"/>
          </p:cNvSpPr>
          <p:nvPr/>
        </p:nvSpPr>
        <p:spPr bwMode="auto">
          <a:xfrm>
            <a:off x="514351" y="44450"/>
            <a:ext cx="708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РЕГИОНАЛЬНОМ ИЛИ МЕСТНОМ УРОВНЯХ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9" y="1412875"/>
          <a:ext cx="8785225" cy="3061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60"/>
                <a:gridCol w="8353165"/>
              </a:tblGrid>
              <a:tr h="18862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Раздел 3.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Строительство (продолжение)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схемы и сроков разрытия в ГИБДД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схемы и сроков разрытия в органе пожарного надзора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Заключение договора на электроснабжение стройплощадки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Заключение договора водоснабжения стройплощадки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документа технической инвентаризации объекта в БТИ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 исполнительной съемки  благоустройства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исполнительной съемки  электрических сетей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исполнительной съемки  тепловых сетей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исполнительной съемки  сетей газоснабжения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 исполнительной съемки  сетей водоснабжения, водоотведения и очистки сточных вод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3714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документа, подтверждающего соответствие построенного объекта капитального строительства техническим условиям на подключение к сетям ливневой канализации и благоустройства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санитарно-эпидемиологического и экологического заключения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экспертного заключения о соответствии  объекта требованиям пожарной безопасности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  <a:tr h="19235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заключения лабораторно-инструментальных исследований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8" marR="5788" marT="5786" marB="0"/>
                </a:tc>
              </a:tr>
            </a:tbl>
          </a:graphicData>
        </a:graphic>
      </p:graphicFrame>
      <p:grpSp>
        <p:nvGrpSpPr>
          <p:cNvPr id="16435" name="Группа 3"/>
          <p:cNvGrpSpPr>
            <a:grpSpLocks/>
          </p:cNvGrpSpPr>
          <p:nvPr/>
        </p:nvGrpSpPr>
        <p:grpSpPr bwMode="auto">
          <a:xfrm>
            <a:off x="4213225" y="1979613"/>
            <a:ext cx="1365250" cy="3251200"/>
            <a:chOff x="4213176" y="1979238"/>
            <a:chExt cx="1365550" cy="3252136"/>
          </a:xfrm>
        </p:grpSpPr>
        <p:sp>
          <p:nvSpPr>
            <p:cNvPr id="5" name="Полилиния 4"/>
            <p:cNvSpPr/>
            <p:nvPr/>
          </p:nvSpPr>
          <p:spPr>
            <a:xfrm>
              <a:off x="4213176" y="1979238"/>
              <a:ext cx="1365550" cy="2539143"/>
            </a:xfrm>
            <a:custGeom>
              <a:avLst/>
              <a:gdLst>
                <a:gd name="connsiteX0" fmla="*/ 18647 w 1365550"/>
                <a:gd name="connsiteY0" fmla="*/ 518772 h 2539484"/>
                <a:gd name="connsiteX1" fmla="*/ 323447 w 1365550"/>
                <a:gd name="connsiteY1" fmla="*/ 67217 h 2539484"/>
                <a:gd name="connsiteX2" fmla="*/ 1147535 w 1365550"/>
                <a:gd name="connsiteY2" fmla="*/ 89795 h 2539484"/>
                <a:gd name="connsiteX3" fmla="*/ 1350735 w 1365550"/>
                <a:gd name="connsiteY3" fmla="*/ 891306 h 2539484"/>
                <a:gd name="connsiteX4" fmla="*/ 842735 w 1365550"/>
                <a:gd name="connsiteY4" fmla="*/ 1816995 h 2539484"/>
                <a:gd name="connsiteX5" fmla="*/ 831447 w 1365550"/>
                <a:gd name="connsiteY5" fmla="*/ 2358861 h 2539484"/>
                <a:gd name="connsiteX6" fmla="*/ 583091 w 1365550"/>
                <a:gd name="connsiteY6" fmla="*/ 2539484 h 2539484"/>
                <a:gd name="connsiteX7" fmla="*/ 402469 w 1365550"/>
                <a:gd name="connsiteY7" fmla="*/ 2358861 h 2539484"/>
                <a:gd name="connsiteX8" fmla="*/ 413758 w 1365550"/>
                <a:gd name="connsiteY8" fmla="*/ 1783128 h 2539484"/>
                <a:gd name="connsiteX9" fmla="*/ 662113 w 1365550"/>
                <a:gd name="connsiteY9" fmla="*/ 1207395 h 2539484"/>
                <a:gd name="connsiteX10" fmla="*/ 921758 w 1365550"/>
                <a:gd name="connsiteY10" fmla="*/ 902595 h 2539484"/>
                <a:gd name="connsiteX11" fmla="*/ 944335 w 1365550"/>
                <a:gd name="connsiteY11" fmla="*/ 597795 h 2539484"/>
                <a:gd name="connsiteX12" fmla="*/ 650824 w 1365550"/>
                <a:gd name="connsiteY12" fmla="*/ 394595 h 2539484"/>
                <a:gd name="connsiteX13" fmla="*/ 492780 w 1365550"/>
                <a:gd name="connsiteY13" fmla="*/ 541350 h 2539484"/>
                <a:gd name="connsiteX14" fmla="*/ 504069 w 1365550"/>
                <a:gd name="connsiteY14" fmla="*/ 654239 h 2539484"/>
                <a:gd name="connsiteX15" fmla="*/ 233135 w 1365550"/>
                <a:gd name="connsiteY15" fmla="*/ 733261 h 2539484"/>
                <a:gd name="connsiteX16" fmla="*/ 52513 w 1365550"/>
                <a:gd name="connsiteY16" fmla="*/ 642950 h 2539484"/>
                <a:gd name="connsiteX17" fmla="*/ 18647 w 1365550"/>
                <a:gd name="connsiteY17" fmla="*/ 518772 h 25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5550" h="2539484">
                  <a:moveTo>
                    <a:pt x="18647" y="518772"/>
                  </a:moveTo>
                  <a:cubicBezTo>
                    <a:pt x="63803" y="422817"/>
                    <a:pt x="135299" y="138713"/>
                    <a:pt x="323447" y="67217"/>
                  </a:cubicBezTo>
                  <a:cubicBezTo>
                    <a:pt x="511595" y="-4279"/>
                    <a:pt x="976320" y="-47553"/>
                    <a:pt x="1147535" y="89795"/>
                  </a:cubicBezTo>
                  <a:cubicBezTo>
                    <a:pt x="1318750" y="227143"/>
                    <a:pt x="1401535" y="603439"/>
                    <a:pt x="1350735" y="891306"/>
                  </a:cubicBezTo>
                  <a:cubicBezTo>
                    <a:pt x="1299935" y="1179173"/>
                    <a:pt x="929283" y="1572403"/>
                    <a:pt x="842735" y="1816995"/>
                  </a:cubicBezTo>
                  <a:cubicBezTo>
                    <a:pt x="756187" y="2061587"/>
                    <a:pt x="874721" y="2238446"/>
                    <a:pt x="831447" y="2358861"/>
                  </a:cubicBezTo>
                  <a:cubicBezTo>
                    <a:pt x="788173" y="2479276"/>
                    <a:pt x="654587" y="2539484"/>
                    <a:pt x="583091" y="2539484"/>
                  </a:cubicBezTo>
                  <a:cubicBezTo>
                    <a:pt x="511595" y="2539484"/>
                    <a:pt x="430691" y="2484920"/>
                    <a:pt x="402469" y="2358861"/>
                  </a:cubicBezTo>
                  <a:cubicBezTo>
                    <a:pt x="374247" y="2232802"/>
                    <a:pt x="370484" y="1975039"/>
                    <a:pt x="413758" y="1783128"/>
                  </a:cubicBezTo>
                  <a:cubicBezTo>
                    <a:pt x="457032" y="1591217"/>
                    <a:pt x="577446" y="1354150"/>
                    <a:pt x="662113" y="1207395"/>
                  </a:cubicBezTo>
                  <a:cubicBezTo>
                    <a:pt x="746780" y="1060640"/>
                    <a:pt x="874721" y="1004195"/>
                    <a:pt x="921758" y="902595"/>
                  </a:cubicBezTo>
                  <a:cubicBezTo>
                    <a:pt x="968795" y="800995"/>
                    <a:pt x="989491" y="682462"/>
                    <a:pt x="944335" y="597795"/>
                  </a:cubicBezTo>
                  <a:cubicBezTo>
                    <a:pt x="899179" y="513128"/>
                    <a:pt x="726083" y="404002"/>
                    <a:pt x="650824" y="394595"/>
                  </a:cubicBezTo>
                  <a:cubicBezTo>
                    <a:pt x="575565" y="385188"/>
                    <a:pt x="517239" y="498076"/>
                    <a:pt x="492780" y="541350"/>
                  </a:cubicBezTo>
                  <a:cubicBezTo>
                    <a:pt x="468321" y="584624"/>
                    <a:pt x="547343" y="622254"/>
                    <a:pt x="504069" y="654239"/>
                  </a:cubicBezTo>
                  <a:cubicBezTo>
                    <a:pt x="460795" y="686224"/>
                    <a:pt x="308394" y="735142"/>
                    <a:pt x="233135" y="733261"/>
                  </a:cubicBezTo>
                  <a:cubicBezTo>
                    <a:pt x="157876" y="731380"/>
                    <a:pt x="84498" y="678698"/>
                    <a:pt x="52513" y="642950"/>
                  </a:cubicBezTo>
                  <a:cubicBezTo>
                    <a:pt x="20528" y="607202"/>
                    <a:pt x="-26509" y="614727"/>
                    <a:pt x="18647" y="518772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4640308" y="4727991"/>
              <a:ext cx="576389" cy="503383"/>
            </a:xfrm>
            <a:prstGeom prst="ellipse">
              <a:avLst/>
            </a:pr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6439" name="TextBox 10"/>
          <p:cNvSpPr txBox="1">
            <a:spLocks noChangeArrowheads="1"/>
          </p:cNvSpPr>
          <p:nvPr/>
        </p:nvSpPr>
        <p:spPr bwMode="auto">
          <a:xfrm>
            <a:off x="514351" y="44450"/>
            <a:ext cx="708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РЕГИОНАЛЬНОМ ИЛИ МЕСТНОМ УРОВНЯХ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144462" y="-100013"/>
            <a:ext cx="1223963" cy="31559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389" y="620715"/>
            <a:ext cx="7993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4. ВВОД ОБЪЕКТОВ В ЭКСПЛУАТАЦИЮ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01014" y="738188"/>
            <a:ext cx="358775" cy="1079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040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2358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676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532813" y="738188"/>
            <a:ext cx="360362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0825" y="935038"/>
            <a:ext cx="8497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22251" y="2527300"/>
          <a:ext cx="2952750" cy="45567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52750"/>
              </a:tblGrid>
              <a:tr h="424815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Подписание акта о технологическом присоединении объекта капитального строительства к сетям электроснабжения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Подписание акта о присоединении объекта капитального строительства к сетям теплоснабжения (если проектом предусмотрено подключение к сетям теплоснабжения)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Подписание акта о присоединении объекта капитального строительства к сетям газоснабжения (если проектом предусмотрено подключение к сетям газоснабжения)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Подписание акта о присоединении объекта капитального строительства к сетям водоснабжения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Подписание акта о присоединении объекта капитального строительства к сетям водоотведения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Приемка газового оборудования и средств автоматики для проведения пусконаладочных работ (при наличии автономного отопления при суммарной расчетной тепловой мощности газоиспользующего оборудования более 100 кВт)</a:t>
                      </a:r>
                    </a:p>
                  </a:txBody>
                  <a:tcPr marL="68590" marR="68590" marT="0" marB="0"/>
                </a:tc>
              </a:tr>
            </a:tbl>
          </a:graphicData>
        </a:graphic>
      </p:graphicFrame>
      <p:sp>
        <p:nvSpPr>
          <p:cNvPr id="17424" name="TextBox 18"/>
          <p:cNvSpPr txBox="1">
            <a:spLocks noChangeArrowheads="1"/>
          </p:cNvSpPr>
          <p:nvPr/>
        </p:nvSpPr>
        <p:spPr bwMode="auto">
          <a:xfrm>
            <a:off x="3346450" y="1196977"/>
            <a:ext cx="2879725" cy="55784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Обследование соответствия показателей энергоэффективности газоиспользующего оборудования паспортным или проектным показателям (при наличии автономного отопления при суммарной расчетной тепловой мощности газоиспользующего оборудования более 100 кВт)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Заключение договора о техническом обслуживании внутридомового газового оборудования и аварийно-диспетчерском обеспечении (если проектом предусмотрено подключение к сетям газоснабжения)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Заключение договора поставки газа с  организацией, обеспечивающей  газоснабжение 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Заключение договора электроснабжения 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Подписание акта о готовности внутриплощадочных и внутридомовых сетей и оборудования объекта капитального строительства к подключению к сети газоснабжения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Подписание акта о готовности внутриплощадочных и внутридомовых сетей и оборудования объекта капитального строительства к подключению к сети теплоснабжения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Подписание акта о готовности внутриплощадочных и внутридомовых сетей и оборудования объекта капитального строительства к подключению к сети водоснабжения</a:t>
            </a:r>
          </a:p>
        </p:txBody>
      </p:sp>
      <p:sp>
        <p:nvSpPr>
          <p:cNvPr id="17425" name="TextBox 19"/>
          <p:cNvSpPr txBox="1">
            <a:spLocks noChangeArrowheads="1"/>
          </p:cNvSpPr>
          <p:nvPr/>
        </p:nvSpPr>
        <p:spPr bwMode="auto">
          <a:xfrm>
            <a:off x="6391275" y="1196976"/>
            <a:ext cx="2592388" cy="398570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Подписание акта о готовности внутриплощадочных и внутридомовых сетей и оборудования объекта капитального строительства к подключению к сети водоотведения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Получение допуска к эксплуатации  устройств и сооружений, созданных для присоединения к системам теплоснабжения 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Подписание договора теплоснабжения и акта о разграничении балансовой принадлежности и эксплуатационной ответственности </a:t>
            </a:r>
            <a:endParaRPr lang="ru-RU" sz="1000"/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Подписание акта о промывке водопроводных устройств и сооружений, необходимых для подключения к системе водоснабжения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Подписание договора водоснабжения  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Подписание договора водоотведения</a:t>
            </a:r>
          </a:p>
          <a:p>
            <a:pPr eaLnBrk="1" hangingPunct="1">
              <a:lnSpc>
                <a:spcPct val="115000"/>
              </a:lnSpc>
              <a:buFont typeface="Arial" charset="0"/>
              <a:buChar char="•"/>
            </a:pPr>
            <a:r>
              <a:rPr lang="ru-RU" sz="1000" b="1">
                <a:solidFill>
                  <a:srgbClr val="FFFFFF"/>
                </a:solidFill>
              </a:rPr>
              <a:t>Выдача разрешения на ввод объекта в эксплуатацию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34925" y="3055938"/>
            <a:ext cx="318293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311901" y="2120900"/>
            <a:ext cx="27495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7431" name="TextBox 90"/>
          <p:cNvSpPr txBox="1">
            <a:spLocks noChangeArrowheads="1"/>
          </p:cNvSpPr>
          <p:nvPr/>
        </p:nvSpPr>
        <p:spPr bwMode="auto">
          <a:xfrm>
            <a:off x="514350" y="142876"/>
            <a:ext cx="8586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ФЕДЕРАЛЬНОМ УРОВНЕ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93664" y="3933825"/>
            <a:ext cx="318293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93664" y="4652963"/>
            <a:ext cx="318293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93664" y="5183188"/>
            <a:ext cx="318293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93664" y="5688013"/>
            <a:ext cx="318293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048001" y="2470150"/>
            <a:ext cx="31813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287714" y="3357563"/>
            <a:ext cx="30130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3287714" y="3883025"/>
            <a:ext cx="30130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3287714" y="4065588"/>
            <a:ext cx="30130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3287714" y="4926013"/>
            <a:ext cx="30130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3287714" y="5808663"/>
            <a:ext cx="30130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6311901" y="2825750"/>
            <a:ext cx="27495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6311901" y="3519488"/>
            <a:ext cx="27495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6311901" y="4403725"/>
            <a:ext cx="27495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6359526" y="4573588"/>
            <a:ext cx="27495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6292850" y="4745038"/>
            <a:ext cx="275113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7993063" y="6453188"/>
            <a:ext cx="9715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Равнобедренный треугольник 111"/>
          <p:cNvSpPr/>
          <p:nvPr/>
        </p:nvSpPr>
        <p:spPr>
          <a:xfrm rot="10800000">
            <a:off x="2930525" y="3003550"/>
            <a:ext cx="196850" cy="103188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Равнобедренный треугольник 112"/>
          <p:cNvSpPr/>
          <p:nvPr/>
        </p:nvSpPr>
        <p:spPr>
          <a:xfrm rot="10800000">
            <a:off x="2947989" y="3883025"/>
            <a:ext cx="198437" cy="103188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Равнобедренный треугольник 113"/>
          <p:cNvSpPr/>
          <p:nvPr/>
        </p:nvSpPr>
        <p:spPr>
          <a:xfrm rot="10800000">
            <a:off x="2949576" y="4602163"/>
            <a:ext cx="198438" cy="1016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Равнобедренный треугольник 114"/>
          <p:cNvSpPr/>
          <p:nvPr/>
        </p:nvSpPr>
        <p:spPr>
          <a:xfrm rot="10800000">
            <a:off x="2965450" y="5130800"/>
            <a:ext cx="196850" cy="103188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Равнобедренный треугольник 115"/>
          <p:cNvSpPr/>
          <p:nvPr/>
        </p:nvSpPr>
        <p:spPr>
          <a:xfrm rot="10800000">
            <a:off x="2959100" y="5637215"/>
            <a:ext cx="198438" cy="10318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Равнобедренный треугольник 116"/>
          <p:cNvSpPr/>
          <p:nvPr/>
        </p:nvSpPr>
        <p:spPr>
          <a:xfrm rot="10800000">
            <a:off x="6029325" y="2419350"/>
            <a:ext cx="196850" cy="1016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Равнобедренный треугольник 117"/>
          <p:cNvSpPr/>
          <p:nvPr/>
        </p:nvSpPr>
        <p:spPr>
          <a:xfrm rot="10800000">
            <a:off x="6024564" y="3305175"/>
            <a:ext cx="198437" cy="103188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Равнобедренный треугольник 118"/>
          <p:cNvSpPr/>
          <p:nvPr/>
        </p:nvSpPr>
        <p:spPr>
          <a:xfrm rot="10800000">
            <a:off x="6024564" y="3833813"/>
            <a:ext cx="198437" cy="1016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Равнобедренный треугольник 119"/>
          <p:cNvSpPr/>
          <p:nvPr/>
        </p:nvSpPr>
        <p:spPr>
          <a:xfrm rot="10800000">
            <a:off x="6029325" y="5756275"/>
            <a:ext cx="196850" cy="103188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Равнобедренный треугольник 120"/>
          <p:cNvSpPr/>
          <p:nvPr/>
        </p:nvSpPr>
        <p:spPr>
          <a:xfrm rot="10800000">
            <a:off x="6024564" y="4875213"/>
            <a:ext cx="198437" cy="1016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Равнобедренный треугольник 123"/>
          <p:cNvSpPr/>
          <p:nvPr/>
        </p:nvSpPr>
        <p:spPr>
          <a:xfrm rot="10800000">
            <a:off x="8785226" y="4694238"/>
            <a:ext cx="198438" cy="1016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Равнобедренный треугольник 124"/>
          <p:cNvSpPr/>
          <p:nvPr/>
        </p:nvSpPr>
        <p:spPr>
          <a:xfrm rot="10800000">
            <a:off x="8793164" y="4522790"/>
            <a:ext cx="198437" cy="10318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Равнобедренный треугольник 125"/>
          <p:cNvSpPr/>
          <p:nvPr/>
        </p:nvSpPr>
        <p:spPr>
          <a:xfrm rot="10800000">
            <a:off x="8802689" y="4351340"/>
            <a:ext cx="198437" cy="10318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Равнобедренный треугольник 126"/>
          <p:cNvSpPr/>
          <p:nvPr/>
        </p:nvSpPr>
        <p:spPr>
          <a:xfrm rot="10800000">
            <a:off x="8785226" y="3468688"/>
            <a:ext cx="198438" cy="1016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Равнобедренный треугольник 127"/>
          <p:cNvSpPr/>
          <p:nvPr/>
        </p:nvSpPr>
        <p:spPr>
          <a:xfrm rot="10800000">
            <a:off x="8759825" y="2774950"/>
            <a:ext cx="198438" cy="1016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Равнобедренный треугольник 128"/>
          <p:cNvSpPr/>
          <p:nvPr/>
        </p:nvSpPr>
        <p:spPr>
          <a:xfrm rot="10800000">
            <a:off x="8734426" y="2081215"/>
            <a:ext cx="198438" cy="10318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1" name="Соединительная линия уступом 130"/>
          <p:cNvCxnSpPr/>
          <p:nvPr/>
        </p:nvCxnSpPr>
        <p:spPr>
          <a:xfrm rot="5400000" flipH="1" flipV="1">
            <a:off x="799307" y="4120358"/>
            <a:ext cx="4897437" cy="57150"/>
          </a:xfrm>
          <a:prstGeom prst="bentConnector3">
            <a:avLst>
              <a:gd name="adj1" fmla="val -465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Соединительная линия уступом 136"/>
          <p:cNvCxnSpPr/>
          <p:nvPr/>
        </p:nvCxnSpPr>
        <p:spPr>
          <a:xfrm rot="5400000" flipH="1" flipV="1">
            <a:off x="3823495" y="4120358"/>
            <a:ext cx="4897437" cy="57150"/>
          </a:xfrm>
          <a:prstGeom prst="bentConnector3">
            <a:avLst>
              <a:gd name="adj1" fmla="val -465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59526" y="5233988"/>
            <a:ext cx="2784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20 процедур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1835150" y="4149725"/>
            <a:ext cx="55816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144462" y="-100013"/>
            <a:ext cx="1223963" cy="31559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05938463"/>
              </p:ext>
            </p:extLst>
          </p:nvPr>
        </p:nvGraphicFramePr>
        <p:xfrm>
          <a:off x="0" y="2060848"/>
          <a:ext cx="882047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389" y="620715"/>
            <a:ext cx="7993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4. ВВОД ОБЪЕКТОВ В ЭКСПЛУАТАЦИЮ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01014" y="738188"/>
            <a:ext cx="358775" cy="1079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040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358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676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32813" y="738188"/>
            <a:ext cx="360362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50825" y="935038"/>
            <a:ext cx="8497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8447" name="TextBox 12"/>
          <p:cNvSpPr txBox="1">
            <a:spLocks noChangeArrowheads="1"/>
          </p:cNvSpPr>
          <p:nvPr/>
        </p:nvSpPr>
        <p:spPr bwMode="auto">
          <a:xfrm>
            <a:off x="514350" y="142876"/>
            <a:ext cx="8586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ФЕДЕРАЛЬНОМ УРОВНЕ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00113" y="990600"/>
            <a:ext cx="24749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продолжение</a:t>
            </a:r>
          </a:p>
        </p:txBody>
      </p:sp>
      <p:sp>
        <p:nvSpPr>
          <p:cNvPr id="18450" name="TextBox 16"/>
          <p:cNvSpPr txBox="1">
            <a:spLocks noChangeArrowheads="1"/>
          </p:cNvSpPr>
          <p:nvPr/>
        </p:nvSpPr>
        <p:spPr bwMode="auto">
          <a:xfrm>
            <a:off x="1692276" y="1844676"/>
            <a:ext cx="49672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b="1" dirty="0"/>
              <a:t>Дополнительные процедуры при комплексном освоении земельных участков в целях жилищного строительства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537321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+ 5 процедур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0"/>
            <a:ext cx="8693072" cy="908720"/>
          </a:xfrm>
          <a:effectLst/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</a:rPr>
              <a:t>Объект исследования – проект по строительству многоквартирного дома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5777563" y="404664"/>
            <a:ext cx="3114919" cy="1872208"/>
          </a:xfrm>
          <a:prstGeom prst="wedgeEllipseCallout">
            <a:avLst>
              <a:gd name="adj1" fmla="val -72083"/>
              <a:gd name="adj2" fmla="val 89170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5-9 этажей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200 квартир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10000-12000 кв.м</a:t>
            </a:r>
          </a:p>
        </p:txBody>
      </p:sp>
      <p:sp>
        <p:nvSpPr>
          <p:cNvPr id="6" name="Овальная выноска 5"/>
          <p:cNvSpPr/>
          <p:nvPr/>
        </p:nvSpPr>
        <p:spPr>
          <a:xfrm>
            <a:off x="2843808" y="692696"/>
            <a:ext cx="2639409" cy="1728192"/>
          </a:xfrm>
          <a:prstGeom prst="wedgeEllipseCallout">
            <a:avLst>
              <a:gd name="adj1" fmla="val 8520"/>
              <a:gd name="adj2" fmla="val 8985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Свободный земельный участок </a:t>
            </a:r>
          </a:p>
        </p:txBody>
      </p:sp>
      <p:sp>
        <p:nvSpPr>
          <p:cNvPr id="7" name="Выноска 3 (граница и черта) 6"/>
          <p:cNvSpPr/>
          <p:nvPr/>
        </p:nvSpPr>
        <p:spPr>
          <a:xfrm>
            <a:off x="6167254" y="2571894"/>
            <a:ext cx="2877511" cy="2160240"/>
          </a:xfrm>
          <a:prstGeom prst="accentBorderCallout3">
            <a:avLst>
              <a:gd name="adj1" fmla="val 16077"/>
              <a:gd name="adj2" fmla="val -3701"/>
              <a:gd name="adj3" fmla="val 19196"/>
              <a:gd name="adj4" fmla="val -8948"/>
              <a:gd name="adj5" fmla="val 89752"/>
              <a:gd name="adj6" fmla="val -9565"/>
              <a:gd name="adj7" fmla="val 106770"/>
              <a:gd name="adj8" fmla="val -19247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Электричество - 250 кВт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Тепловая энергия - 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2 Гкал</a:t>
            </a:r>
            <a:r>
              <a:rPr lang="en-US" b="1" dirty="0">
                <a:solidFill>
                  <a:prstClr val="black"/>
                </a:solidFill>
                <a:latin typeface="Bell MT" pitchFamily="18" charset="0"/>
              </a:rPr>
              <a:t>/</a:t>
            </a:r>
            <a:r>
              <a:rPr lang="ru-RU" b="1" dirty="0">
                <a:solidFill>
                  <a:prstClr val="black"/>
                </a:solidFill>
              </a:rPr>
              <a:t>час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Водоснабжение и водоотведение – 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по 150 куб.м в сутки</a:t>
            </a:r>
          </a:p>
          <a:p>
            <a:pPr algn="ctr"/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3" name="Выноска 3 (граница и черта) 2"/>
          <p:cNvSpPr/>
          <p:nvPr/>
        </p:nvSpPr>
        <p:spPr>
          <a:xfrm>
            <a:off x="428866" y="1916832"/>
            <a:ext cx="2506471" cy="2232248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7541"/>
              <a:gd name="adj8" fmla="val 108645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</a:rPr>
              <a:t>ВАРИАНТ 1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– права на З</a:t>
            </a:r>
            <a:r>
              <a:rPr lang="en-US" b="1" dirty="0">
                <a:solidFill>
                  <a:prstClr val="black"/>
                </a:solidFill>
              </a:rPr>
              <a:t>/</a:t>
            </a:r>
            <a:r>
              <a:rPr lang="ru-RU" b="1" dirty="0">
                <a:solidFill>
                  <a:prstClr val="black"/>
                </a:solidFill>
              </a:rPr>
              <a:t>У получены на аукционе</a:t>
            </a:r>
          </a:p>
          <a:p>
            <a:pPr algn="ctr"/>
            <a:r>
              <a:rPr lang="ru-RU" b="1" u="sng" dirty="0">
                <a:solidFill>
                  <a:srgbClr val="FF0000"/>
                </a:solidFill>
              </a:rPr>
              <a:t>ВАРИАНТ 2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– права на З</a:t>
            </a:r>
            <a:r>
              <a:rPr lang="en-US" b="1" dirty="0">
                <a:solidFill>
                  <a:prstClr val="black"/>
                </a:solidFill>
              </a:rPr>
              <a:t>/</a:t>
            </a:r>
            <a:r>
              <a:rPr lang="ru-RU" b="1" dirty="0">
                <a:solidFill>
                  <a:prstClr val="black"/>
                </a:solidFill>
              </a:rPr>
              <a:t>У получены по иным основаниям</a:t>
            </a:r>
          </a:p>
        </p:txBody>
      </p:sp>
      <p:pic>
        <p:nvPicPr>
          <p:cNvPr id="2050" name="Picture 2" descr="C:\Documents and Settings\polidi\Рабочий стол\5795026972_8f6dcf68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184" y="3212981"/>
            <a:ext cx="2397800" cy="222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7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179389" y="1773238"/>
          <a:ext cx="8785225" cy="3651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70"/>
                <a:gridCol w="8281155"/>
              </a:tblGrid>
              <a:tr h="18737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Раздел 4. Ввод объекта в эксплуатацию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документа об установлении почтового адреса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документов технической инвентаризации объекта в БТИ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Учетная регистрация разрешения на ввод объекта в эксплуатацию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согласования паспорта фасада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наряда на включение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исполнительной съемки сетей по электроснабжению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замеров сопротивления изоляции электрооборудования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приемки приборов учета электрической энергии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расчета потерь в сетях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документа о включении электроустановки и опломбировании электрических счетчиков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исполнительной съемки сетей по теплоснабжению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готовности внутренней системы отопления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акта готовности внутренней системы горячего водоснабжения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Подписание акта о подключении к сетям теплоснабжения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опрессовки систем отопления и горячего водоснабжения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соответствия проекту узла учета тепловой энергии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заключения тепловизионного контроля ограждающих конструкций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  <a:tr h="1924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Заключение договора на промывку сетей и внутренних систем горячей водой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3" marB="0"/>
                </a:tc>
              </a:tr>
            </a:tbl>
          </a:graphicData>
        </a:graphic>
      </p:graphicFrame>
      <p:grpSp>
        <p:nvGrpSpPr>
          <p:cNvPr id="19519" name="Группа 78"/>
          <p:cNvGrpSpPr>
            <a:grpSpLocks/>
          </p:cNvGrpSpPr>
          <p:nvPr/>
        </p:nvGrpSpPr>
        <p:grpSpPr bwMode="auto">
          <a:xfrm>
            <a:off x="4213225" y="1979613"/>
            <a:ext cx="1365250" cy="3251200"/>
            <a:chOff x="4213176" y="1979238"/>
            <a:chExt cx="1365550" cy="3252136"/>
          </a:xfrm>
        </p:grpSpPr>
        <p:sp>
          <p:nvSpPr>
            <p:cNvPr id="80" name="Полилиния 79"/>
            <p:cNvSpPr/>
            <p:nvPr/>
          </p:nvSpPr>
          <p:spPr>
            <a:xfrm>
              <a:off x="4213176" y="1979238"/>
              <a:ext cx="1365550" cy="2539143"/>
            </a:xfrm>
            <a:custGeom>
              <a:avLst/>
              <a:gdLst>
                <a:gd name="connsiteX0" fmla="*/ 18647 w 1365550"/>
                <a:gd name="connsiteY0" fmla="*/ 518772 h 2539484"/>
                <a:gd name="connsiteX1" fmla="*/ 323447 w 1365550"/>
                <a:gd name="connsiteY1" fmla="*/ 67217 h 2539484"/>
                <a:gd name="connsiteX2" fmla="*/ 1147535 w 1365550"/>
                <a:gd name="connsiteY2" fmla="*/ 89795 h 2539484"/>
                <a:gd name="connsiteX3" fmla="*/ 1350735 w 1365550"/>
                <a:gd name="connsiteY3" fmla="*/ 891306 h 2539484"/>
                <a:gd name="connsiteX4" fmla="*/ 842735 w 1365550"/>
                <a:gd name="connsiteY4" fmla="*/ 1816995 h 2539484"/>
                <a:gd name="connsiteX5" fmla="*/ 831447 w 1365550"/>
                <a:gd name="connsiteY5" fmla="*/ 2358861 h 2539484"/>
                <a:gd name="connsiteX6" fmla="*/ 583091 w 1365550"/>
                <a:gd name="connsiteY6" fmla="*/ 2539484 h 2539484"/>
                <a:gd name="connsiteX7" fmla="*/ 402469 w 1365550"/>
                <a:gd name="connsiteY7" fmla="*/ 2358861 h 2539484"/>
                <a:gd name="connsiteX8" fmla="*/ 413758 w 1365550"/>
                <a:gd name="connsiteY8" fmla="*/ 1783128 h 2539484"/>
                <a:gd name="connsiteX9" fmla="*/ 662113 w 1365550"/>
                <a:gd name="connsiteY9" fmla="*/ 1207395 h 2539484"/>
                <a:gd name="connsiteX10" fmla="*/ 921758 w 1365550"/>
                <a:gd name="connsiteY10" fmla="*/ 902595 h 2539484"/>
                <a:gd name="connsiteX11" fmla="*/ 944335 w 1365550"/>
                <a:gd name="connsiteY11" fmla="*/ 597795 h 2539484"/>
                <a:gd name="connsiteX12" fmla="*/ 650824 w 1365550"/>
                <a:gd name="connsiteY12" fmla="*/ 394595 h 2539484"/>
                <a:gd name="connsiteX13" fmla="*/ 492780 w 1365550"/>
                <a:gd name="connsiteY13" fmla="*/ 541350 h 2539484"/>
                <a:gd name="connsiteX14" fmla="*/ 504069 w 1365550"/>
                <a:gd name="connsiteY14" fmla="*/ 654239 h 2539484"/>
                <a:gd name="connsiteX15" fmla="*/ 233135 w 1365550"/>
                <a:gd name="connsiteY15" fmla="*/ 733261 h 2539484"/>
                <a:gd name="connsiteX16" fmla="*/ 52513 w 1365550"/>
                <a:gd name="connsiteY16" fmla="*/ 642950 h 2539484"/>
                <a:gd name="connsiteX17" fmla="*/ 18647 w 1365550"/>
                <a:gd name="connsiteY17" fmla="*/ 518772 h 25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5550" h="2539484">
                  <a:moveTo>
                    <a:pt x="18647" y="518772"/>
                  </a:moveTo>
                  <a:cubicBezTo>
                    <a:pt x="63803" y="422817"/>
                    <a:pt x="135299" y="138713"/>
                    <a:pt x="323447" y="67217"/>
                  </a:cubicBezTo>
                  <a:cubicBezTo>
                    <a:pt x="511595" y="-4279"/>
                    <a:pt x="976320" y="-47553"/>
                    <a:pt x="1147535" y="89795"/>
                  </a:cubicBezTo>
                  <a:cubicBezTo>
                    <a:pt x="1318750" y="227143"/>
                    <a:pt x="1401535" y="603439"/>
                    <a:pt x="1350735" y="891306"/>
                  </a:cubicBezTo>
                  <a:cubicBezTo>
                    <a:pt x="1299935" y="1179173"/>
                    <a:pt x="929283" y="1572403"/>
                    <a:pt x="842735" y="1816995"/>
                  </a:cubicBezTo>
                  <a:cubicBezTo>
                    <a:pt x="756187" y="2061587"/>
                    <a:pt x="874721" y="2238446"/>
                    <a:pt x="831447" y="2358861"/>
                  </a:cubicBezTo>
                  <a:cubicBezTo>
                    <a:pt x="788173" y="2479276"/>
                    <a:pt x="654587" y="2539484"/>
                    <a:pt x="583091" y="2539484"/>
                  </a:cubicBezTo>
                  <a:cubicBezTo>
                    <a:pt x="511595" y="2539484"/>
                    <a:pt x="430691" y="2484920"/>
                    <a:pt x="402469" y="2358861"/>
                  </a:cubicBezTo>
                  <a:cubicBezTo>
                    <a:pt x="374247" y="2232802"/>
                    <a:pt x="370484" y="1975039"/>
                    <a:pt x="413758" y="1783128"/>
                  </a:cubicBezTo>
                  <a:cubicBezTo>
                    <a:pt x="457032" y="1591217"/>
                    <a:pt x="577446" y="1354150"/>
                    <a:pt x="662113" y="1207395"/>
                  </a:cubicBezTo>
                  <a:cubicBezTo>
                    <a:pt x="746780" y="1060640"/>
                    <a:pt x="874721" y="1004195"/>
                    <a:pt x="921758" y="902595"/>
                  </a:cubicBezTo>
                  <a:cubicBezTo>
                    <a:pt x="968795" y="800995"/>
                    <a:pt x="989491" y="682462"/>
                    <a:pt x="944335" y="597795"/>
                  </a:cubicBezTo>
                  <a:cubicBezTo>
                    <a:pt x="899179" y="513128"/>
                    <a:pt x="726083" y="404002"/>
                    <a:pt x="650824" y="394595"/>
                  </a:cubicBezTo>
                  <a:cubicBezTo>
                    <a:pt x="575565" y="385188"/>
                    <a:pt x="517239" y="498076"/>
                    <a:pt x="492780" y="541350"/>
                  </a:cubicBezTo>
                  <a:cubicBezTo>
                    <a:pt x="468321" y="584624"/>
                    <a:pt x="547343" y="622254"/>
                    <a:pt x="504069" y="654239"/>
                  </a:cubicBezTo>
                  <a:cubicBezTo>
                    <a:pt x="460795" y="686224"/>
                    <a:pt x="308394" y="735142"/>
                    <a:pt x="233135" y="733261"/>
                  </a:cubicBezTo>
                  <a:cubicBezTo>
                    <a:pt x="157876" y="731380"/>
                    <a:pt x="84498" y="678698"/>
                    <a:pt x="52513" y="642950"/>
                  </a:cubicBezTo>
                  <a:cubicBezTo>
                    <a:pt x="20528" y="607202"/>
                    <a:pt x="-26509" y="614727"/>
                    <a:pt x="18647" y="518772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4640308" y="4727991"/>
              <a:ext cx="576389" cy="503383"/>
            </a:xfrm>
            <a:prstGeom prst="ellipse">
              <a:avLst/>
            </a:pr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82" name="Прямоугольник 81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9523" name="TextBox 82"/>
          <p:cNvSpPr txBox="1">
            <a:spLocks noChangeArrowheads="1"/>
          </p:cNvSpPr>
          <p:nvPr/>
        </p:nvSpPr>
        <p:spPr bwMode="auto">
          <a:xfrm>
            <a:off x="514351" y="44450"/>
            <a:ext cx="708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РЕГИОНАЛЬНОМ ИЛИ МЕСТНОМ УРОВНЯХ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7993063" y="6453188"/>
            <a:ext cx="9715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9" y="1619250"/>
          <a:ext cx="8785225" cy="4021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70"/>
                <a:gridCol w="8281155"/>
              </a:tblGrid>
              <a:tr h="18735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Раздел 4. Ввод объекта в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эксплуатацию (продолжение)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на промывку сетей и внутренних систем горячей водой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документа технического обследования приборов учета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документа технической инвентаризации объекта в БТИ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исполнительной съемки сетей по газоснабжению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о техническом состоянии дымоходов и вентиляционных каналов после установки газового оборудования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Регистрация объекта строительства в Управлении по технологическому и экологическому надзору </a:t>
                      </a:r>
                      <a:r>
                        <a:rPr lang="ru-RU" sz="1200" u="none" strike="noStrike" dirty="0" err="1">
                          <a:effectLst/>
                        </a:rPr>
                        <a:t>Ростехнадзора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Передача на баланс наружного газопровода организации, эксплуатирующей сети газоснабжения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документа о врезке газа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герметизации подвала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на изоляцию фланца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заключения по электрохимзащите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выполненных работ по техническому надзору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исполнительной съемки сетей водоснабжения, водоотведения и очистки сточных вод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схемы водомерного узла абонента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Получение акта приёмки водомерного узла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акта технического осмотра пожарных гидрантов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акта приемки пожарных гидрантов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акта технического осмотра сетей водопровода и канализации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  <a:tr h="19242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акта на скрытые работы сетей водопровода и канализации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63" marR="4463" marT="4462" marB="0"/>
                </a:tc>
              </a:tr>
            </a:tbl>
          </a:graphicData>
        </a:graphic>
      </p:graphicFrame>
      <p:grpSp>
        <p:nvGrpSpPr>
          <p:cNvPr id="20546" name="Группа 2"/>
          <p:cNvGrpSpPr>
            <a:grpSpLocks/>
          </p:cNvGrpSpPr>
          <p:nvPr/>
        </p:nvGrpSpPr>
        <p:grpSpPr bwMode="auto">
          <a:xfrm>
            <a:off x="4213225" y="1979613"/>
            <a:ext cx="1365250" cy="3251200"/>
            <a:chOff x="4213176" y="1979238"/>
            <a:chExt cx="1365550" cy="3252136"/>
          </a:xfrm>
        </p:grpSpPr>
        <p:sp>
          <p:nvSpPr>
            <p:cNvPr id="4" name="Полилиния 3"/>
            <p:cNvSpPr/>
            <p:nvPr/>
          </p:nvSpPr>
          <p:spPr>
            <a:xfrm>
              <a:off x="4213176" y="1979238"/>
              <a:ext cx="1365550" cy="2539143"/>
            </a:xfrm>
            <a:custGeom>
              <a:avLst/>
              <a:gdLst>
                <a:gd name="connsiteX0" fmla="*/ 18647 w 1365550"/>
                <a:gd name="connsiteY0" fmla="*/ 518772 h 2539484"/>
                <a:gd name="connsiteX1" fmla="*/ 323447 w 1365550"/>
                <a:gd name="connsiteY1" fmla="*/ 67217 h 2539484"/>
                <a:gd name="connsiteX2" fmla="*/ 1147535 w 1365550"/>
                <a:gd name="connsiteY2" fmla="*/ 89795 h 2539484"/>
                <a:gd name="connsiteX3" fmla="*/ 1350735 w 1365550"/>
                <a:gd name="connsiteY3" fmla="*/ 891306 h 2539484"/>
                <a:gd name="connsiteX4" fmla="*/ 842735 w 1365550"/>
                <a:gd name="connsiteY4" fmla="*/ 1816995 h 2539484"/>
                <a:gd name="connsiteX5" fmla="*/ 831447 w 1365550"/>
                <a:gd name="connsiteY5" fmla="*/ 2358861 h 2539484"/>
                <a:gd name="connsiteX6" fmla="*/ 583091 w 1365550"/>
                <a:gd name="connsiteY6" fmla="*/ 2539484 h 2539484"/>
                <a:gd name="connsiteX7" fmla="*/ 402469 w 1365550"/>
                <a:gd name="connsiteY7" fmla="*/ 2358861 h 2539484"/>
                <a:gd name="connsiteX8" fmla="*/ 413758 w 1365550"/>
                <a:gd name="connsiteY8" fmla="*/ 1783128 h 2539484"/>
                <a:gd name="connsiteX9" fmla="*/ 662113 w 1365550"/>
                <a:gd name="connsiteY9" fmla="*/ 1207395 h 2539484"/>
                <a:gd name="connsiteX10" fmla="*/ 921758 w 1365550"/>
                <a:gd name="connsiteY10" fmla="*/ 902595 h 2539484"/>
                <a:gd name="connsiteX11" fmla="*/ 944335 w 1365550"/>
                <a:gd name="connsiteY11" fmla="*/ 597795 h 2539484"/>
                <a:gd name="connsiteX12" fmla="*/ 650824 w 1365550"/>
                <a:gd name="connsiteY12" fmla="*/ 394595 h 2539484"/>
                <a:gd name="connsiteX13" fmla="*/ 492780 w 1365550"/>
                <a:gd name="connsiteY13" fmla="*/ 541350 h 2539484"/>
                <a:gd name="connsiteX14" fmla="*/ 504069 w 1365550"/>
                <a:gd name="connsiteY14" fmla="*/ 654239 h 2539484"/>
                <a:gd name="connsiteX15" fmla="*/ 233135 w 1365550"/>
                <a:gd name="connsiteY15" fmla="*/ 733261 h 2539484"/>
                <a:gd name="connsiteX16" fmla="*/ 52513 w 1365550"/>
                <a:gd name="connsiteY16" fmla="*/ 642950 h 2539484"/>
                <a:gd name="connsiteX17" fmla="*/ 18647 w 1365550"/>
                <a:gd name="connsiteY17" fmla="*/ 518772 h 25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5550" h="2539484">
                  <a:moveTo>
                    <a:pt x="18647" y="518772"/>
                  </a:moveTo>
                  <a:cubicBezTo>
                    <a:pt x="63803" y="422817"/>
                    <a:pt x="135299" y="138713"/>
                    <a:pt x="323447" y="67217"/>
                  </a:cubicBezTo>
                  <a:cubicBezTo>
                    <a:pt x="511595" y="-4279"/>
                    <a:pt x="976320" y="-47553"/>
                    <a:pt x="1147535" y="89795"/>
                  </a:cubicBezTo>
                  <a:cubicBezTo>
                    <a:pt x="1318750" y="227143"/>
                    <a:pt x="1401535" y="603439"/>
                    <a:pt x="1350735" y="891306"/>
                  </a:cubicBezTo>
                  <a:cubicBezTo>
                    <a:pt x="1299935" y="1179173"/>
                    <a:pt x="929283" y="1572403"/>
                    <a:pt x="842735" y="1816995"/>
                  </a:cubicBezTo>
                  <a:cubicBezTo>
                    <a:pt x="756187" y="2061587"/>
                    <a:pt x="874721" y="2238446"/>
                    <a:pt x="831447" y="2358861"/>
                  </a:cubicBezTo>
                  <a:cubicBezTo>
                    <a:pt x="788173" y="2479276"/>
                    <a:pt x="654587" y="2539484"/>
                    <a:pt x="583091" y="2539484"/>
                  </a:cubicBezTo>
                  <a:cubicBezTo>
                    <a:pt x="511595" y="2539484"/>
                    <a:pt x="430691" y="2484920"/>
                    <a:pt x="402469" y="2358861"/>
                  </a:cubicBezTo>
                  <a:cubicBezTo>
                    <a:pt x="374247" y="2232802"/>
                    <a:pt x="370484" y="1975039"/>
                    <a:pt x="413758" y="1783128"/>
                  </a:cubicBezTo>
                  <a:cubicBezTo>
                    <a:pt x="457032" y="1591217"/>
                    <a:pt x="577446" y="1354150"/>
                    <a:pt x="662113" y="1207395"/>
                  </a:cubicBezTo>
                  <a:cubicBezTo>
                    <a:pt x="746780" y="1060640"/>
                    <a:pt x="874721" y="1004195"/>
                    <a:pt x="921758" y="902595"/>
                  </a:cubicBezTo>
                  <a:cubicBezTo>
                    <a:pt x="968795" y="800995"/>
                    <a:pt x="989491" y="682462"/>
                    <a:pt x="944335" y="597795"/>
                  </a:cubicBezTo>
                  <a:cubicBezTo>
                    <a:pt x="899179" y="513128"/>
                    <a:pt x="726083" y="404002"/>
                    <a:pt x="650824" y="394595"/>
                  </a:cubicBezTo>
                  <a:cubicBezTo>
                    <a:pt x="575565" y="385188"/>
                    <a:pt x="517239" y="498076"/>
                    <a:pt x="492780" y="541350"/>
                  </a:cubicBezTo>
                  <a:cubicBezTo>
                    <a:pt x="468321" y="584624"/>
                    <a:pt x="547343" y="622254"/>
                    <a:pt x="504069" y="654239"/>
                  </a:cubicBezTo>
                  <a:cubicBezTo>
                    <a:pt x="460795" y="686224"/>
                    <a:pt x="308394" y="735142"/>
                    <a:pt x="233135" y="733261"/>
                  </a:cubicBezTo>
                  <a:cubicBezTo>
                    <a:pt x="157876" y="731380"/>
                    <a:pt x="84498" y="678698"/>
                    <a:pt x="52513" y="642950"/>
                  </a:cubicBezTo>
                  <a:cubicBezTo>
                    <a:pt x="20528" y="607202"/>
                    <a:pt x="-26509" y="614727"/>
                    <a:pt x="18647" y="518772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4640308" y="4727991"/>
              <a:ext cx="576389" cy="503383"/>
            </a:xfrm>
            <a:prstGeom prst="ellipse">
              <a:avLst/>
            </a:pr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20550" name="TextBox 6"/>
          <p:cNvSpPr txBox="1">
            <a:spLocks noChangeArrowheads="1"/>
          </p:cNvSpPr>
          <p:nvPr/>
        </p:nvSpPr>
        <p:spPr bwMode="auto">
          <a:xfrm>
            <a:off x="514351" y="44450"/>
            <a:ext cx="708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РЕГИОНАЛЬНОМ ИЛИ МЕСТНОМ УРОВНЯХ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593725" y="20638"/>
            <a:ext cx="8586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СВОДНЫЙ ПЕРЕЧЕНЬ АДМИНИСТРАТИВНЫХ ПРОЦЕДУР ПРИ РЕАЛИЗАЦИИ ЗАСТРОЙЩИКАМИ ИНВЕСТИЦИОННО-СТРОИТЕЛЬНЫХ ПРОЕКТОВ В СФЕРЕ ЖИЛИЩНОГО СТРОИТЕЛЬСТВА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144462" y="-100013"/>
            <a:ext cx="1223963" cy="31559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388" y="620714"/>
            <a:ext cx="59055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РАЗДЕЛ 5.</a:t>
            </a:r>
            <a:r>
              <a:rPr lang="ru-RU" b="1" dirty="0">
                <a:latin typeface="+mn-lt"/>
              </a:rPr>
              <a:t>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ГОСУДАРСТВЕННЫЙ КАДАСТРОВЫЙ УЧЕТ И ГОСУДАРСТВЕННАЯ РЕГИСТРАЦИЯ ПРАВ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32813" y="738188"/>
            <a:ext cx="360362" cy="1079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040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358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676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01014" y="738188"/>
            <a:ext cx="358775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50825" y="1196975"/>
            <a:ext cx="86423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956444209"/>
              </p:ext>
            </p:extLst>
          </p:nvPr>
        </p:nvGraphicFramePr>
        <p:xfrm>
          <a:off x="973555" y="3023217"/>
          <a:ext cx="7126837" cy="2277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Равнобедренный треугольник 17"/>
          <p:cNvSpPr/>
          <p:nvPr/>
        </p:nvSpPr>
        <p:spPr>
          <a:xfrm rot="5400000">
            <a:off x="4214813" y="4721227"/>
            <a:ext cx="198438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83768" y="5301208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 процедуры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388" y="1979613"/>
          <a:ext cx="8229600" cy="438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7581528"/>
              </a:tblGrid>
              <a:tr h="21907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Раздел 5. Государственный кадастровый учет и государственная регистрация прав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432" marR="8432" marT="8426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smtClean="0">
                          <a:effectLst/>
                        </a:rPr>
                        <a:t>141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32" marR="8432" marT="84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Получение документа технической инвентаризации объектов в БТИ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32" marR="8432" marT="8426" marB="0"/>
                </a:tc>
              </a:tr>
            </a:tbl>
          </a:graphicData>
        </a:graphic>
      </p:graphicFrame>
      <p:grpSp>
        <p:nvGrpSpPr>
          <p:cNvPr id="22540" name="Группа 9"/>
          <p:cNvGrpSpPr>
            <a:grpSpLocks/>
          </p:cNvGrpSpPr>
          <p:nvPr/>
        </p:nvGrpSpPr>
        <p:grpSpPr bwMode="auto">
          <a:xfrm>
            <a:off x="4140201" y="1196975"/>
            <a:ext cx="1365250" cy="3251200"/>
            <a:chOff x="4213176" y="1979238"/>
            <a:chExt cx="1365550" cy="3252136"/>
          </a:xfrm>
        </p:grpSpPr>
        <p:sp>
          <p:nvSpPr>
            <p:cNvPr id="11" name="Полилиния 10"/>
            <p:cNvSpPr/>
            <p:nvPr/>
          </p:nvSpPr>
          <p:spPr>
            <a:xfrm>
              <a:off x="4213176" y="1979238"/>
              <a:ext cx="1365550" cy="2539144"/>
            </a:xfrm>
            <a:custGeom>
              <a:avLst/>
              <a:gdLst>
                <a:gd name="connsiteX0" fmla="*/ 18647 w 1365550"/>
                <a:gd name="connsiteY0" fmla="*/ 518772 h 2539484"/>
                <a:gd name="connsiteX1" fmla="*/ 323447 w 1365550"/>
                <a:gd name="connsiteY1" fmla="*/ 67217 h 2539484"/>
                <a:gd name="connsiteX2" fmla="*/ 1147535 w 1365550"/>
                <a:gd name="connsiteY2" fmla="*/ 89795 h 2539484"/>
                <a:gd name="connsiteX3" fmla="*/ 1350735 w 1365550"/>
                <a:gd name="connsiteY3" fmla="*/ 891306 h 2539484"/>
                <a:gd name="connsiteX4" fmla="*/ 842735 w 1365550"/>
                <a:gd name="connsiteY4" fmla="*/ 1816995 h 2539484"/>
                <a:gd name="connsiteX5" fmla="*/ 831447 w 1365550"/>
                <a:gd name="connsiteY5" fmla="*/ 2358861 h 2539484"/>
                <a:gd name="connsiteX6" fmla="*/ 583091 w 1365550"/>
                <a:gd name="connsiteY6" fmla="*/ 2539484 h 2539484"/>
                <a:gd name="connsiteX7" fmla="*/ 402469 w 1365550"/>
                <a:gd name="connsiteY7" fmla="*/ 2358861 h 2539484"/>
                <a:gd name="connsiteX8" fmla="*/ 413758 w 1365550"/>
                <a:gd name="connsiteY8" fmla="*/ 1783128 h 2539484"/>
                <a:gd name="connsiteX9" fmla="*/ 662113 w 1365550"/>
                <a:gd name="connsiteY9" fmla="*/ 1207395 h 2539484"/>
                <a:gd name="connsiteX10" fmla="*/ 921758 w 1365550"/>
                <a:gd name="connsiteY10" fmla="*/ 902595 h 2539484"/>
                <a:gd name="connsiteX11" fmla="*/ 944335 w 1365550"/>
                <a:gd name="connsiteY11" fmla="*/ 597795 h 2539484"/>
                <a:gd name="connsiteX12" fmla="*/ 650824 w 1365550"/>
                <a:gd name="connsiteY12" fmla="*/ 394595 h 2539484"/>
                <a:gd name="connsiteX13" fmla="*/ 492780 w 1365550"/>
                <a:gd name="connsiteY13" fmla="*/ 541350 h 2539484"/>
                <a:gd name="connsiteX14" fmla="*/ 504069 w 1365550"/>
                <a:gd name="connsiteY14" fmla="*/ 654239 h 2539484"/>
                <a:gd name="connsiteX15" fmla="*/ 233135 w 1365550"/>
                <a:gd name="connsiteY15" fmla="*/ 733261 h 2539484"/>
                <a:gd name="connsiteX16" fmla="*/ 52513 w 1365550"/>
                <a:gd name="connsiteY16" fmla="*/ 642950 h 2539484"/>
                <a:gd name="connsiteX17" fmla="*/ 18647 w 1365550"/>
                <a:gd name="connsiteY17" fmla="*/ 518772 h 25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5550" h="2539484">
                  <a:moveTo>
                    <a:pt x="18647" y="518772"/>
                  </a:moveTo>
                  <a:cubicBezTo>
                    <a:pt x="63803" y="422817"/>
                    <a:pt x="135299" y="138713"/>
                    <a:pt x="323447" y="67217"/>
                  </a:cubicBezTo>
                  <a:cubicBezTo>
                    <a:pt x="511595" y="-4279"/>
                    <a:pt x="976320" y="-47553"/>
                    <a:pt x="1147535" y="89795"/>
                  </a:cubicBezTo>
                  <a:cubicBezTo>
                    <a:pt x="1318750" y="227143"/>
                    <a:pt x="1401535" y="603439"/>
                    <a:pt x="1350735" y="891306"/>
                  </a:cubicBezTo>
                  <a:cubicBezTo>
                    <a:pt x="1299935" y="1179173"/>
                    <a:pt x="929283" y="1572403"/>
                    <a:pt x="842735" y="1816995"/>
                  </a:cubicBezTo>
                  <a:cubicBezTo>
                    <a:pt x="756187" y="2061587"/>
                    <a:pt x="874721" y="2238446"/>
                    <a:pt x="831447" y="2358861"/>
                  </a:cubicBezTo>
                  <a:cubicBezTo>
                    <a:pt x="788173" y="2479276"/>
                    <a:pt x="654587" y="2539484"/>
                    <a:pt x="583091" y="2539484"/>
                  </a:cubicBezTo>
                  <a:cubicBezTo>
                    <a:pt x="511595" y="2539484"/>
                    <a:pt x="430691" y="2484920"/>
                    <a:pt x="402469" y="2358861"/>
                  </a:cubicBezTo>
                  <a:cubicBezTo>
                    <a:pt x="374247" y="2232802"/>
                    <a:pt x="370484" y="1975039"/>
                    <a:pt x="413758" y="1783128"/>
                  </a:cubicBezTo>
                  <a:cubicBezTo>
                    <a:pt x="457032" y="1591217"/>
                    <a:pt x="577446" y="1354150"/>
                    <a:pt x="662113" y="1207395"/>
                  </a:cubicBezTo>
                  <a:cubicBezTo>
                    <a:pt x="746780" y="1060640"/>
                    <a:pt x="874721" y="1004195"/>
                    <a:pt x="921758" y="902595"/>
                  </a:cubicBezTo>
                  <a:cubicBezTo>
                    <a:pt x="968795" y="800995"/>
                    <a:pt x="989491" y="682462"/>
                    <a:pt x="944335" y="597795"/>
                  </a:cubicBezTo>
                  <a:cubicBezTo>
                    <a:pt x="899179" y="513128"/>
                    <a:pt x="726083" y="404002"/>
                    <a:pt x="650824" y="394595"/>
                  </a:cubicBezTo>
                  <a:cubicBezTo>
                    <a:pt x="575565" y="385188"/>
                    <a:pt x="517239" y="498076"/>
                    <a:pt x="492780" y="541350"/>
                  </a:cubicBezTo>
                  <a:cubicBezTo>
                    <a:pt x="468321" y="584624"/>
                    <a:pt x="547343" y="622254"/>
                    <a:pt x="504069" y="654239"/>
                  </a:cubicBezTo>
                  <a:cubicBezTo>
                    <a:pt x="460795" y="686224"/>
                    <a:pt x="308394" y="735142"/>
                    <a:pt x="233135" y="733261"/>
                  </a:cubicBezTo>
                  <a:cubicBezTo>
                    <a:pt x="157876" y="731380"/>
                    <a:pt x="84498" y="678698"/>
                    <a:pt x="52513" y="642950"/>
                  </a:cubicBezTo>
                  <a:cubicBezTo>
                    <a:pt x="20528" y="607202"/>
                    <a:pt x="-26509" y="614727"/>
                    <a:pt x="18647" y="518772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640308" y="4727992"/>
              <a:ext cx="576389" cy="503382"/>
            </a:xfrm>
            <a:prstGeom prst="ellipse">
              <a:avLst/>
            </a:prstGeom>
            <a:solidFill>
              <a:schemeClr val="bg1">
                <a:lumMod val="6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22544" name="TextBox 13"/>
          <p:cNvSpPr txBox="1">
            <a:spLocks noChangeArrowheads="1"/>
          </p:cNvSpPr>
          <p:nvPr/>
        </p:nvSpPr>
        <p:spPr bwMode="auto">
          <a:xfrm>
            <a:off x="514351" y="44450"/>
            <a:ext cx="708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РЕГИОНАЛЬНОМ ИЛИ МЕСТНОМ УРОВНЯХ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рямоугольник 89"/>
          <p:cNvSpPr/>
          <p:nvPr/>
        </p:nvSpPr>
        <p:spPr>
          <a:xfrm>
            <a:off x="-2091" y="0"/>
            <a:ext cx="4261515" cy="1700808"/>
          </a:xfrm>
          <a:prstGeom prst="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58738" y="6172200"/>
            <a:ext cx="1222375" cy="209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Заголовок 1"/>
          <p:cNvSpPr txBox="1">
            <a:spLocks/>
          </p:cNvSpPr>
          <p:nvPr/>
        </p:nvSpPr>
        <p:spPr bwMode="auto">
          <a:xfrm>
            <a:off x="187326" y="155575"/>
            <a:ext cx="4149725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2060"/>
                </a:solidFill>
              </a:rPr>
              <a:t>КОЛИЧЕСТВО И СРОК АДМИНИСТРАТИВНЫХ </a:t>
            </a:r>
            <a:br>
              <a:rPr lang="ru-RU" sz="2000" b="1">
                <a:solidFill>
                  <a:srgbClr val="002060"/>
                </a:solidFill>
              </a:rPr>
            </a:br>
            <a:r>
              <a:rPr lang="ru-RU" sz="2000" b="1">
                <a:solidFill>
                  <a:srgbClr val="002060"/>
                </a:solidFill>
              </a:rPr>
              <a:t>ПРОЦЕДУР*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4613" y="5392738"/>
            <a:ext cx="1206500" cy="8572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>
                <a:solidFill>
                  <a:prstClr val="white"/>
                </a:solidFill>
              </a:rPr>
              <a:t>процедур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136 дней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68614" y="3444875"/>
            <a:ext cx="1412875" cy="8778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ru-RU" sz="1400" dirty="0">
                <a:solidFill>
                  <a:prstClr val="white"/>
                </a:solidFill>
              </a:rPr>
              <a:t> процедуры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296 дней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438650" y="2601915"/>
            <a:ext cx="1303338" cy="7461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ru-RU" sz="1400" dirty="0">
                <a:solidFill>
                  <a:prstClr val="white"/>
                </a:solidFill>
              </a:rPr>
              <a:t> процедур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189 дней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62639" y="1522415"/>
            <a:ext cx="1271587" cy="9032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1400" dirty="0">
                <a:solidFill>
                  <a:prstClr val="white"/>
                </a:solidFill>
              </a:rPr>
              <a:t> процедуры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59 дней</a:t>
            </a:r>
          </a:p>
        </p:txBody>
      </p:sp>
      <p:sp>
        <p:nvSpPr>
          <p:cNvPr id="4107" name="TextBox 28"/>
          <p:cNvSpPr txBox="1">
            <a:spLocks noChangeArrowheads="1"/>
          </p:cNvSpPr>
          <p:nvPr/>
        </p:nvSpPr>
        <p:spPr bwMode="auto">
          <a:xfrm>
            <a:off x="20638" y="3654425"/>
            <a:ext cx="15954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 b="1"/>
              <a:t>Землеустрои-тельная и градострои-</a:t>
            </a:r>
          </a:p>
          <a:p>
            <a:pPr eaLnBrk="1" hangingPunct="1"/>
            <a:r>
              <a:rPr lang="ru-RU" sz="1400" b="1"/>
              <a:t>тельная </a:t>
            </a:r>
          </a:p>
          <a:p>
            <a:pPr eaLnBrk="1" hangingPunct="1"/>
            <a:r>
              <a:rPr lang="ru-RU" sz="1400" b="1"/>
              <a:t>подготовка</a:t>
            </a:r>
          </a:p>
        </p:txBody>
      </p:sp>
      <p:sp>
        <p:nvSpPr>
          <p:cNvPr id="4108" name="TextBox 29"/>
          <p:cNvSpPr txBox="1">
            <a:spLocks noChangeArrowheads="1"/>
          </p:cNvSpPr>
          <p:nvPr/>
        </p:nvSpPr>
        <p:spPr bwMode="auto">
          <a:xfrm>
            <a:off x="1249363" y="3348040"/>
            <a:ext cx="1885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 b="1"/>
              <a:t>Проектирование</a:t>
            </a:r>
          </a:p>
        </p:txBody>
      </p:sp>
      <p:sp>
        <p:nvSpPr>
          <p:cNvPr id="4109" name="TextBox 30"/>
          <p:cNvSpPr txBox="1">
            <a:spLocks noChangeArrowheads="1"/>
          </p:cNvSpPr>
          <p:nvPr/>
        </p:nvSpPr>
        <p:spPr bwMode="auto">
          <a:xfrm>
            <a:off x="2770188" y="2562227"/>
            <a:ext cx="16954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 b="1"/>
              <a:t>Строительство</a:t>
            </a:r>
          </a:p>
        </p:txBody>
      </p:sp>
      <p:sp>
        <p:nvSpPr>
          <p:cNvPr id="4110" name="TextBox 31"/>
          <p:cNvSpPr txBox="1">
            <a:spLocks noChangeArrowheads="1"/>
          </p:cNvSpPr>
          <p:nvPr/>
        </p:nvSpPr>
        <p:spPr bwMode="auto">
          <a:xfrm>
            <a:off x="4257676" y="1344615"/>
            <a:ext cx="1541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 b="1"/>
              <a:t>Ввод объекта в эксплуатацию</a:t>
            </a:r>
          </a:p>
        </p:txBody>
      </p:sp>
      <p:sp>
        <p:nvSpPr>
          <p:cNvPr id="4111" name="TextBox 32"/>
          <p:cNvSpPr txBox="1">
            <a:spLocks noChangeArrowheads="1"/>
          </p:cNvSpPr>
          <p:nvPr/>
        </p:nvSpPr>
        <p:spPr bwMode="auto">
          <a:xfrm>
            <a:off x="5713414" y="496888"/>
            <a:ext cx="21986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 b="1"/>
              <a:t>Государственный кадастровый учет и государственная регистрация прав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300914" y="2249373"/>
            <a:ext cx="1843086" cy="41456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процедур</a:t>
            </a:r>
            <a:r>
              <a:rPr lang="ru-RU" sz="2600" b="1" dirty="0">
                <a:solidFill>
                  <a:schemeClr val="tx1"/>
                </a:solidFill>
              </a:rPr>
              <a:t/>
            </a:r>
            <a:br>
              <a:rPr lang="ru-RU" sz="2600" b="1" dirty="0">
                <a:solidFill>
                  <a:schemeClr val="tx1"/>
                </a:solidFill>
              </a:rPr>
            </a:br>
            <a:r>
              <a:rPr lang="ru-RU" sz="2600" b="1" dirty="0">
                <a:solidFill>
                  <a:schemeClr val="tx1"/>
                </a:solidFill>
              </a:rPr>
              <a:t/>
            </a:r>
            <a:br>
              <a:rPr lang="ru-RU" sz="2600" b="1" dirty="0">
                <a:solidFill>
                  <a:schemeClr val="tx1"/>
                </a:solidFill>
              </a:rPr>
            </a:br>
            <a:r>
              <a:rPr lang="ru-RU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946</a:t>
            </a:r>
            <a:r>
              <a:rPr lang="ru-RU" sz="2600" b="1" dirty="0">
                <a:solidFill>
                  <a:schemeClr val="tx1"/>
                </a:solidFill>
              </a:rPr>
              <a:t> </a:t>
            </a:r>
            <a:br>
              <a:rPr lang="ru-RU" sz="26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дней</a:t>
            </a:r>
            <a:r>
              <a:rPr lang="ru-RU" sz="2600" b="1" dirty="0">
                <a:solidFill>
                  <a:schemeClr val="tx1"/>
                </a:solidFill>
              </a:rPr>
              <a:t/>
            </a:r>
            <a:br>
              <a:rPr lang="ru-RU" sz="2600" b="1" dirty="0">
                <a:solidFill>
                  <a:schemeClr val="tx1"/>
                </a:solidFill>
              </a:rPr>
            </a:br>
            <a:r>
              <a:rPr lang="ru-RU" sz="2600" b="1" dirty="0">
                <a:solidFill>
                  <a:schemeClr val="tx1"/>
                </a:solidFill>
              </a:rPr>
              <a:t/>
            </a:r>
            <a:br>
              <a:rPr lang="ru-RU" sz="2600" b="1" dirty="0">
                <a:solidFill>
                  <a:schemeClr val="tx1"/>
                </a:solidFill>
              </a:rPr>
            </a:b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9238" y="6472240"/>
            <a:ext cx="7202487" cy="269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*Права на земельный участок для строительства многоквартирного дома получены на аукционе. Данные мониторинга НОСТРОЙ и Института экономики города в 2011 году в 43 городах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79389" y="1065213"/>
            <a:ext cx="19573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C</a:t>
            </a:r>
            <a:r>
              <a:rPr lang="ru-RU" sz="36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ЕЙЧАС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349375" y="5305425"/>
            <a:ext cx="1443038" cy="10747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868614" y="4406902"/>
            <a:ext cx="1412875" cy="1973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381501" y="3444875"/>
            <a:ext cx="1412875" cy="29352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5888039" y="2505075"/>
            <a:ext cx="1412875" cy="38750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rot="19952618">
            <a:off x="222251" y="4816477"/>
            <a:ext cx="884238" cy="373063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 rot="19952618">
            <a:off x="1641475" y="3856038"/>
            <a:ext cx="882650" cy="373062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 rot="19952618">
            <a:off x="3059113" y="2895602"/>
            <a:ext cx="882650" cy="371475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Стрелка вправо 48"/>
          <p:cNvSpPr/>
          <p:nvPr/>
        </p:nvSpPr>
        <p:spPr>
          <a:xfrm rot="19952618">
            <a:off x="4476750" y="1933576"/>
            <a:ext cx="884238" cy="373063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125" name="Группа 52"/>
          <p:cNvGrpSpPr>
            <a:grpSpLocks/>
          </p:cNvGrpSpPr>
          <p:nvPr/>
        </p:nvGrpSpPr>
        <p:grpSpPr bwMode="auto">
          <a:xfrm>
            <a:off x="1604964" y="6048377"/>
            <a:ext cx="390525" cy="201613"/>
            <a:chOff x="1604591" y="6237312"/>
            <a:chExt cx="390202" cy="200992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1604591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756865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1907552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26" name="Группа 53"/>
          <p:cNvGrpSpPr>
            <a:grpSpLocks/>
          </p:cNvGrpSpPr>
          <p:nvPr/>
        </p:nvGrpSpPr>
        <p:grpSpPr bwMode="auto">
          <a:xfrm>
            <a:off x="3063876" y="6069013"/>
            <a:ext cx="390525" cy="201612"/>
            <a:chOff x="1604591" y="6237312"/>
            <a:chExt cx="390202" cy="200992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1604591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756865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907553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27" name="Группа 57"/>
          <p:cNvGrpSpPr>
            <a:grpSpLocks/>
          </p:cNvGrpSpPr>
          <p:nvPr/>
        </p:nvGrpSpPr>
        <p:grpSpPr bwMode="auto">
          <a:xfrm>
            <a:off x="4560889" y="6069013"/>
            <a:ext cx="390525" cy="201612"/>
            <a:chOff x="1604591" y="6237312"/>
            <a:chExt cx="390202" cy="200992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1604591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756865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907552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28" name="Группа 61"/>
          <p:cNvGrpSpPr>
            <a:grpSpLocks/>
          </p:cNvGrpSpPr>
          <p:nvPr/>
        </p:nvGrpSpPr>
        <p:grpSpPr bwMode="auto">
          <a:xfrm>
            <a:off x="6084889" y="6072188"/>
            <a:ext cx="388937" cy="201612"/>
            <a:chOff x="1604591" y="6237312"/>
            <a:chExt cx="390202" cy="200992"/>
          </a:xfrm>
        </p:grpSpPr>
        <p:sp>
          <p:nvSpPr>
            <p:cNvPr id="63" name="Прямоугольник 62"/>
            <p:cNvSpPr/>
            <p:nvPr/>
          </p:nvSpPr>
          <p:spPr>
            <a:xfrm>
              <a:off x="1604591" y="6237312"/>
              <a:ext cx="87596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1757487" y="6237312"/>
              <a:ext cx="87596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1907197" y="6237312"/>
              <a:ext cx="87596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29" name="Группа 65"/>
          <p:cNvGrpSpPr>
            <a:grpSpLocks/>
          </p:cNvGrpSpPr>
          <p:nvPr/>
        </p:nvGrpSpPr>
        <p:grpSpPr bwMode="auto">
          <a:xfrm>
            <a:off x="3063876" y="5741988"/>
            <a:ext cx="390525" cy="201612"/>
            <a:chOff x="1604591" y="6237312"/>
            <a:chExt cx="390202" cy="200992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1604591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1756865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1907553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30" name="Группа 69"/>
          <p:cNvGrpSpPr>
            <a:grpSpLocks/>
          </p:cNvGrpSpPr>
          <p:nvPr/>
        </p:nvGrpSpPr>
        <p:grpSpPr bwMode="auto">
          <a:xfrm>
            <a:off x="4564064" y="5730877"/>
            <a:ext cx="390525" cy="201613"/>
            <a:chOff x="1604591" y="6237312"/>
            <a:chExt cx="390202" cy="200992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1604591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756865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907552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31" name="Группа 73"/>
          <p:cNvGrpSpPr>
            <a:grpSpLocks/>
          </p:cNvGrpSpPr>
          <p:nvPr/>
        </p:nvGrpSpPr>
        <p:grpSpPr bwMode="auto">
          <a:xfrm>
            <a:off x="4560889" y="5395913"/>
            <a:ext cx="390525" cy="201612"/>
            <a:chOff x="1604591" y="6237312"/>
            <a:chExt cx="390202" cy="200992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1604591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6865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1907552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32" name="Группа 77"/>
          <p:cNvGrpSpPr>
            <a:grpSpLocks/>
          </p:cNvGrpSpPr>
          <p:nvPr/>
        </p:nvGrpSpPr>
        <p:grpSpPr bwMode="auto">
          <a:xfrm>
            <a:off x="6084889" y="5721352"/>
            <a:ext cx="390525" cy="200025"/>
            <a:chOff x="1604591" y="6237312"/>
            <a:chExt cx="390202" cy="200992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1604591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1756865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1907552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33" name="Группа 81"/>
          <p:cNvGrpSpPr>
            <a:grpSpLocks/>
          </p:cNvGrpSpPr>
          <p:nvPr/>
        </p:nvGrpSpPr>
        <p:grpSpPr bwMode="auto">
          <a:xfrm>
            <a:off x="6086476" y="5389563"/>
            <a:ext cx="390525" cy="201612"/>
            <a:chOff x="1604591" y="6237312"/>
            <a:chExt cx="390202" cy="200992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1604591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1756865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907553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1439864" y="4452938"/>
            <a:ext cx="1284287" cy="735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1400" dirty="0">
                <a:solidFill>
                  <a:prstClr val="white"/>
                </a:solidFill>
              </a:rPr>
              <a:t> процедур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265 дней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451725" y="2279652"/>
            <a:ext cx="159226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всего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82" y="188640"/>
            <a:ext cx="8773898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</a:rPr>
              <a:t>Распределение процедур по </a:t>
            </a:r>
            <a:r>
              <a:rPr lang="ru-RU" sz="2400" dirty="0">
                <a:solidFill>
                  <a:schemeClr val="tx1"/>
                </a:solidFill>
                <a:effectLst/>
              </a:rPr>
              <a:t>частоте их применения в обследованных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городах*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62733393"/>
              </p:ext>
            </p:extLst>
          </p:nvPr>
        </p:nvGraphicFramePr>
        <p:xfrm>
          <a:off x="185051" y="1484784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2113" y="6555127"/>
            <a:ext cx="5427711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prstClr val="black"/>
                </a:solidFill>
              </a:rPr>
              <a:t>*Права на земельный участок получены на аукционе</a:t>
            </a:r>
          </a:p>
        </p:txBody>
      </p:sp>
    </p:spTree>
    <p:extLst>
      <p:ext uri="{BB962C8B-B14F-4D97-AF65-F5344CB8AC3E}">
        <p14:creationId xmlns:p14="http://schemas.microsoft.com/office/powerpoint/2010/main" val="39197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035050" y="1704975"/>
            <a:ext cx="7569200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192288" y="260648"/>
          <a:ext cx="889248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511300" y="941388"/>
            <a:ext cx="586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/>
              <a:t>Подготовительный этап (без участия застройщика) </a:t>
            </a:r>
            <a:endParaRPr lang="ru-RU" sz="2000" b="1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3933057"/>
            <a:ext cx="8892480" cy="24166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6485" y="4104874"/>
            <a:ext cx="2745790" cy="20882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80900" y="4125042"/>
            <a:ext cx="2727061" cy="20882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43948" y="4125042"/>
            <a:ext cx="2948532" cy="20882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90514" y="4217989"/>
            <a:ext cx="3024187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СТРОИТЕЛЬСТВО МНОГОКВАРТИРНОГО ДОМА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(земельный участок предоставлен на аукционе)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0064" y="4217989"/>
            <a:ext cx="3024187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СТРОИТЕЛЬСТВО МНОГОКВАРТИРНОГО ДОМА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(земельный участок получен по иным основаниям)*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64251" y="4225927"/>
            <a:ext cx="2689225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КОМПЛЕКСНОЕ ОСВОЕНИЕ ЗЕМЕЛЬНОГО УЧАСТКА В ЦЕЛЯХ ЖИЛИЩНОГО СТРОИТЕЛЬСТВА</a:t>
            </a:r>
          </a:p>
        </p:txBody>
      </p:sp>
      <p:sp>
        <p:nvSpPr>
          <p:cNvPr id="3092" name="TextBox 16"/>
          <p:cNvSpPr txBox="1">
            <a:spLocks noChangeArrowheads="1"/>
          </p:cNvSpPr>
          <p:nvPr/>
        </p:nvSpPr>
        <p:spPr bwMode="auto">
          <a:xfrm>
            <a:off x="1857376" y="5230815"/>
            <a:ext cx="12239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6600" b="1">
                <a:solidFill>
                  <a:schemeClr val="bg1"/>
                </a:solidFill>
              </a:rPr>
              <a:t>35</a:t>
            </a:r>
          </a:p>
        </p:txBody>
      </p:sp>
      <p:sp>
        <p:nvSpPr>
          <p:cNvPr id="3093" name="TextBox 17"/>
          <p:cNvSpPr txBox="1">
            <a:spLocks noChangeArrowheads="1"/>
          </p:cNvSpPr>
          <p:nvPr/>
        </p:nvSpPr>
        <p:spPr bwMode="auto">
          <a:xfrm>
            <a:off x="4719638" y="5230815"/>
            <a:ext cx="12239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6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3094" name="TextBox 18"/>
          <p:cNvSpPr txBox="1">
            <a:spLocks noChangeArrowheads="1"/>
          </p:cNvSpPr>
          <p:nvPr/>
        </p:nvSpPr>
        <p:spPr bwMode="auto">
          <a:xfrm>
            <a:off x="7777163" y="5230815"/>
            <a:ext cx="12223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6600" b="1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35051" y="88900"/>
            <a:ext cx="6742113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НОРМАТИВНЫЙ ГОРОД</a:t>
            </a:r>
          </a:p>
        </p:txBody>
      </p:sp>
      <p:sp>
        <p:nvSpPr>
          <p:cNvPr id="3096" name="TextBox 21"/>
          <p:cNvSpPr txBox="1">
            <a:spLocks noChangeArrowheads="1"/>
          </p:cNvSpPr>
          <p:nvPr/>
        </p:nvSpPr>
        <p:spPr bwMode="auto">
          <a:xfrm>
            <a:off x="684213" y="3573463"/>
            <a:ext cx="8208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/>
              <a:t>Количество административных процедур (с участием застройщика) </a:t>
            </a:r>
            <a:endParaRPr lang="ru-RU" sz="2000" b="1">
              <a:solidFill>
                <a:srgbClr val="FF0000"/>
              </a:solidFill>
            </a:endParaRPr>
          </a:p>
        </p:txBody>
      </p:sp>
      <p:sp>
        <p:nvSpPr>
          <p:cNvPr id="3097" name="TextBox 22"/>
          <p:cNvSpPr txBox="1">
            <a:spLocks noChangeArrowheads="1"/>
          </p:cNvSpPr>
          <p:nvPr/>
        </p:nvSpPr>
        <p:spPr bwMode="auto">
          <a:xfrm>
            <a:off x="166688" y="6516690"/>
            <a:ext cx="8774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/>
              <a:t>* разрешенный вид использования земельного участка - жилищное строительство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2091" y="-1"/>
            <a:ext cx="4261515" cy="209153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738" y="6143625"/>
            <a:ext cx="1222375" cy="209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6" name="Заголовок 1"/>
          <p:cNvSpPr txBox="1">
            <a:spLocks/>
          </p:cNvSpPr>
          <p:nvPr/>
        </p:nvSpPr>
        <p:spPr bwMode="auto">
          <a:xfrm>
            <a:off x="187326" y="155575"/>
            <a:ext cx="4149725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dirty="0">
                <a:solidFill>
                  <a:srgbClr val="002060"/>
                </a:solidFill>
              </a:rPr>
              <a:t>КОЛИЧЕСТВО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И СРОК АДМИНИСТРАТИВНЫХ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ПРОЦЕДУР*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4613" y="5364163"/>
            <a:ext cx="1206500" cy="8572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1400" dirty="0">
                <a:solidFill>
                  <a:prstClr val="white"/>
                </a:solidFill>
              </a:rPr>
              <a:t> процедур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107 дней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39864" y="4424363"/>
            <a:ext cx="1284287" cy="735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1400" dirty="0">
                <a:solidFill>
                  <a:prstClr val="white"/>
                </a:solidFill>
              </a:rPr>
              <a:t> процедур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106 дней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68614" y="3481388"/>
            <a:ext cx="1412875" cy="812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1400" dirty="0">
                <a:solidFill>
                  <a:prstClr val="white"/>
                </a:solidFill>
              </a:rPr>
              <a:t> процедуры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41 день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38650" y="2573340"/>
            <a:ext cx="1303338" cy="7461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sz="1400" dirty="0">
                <a:solidFill>
                  <a:prstClr val="white"/>
                </a:solidFill>
              </a:rPr>
              <a:t> процедур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85 дней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2639" y="1484313"/>
            <a:ext cx="1271587" cy="9128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1400" dirty="0">
                <a:solidFill>
                  <a:prstClr val="white"/>
                </a:solidFill>
              </a:rPr>
              <a:t> процедуры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26 дней</a:t>
            </a:r>
          </a:p>
        </p:txBody>
      </p: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20638" y="3625850"/>
            <a:ext cx="15954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 b="1"/>
              <a:t>Землеустрои-тельная и градострои-</a:t>
            </a:r>
          </a:p>
          <a:p>
            <a:pPr eaLnBrk="1" hangingPunct="1"/>
            <a:r>
              <a:rPr lang="ru-RU" sz="1400" b="1"/>
              <a:t>тельная </a:t>
            </a:r>
          </a:p>
          <a:p>
            <a:pPr eaLnBrk="1" hangingPunct="1"/>
            <a:r>
              <a:rPr lang="ru-RU" sz="1400" b="1"/>
              <a:t>подготовка</a:t>
            </a:r>
          </a:p>
        </p:txBody>
      </p:sp>
      <p:sp>
        <p:nvSpPr>
          <p:cNvPr id="5133" name="TextBox 15"/>
          <p:cNvSpPr txBox="1">
            <a:spLocks noChangeArrowheads="1"/>
          </p:cNvSpPr>
          <p:nvPr/>
        </p:nvSpPr>
        <p:spPr bwMode="auto">
          <a:xfrm>
            <a:off x="1249363" y="3319465"/>
            <a:ext cx="1885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 b="1"/>
              <a:t>Проектирование</a:t>
            </a:r>
          </a:p>
        </p:txBody>
      </p:sp>
      <p:sp>
        <p:nvSpPr>
          <p:cNvPr id="5134" name="TextBox 16"/>
          <p:cNvSpPr txBox="1">
            <a:spLocks noChangeArrowheads="1"/>
          </p:cNvSpPr>
          <p:nvPr/>
        </p:nvSpPr>
        <p:spPr bwMode="auto">
          <a:xfrm>
            <a:off x="2770188" y="2533652"/>
            <a:ext cx="16954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 b="1"/>
              <a:t>Строительство</a:t>
            </a:r>
          </a:p>
        </p:txBody>
      </p:sp>
      <p:sp>
        <p:nvSpPr>
          <p:cNvPr id="5135" name="TextBox 17"/>
          <p:cNvSpPr txBox="1">
            <a:spLocks noChangeArrowheads="1"/>
          </p:cNvSpPr>
          <p:nvPr/>
        </p:nvSpPr>
        <p:spPr bwMode="auto">
          <a:xfrm>
            <a:off x="4257676" y="1316040"/>
            <a:ext cx="1541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 b="1"/>
              <a:t>Ввод объекта в эксплуатацию</a:t>
            </a:r>
          </a:p>
        </p:txBody>
      </p:sp>
      <p:sp>
        <p:nvSpPr>
          <p:cNvPr id="5136" name="TextBox 18"/>
          <p:cNvSpPr txBox="1">
            <a:spLocks noChangeArrowheads="1"/>
          </p:cNvSpPr>
          <p:nvPr/>
        </p:nvSpPr>
        <p:spPr bwMode="auto">
          <a:xfrm>
            <a:off x="5713414" y="476250"/>
            <a:ext cx="21986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400" b="1"/>
              <a:t>Государственный кадастровый учет и государственная регистрация прав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10438" y="2204864"/>
            <a:ext cx="1833562" cy="414562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2"/>
                </a:solidFill>
              </a:rPr>
              <a:t>35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процедур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1"/>
                </a:solidFill>
              </a:rPr>
              <a:t/>
            </a:r>
            <a:br>
              <a:rPr lang="ru-RU" sz="2600" b="1" dirty="0">
                <a:solidFill>
                  <a:schemeClr val="tx1"/>
                </a:solidFill>
              </a:rPr>
            </a:br>
            <a:r>
              <a:rPr lang="ru-RU" sz="2600" b="1" dirty="0">
                <a:solidFill>
                  <a:schemeClr val="tx1"/>
                </a:solidFill>
              </a:rPr>
              <a:t/>
            </a:r>
            <a:br>
              <a:rPr lang="ru-RU" sz="2600" b="1" dirty="0">
                <a:solidFill>
                  <a:schemeClr val="tx1"/>
                </a:solidFill>
              </a:rPr>
            </a:br>
            <a:r>
              <a:rPr lang="ru-RU" sz="4000" b="1" dirty="0">
                <a:solidFill>
                  <a:schemeClr val="bg2"/>
                </a:solidFill>
              </a:rPr>
              <a:t>367</a:t>
            </a:r>
            <a:r>
              <a:rPr lang="ru-RU" sz="2600" b="1" dirty="0">
                <a:solidFill>
                  <a:schemeClr val="tx1"/>
                </a:solidFill>
              </a:rPr>
              <a:t> </a:t>
            </a:r>
            <a:br>
              <a:rPr lang="ru-RU" sz="26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дней</a:t>
            </a:r>
            <a:r>
              <a:rPr lang="ru-RU" sz="2600" b="1" dirty="0">
                <a:solidFill>
                  <a:schemeClr val="tx1"/>
                </a:solidFill>
              </a:rPr>
              <a:t/>
            </a:r>
            <a:br>
              <a:rPr lang="ru-RU" sz="2600" b="1" dirty="0">
                <a:solidFill>
                  <a:schemeClr val="tx1"/>
                </a:solidFill>
              </a:rPr>
            </a:br>
            <a:r>
              <a:rPr lang="ru-RU" sz="2600" b="1" dirty="0">
                <a:solidFill>
                  <a:schemeClr val="tx1"/>
                </a:solidFill>
              </a:rPr>
              <a:t/>
            </a:r>
            <a:br>
              <a:rPr lang="ru-RU" sz="2600" b="1" dirty="0">
                <a:solidFill>
                  <a:schemeClr val="tx1"/>
                </a:solidFill>
              </a:rPr>
            </a:b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439" y="1125540"/>
            <a:ext cx="39211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НОРМАТИВНЫЙ ГОРОД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349375" y="5276850"/>
            <a:ext cx="1443038" cy="10747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868614" y="4378327"/>
            <a:ext cx="1412875" cy="1973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381501" y="3416300"/>
            <a:ext cx="1412875" cy="29352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88039" y="2476500"/>
            <a:ext cx="1412875" cy="38750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9952618">
            <a:off x="222251" y="4787902"/>
            <a:ext cx="884238" cy="373063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19952618">
            <a:off x="1641475" y="3827463"/>
            <a:ext cx="882650" cy="373062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9952618">
            <a:off x="3059113" y="2867027"/>
            <a:ext cx="882650" cy="371475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9952618">
            <a:off x="4476750" y="1905002"/>
            <a:ext cx="884238" cy="373063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149" name="Группа 30"/>
          <p:cNvGrpSpPr>
            <a:grpSpLocks/>
          </p:cNvGrpSpPr>
          <p:nvPr/>
        </p:nvGrpSpPr>
        <p:grpSpPr bwMode="auto">
          <a:xfrm>
            <a:off x="1604964" y="6019802"/>
            <a:ext cx="390525" cy="201613"/>
            <a:chOff x="1604591" y="6237312"/>
            <a:chExt cx="390202" cy="20099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604591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756865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907552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50" name="Группа 34"/>
          <p:cNvGrpSpPr>
            <a:grpSpLocks/>
          </p:cNvGrpSpPr>
          <p:nvPr/>
        </p:nvGrpSpPr>
        <p:grpSpPr bwMode="auto">
          <a:xfrm>
            <a:off x="3063876" y="6040438"/>
            <a:ext cx="390525" cy="201612"/>
            <a:chOff x="1604591" y="6237312"/>
            <a:chExt cx="390202" cy="2009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604591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756865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07553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51" name="Группа 38"/>
          <p:cNvGrpSpPr>
            <a:grpSpLocks/>
          </p:cNvGrpSpPr>
          <p:nvPr/>
        </p:nvGrpSpPr>
        <p:grpSpPr bwMode="auto">
          <a:xfrm>
            <a:off x="4560889" y="6040438"/>
            <a:ext cx="390525" cy="201612"/>
            <a:chOff x="1604591" y="6237312"/>
            <a:chExt cx="390202" cy="200992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604591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756865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907552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52" name="Группа 42"/>
          <p:cNvGrpSpPr>
            <a:grpSpLocks/>
          </p:cNvGrpSpPr>
          <p:nvPr/>
        </p:nvGrpSpPr>
        <p:grpSpPr bwMode="auto">
          <a:xfrm>
            <a:off x="6084889" y="6043613"/>
            <a:ext cx="388937" cy="201612"/>
            <a:chOff x="1604591" y="6237312"/>
            <a:chExt cx="390202" cy="200992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1604591" y="6237312"/>
              <a:ext cx="87596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757487" y="6237312"/>
              <a:ext cx="87596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907197" y="6237312"/>
              <a:ext cx="87596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53" name="Группа 46"/>
          <p:cNvGrpSpPr>
            <a:grpSpLocks/>
          </p:cNvGrpSpPr>
          <p:nvPr/>
        </p:nvGrpSpPr>
        <p:grpSpPr bwMode="auto">
          <a:xfrm>
            <a:off x="3063876" y="5713413"/>
            <a:ext cx="390525" cy="201612"/>
            <a:chOff x="1604591" y="6237312"/>
            <a:chExt cx="390202" cy="200992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1604591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756865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907553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54" name="Группа 50"/>
          <p:cNvGrpSpPr>
            <a:grpSpLocks/>
          </p:cNvGrpSpPr>
          <p:nvPr/>
        </p:nvGrpSpPr>
        <p:grpSpPr bwMode="auto">
          <a:xfrm>
            <a:off x="4564064" y="5702302"/>
            <a:ext cx="390525" cy="201613"/>
            <a:chOff x="1604591" y="6237312"/>
            <a:chExt cx="390202" cy="200992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1604591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756865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907552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55" name="Группа 54"/>
          <p:cNvGrpSpPr>
            <a:grpSpLocks/>
          </p:cNvGrpSpPr>
          <p:nvPr/>
        </p:nvGrpSpPr>
        <p:grpSpPr bwMode="auto">
          <a:xfrm>
            <a:off x="4560889" y="5367338"/>
            <a:ext cx="390525" cy="201612"/>
            <a:chOff x="1604591" y="6237312"/>
            <a:chExt cx="390202" cy="200992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1604591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756865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1907552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56" name="Группа 58"/>
          <p:cNvGrpSpPr>
            <a:grpSpLocks/>
          </p:cNvGrpSpPr>
          <p:nvPr/>
        </p:nvGrpSpPr>
        <p:grpSpPr bwMode="auto">
          <a:xfrm>
            <a:off x="6084889" y="5692777"/>
            <a:ext cx="390525" cy="200025"/>
            <a:chOff x="1604591" y="6237312"/>
            <a:chExt cx="390202" cy="200992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604591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756865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1907552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57" name="Группа 62"/>
          <p:cNvGrpSpPr>
            <a:grpSpLocks/>
          </p:cNvGrpSpPr>
          <p:nvPr/>
        </p:nvGrpSpPr>
        <p:grpSpPr bwMode="auto">
          <a:xfrm>
            <a:off x="6086476" y="5360988"/>
            <a:ext cx="390525" cy="201612"/>
            <a:chOff x="1604591" y="6237312"/>
            <a:chExt cx="390202" cy="200992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1604591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1756865" y="6237312"/>
              <a:ext cx="87241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1907553" y="6237312"/>
              <a:ext cx="87240" cy="200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8" name="Стрелка вниз 67"/>
          <p:cNvSpPr/>
          <p:nvPr/>
        </p:nvSpPr>
        <p:spPr>
          <a:xfrm>
            <a:off x="8595913" y="2416825"/>
            <a:ext cx="432048" cy="529591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>
            <a:off x="8618290" y="4521991"/>
            <a:ext cx="432048" cy="805239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260350" y="6491290"/>
            <a:ext cx="8574088" cy="268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*Права на земельный участок для строительства многоквартирного дома получены на аукционе. Административные процедуры, установленные  федеральными законами, постановлениями Правительства РФ, ФОИВ</a:t>
            </a:r>
          </a:p>
        </p:txBody>
      </p:sp>
      <p:sp>
        <p:nvSpPr>
          <p:cNvPr id="5165" name="TextBox 69"/>
          <p:cNvSpPr txBox="1">
            <a:spLocks noChangeArrowheads="1"/>
          </p:cNvSpPr>
          <p:nvPr/>
        </p:nvSpPr>
        <p:spPr bwMode="auto">
          <a:xfrm>
            <a:off x="7346951" y="3340100"/>
            <a:ext cx="17303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1200" b="1"/>
              <a:t> (в 2,8 раза меньше)</a:t>
            </a:r>
          </a:p>
        </p:txBody>
      </p:sp>
      <p:sp>
        <p:nvSpPr>
          <p:cNvPr id="5166" name="TextBox 71"/>
          <p:cNvSpPr txBox="1">
            <a:spLocks noChangeArrowheads="1"/>
          </p:cNvSpPr>
          <p:nvPr/>
        </p:nvSpPr>
        <p:spPr bwMode="auto">
          <a:xfrm>
            <a:off x="7310438" y="5475288"/>
            <a:ext cx="17319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1200" b="1"/>
              <a:t> (в 2,6 раза меньше)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4462" y="-100013"/>
            <a:ext cx="1223963" cy="31559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514350" y="142876"/>
            <a:ext cx="8586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ФЕДЕРАЛЬНОМ УРОВНЕ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1676" y="2492376"/>
            <a:ext cx="802322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1.1. В случае приобретения застройщиком прав на  земельный участок на аукционе по продаже земельного участка  или  права на заключение договора  аренды земельного участка  для жилищного строительства (строительства многоквартирного дома) из земель, находящихся в государственной или муниципальной собственности (далее – аукцион)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6153" name="Группа 22"/>
          <p:cNvGrpSpPr>
            <a:grpSpLocks/>
          </p:cNvGrpSpPr>
          <p:nvPr/>
        </p:nvGrpSpPr>
        <p:grpSpPr bwMode="auto">
          <a:xfrm>
            <a:off x="730250" y="3316288"/>
            <a:ext cx="7729538" cy="1408112"/>
            <a:chOff x="1047010" y="1613964"/>
            <a:chExt cx="7571696" cy="796908"/>
          </a:xfrm>
        </p:grpSpPr>
        <p:sp>
          <p:nvSpPr>
            <p:cNvPr id="24" name="Полилиния 23"/>
            <p:cNvSpPr/>
            <p:nvPr/>
          </p:nvSpPr>
          <p:spPr>
            <a:xfrm>
              <a:off x="1047010" y="1613964"/>
              <a:ext cx="1212964" cy="796908"/>
            </a:xfrm>
            <a:custGeom>
              <a:avLst/>
              <a:gdLst>
                <a:gd name="connsiteX0" fmla="*/ 0 w 1213699"/>
                <a:gd name="connsiteY0" fmla="*/ 0 h 796486"/>
                <a:gd name="connsiteX1" fmla="*/ 1213699 w 1213699"/>
                <a:gd name="connsiteY1" fmla="*/ 0 h 796486"/>
                <a:gd name="connsiteX2" fmla="*/ 1213699 w 1213699"/>
                <a:gd name="connsiteY2" fmla="*/ 796486 h 796486"/>
                <a:gd name="connsiteX3" fmla="*/ 0 w 1213699"/>
                <a:gd name="connsiteY3" fmla="*/ 796486 h 796486"/>
                <a:gd name="connsiteX4" fmla="*/ 0 w 1213699"/>
                <a:gd name="connsiteY4" fmla="*/ 0 h 79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699" h="796486">
                  <a:moveTo>
                    <a:pt x="0" y="0"/>
                  </a:moveTo>
                  <a:lnTo>
                    <a:pt x="1213699" y="0"/>
                  </a:lnTo>
                  <a:lnTo>
                    <a:pt x="1213699" y="796486"/>
                  </a:lnTo>
                  <a:lnTo>
                    <a:pt x="0" y="7964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Допуск к участию в аукционе 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2322177" y="1613964"/>
              <a:ext cx="1057456" cy="796908"/>
            </a:xfrm>
            <a:custGeom>
              <a:avLst/>
              <a:gdLst>
                <a:gd name="connsiteX0" fmla="*/ 0 w 1058026"/>
                <a:gd name="connsiteY0" fmla="*/ 0 h 796486"/>
                <a:gd name="connsiteX1" fmla="*/ 1058026 w 1058026"/>
                <a:gd name="connsiteY1" fmla="*/ 0 h 796486"/>
                <a:gd name="connsiteX2" fmla="*/ 1058026 w 1058026"/>
                <a:gd name="connsiteY2" fmla="*/ 796486 h 796486"/>
                <a:gd name="connsiteX3" fmla="*/ 0 w 1058026"/>
                <a:gd name="connsiteY3" fmla="*/ 796486 h 796486"/>
                <a:gd name="connsiteX4" fmla="*/ 0 w 1058026"/>
                <a:gd name="connsiteY4" fmla="*/ 0 h 79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026" h="796486">
                  <a:moveTo>
                    <a:pt x="0" y="0"/>
                  </a:moveTo>
                  <a:lnTo>
                    <a:pt x="1058026" y="0"/>
                  </a:lnTo>
                  <a:lnTo>
                    <a:pt x="1058026" y="796486"/>
                  </a:lnTo>
                  <a:lnTo>
                    <a:pt x="0" y="7964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Подписание протокола о результатах аукциона</a:t>
              </a: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3427841" y="1613964"/>
              <a:ext cx="1452447" cy="796908"/>
            </a:xfrm>
            <a:custGeom>
              <a:avLst/>
              <a:gdLst>
                <a:gd name="connsiteX0" fmla="*/ 0 w 1453614"/>
                <a:gd name="connsiteY0" fmla="*/ 0 h 796486"/>
                <a:gd name="connsiteX1" fmla="*/ 1453614 w 1453614"/>
                <a:gd name="connsiteY1" fmla="*/ 0 h 796486"/>
                <a:gd name="connsiteX2" fmla="*/ 1453614 w 1453614"/>
                <a:gd name="connsiteY2" fmla="*/ 796486 h 796486"/>
                <a:gd name="connsiteX3" fmla="*/ 0 w 1453614"/>
                <a:gd name="connsiteY3" fmla="*/ 796486 h 796486"/>
                <a:gd name="connsiteX4" fmla="*/ 0 w 1453614"/>
                <a:gd name="connsiteY4" fmla="*/ 0 h 79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3614" h="796486">
                  <a:moveTo>
                    <a:pt x="0" y="0"/>
                  </a:moveTo>
                  <a:lnTo>
                    <a:pt x="1453614" y="0"/>
                  </a:lnTo>
                  <a:lnTo>
                    <a:pt x="1453614" y="796486"/>
                  </a:lnTo>
                  <a:lnTo>
                    <a:pt x="0" y="7964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Заключение договора купли-продажи или аренды земельного участка</a:t>
              </a: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4958042" y="1613964"/>
              <a:ext cx="2035602" cy="796908"/>
            </a:xfrm>
            <a:custGeom>
              <a:avLst/>
              <a:gdLst>
                <a:gd name="connsiteX0" fmla="*/ 0 w 2034943"/>
                <a:gd name="connsiteY0" fmla="*/ 0 h 796486"/>
                <a:gd name="connsiteX1" fmla="*/ 2034943 w 2034943"/>
                <a:gd name="connsiteY1" fmla="*/ 0 h 796486"/>
                <a:gd name="connsiteX2" fmla="*/ 2034943 w 2034943"/>
                <a:gd name="connsiteY2" fmla="*/ 796486 h 796486"/>
                <a:gd name="connsiteX3" fmla="*/ 0 w 2034943"/>
                <a:gd name="connsiteY3" fmla="*/ 796486 h 796486"/>
                <a:gd name="connsiteX4" fmla="*/ 0 w 2034943"/>
                <a:gd name="connsiteY4" fmla="*/ 0 h 79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4943" h="796486">
                  <a:moveTo>
                    <a:pt x="0" y="0"/>
                  </a:moveTo>
                  <a:lnTo>
                    <a:pt x="2034943" y="0"/>
                  </a:lnTo>
                  <a:lnTo>
                    <a:pt x="2034943" y="796486"/>
                  </a:lnTo>
                  <a:lnTo>
                    <a:pt x="0" y="7964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Государственная регистрация договора купли-продажи земельного участка и права собственности на земельный участок или договора аренды земельного участка</a:t>
              </a: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7072954" y="1613964"/>
              <a:ext cx="1545752" cy="796908"/>
            </a:xfrm>
            <a:custGeom>
              <a:avLst/>
              <a:gdLst>
                <a:gd name="connsiteX0" fmla="*/ 0 w 1545343"/>
                <a:gd name="connsiteY0" fmla="*/ 0 h 796486"/>
                <a:gd name="connsiteX1" fmla="*/ 1545343 w 1545343"/>
                <a:gd name="connsiteY1" fmla="*/ 0 h 796486"/>
                <a:gd name="connsiteX2" fmla="*/ 1545343 w 1545343"/>
                <a:gd name="connsiteY2" fmla="*/ 796486 h 796486"/>
                <a:gd name="connsiteX3" fmla="*/ 0 w 1545343"/>
                <a:gd name="connsiteY3" fmla="*/ 796486 h 796486"/>
                <a:gd name="connsiteX4" fmla="*/ 0 w 1545343"/>
                <a:gd name="connsiteY4" fmla="*/ 0 h 79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5343" h="796486">
                  <a:moveTo>
                    <a:pt x="0" y="0"/>
                  </a:moveTo>
                  <a:lnTo>
                    <a:pt x="1545343" y="0"/>
                  </a:lnTo>
                  <a:lnTo>
                    <a:pt x="1545343" y="796486"/>
                  </a:lnTo>
                  <a:lnTo>
                    <a:pt x="0" y="7964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Выдача градостроительного плана земельного участка (далее также - ГПЗУ)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9389" y="620715"/>
            <a:ext cx="7993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1. ГРАДОСТРОИТЕЛЬНАЯ ПОДГОТОВКА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04026" y="738188"/>
            <a:ext cx="360363" cy="1079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358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676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01014" y="738188"/>
            <a:ext cx="358775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532813" y="738188"/>
            <a:ext cx="360362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0825" y="935038"/>
            <a:ext cx="8497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Равнобедренный треугольник 31"/>
          <p:cNvSpPr/>
          <p:nvPr/>
        </p:nvSpPr>
        <p:spPr>
          <a:xfrm rot="5400000">
            <a:off x="1872457" y="4266408"/>
            <a:ext cx="196850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33" name="Равнобедренный треугольник 32"/>
          <p:cNvSpPr/>
          <p:nvPr/>
        </p:nvSpPr>
        <p:spPr>
          <a:xfrm rot="5400000">
            <a:off x="2990057" y="4266408"/>
            <a:ext cx="196850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34" name="Равнобедренный треугольник 33"/>
          <p:cNvSpPr/>
          <p:nvPr/>
        </p:nvSpPr>
        <p:spPr>
          <a:xfrm rot="5400000">
            <a:off x="4519613" y="4267201"/>
            <a:ext cx="196850" cy="203200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5400000">
            <a:off x="6625432" y="4266408"/>
            <a:ext cx="196850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7993063" y="6453188"/>
            <a:ext cx="9715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68488" y="5157192"/>
            <a:ext cx="4855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 процедур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4462" y="-100013"/>
            <a:ext cx="1223963" cy="31559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7174" name="TextBox 3"/>
          <p:cNvSpPr txBox="1">
            <a:spLocks noChangeArrowheads="1"/>
          </p:cNvSpPr>
          <p:nvPr/>
        </p:nvSpPr>
        <p:spPr bwMode="auto">
          <a:xfrm>
            <a:off x="514350" y="142876"/>
            <a:ext cx="8586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ФЕДЕРАЛЬНОМ УРОВНЕ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389" y="620715"/>
            <a:ext cx="7993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1. ГРАДОСТРОИТЕЛЬНАЯ ПОДГОТОВКА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04026" y="738188"/>
            <a:ext cx="360363" cy="1079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358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676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01014" y="738188"/>
            <a:ext cx="358775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32813" y="738188"/>
            <a:ext cx="360362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0825" y="935038"/>
            <a:ext cx="8497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775" y="2420939"/>
            <a:ext cx="85344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1.2. В случае, если права на земельный участок, на котором планируется осуществлять жилищное строительство (строительство многоквартирного дома),  получены застройщиком ранее по иным основаниям (не на аукционе), и видом разрешенного использования такого земельного участка является жилищное строительство (строительство многоквартирного дома)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291544299"/>
              </p:ext>
            </p:extLst>
          </p:nvPr>
        </p:nvGraphicFramePr>
        <p:xfrm>
          <a:off x="179512" y="3323978"/>
          <a:ext cx="8865170" cy="2193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Равнобедренный треугольник 14"/>
          <p:cNvSpPr/>
          <p:nvPr/>
        </p:nvSpPr>
        <p:spPr>
          <a:xfrm rot="5400000">
            <a:off x="1119189" y="5243515"/>
            <a:ext cx="198437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4935539" y="5243515"/>
            <a:ext cx="198437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3494882" y="5244308"/>
            <a:ext cx="198437" cy="203200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6184901" y="5243513"/>
            <a:ext cx="198437" cy="204788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5400000">
            <a:off x="7539039" y="5243515"/>
            <a:ext cx="198437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900113" y="990600"/>
            <a:ext cx="24749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продолжение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7993063" y="6453188"/>
            <a:ext cx="9715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79712" y="573325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6 процедур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4462" y="-100013"/>
            <a:ext cx="1223963" cy="31559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514350" y="142876"/>
            <a:ext cx="8586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600" b="1">
                <a:solidFill>
                  <a:schemeClr val="bg1"/>
                </a:solidFill>
              </a:rPr>
              <a:t>АДМИНИСТРАТИВНЫЕ ПРОЦЕДУРЫ, УСТАНОВЛЕННЫЕ НА ФЕДЕРАЛЬНОМ УРОВНЕ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0825" y="204788"/>
            <a:ext cx="217488" cy="2159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389" y="620715"/>
            <a:ext cx="7993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1. ГРАДОСТРОИТЕЛЬНАЯ ПОДГОТОВКА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04026" y="738188"/>
            <a:ext cx="360363" cy="1079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358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67626" y="738188"/>
            <a:ext cx="360363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01014" y="738188"/>
            <a:ext cx="358775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32813" y="738188"/>
            <a:ext cx="360362" cy="1079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0825" y="935038"/>
            <a:ext cx="8497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081" y="2276872"/>
            <a:ext cx="87153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1.3. В случае приобретения застройщиком права на заключение договора аренды земельного участка из земель, находящихся в государственной или муниципальной собственности, для его комплексного освоения в целях жилищного строительства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267865021"/>
              </p:ext>
            </p:extLst>
          </p:nvPr>
        </p:nvGraphicFramePr>
        <p:xfrm>
          <a:off x="0" y="2780928"/>
          <a:ext cx="910113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Равнобедренный треугольник 14"/>
          <p:cNvSpPr/>
          <p:nvPr/>
        </p:nvSpPr>
        <p:spPr>
          <a:xfrm rot="5400000">
            <a:off x="769939" y="5414965"/>
            <a:ext cx="198437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2570164" y="5414965"/>
            <a:ext cx="198437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1706564" y="5414965"/>
            <a:ext cx="198437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3578226" y="5414963"/>
            <a:ext cx="198437" cy="204788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5400000">
            <a:off x="4802189" y="5414965"/>
            <a:ext cx="198437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5400000">
            <a:off x="6602414" y="5414965"/>
            <a:ext cx="198437" cy="2047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00113" y="990600"/>
            <a:ext cx="24749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продолжение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05783" y="5949280"/>
            <a:ext cx="4494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7 процедур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2897</Words>
  <Application>Microsoft Office PowerPoint</Application>
  <PresentationFormat>Экран (4:3)</PresentationFormat>
  <Paragraphs>474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Воздушный поток</vt:lpstr>
      <vt:lpstr>1_Воздушный поток</vt:lpstr>
      <vt:lpstr>Презентация PowerPoint</vt:lpstr>
      <vt:lpstr>Объект исследования – проект по строительству многоквартирного дома</vt:lpstr>
      <vt:lpstr>Презентация PowerPoint</vt:lpstr>
      <vt:lpstr>Распределение процедур по частоте их применения в обследованных городах*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Artem E. Zubkov</dc:creator>
  <cp:lastModifiedBy>Kosareva</cp:lastModifiedBy>
  <cp:revision>57</cp:revision>
  <dcterms:created xsi:type="dcterms:W3CDTF">2012-04-06T11:32:13Z</dcterms:created>
  <dcterms:modified xsi:type="dcterms:W3CDTF">2012-05-21T16:13:56Z</dcterms:modified>
</cp:coreProperties>
</file>