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2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8" r:id="rId3"/>
    <p:sldId id="369" r:id="rId4"/>
    <p:sldId id="341" r:id="rId5"/>
    <p:sldId id="343" r:id="rId6"/>
    <p:sldId id="337" r:id="rId7"/>
    <p:sldId id="366" r:id="rId8"/>
    <p:sldId id="351" r:id="rId9"/>
    <p:sldId id="362" r:id="rId10"/>
    <p:sldId id="363" r:id="rId11"/>
    <p:sldId id="367" r:id="rId12"/>
    <p:sldId id="354" r:id="rId13"/>
  </p:sldIdLst>
  <p:sldSz cx="10693400" cy="7561263"/>
  <p:notesSz cx="9928225" cy="6797675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0B4"/>
    <a:srgbClr val="D8D3E0"/>
    <a:srgbClr val="401C4D"/>
    <a:srgbClr val="371941"/>
    <a:srgbClr val="B37EBC"/>
    <a:srgbClr val="D8B6D8"/>
    <a:srgbClr val="DEC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7500" autoAdjust="0"/>
  </p:normalViewPr>
  <p:slideViewPr>
    <p:cSldViewPr>
      <p:cViewPr>
        <p:scale>
          <a:sx n="100" d="100"/>
          <a:sy n="100" d="100"/>
        </p:scale>
        <p:origin x="-3240" y="-1230"/>
      </p:cViewPr>
      <p:guideLst>
        <p:guide orient="horz" pos="930"/>
        <p:guide pos="3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подготовка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Временные затраты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реализация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Временные затраты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180736"/>
        <c:axId val="104194816"/>
      </c:barChart>
      <c:catAx>
        <c:axId val="104180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4194816"/>
        <c:crosses val="autoZero"/>
        <c:auto val="1"/>
        <c:lblAlgn val="ctr"/>
        <c:lblOffset val="100"/>
        <c:noMultiLvlLbl val="0"/>
      </c:catAx>
      <c:valAx>
        <c:axId val="104194816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4180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6A0B4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401C4D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519040"/>
        <c:axId val="110520576"/>
      </c:barChart>
      <c:catAx>
        <c:axId val="110519040"/>
        <c:scaling>
          <c:orientation val="minMax"/>
        </c:scaling>
        <c:delete val="1"/>
        <c:axPos val="b"/>
        <c:majorTickMark val="out"/>
        <c:minorTickMark val="none"/>
        <c:tickLblPos val="nextTo"/>
        <c:crossAx val="110520576"/>
        <c:crosses val="autoZero"/>
        <c:auto val="1"/>
        <c:lblAlgn val="ctr"/>
        <c:lblOffset val="100"/>
        <c:noMultiLvlLbl val="0"/>
      </c:catAx>
      <c:valAx>
        <c:axId val="110520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51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E7A54-7FF7-4C00-B975-5B2E891F94B0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CCACDF12-9364-465A-B13B-8D328519BE62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dirty="0" smtClean="0">
              <a:solidFill>
                <a:schemeClr val="tx1"/>
              </a:solidFill>
            </a:rPr>
            <a:t>В системе ОМС работают не более 500 организаций «иной формы собственности»; </a:t>
          </a:r>
          <a:endParaRPr lang="ru-RU" sz="2200" dirty="0">
            <a:solidFill>
              <a:schemeClr val="tx1"/>
            </a:solidFill>
          </a:endParaRPr>
        </a:p>
      </dgm:t>
    </dgm:pt>
    <dgm:pt modelId="{564AEA55-89AE-4EF1-9CF9-606A4DF62E74}" type="parTrans" cxnId="{A9132BAD-DAAE-461A-B309-918377512B01}">
      <dgm:prSet/>
      <dgm:spPr/>
      <dgm:t>
        <a:bodyPr/>
        <a:lstStyle/>
        <a:p>
          <a:endParaRPr lang="ru-RU"/>
        </a:p>
      </dgm:t>
    </dgm:pt>
    <dgm:pt modelId="{F55096A7-377A-4D21-8015-B7523E6F4770}" type="sibTrans" cxnId="{A9132BAD-DAAE-461A-B309-918377512B01}">
      <dgm:prSet/>
      <dgm:spPr/>
      <dgm:t>
        <a:bodyPr/>
        <a:lstStyle/>
        <a:p>
          <a:endParaRPr lang="ru-RU"/>
        </a:p>
      </dgm:t>
    </dgm:pt>
    <dgm:pt modelId="{83894E8B-6340-4119-9F25-82B90670B3D6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dirty="0" smtClean="0">
              <a:solidFill>
                <a:schemeClr val="tx1"/>
              </a:solidFill>
            </a:rPr>
            <a:t>Частную медицину никто на уровне Министерства по здравоохранению не воспринимает всерьез;</a:t>
          </a:r>
          <a:endParaRPr lang="ru-RU" sz="2200" dirty="0">
            <a:solidFill>
              <a:schemeClr val="tx1"/>
            </a:solidFill>
          </a:endParaRPr>
        </a:p>
      </dgm:t>
    </dgm:pt>
    <dgm:pt modelId="{5A38D1D2-D374-4869-953A-25B43F183FC2}" type="parTrans" cxnId="{65A93876-91A9-4A41-B7F0-6B28084ED099}">
      <dgm:prSet/>
      <dgm:spPr/>
      <dgm:t>
        <a:bodyPr/>
        <a:lstStyle/>
        <a:p>
          <a:endParaRPr lang="ru-RU"/>
        </a:p>
      </dgm:t>
    </dgm:pt>
    <dgm:pt modelId="{D998921F-CDCA-49D2-9FFD-637D4C057AD5}" type="sibTrans" cxnId="{65A93876-91A9-4A41-B7F0-6B28084ED099}">
      <dgm:prSet/>
      <dgm:spPr/>
      <dgm:t>
        <a:bodyPr/>
        <a:lstStyle/>
        <a:p>
          <a:endParaRPr lang="ru-RU"/>
        </a:p>
      </dgm:t>
    </dgm:pt>
    <dgm:pt modelId="{5CDDC2D7-1257-4F32-8F09-53979C1B4AAB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smtClean="0">
              <a:solidFill>
                <a:schemeClr val="tx1"/>
              </a:solidFill>
            </a:rPr>
            <a:t>Диалог в экспертном сообществе отсутствует;</a:t>
          </a:r>
          <a:endParaRPr lang="ru-RU" sz="2200">
            <a:solidFill>
              <a:schemeClr val="tx1"/>
            </a:solidFill>
          </a:endParaRPr>
        </a:p>
      </dgm:t>
    </dgm:pt>
    <dgm:pt modelId="{FB75D827-4C25-490A-950C-0EB50AFC4CCE}" type="parTrans" cxnId="{DCC17AE1-D578-4A0D-A278-48CC4E8A5C0C}">
      <dgm:prSet/>
      <dgm:spPr/>
      <dgm:t>
        <a:bodyPr/>
        <a:lstStyle/>
        <a:p>
          <a:endParaRPr lang="ru-RU"/>
        </a:p>
      </dgm:t>
    </dgm:pt>
    <dgm:pt modelId="{5FC4B5B8-3652-4FE6-824C-0D993A23B6A9}" type="sibTrans" cxnId="{DCC17AE1-D578-4A0D-A278-48CC4E8A5C0C}">
      <dgm:prSet/>
      <dgm:spPr/>
      <dgm:t>
        <a:bodyPr/>
        <a:lstStyle/>
        <a:p>
          <a:endParaRPr lang="ru-RU"/>
        </a:p>
      </dgm:t>
    </dgm:pt>
    <dgm:pt modelId="{E366381B-CADB-454E-9107-E069F4284732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dirty="0" smtClean="0">
              <a:solidFill>
                <a:schemeClr val="tx1"/>
              </a:solidFill>
            </a:rPr>
            <a:t>Примеры государственно-частного партнерства на рынке отсутствуют.</a:t>
          </a:r>
          <a:endParaRPr lang="ru-RU" sz="2200" dirty="0">
            <a:solidFill>
              <a:schemeClr val="tx1"/>
            </a:solidFill>
          </a:endParaRPr>
        </a:p>
      </dgm:t>
    </dgm:pt>
    <dgm:pt modelId="{D5219AC5-6377-46B7-931D-ADD0E789725D}" type="parTrans" cxnId="{9B397B52-02E2-4BDD-83C8-C764CED1971C}">
      <dgm:prSet/>
      <dgm:spPr/>
      <dgm:t>
        <a:bodyPr/>
        <a:lstStyle/>
        <a:p>
          <a:endParaRPr lang="ru-RU"/>
        </a:p>
      </dgm:t>
    </dgm:pt>
    <dgm:pt modelId="{8B2658AF-D84D-4260-A1EE-F9A586B9D974}" type="sibTrans" cxnId="{9B397B52-02E2-4BDD-83C8-C764CED1971C}">
      <dgm:prSet/>
      <dgm:spPr/>
      <dgm:t>
        <a:bodyPr/>
        <a:lstStyle/>
        <a:p>
          <a:endParaRPr lang="ru-RU"/>
        </a:p>
      </dgm:t>
    </dgm:pt>
    <dgm:pt modelId="{272F224B-176F-4D30-9605-0DE368E9A8DB}" type="pres">
      <dgm:prSet presAssocID="{F0EE7A54-7FF7-4C00-B975-5B2E891F94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0B718-5F02-4347-9575-A8F7BF682D48}" type="pres">
      <dgm:prSet presAssocID="{CCACDF12-9364-465A-B13B-8D328519BE6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7C378-A239-4CD8-ADE1-DB24E2A9DEE6}" type="pres">
      <dgm:prSet presAssocID="{F55096A7-377A-4D21-8015-B7523E6F4770}" presName="spacer" presStyleCnt="0"/>
      <dgm:spPr/>
    </dgm:pt>
    <dgm:pt modelId="{A2D2B090-0398-4B70-A366-A2F07B302704}" type="pres">
      <dgm:prSet presAssocID="{83894E8B-6340-4119-9F25-82B90670B3D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B0BF0-1AF9-49A9-85AA-D8834BEBE0B2}" type="pres">
      <dgm:prSet presAssocID="{D998921F-CDCA-49D2-9FFD-637D4C057AD5}" presName="spacer" presStyleCnt="0"/>
      <dgm:spPr/>
    </dgm:pt>
    <dgm:pt modelId="{E6AB0E7E-B23C-41A7-BEE7-954BD6723F3D}" type="pres">
      <dgm:prSet presAssocID="{5CDDC2D7-1257-4F32-8F09-53979C1B4AA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01776-6237-4F93-B4A6-9FB0BC014191}" type="pres">
      <dgm:prSet presAssocID="{5FC4B5B8-3652-4FE6-824C-0D993A23B6A9}" presName="spacer" presStyleCnt="0"/>
      <dgm:spPr/>
    </dgm:pt>
    <dgm:pt modelId="{20409403-BD8F-4FA8-86D2-BDDA0E801EFC}" type="pres">
      <dgm:prSet presAssocID="{E366381B-CADB-454E-9107-E069F428473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E9021B-A497-584C-8051-7A7046AFD4AC}" type="presOf" srcId="{CCACDF12-9364-465A-B13B-8D328519BE62}" destId="{78E0B718-5F02-4347-9575-A8F7BF682D48}" srcOrd="0" destOrd="0" presId="urn:microsoft.com/office/officeart/2005/8/layout/vList2"/>
    <dgm:cxn modelId="{A22DC224-644F-D14A-BC86-4A1D1E9A43F7}" type="presOf" srcId="{83894E8B-6340-4119-9F25-82B90670B3D6}" destId="{A2D2B090-0398-4B70-A366-A2F07B302704}" srcOrd="0" destOrd="0" presId="urn:microsoft.com/office/officeart/2005/8/layout/vList2"/>
    <dgm:cxn modelId="{7AEACC6B-4344-D14D-B144-AA978A53ECA5}" type="presOf" srcId="{5CDDC2D7-1257-4F32-8F09-53979C1B4AAB}" destId="{E6AB0E7E-B23C-41A7-BEE7-954BD6723F3D}" srcOrd="0" destOrd="0" presId="urn:microsoft.com/office/officeart/2005/8/layout/vList2"/>
    <dgm:cxn modelId="{54534740-15A6-8144-AA3F-30953FE8056A}" type="presOf" srcId="{E366381B-CADB-454E-9107-E069F4284732}" destId="{20409403-BD8F-4FA8-86D2-BDDA0E801EFC}" srcOrd="0" destOrd="0" presId="urn:microsoft.com/office/officeart/2005/8/layout/vList2"/>
    <dgm:cxn modelId="{A9132BAD-DAAE-461A-B309-918377512B01}" srcId="{F0EE7A54-7FF7-4C00-B975-5B2E891F94B0}" destId="{CCACDF12-9364-465A-B13B-8D328519BE62}" srcOrd="0" destOrd="0" parTransId="{564AEA55-89AE-4EF1-9CF9-606A4DF62E74}" sibTransId="{F55096A7-377A-4D21-8015-B7523E6F4770}"/>
    <dgm:cxn modelId="{E062CC18-300F-1B46-B0BB-9DDF09B624EA}" type="presOf" srcId="{F0EE7A54-7FF7-4C00-B975-5B2E891F94B0}" destId="{272F224B-176F-4D30-9605-0DE368E9A8DB}" srcOrd="0" destOrd="0" presId="urn:microsoft.com/office/officeart/2005/8/layout/vList2"/>
    <dgm:cxn modelId="{9B397B52-02E2-4BDD-83C8-C764CED1971C}" srcId="{F0EE7A54-7FF7-4C00-B975-5B2E891F94B0}" destId="{E366381B-CADB-454E-9107-E069F4284732}" srcOrd="3" destOrd="0" parTransId="{D5219AC5-6377-46B7-931D-ADD0E789725D}" sibTransId="{8B2658AF-D84D-4260-A1EE-F9A586B9D974}"/>
    <dgm:cxn modelId="{65A93876-91A9-4A41-B7F0-6B28084ED099}" srcId="{F0EE7A54-7FF7-4C00-B975-5B2E891F94B0}" destId="{83894E8B-6340-4119-9F25-82B90670B3D6}" srcOrd="1" destOrd="0" parTransId="{5A38D1D2-D374-4869-953A-25B43F183FC2}" sibTransId="{D998921F-CDCA-49D2-9FFD-637D4C057AD5}"/>
    <dgm:cxn modelId="{DCC17AE1-D578-4A0D-A278-48CC4E8A5C0C}" srcId="{F0EE7A54-7FF7-4C00-B975-5B2E891F94B0}" destId="{5CDDC2D7-1257-4F32-8F09-53979C1B4AAB}" srcOrd="2" destOrd="0" parTransId="{FB75D827-4C25-490A-950C-0EB50AFC4CCE}" sibTransId="{5FC4B5B8-3652-4FE6-824C-0D993A23B6A9}"/>
    <dgm:cxn modelId="{F21520DD-880D-CA45-AD83-4740AE10C6D4}" type="presParOf" srcId="{272F224B-176F-4D30-9605-0DE368E9A8DB}" destId="{78E0B718-5F02-4347-9575-A8F7BF682D48}" srcOrd="0" destOrd="0" presId="urn:microsoft.com/office/officeart/2005/8/layout/vList2"/>
    <dgm:cxn modelId="{FEC703AF-8E99-8842-98AB-EDB065A0EF3A}" type="presParOf" srcId="{272F224B-176F-4D30-9605-0DE368E9A8DB}" destId="{1327C378-A239-4CD8-ADE1-DB24E2A9DEE6}" srcOrd="1" destOrd="0" presId="urn:microsoft.com/office/officeart/2005/8/layout/vList2"/>
    <dgm:cxn modelId="{7757EF1D-E2A4-0B4C-958E-0D2CD906EBC4}" type="presParOf" srcId="{272F224B-176F-4D30-9605-0DE368E9A8DB}" destId="{A2D2B090-0398-4B70-A366-A2F07B302704}" srcOrd="2" destOrd="0" presId="urn:microsoft.com/office/officeart/2005/8/layout/vList2"/>
    <dgm:cxn modelId="{15F9C8B3-F860-224F-936C-99B9D5AECB3C}" type="presParOf" srcId="{272F224B-176F-4D30-9605-0DE368E9A8DB}" destId="{583B0BF0-1AF9-49A9-85AA-D8834BEBE0B2}" srcOrd="3" destOrd="0" presId="urn:microsoft.com/office/officeart/2005/8/layout/vList2"/>
    <dgm:cxn modelId="{A624D56B-66C8-E046-AFA5-52B5B3043335}" type="presParOf" srcId="{272F224B-176F-4D30-9605-0DE368E9A8DB}" destId="{E6AB0E7E-B23C-41A7-BEE7-954BD6723F3D}" srcOrd="4" destOrd="0" presId="urn:microsoft.com/office/officeart/2005/8/layout/vList2"/>
    <dgm:cxn modelId="{A561ADBC-6E06-E14B-AFB2-A51CCCF5BBEA}" type="presParOf" srcId="{272F224B-176F-4D30-9605-0DE368E9A8DB}" destId="{78B01776-6237-4F93-B4A6-9FB0BC014191}" srcOrd="5" destOrd="0" presId="urn:microsoft.com/office/officeart/2005/8/layout/vList2"/>
    <dgm:cxn modelId="{C930225F-219E-774E-970F-E22E7B314B69}" type="presParOf" srcId="{272F224B-176F-4D30-9605-0DE368E9A8DB}" destId="{20409403-BD8F-4FA8-86D2-BDDA0E801EF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3E3E4-FF8D-4171-875D-370DA402D8D2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C25A5F3-404B-4A49-8747-534370E6610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dirty="0" smtClean="0">
              <a:solidFill>
                <a:schemeClr val="tx1"/>
              </a:solidFill>
            </a:rPr>
            <a:t>В системе ОМС более 1700 организаций негосударственной формы собственности;</a:t>
          </a:r>
          <a:endParaRPr lang="ru-RU" sz="2200" dirty="0">
            <a:solidFill>
              <a:schemeClr val="tx1"/>
            </a:solidFill>
          </a:endParaRPr>
        </a:p>
      </dgm:t>
    </dgm:pt>
    <dgm:pt modelId="{5C5BF58D-9675-4A7C-868C-1E0FDDE322D8}" type="parTrans" cxnId="{7751BB6F-5509-48E6-8873-7AD7F20A77C5}">
      <dgm:prSet/>
      <dgm:spPr/>
      <dgm:t>
        <a:bodyPr/>
        <a:lstStyle/>
        <a:p>
          <a:endParaRPr lang="ru-RU"/>
        </a:p>
      </dgm:t>
    </dgm:pt>
    <dgm:pt modelId="{02BEDD6E-1251-44A0-91D7-84AE39572B19}" type="sibTrans" cxnId="{7751BB6F-5509-48E6-8873-7AD7F20A77C5}">
      <dgm:prSet/>
      <dgm:spPr/>
      <dgm:t>
        <a:bodyPr/>
        <a:lstStyle/>
        <a:p>
          <a:endParaRPr lang="ru-RU"/>
        </a:p>
      </dgm:t>
    </dgm:pt>
    <dgm:pt modelId="{272081F7-947D-4F22-83E5-498D9B7B775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dirty="0" smtClean="0">
              <a:solidFill>
                <a:schemeClr val="tx1"/>
              </a:solidFill>
            </a:rPr>
            <a:t>Несколько пример концессий в сфере здравоохранения, работает отдельные совместные проекты в сфере диализа;</a:t>
          </a:r>
          <a:endParaRPr lang="ru-RU" sz="2200" dirty="0">
            <a:solidFill>
              <a:schemeClr val="tx1"/>
            </a:solidFill>
          </a:endParaRPr>
        </a:p>
      </dgm:t>
    </dgm:pt>
    <dgm:pt modelId="{5CBB49B4-51FD-4A33-9081-9E0653E6040A}" type="parTrans" cxnId="{C789E46B-3735-477E-B238-F0270D190022}">
      <dgm:prSet/>
      <dgm:spPr/>
      <dgm:t>
        <a:bodyPr/>
        <a:lstStyle/>
        <a:p>
          <a:endParaRPr lang="ru-RU"/>
        </a:p>
      </dgm:t>
    </dgm:pt>
    <dgm:pt modelId="{6693CE31-3FD6-47FF-A88A-8084033A4160}" type="sibTrans" cxnId="{C789E46B-3735-477E-B238-F0270D190022}">
      <dgm:prSet/>
      <dgm:spPr/>
      <dgm:t>
        <a:bodyPr/>
        <a:lstStyle/>
        <a:p>
          <a:endParaRPr lang="ru-RU"/>
        </a:p>
      </dgm:t>
    </dgm:pt>
    <dgm:pt modelId="{78E69804-ED89-4B68-B4AD-360F3FB7F60C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smtClean="0">
              <a:solidFill>
                <a:schemeClr val="tx1"/>
              </a:solidFill>
            </a:rPr>
            <a:t>В НПА есть упоминание «кроме частной системы здравоохранения»;</a:t>
          </a:r>
          <a:endParaRPr lang="ru-RU" sz="2200">
            <a:solidFill>
              <a:schemeClr val="tx1"/>
            </a:solidFill>
          </a:endParaRPr>
        </a:p>
      </dgm:t>
    </dgm:pt>
    <dgm:pt modelId="{46FBEEAF-11EA-4D7F-97DC-1684F65F6649}" type="parTrans" cxnId="{DAF9BD35-3B9D-4D8A-8392-C4A86CFA8016}">
      <dgm:prSet/>
      <dgm:spPr/>
      <dgm:t>
        <a:bodyPr/>
        <a:lstStyle/>
        <a:p>
          <a:endParaRPr lang="ru-RU"/>
        </a:p>
      </dgm:t>
    </dgm:pt>
    <dgm:pt modelId="{A1CF4E13-888F-462B-889E-FA8E0204D250}" type="sibTrans" cxnId="{DAF9BD35-3B9D-4D8A-8392-C4A86CFA8016}">
      <dgm:prSet/>
      <dgm:spPr/>
      <dgm:t>
        <a:bodyPr/>
        <a:lstStyle/>
        <a:p>
          <a:endParaRPr lang="ru-RU"/>
        </a:p>
      </dgm:t>
    </dgm:pt>
    <dgm:pt modelId="{63DCBBAB-A0EB-4FBD-905E-4D94C3185FE9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dirty="0" smtClean="0">
              <a:solidFill>
                <a:schemeClr val="tx1"/>
              </a:solidFill>
            </a:rPr>
            <a:t>Власть и бизнес находятся в активном диалоге;</a:t>
          </a:r>
          <a:endParaRPr lang="ru-RU" sz="2200" dirty="0">
            <a:solidFill>
              <a:schemeClr val="tx1"/>
            </a:solidFill>
          </a:endParaRPr>
        </a:p>
      </dgm:t>
    </dgm:pt>
    <dgm:pt modelId="{4D58447A-F6AE-4DAA-8561-345FFA7B8DF7}" type="parTrans" cxnId="{A184548E-B669-4FF3-B849-0DD77B97FCB7}">
      <dgm:prSet/>
      <dgm:spPr/>
      <dgm:t>
        <a:bodyPr/>
        <a:lstStyle/>
        <a:p>
          <a:endParaRPr lang="ru-RU"/>
        </a:p>
      </dgm:t>
    </dgm:pt>
    <dgm:pt modelId="{7B8DC650-68A3-4187-9FD9-BA3A29279ECC}" type="sibTrans" cxnId="{A184548E-B669-4FF3-B849-0DD77B97FCB7}">
      <dgm:prSet/>
      <dgm:spPr/>
      <dgm:t>
        <a:bodyPr/>
        <a:lstStyle/>
        <a:p>
          <a:endParaRPr lang="ru-RU"/>
        </a:p>
      </dgm:t>
    </dgm:pt>
    <dgm:pt modelId="{0B508986-BB62-4882-BD3A-28D14E040B4E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rtl="0"/>
          <a:r>
            <a:rPr lang="ru-RU" sz="2200" dirty="0" smtClean="0">
              <a:solidFill>
                <a:schemeClr val="tx1"/>
              </a:solidFill>
            </a:rPr>
            <a:t>Появился заместитель министра здравоохранения по ГЧП.</a:t>
          </a:r>
          <a:endParaRPr lang="ru-RU" sz="2200" dirty="0">
            <a:solidFill>
              <a:schemeClr val="tx1"/>
            </a:solidFill>
          </a:endParaRPr>
        </a:p>
      </dgm:t>
    </dgm:pt>
    <dgm:pt modelId="{C826A53A-4883-4175-8DF6-12D1F72E5D73}" type="parTrans" cxnId="{45000002-88A0-41C3-90EF-ECA8DF13338F}">
      <dgm:prSet/>
      <dgm:spPr/>
      <dgm:t>
        <a:bodyPr/>
        <a:lstStyle/>
        <a:p>
          <a:endParaRPr lang="ru-RU"/>
        </a:p>
      </dgm:t>
    </dgm:pt>
    <dgm:pt modelId="{4A1B2BAF-F730-4516-9570-88FFF6DD2524}" type="sibTrans" cxnId="{45000002-88A0-41C3-90EF-ECA8DF13338F}">
      <dgm:prSet/>
      <dgm:spPr/>
      <dgm:t>
        <a:bodyPr/>
        <a:lstStyle/>
        <a:p>
          <a:endParaRPr lang="ru-RU"/>
        </a:p>
      </dgm:t>
    </dgm:pt>
    <dgm:pt modelId="{80766E5B-92C2-4694-8913-27A60CAF5A90}" type="pres">
      <dgm:prSet presAssocID="{4433E3E4-FF8D-4171-875D-370DA402D8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0CE91-0CE0-4D2E-BDC8-E4A539B53981}" type="pres">
      <dgm:prSet presAssocID="{EC25A5F3-404B-4A49-8747-534370E6610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542C5-EC11-4222-B961-7B494F0F6EB1}" type="pres">
      <dgm:prSet presAssocID="{02BEDD6E-1251-44A0-91D7-84AE39572B19}" presName="spacer" presStyleCnt="0"/>
      <dgm:spPr/>
    </dgm:pt>
    <dgm:pt modelId="{F1E3CEF5-6AA8-42F2-99F7-4A95B828CAFD}" type="pres">
      <dgm:prSet presAssocID="{272081F7-947D-4F22-83E5-498D9B7B775D}" presName="parentText" presStyleLbl="node1" presStyleIdx="1" presStyleCnt="5" custScaleY="1082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A2A21-6FA6-48CB-BF36-DA49FA98AD13}" type="pres">
      <dgm:prSet presAssocID="{6693CE31-3FD6-47FF-A88A-8084033A4160}" presName="spacer" presStyleCnt="0"/>
      <dgm:spPr/>
    </dgm:pt>
    <dgm:pt modelId="{BD1CC4EF-1D8D-4D7C-9B2F-9956AF040B07}" type="pres">
      <dgm:prSet presAssocID="{78E69804-ED89-4B68-B4AD-360F3FB7F60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FC383-5612-423D-AAFC-56EFEEA38863}" type="pres">
      <dgm:prSet presAssocID="{A1CF4E13-888F-462B-889E-FA8E0204D250}" presName="spacer" presStyleCnt="0"/>
      <dgm:spPr/>
    </dgm:pt>
    <dgm:pt modelId="{E71B5823-AE8F-40F3-B29F-C61FB789414C}" type="pres">
      <dgm:prSet presAssocID="{63DCBBAB-A0EB-4FBD-905E-4D94C3185FE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3E916-116D-43B4-B521-E9443087D753}" type="pres">
      <dgm:prSet presAssocID="{7B8DC650-68A3-4187-9FD9-BA3A29279ECC}" presName="spacer" presStyleCnt="0"/>
      <dgm:spPr/>
    </dgm:pt>
    <dgm:pt modelId="{6EAA93C4-D84B-4550-8079-0F6EC2E3713F}" type="pres">
      <dgm:prSet presAssocID="{0B508986-BB62-4882-BD3A-28D14E040B4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F9BD35-3B9D-4D8A-8392-C4A86CFA8016}" srcId="{4433E3E4-FF8D-4171-875D-370DA402D8D2}" destId="{78E69804-ED89-4B68-B4AD-360F3FB7F60C}" srcOrd="2" destOrd="0" parTransId="{46FBEEAF-11EA-4D7F-97DC-1684F65F6649}" sibTransId="{A1CF4E13-888F-462B-889E-FA8E0204D250}"/>
    <dgm:cxn modelId="{3F519EC5-E7E3-8944-A4C9-AF952623C903}" type="presOf" srcId="{272081F7-947D-4F22-83E5-498D9B7B775D}" destId="{F1E3CEF5-6AA8-42F2-99F7-4A95B828CAFD}" srcOrd="0" destOrd="0" presId="urn:microsoft.com/office/officeart/2005/8/layout/vList2"/>
    <dgm:cxn modelId="{45000002-88A0-41C3-90EF-ECA8DF13338F}" srcId="{4433E3E4-FF8D-4171-875D-370DA402D8D2}" destId="{0B508986-BB62-4882-BD3A-28D14E040B4E}" srcOrd="4" destOrd="0" parTransId="{C826A53A-4883-4175-8DF6-12D1F72E5D73}" sibTransId="{4A1B2BAF-F730-4516-9570-88FFF6DD2524}"/>
    <dgm:cxn modelId="{6FA950D2-AB2E-9A46-90EA-06AC2094229C}" type="presOf" srcId="{0B508986-BB62-4882-BD3A-28D14E040B4E}" destId="{6EAA93C4-D84B-4550-8079-0F6EC2E3713F}" srcOrd="0" destOrd="0" presId="urn:microsoft.com/office/officeart/2005/8/layout/vList2"/>
    <dgm:cxn modelId="{7751BB6F-5509-48E6-8873-7AD7F20A77C5}" srcId="{4433E3E4-FF8D-4171-875D-370DA402D8D2}" destId="{EC25A5F3-404B-4A49-8747-534370E6610D}" srcOrd="0" destOrd="0" parTransId="{5C5BF58D-9675-4A7C-868C-1E0FDDE322D8}" sibTransId="{02BEDD6E-1251-44A0-91D7-84AE39572B19}"/>
    <dgm:cxn modelId="{E47DD806-D3DB-CB46-8D38-71F2463518EB}" type="presOf" srcId="{63DCBBAB-A0EB-4FBD-905E-4D94C3185FE9}" destId="{E71B5823-AE8F-40F3-B29F-C61FB789414C}" srcOrd="0" destOrd="0" presId="urn:microsoft.com/office/officeart/2005/8/layout/vList2"/>
    <dgm:cxn modelId="{BF44BE46-9BA0-8041-84F8-DC4AB3912A05}" type="presOf" srcId="{78E69804-ED89-4B68-B4AD-360F3FB7F60C}" destId="{BD1CC4EF-1D8D-4D7C-9B2F-9956AF040B07}" srcOrd="0" destOrd="0" presId="urn:microsoft.com/office/officeart/2005/8/layout/vList2"/>
    <dgm:cxn modelId="{C789E46B-3735-477E-B238-F0270D190022}" srcId="{4433E3E4-FF8D-4171-875D-370DA402D8D2}" destId="{272081F7-947D-4F22-83E5-498D9B7B775D}" srcOrd="1" destOrd="0" parTransId="{5CBB49B4-51FD-4A33-9081-9E0653E6040A}" sibTransId="{6693CE31-3FD6-47FF-A88A-8084033A4160}"/>
    <dgm:cxn modelId="{49A224A6-211D-444C-A1B5-5E40CE92E623}" type="presOf" srcId="{EC25A5F3-404B-4A49-8747-534370E6610D}" destId="{D260CE91-0CE0-4D2E-BDC8-E4A539B53981}" srcOrd="0" destOrd="0" presId="urn:microsoft.com/office/officeart/2005/8/layout/vList2"/>
    <dgm:cxn modelId="{A184548E-B669-4FF3-B849-0DD77B97FCB7}" srcId="{4433E3E4-FF8D-4171-875D-370DA402D8D2}" destId="{63DCBBAB-A0EB-4FBD-905E-4D94C3185FE9}" srcOrd="3" destOrd="0" parTransId="{4D58447A-F6AE-4DAA-8561-345FFA7B8DF7}" sibTransId="{7B8DC650-68A3-4187-9FD9-BA3A29279ECC}"/>
    <dgm:cxn modelId="{1EB55010-D886-C343-B2D4-FB416C35FF30}" type="presOf" srcId="{4433E3E4-FF8D-4171-875D-370DA402D8D2}" destId="{80766E5B-92C2-4694-8913-27A60CAF5A90}" srcOrd="0" destOrd="0" presId="urn:microsoft.com/office/officeart/2005/8/layout/vList2"/>
    <dgm:cxn modelId="{78962B79-BAA1-B24E-8312-3454790053FD}" type="presParOf" srcId="{80766E5B-92C2-4694-8913-27A60CAF5A90}" destId="{D260CE91-0CE0-4D2E-BDC8-E4A539B53981}" srcOrd="0" destOrd="0" presId="urn:microsoft.com/office/officeart/2005/8/layout/vList2"/>
    <dgm:cxn modelId="{4EFD0A89-6FFD-1B48-9A4A-09ACEBB17E03}" type="presParOf" srcId="{80766E5B-92C2-4694-8913-27A60CAF5A90}" destId="{C63542C5-EC11-4222-B961-7B494F0F6EB1}" srcOrd="1" destOrd="0" presId="urn:microsoft.com/office/officeart/2005/8/layout/vList2"/>
    <dgm:cxn modelId="{A37470D8-EA43-AC40-8242-21AD14C7AAAA}" type="presParOf" srcId="{80766E5B-92C2-4694-8913-27A60CAF5A90}" destId="{F1E3CEF5-6AA8-42F2-99F7-4A95B828CAFD}" srcOrd="2" destOrd="0" presId="urn:microsoft.com/office/officeart/2005/8/layout/vList2"/>
    <dgm:cxn modelId="{01185260-F476-7444-B3FC-8A287942E4A5}" type="presParOf" srcId="{80766E5B-92C2-4694-8913-27A60CAF5A90}" destId="{584A2A21-6FA6-48CB-BF36-DA49FA98AD13}" srcOrd="3" destOrd="0" presId="urn:microsoft.com/office/officeart/2005/8/layout/vList2"/>
    <dgm:cxn modelId="{C1E83C76-B0C8-F947-9303-EAB199EF572A}" type="presParOf" srcId="{80766E5B-92C2-4694-8913-27A60CAF5A90}" destId="{BD1CC4EF-1D8D-4D7C-9B2F-9956AF040B07}" srcOrd="4" destOrd="0" presId="urn:microsoft.com/office/officeart/2005/8/layout/vList2"/>
    <dgm:cxn modelId="{F7A58DB4-D884-AD4D-AC0A-14C3CF44E471}" type="presParOf" srcId="{80766E5B-92C2-4694-8913-27A60CAF5A90}" destId="{969FC383-5612-423D-AAFC-56EFEEA38863}" srcOrd="5" destOrd="0" presId="urn:microsoft.com/office/officeart/2005/8/layout/vList2"/>
    <dgm:cxn modelId="{59DB8659-6886-5841-A9F7-1D1F3E7B8567}" type="presParOf" srcId="{80766E5B-92C2-4694-8913-27A60CAF5A90}" destId="{E71B5823-AE8F-40F3-B29F-C61FB789414C}" srcOrd="6" destOrd="0" presId="urn:microsoft.com/office/officeart/2005/8/layout/vList2"/>
    <dgm:cxn modelId="{D1C36D3E-4F3E-E942-AFCE-C7BC8B081ACB}" type="presParOf" srcId="{80766E5B-92C2-4694-8913-27A60CAF5A90}" destId="{66D3E916-116D-43B4-B521-E9443087D753}" srcOrd="7" destOrd="0" presId="urn:microsoft.com/office/officeart/2005/8/layout/vList2"/>
    <dgm:cxn modelId="{5FB8BFEC-252B-394B-8E54-4BD710B8490A}" type="presParOf" srcId="{80766E5B-92C2-4694-8913-27A60CAF5A90}" destId="{6EAA93C4-D84B-4550-8079-0F6EC2E3713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EE7A54-7FF7-4C00-B975-5B2E891F94B0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CCACDF12-9364-465A-B13B-8D328519BE62}">
      <dgm:prSet custT="1"/>
      <dgm:spPr>
        <a:solidFill>
          <a:srgbClr val="96A0B4">
            <a:alpha val="30000"/>
          </a:srgbClr>
        </a:solidFill>
        <a:ln w="12700">
          <a:noFill/>
          <a:prstDash val="dash"/>
        </a:ln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Центры общей врачебной практики и сельские врачебные амбулатории</a:t>
          </a:r>
          <a:endParaRPr lang="ru-RU" sz="2200" b="0" dirty="0">
            <a:solidFill>
              <a:schemeClr val="tx1"/>
            </a:solidFill>
          </a:endParaRPr>
        </a:p>
      </dgm:t>
    </dgm:pt>
    <dgm:pt modelId="{564AEA55-89AE-4EF1-9CF9-606A4DF62E74}" type="parTrans" cxnId="{A9132BAD-DAAE-461A-B309-918377512B01}">
      <dgm:prSet/>
      <dgm:spPr/>
      <dgm:t>
        <a:bodyPr/>
        <a:lstStyle/>
        <a:p>
          <a:endParaRPr lang="ru-RU"/>
        </a:p>
      </dgm:t>
    </dgm:pt>
    <dgm:pt modelId="{F55096A7-377A-4D21-8015-B7523E6F4770}" type="sibTrans" cxnId="{A9132BAD-DAAE-461A-B309-918377512B01}">
      <dgm:prSet/>
      <dgm:spPr/>
      <dgm:t>
        <a:bodyPr/>
        <a:lstStyle/>
        <a:p>
          <a:endParaRPr lang="ru-RU"/>
        </a:p>
      </dgm:t>
    </dgm:pt>
    <dgm:pt modelId="{83894E8B-6340-4119-9F25-82B90670B3D6}">
      <dgm:prSet custT="1"/>
      <dgm:spPr>
        <a:solidFill>
          <a:srgbClr val="96A0B4">
            <a:alpha val="30000"/>
          </a:srgbClr>
        </a:solidFill>
        <a:ln w="12700">
          <a:noFill/>
          <a:prstDash val="dash"/>
        </a:ln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До конца 2014 года: 40 центров ВОП и 50 врачебных амбулаторий в 4 регионах РФ</a:t>
          </a:r>
          <a:endParaRPr lang="ru-RU" sz="2200" b="0" dirty="0">
            <a:solidFill>
              <a:schemeClr val="tx1"/>
            </a:solidFill>
          </a:endParaRPr>
        </a:p>
      </dgm:t>
    </dgm:pt>
    <dgm:pt modelId="{5A38D1D2-D374-4869-953A-25B43F183FC2}" type="parTrans" cxnId="{65A93876-91A9-4A41-B7F0-6B28084ED099}">
      <dgm:prSet/>
      <dgm:spPr/>
      <dgm:t>
        <a:bodyPr/>
        <a:lstStyle/>
        <a:p>
          <a:endParaRPr lang="ru-RU"/>
        </a:p>
      </dgm:t>
    </dgm:pt>
    <dgm:pt modelId="{D998921F-CDCA-49D2-9FFD-637D4C057AD5}" type="sibTrans" cxnId="{65A93876-91A9-4A41-B7F0-6B28084ED099}">
      <dgm:prSet/>
      <dgm:spPr/>
      <dgm:t>
        <a:bodyPr/>
        <a:lstStyle/>
        <a:p>
          <a:endParaRPr lang="ru-RU"/>
        </a:p>
      </dgm:t>
    </dgm:pt>
    <dgm:pt modelId="{5CDDC2D7-1257-4F32-8F09-53979C1B4AAB}">
      <dgm:prSet custT="1"/>
      <dgm:spPr>
        <a:solidFill>
          <a:srgbClr val="96A0B4">
            <a:alpha val="30000"/>
          </a:srgbClr>
        </a:solidFill>
        <a:ln w="12700">
          <a:noFill/>
          <a:prstDash val="dash"/>
        </a:ln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Схема: государство декларирует дефициты доступности помощи, инвестор вкладывает деньги и работает по общим для всех тарифам ОМС</a:t>
          </a:r>
          <a:endParaRPr lang="ru-RU" sz="2200" b="0" dirty="0">
            <a:solidFill>
              <a:schemeClr val="tx1"/>
            </a:solidFill>
          </a:endParaRPr>
        </a:p>
      </dgm:t>
    </dgm:pt>
    <dgm:pt modelId="{FB75D827-4C25-490A-950C-0EB50AFC4CCE}" type="parTrans" cxnId="{DCC17AE1-D578-4A0D-A278-48CC4E8A5C0C}">
      <dgm:prSet/>
      <dgm:spPr/>
      <dgm:t>
        <a:bodyPr/>
        <a:lstStyle/>
        <a:p>
          <a:endParaRPr lang="ru-RU"/>
        </a:p>
      </dgm:t>
    </dgm:pt>
    <dgm:pt modelId="{5FC4B5B8-3652-4FE6-824C-0D993A23B6A9}" type="sibTrans" cxnId="{DCC17AE1-D578-4A0D-A278-48CC4E8A5C0C}">
      <dgm:prSet/>
      <dgm:spPr/>
      <dgm:t>
        <a:bodyPr/>
        <a:lstStyle/>
        <a:p>
          <a:endParaRPr lang="ru-RU"/>
        </a:p>
      </dgm:t>
    </dgm:pt>
    <dgm:pt modelId="{E366381B-CADB-454E-9107-E069F4284732}">
      <dgm:prSet custT="1"/>
      <dgm:spPr>
        <a:solidFill>
          <a:srgbClr val="96A0B4">
            <a:alpha val="30000"/>
          </a:srgbClr>
        </a:solidFill>
        <a:ln w="12700">
          <a:noFill/>
          <a:prstDash val="dash"/>
        </a:ln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Оказывается только бесплатная помощь по ОМС</a:t>
          </a:r>
          <a:endParaRPr lang="ru-RU" sz="2200" b="0" dirty="0">
            <a:solidFill>
              <a:schemeClr val="tx1"/>
            </a:solidFill>
          </a:endParaRPr>
        </a:p>
      </dgm:t>
    </dgm:pt>
    <dgm:pt modelId="{D5219AC5-6377-46B7-931D-ADD0E789725D}" type="parTrans" cxnId="{9B397B52-02E2-4BDD-83C8-C764CED1971C}">
      <dgm:prSet/>
      <dgm:spPr/>
      <dgm:t>
        <a:bodyPr/>
        <a:lstStyle/>
        <a:p>
          <a:endParaRPr lang="ru-RU"/>
        </a:p>
      </dgm:t>
    </dgm:pt>
    <dgm:pt modelId="{8B2658AF-D84D-4260-A1EE-F9A586B9D974}" type="sibTrans" cxnId="{9B397B52-02E2-4BDD-83C8-C764CED1971C}">
      <dgm:prSet/>
      <dgm:spPr/>
      <dgm:t>
        <a:bodyPr/>
        <a:lstStyle/>
        <a:p>
          <a:endParaRPr lang="ru-RU"/>
        </a:p>
      </dgm:t>
    </dgm:pt>
    <dgm:pt modelId="{39262F17-2E33-7B40-A0A6-A06223BF8F5F}">
      <dgm:prSet custT="1"/>
      <dgm:spPr>
        <a:solidFill>
          <a:srgbClr val="96A0B4">
            <a:alpha val="30000"/>
          </a:srgbClr>
        </a:solidFill>
        <a:ln w="12700">
          <a:noFill/>
          <a:prstDash val="dash"/>
        </a:ln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Возврат инвестиций обеспечивается за счет более эффективного хозяйствования. Расходы бюджета региона = 0</a:t>
          </a:r>
          <a:endParaRPr lang="ru-RU" sz="2200" b="0" dirty="0">
            <a:solidFill>
              <a:schemeClr val="tx1"/>
            </a:solidFill>
          </a:endParaRPr>
        </a:p>
      </dgm:t>
    </dgm:pt>
    <dgm:pt modelId="{2C74AF09-CDAA-A744-B600-8E90597306E5}" type="parTrans" cxnId="{3A1EEF19-6F23-1545-9863-BD5AEBE1C2AA}">
      <dgm:prSet/>
      <dgm:spPr/>
      <dgm:t>
        <a:bodyPr/>
        <a:lstStyle/>
        <a:p>
          <a:endParaRPr lang="ru-RU"/>
        </a:p>
      </dgm:t>
    </dgm:pt>
    <dgm:pt modelId="{C4060074-E038-5E43-9F6D-74032216444A}" type="sibTrans" cxnId="{3A1EEF19-6F23-1545-9863-BD5AEBE1C2AA}">
      <dgm:prSet/>
      <dgm:spPr/>
      <dgm:t>
        <a:bodyPr/>
        <a:lstStyle/>
        <a:p>
          <a:endParaRPr lang="ru-RU"/>
        </a:p>
      </dgm:t>
    </dgm:pt>
    <dgm:pt modelId="{272F224B-176F-4D30-9605-0DE368E9A8DB}" type="pres">
      <dgm:prSet presAssocID="{F0EE7A54-7FF7-4C00-B975-5B2E891F94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0B718-5F02-4347-9575-A8F7BF682D48}" type="pres">
      <dgm:prSet presAssocID="{CCACDF12-9364-465A-B13B-8D328519BE62}" presName="parentText" presStyleLbl="node1" presStyleIdx="0" presStyleCnt="5" custScaleY="73735" custLinFactNeighborX="-4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7C378-A239-4CD8-ADE1-DB24E2A9DEE6}" type="pres">
      <dgm:prSet presAssocID="{F55096A7-377A-4D21-8015-B7523E6F4770}" presName="spacer" presStyleCnt="0"/>
      <dgm:spPr/>
    </dgm:pt>
    <dgm:pt modelId="{A2D2B090-0398-4B70-A366-A2F07B302704}" type="pres">
      <dgm:prSet presAssocID="{83894E8B-6340-4119-9F25-82B90670B3D6}" presName="parentText" presStyleLbl="node1" presStyleIdx="1" presStyleCnt="5" custScaleY="721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B0BF0-1AF9-49A9-85AA-D8834BEBE0B2}" type="pres">
      <dgm:prSet presAssocID="{D998921F-CDCA-49D2-9FFD-637D4C057AD5}" presName="spacer" presStyleCnt="0"/>
      <dgm:spPr/>
    </dgm:pt>
    <dgm:pt modelId="{E6AB0E7E-B23C-41A7-BEE7-954BD6723F3D}" type="pres">
      <dgm:prSet presAssocID="{5CDDC2D7-1257-4F32-8F09-53979C1B4AA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01776-6237-4F93-B4A6-9FB0BC014191}" type="pres">
      <dgm:prSet presAssocID="{5FC4B5B8-3652-4FE6-824C-0D993A23B6A9}" presName="spacer" presStyleCnt="0"/>
      <dgm:spPr/>
    </dgm:pt>
    <dgm:pt modelId="{3600D3F7-FA39-3A46-88DF-562E890B5913}" type="pres">
      <dgm:prSet presAssocID="{39262F17-2E33-7B40-A0A6-A06223BF8F5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A80EE-A2A6-3D4B-B77B-0F94EE0D733E}" type="pres">
      <dgm:prSet presAssocID="{C4060074-E038-5E43-9F6D-74032216444A}" presName="spacer" presStyleCnt="0"/>
      <dgm:spPr/>
    </dgm:pt>
    <dgm:pt modelId="{20409403-BD8F-4FA8-86D2-BDDA0E801EFC}" type="pres">
      <dgm:prSet presAssocID="{E366381B-CADB-454E-9107-E069F4284732}" presName="parentText" presStyleLbl="node1" presStyleIdx="4" presStyleCnt="5" custScaleY="660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068A2B-90FB-4785-BEA1-A3B3B3DE38EC}" type="presOf" srcId="{E366381B-CADB-454E-9107-E069F4284732}" destId="{20409403-BD8F-4FA8-86D2-BDDA0E801EFC}" srcOrd="0" destOrd="0" presId="urn:microsoft.com/office/officeart/2005/8/layout/vList2"/>
    <dgm:cxn modelId="{65A93876-91A9-4A41-B7F0-6B28084ED099}" srcId="{F0EE7A54-7FF7-4C00-B975-5B2E891F94B0}" destId="{83894E8B-6340-4119-9F25-82B90670B3D6}" srcOrd="1" destOrd="0" parTransId="{5A38D1D2-D374-4869-953A-25B43F183FC2}" sibTransId="{D998921F-CDCA-49D2-9FFD-637D4C057AD5}"/>
    <dgm:cxn modelId="{94A73820-4924-41EB-883C-608A547A9D59}" type="presOf" srcId="{CCACDF12-9364-465A-B13B-8D328519BE62}" destId="{78E0B718-5F02-4347-9575-A8F7BF682D48}" srcOrd="0" destOrd="0" presId="urn:microsoft.com/office/officeart/2005/8/layout/vList2"/>
    <dgm:cxn modelId="{A9132BAD-DAAE-461A-B309-918377512B01}" srcId="{F0EE7A54-7FF7-4C00-B975-5B2E891F94B0}" destId="{CCACDF12-9364-465A-B13B-8D328519BE62}" srcOrd="0" destOrd="0" parTransId="{564AEA55-89AE-4EF1-9CF9-606A4DF62E74}" sibTransId="{F55096A7-377A-4D21-8015-B7523E6F4770}"/>
    <dgm:cxn modelId="{87D122CB-9F27-3149-B07C-2F9C148087C3}" type="presOf" srcId="{39262F17-2E33-7B40-A0A6-A06223BF8F5F}" destId="{3600D3F7-FA39-3A46-88DF-562E890B5913}" srcOrd="0" destOrd="0" presId="urn:microsoft.com/office/officeart/2005/8/layout/vList2"/>
    <dgm:cxn modelId="{7F5D2CC1-468F-4C04-8489-695A324E7610}" type="presOf" srcId="{F0EE7A54-7FF7-4C00-B975-5B2E891F94B0}" destId="{272F224B-176F-4D30-9605-0DE368E9A8DB}" srcOrd="0" destOrd="0" presId="urn:microsoft.com/office/officeart/2005/8/layout/vList2"/>
    <dgm:cxn modelId="{3A1EEF19-6F23-1545-9863-BD5AEBE1C2AA}" srcId="{F0EE7A54-7FF7-4C00-B975-5B2E891F94B0}" destId="{39262F17-2E33-7B40-A0A6-A06223BF8F5F}" srcOrd="3" destOrd="0" parTransId="{2C74AF09-CDAA-A744-B600-8E90597306E5}" sibTransId="{C4060074-E038-5E43-9F6D-74032216444A}"/>
    <dgm:cxn modelId="{DCC17AE1-D578-4A0D-A278-48CC4E8A5C0C}" srcId="{F0EE7A54-7FF7-4C00-B975-5B2E891F94B0}" destId="{5CDDC2D7-1257-4F32-8F09-53979C1B4AAB}" srcOrd="2" destOrd="0" parTransId="{FB75D827-4C25-490A-950C-0EB50AFC4CCE}" sibTransId="{5FC4B5B8-3652-4FE6-824C-0D993A23B6A9}"/>
    <dgm:cxn modelId="{9B397B52-02E2-4BDD-83C8-C764CED1971C}" srcId="{F0EE7A54-7FF7-4C00-B975-5B2E891F94B0}" destId="{E366381B-CADB-454E-9107-E069F4284732}" srcOrd="4" destOrd="0" parTransId="{D5219AC5-6377-46B7-931D-ADD0E789725D}" sibTransId="{8B2658AF-D84D-4260-A1EE-F9A586B9D974}"/>
    <dgm:cxn modelId="{B319D243-FD41-4105-86E6-B62A9B32275F}" type="presOf" srcId="{83894E8B-6340-4119-9F25-82B90670B3D6}" destId="{A2D2B090-0398-4B70-A366-A2F07B302704}" srcOrd="0" destOrd="0" presId="urn:microsoft.com/office/officeart/2005/8/layout/vList2"/>
    <dgm:cxn modelId="{BF384C1F-F675-40E3-99FB-A75240F75781}" type="presOf" srcId="{5CDDC2D7-1257-4F32-8F09-53979C1B4AAB}" destId="{E6AB0E7E-B23C-41A7-BEE7-954BD6723F3D}" srcOrd="0" destOrd="0" presId="urn:microsoft.com/office/officeart/2005/8/layout/vList2"/>
    <dgm:cxn modelId="{635E2350-CE97-4A6F-9C89-B643EAA40D25}" type="presParOf" srcId="{272F224B-176F-4D30-9605-0DE368E9A8DB}" destId="{78E0B718-5F02-4347-9575-A8F7BF682D48}" srcOrd="0" destOrd="0" presId="urn:microsoft.com/office/officeart/2005/8/layout/vList2"/>
    <dgm:cxn modelId="{97BB3E0B-73B5-4CB0-B144-FCF1C6CDFA89}" type="presParOf" srcId="{272F224B-176F-4D30-9605-0DE368E9A8DB}" destId="{1327C378-A239-4CD8-ADE1-DB24E2A9DEE6}" srcOrd="1" destOrd="0" presId="urn:microsoft.com/office/officeart/2005/8/layout/vList2"/>
    <dgm:cxn modelId="{479496AD-E138-4505-A39D-99A8182140C2}" type="presParOf" srcId="{272F224B-176F-4D30-9605-0DE368E9A8DB}" destId="{A2D2B090-0398-4B70-A366-A2F07B302704}" srcOrd="2" destOrd="0" presId="urn:microsoft.com/office/officeart/2005/8/layout/vList2"/>
    <dgm:cxn modelId="{5C699139-0E99-4AFC-ACA5-A88ACB787EED}" type="presParOf" srcId="{272F224B-176F-4D30-9605-0DE368E9A8DB}" destId="{583B0BF0-1AF9-49A9-85AA-D8834BEBE0B2}" srcOrd="3" destOrd="0" presId="urn:microsoft.com/office/officeart/2005/8/layout/vList2"/>
    <dgm:cxn modelId="{A783AC0C-388F-4197-8607-C948E14DAE76}" type="presParOf" srcId="{272F224B-176F-4D30-9605-0DE368E9A8DB}" destId="{E6AB0E7E-B23C-41A7-BEE7-954BD6723F3D}" srcOrd="4" destOrd="0" presId="urn:microsoft.com/office/officeart/2005/8/layout/vList2"/>
    <dgm:cxn modelId="{F70829C7-A345-4FCD-85D2-8C654D675367}" type="presParOf" srcId="{272F224B-176F-4D30-9605-0DE368E9A8DB}" destId="{78B01776-6237-4F93-B4A6-9FB0BC014191}" srcOrd="5" destOrd="0" presId="urn:microsoft.com/office/officeart/2005/8/layout/vList2"/>
    <dgm:cxn modelId="{9A26CD3E-B327-E141-AADF-D097909BCB6A}" type="presParOf" srcId="{272F224B-176F-4D30-9605-0DE368E9A8DB}" destId="{3600D3F7-FA39-3A46-88DF-562E890B5913}" srcOrd="6" destOrd="0" presId="urn:microsoft.com/office/officeart/2005/8/layout/vList2"/>
    <dgm:cxn modelId="{5A5C4F07-4C26-FA4F-BD6D-55636474913C}" type="presParOf" srcId="{272F224B-176F-4D30-9605-0DE368E9A8DB}" destId="{087A80EE-A2A6-3D4B-B77B-0F94EE0D733E}" srcOrd="7" destOrd="0" presId="urn:microsoft.com/office/officeart/2005/8/layout/vList2"/>
    <dgm:cxn modelId="{07BFEB6E-ECA5-401A-B2B6-BFF07D4E4AFE}" type="presParOf" srcId="{272F224B-176F-4D30-9605-0DE368E9A8DB}" destId="{20409403-BD8F-4FA8-86D2-BDDA0E801EFC}" srcOrd="8" destOrd="0" presId="urn:microsoft.com/office/officeart/2005/8/layout/vList2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33E3E4-FF8D-4171-875D-370DA402D8D2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C25A5F3-404B-4A49-8747-534370E6610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Новый район с общим количеством проживающих 80 000 человек</a:t>
          </a:r>
          <a:endParaRPr lang="ru-RU" sz="2200" b="0" dirty="0">
            <a:solidFill>
              <a:schemeClr val="tx1"/>
            </a:solidFill>
          </a:endParaRPr>
        </a:p>
      </dgm:t>
    </dgm:pt>
    <dgm:pt modelId="{5C5BF58D-9675-4A7C-868C-1E0FDDE322D8}" type="parTrans" cxnId="{7751BB6F-5509-48E6-8873-7AD7F20A77C5}">
      <dgm:prSet/>
      <dgm:spPr/>
      <dgm:t>
        <a:bodyPr/>
        <a:lstStyle/>
        <a:p>
          <a:endParaRPr lang="ru-RU"/>
        </a:p>
      </dgm:t>
    </dgm:pt>
    <dgm:pt modelId="{02BEDD6E-1251-44A0-91D7-84AE39572B19}" type="sibTrans" cxnId="{7751BB6F-5509-48E6-8873-7AD7F20A77C5}">
      <dgm:prSet/>
      <dgm:spPr/>
      <dgm:t>
        <a:bodyPr/>
        <a:lstStyle/>
        <a:p>
          <a:endParaRPr lang="ru-RU"/>
        </a:p>
      </dgm:t>
    </dgm:pt>
    <dgm:pt modelId="{272081F7-947D-4F22-83E5-498D9B7B775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Законодательство о ГЧП Санкт-Петербурга</a:t>
          </a:r>
          <a:endParaRPr lang="ru-RU" sz="2200" b="0" dirty="0">
            <a:solidFill>
              <a:schemeClr val="tx1"/>
            </a:solidFill>
          </a:endParaRPr>
        </a:p>
      </dgm:t>
    </dgm:pt>
    <dgm:pt modelId="{5CBB49B4-51FD-4A33-9081-9E0653E6040A}" type="parTrans" cxnId="{C789E46B-3735-477E-B238-F0270D190022}">
      <dgm:prSet/>
      <dgm:spPr/>
      <dgm:t>
        <a:bodyPr/>
        <a:lstStyle/>
        <a:p>
          <a:endParaRPr lang="ru-RU"/>
        </a:p>
      </dgm:t>
    </dgm:pt>
    <dgm:pt modelId="{6693CE31-3FD6-47FF-A88A-8084033A4160}" type="sibTrans" cxnId="{C789E46B-3735-477E-B238-F0270D190022}">
      <dgm:prSet/>
      <dgm:spPr/>
      <dgm:t>
        <a:bodyPr/>
        <a:lstStyle/>
        <a:p>
          <a:endParaRPr lang="ru-RU"/>
        </a:p>
      </dgm:t>
    </dgm:pt>
    <dgm:pt modelId="{9652E450-EBB0-8F47-AE62-AAECF81C67D2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Схема: частный партнер создает инфраструктуру и занимается ее целевой (медицинской) и технической эксплуатацией.</a:t>
          </a:r>
          <a:endParaRPr lang="ru-RU" sz="2200" b="0" dirty="0">
            <a:solidFill>
              <a:schemeClr val="tx1"/>
            </a:solidFill>
          </a:endParaRPr>
        </a:p>
      </dgm:t>
    </dgm:pt>
    <dgm:pt modelId="{45437953-0BEF-AB41-9D28-44B97ED0227E}" type="parTrans" cxnId="{C12B1EE6-6EB6-4144-9540-EB0898276040}">
      <dgm:prSet/>
      <dgm:spPr/>
      <dgm:t>
        <a:bodyPr/>
        <a:lstStyle/>
        <a:p>
          <a:endParaRPr lang="ru-RU"/>
        </a:p>
      </dgm:t>
    </dgm:pt>
    <dgm:pt modelId="{791D5585-0BC7-B947-95DB-837A8FD366F8}" type="sibTrans" cxnId="{C12B1EE6-6EB6-4144-9540-EB0898276040}">
      <dgm:prSet/>
      <dgm:spPr/>
      <dgm:t>
        <a:bodyPr/>
        <a:lstStyle/>
        <a:p>
          <a:endParaRPr lang="ru-RU"/>
        </a:p>
      </dgm:t>
    </dgm:pt>
    <dgm:pt modelId="{80766E5B-92C2-4694-8913-27A60CAF5A90}" type="pres">
      <dgm:prSet presAssocID="{4433E3E4-FF8D-4171-875D-370DA402D8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0CE91-0CE0-4D2E-BDC8-E4A539B53981}" type="pres">
      <dgm:prSet presAssocID="{EC25A5F3-404B-4A49-8747-534370E6610D}" presName="parentText" presStyleLbl="node1" presStyleIdx="0" presStyleCnt="3" custScaleY="73607" custLinFactNeighborY="-23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542C5-EC11-4222-B961-7B494F0F6EB1}" type="pres">
      <dgm:prSet presAssocID="{02BEDD6E-1251-44A0-91D7-84AE39572B19}" presName="spacer" presStyleCnt="0"/>
      <dgm:spPr/>
    </dgm:pt>
    <dgm:pt modelId="{F1E3CEF5-6AA8-42F2-99F7-4A95B828CAFD}" type="pres">
      <dgm:prSet presAssocID="{272081F7-947D-4F22-83E5-498D9B7B775D}" presName="parentText" presStyleLbl="node1" presStyleIdx="1" presStyleCnt="3" custScaleY="63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A2A21-6FA6-48CB-BF36-DA49FA98AD13}" type="pres">
      <dgm:prSet presAssocID="{6693CE31-3FD6-47FF-A88A-8084033A4160}" presName="spacer" presStyleCnt="0"/>
      <dgm:spPr/>
    </dgm:pt>
    <dgm:pt modelId="{344404EA-D609-1C4A-8F7B-711C03D3B595}" type="pres">
      <dgm:prSet presAssocID="{9652E450-EBB0-8F47-AE62-AAECF81C67D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89E46B-3735-477E-B238-F0270D190022}" srcId="{4433E3E4-FF8D-4171-875D-370DA402D8D2}" destId="{272081F7-947D-4F22-83E5-498D9B7B775D}" srcOrd="1" destOrd="0" parTransId="{5CBB49B4-51FD-4A33-9081-9E0653E6040A}" sibTransId="{6693CE31-3FD6-47FF-A88A-8084033A4160}"/>
    <dgm:cxn modelId="{8F2D1881-3914-4584-B6CC-E19A3558B1EC}" type="presOf" srcId="{4433E3E4-FF8D-4171-875D-370DA402D8D2}" destId="{80766E5B-92C2-4694-8913-27A60CAF5A90}" srcOrd="0" destOrd="0" presId="urn:microsoft.com/office/officeart/2005/8/layout/vList2"/>
    <dgm:cxn modelId="{0A43021B-8581-4040-8A01-56C95A0A60C6}" type="presOf" srcId="{EC25A5F3-404B-4A49-8747-534370E6610D}" destId="{D260CE91-0CE0-4D2E-BDC8-E4A539B53981}" srcOrd="0" destOrd="0" presId="urn:microsoft.com/office/officeart/2005/8/layout/vList2"/>
    <dgm:cxn modelId="{74AA524A-C141-4382-B052-56AFC1F56303}" type="presOf" srcId="{272081F7-947D-4F22-83E5-498D9B7B775D}" destId="{F1E3CEF5-6AA8-42F2-99F7-4A95B828CAFD}" srcOrd="0" destOrd="0" presId="urn:microsoft.com/office/officeart/2005/8/layout/vList2"/>
    <dgm:cxn modelId="{A10E668F-C940-6542-ACB1-177921E3BF15}" type="presOf" srcId="{9652E450-EBB0-8F47-AE62-AAECF81C67D2}" destId="{344404EA-D609-1C4A-8F7B-711C03D3B595}" srcOrd="0" destOrd="0" presId="urn:microsoft.com/office/officeart/2005/8/layout/vList2"/>
    <dgm:cxn modelId="{C12B1EE6-6EB6-4144-9540-EB0898276040}" srcId="{4433E3E4-FF8D-4171-875D-370DA402D8D2}" destId="{9652E450-EBB0-8F47-AE62-AAECF81C67D2}" srcOrd="2" destOrd="0" parTransId="{45437953-0BEF-AB41-9D28-44B97ED0227E}" sibTransId="{791D5585-0BC7-B947-95DB-837A8FD366F8}"/>
    <dgm:cxn modelId="{7751BB6F-5509-48E6-8873-7AD7F20A77C5}" srcId="{4433E3E4-FF8D-4171-875D-370DA402D8D2}" destId="{EC25A5F3-404B-4A49-8747-534370E6610D}" srcOrd="0" destOrd="0" parTransId="{5C5BF58D-9675-4A7C-868C-1E0FDDE322D8}" sibTransId="{02BEDD6E-1251-44A0-91D7-84AE39572B19}"/>
    <dgm:cxn modelId="{EE6A991A-FB4A-4021-8DA9-0E7AD7D6DD03}" type="presParOf" srcId="{80766E5B-92C2-4694-8913-27A60CAF5A90}" destId="{D260CE91-0CE0-4D2E-BDC8-E4A539B53981}" srcOrd="0" destOrd="0" presId="urn:microsoft.com/office/officeart/2005/8/layout/vList2"/>
    <dgm:cxn modelId="{0C9EEFD6-E256-4B9D-8A51-1D8CAFD8CAA7}" type="presParOf" srcId="{80766E5B-92C2-4694-8913-27A60CAF5A90}" destId="{C63542C5-EC11-4222-B961-7B494F0F6EB1}" srcOrd="1" destOrd="0" presId="urn:microsoft.com/office/officeart/2005/8/layout/vList2"/>
    <dgm:cxn modelId="{B26BF264-0C62-42B7-BCA3-3E8E8C292B10}" type="presParOf" srcId="{80766E5B-92C2-4694-8913-27A60CAF5A90}" destId="{F1E3CEF5-6AA8-42F2-99F7-4A95B828CAFD}" srcOrd="2" destOrd="0" presId="urn:microsoft.com/office/officeart/2005/8/layout/vList2"/>
    <dgm:cxn modelId="{89F3B808-48C7-48D7-BFB1-B16A50EDAA0B}" type="presParOf" srcId="{80766E5B-92C2-4694-8913-27A60CAF5A90}" destId="{584A2A21-6FA6-48CB-BF36-DA49FA98AD13}" srcOrd="3" destOrd="0" presId="urn:microsoft.com/office/officeart/2005/8/layout/vList2"/>
    <dgm:cxn modelId="{1DAE4E18-7DE2-E145-B911-2ED4C90FD8B3}" type="presParOf" srcId="{80766E5B-92C2-4694-8913-27A60CAF5A90}" destId="{344404EA-D609-1C4A-8F7B-711C03D3B59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33E3E4-FF8D-4171-875D-370DA402D8D2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C25A5F3-404B-4A49-8747-534370E6610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1" dirty="0" smtClean="0">
              <a:solidFill>
                <a:schemeClr val="tx1"/>
              </a:solidFill>
            </a:rPr>
            <a:t>Дороже</a:t>
          </a:r>
          <a:r>
            <a:rPr lang="ru-RU" sz="2200" b="0" dirty="0" smtClean="0">
              <a:solidFill>
                <a:schemeClr val="tx1"/>
              </a:solidFill>
            </a:rPr>
            <a:t>: привлечение проектного финансирования ЛЮБЫМ частным партнером всегда будет дороже (10,75-12% + доход на собственный капитал), чем непосредственно субъектом РФ</a:t>
          </a:r>
          <a:endParaRPr lang="ru-RU" sz="2200" b="0" dirty="0">
            <a:solidFill>
              <a:schemeClr val="tx1"/>
            </a:solidFill>
          </a:endParaRPr>
        </a:p>
      </dgm:t>
    </dgm:pt>
    <dgm:pt modelId="{5C5BF58D-9675-4A7C-868C-1E0FDDE322D8}" type="parTrans" cxnId="{7751BB6F-5509-48E6-8873-7AD7F20A77C5}">
      <dgm:prSet/>
      <dgm:spPr/>
      <dgm:t>
        <a:bodyPr/>
        <a:lstStyle/>
        <a:p>
          <a:endParaRPr lang="ru-RU"/>
        </a:p>
      </dgm:t>
    </dgm:pt>
    <dgm:pt modelId="{02BEDD6E-1251-44A0-91D7-84AE39572B19}" type="sibTrans" cxnId="{7751BB6F-5509-48E6-8873-7AD7F20A77C5}">
      <dgm:prSet/>
      <dgm:spPr/>
      <dgm:t>
        <a:bodyPr/>
        <a:lstStyle/>
        <a:p>
          <a:endParaRPr lang="ru-RU"/>
        </a:p>
      </dgm:t>
    </dgm:pt>
    <dgm:pt modelId="{272081F7-947D-4F22-83E5-498D9B7B775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1" dirty="0" smtClean="0">
              <a:solidFill>
                <a:schemeClr val="tx1"/>
              </a:solidFill>
            </a:rPr>
            <a:t>Дольше</a:t>
          </a:r>
          <a:r>
            <a:rPr lang="ru-RU" sz="2200" b="0" dirty="0" smtClean="0">
              <a:solidFill>
                <a:schemeClr val="tx1"/>
              </a:solidFill>
            </a:rPr>
            <a:t>: подготовка проекта всегда </a:t>
          </a:r>
          <a:r>
            <a:rPr lang="ru-RU" sz="2200" b="0" dirty="0" err="1" smtClean="0">
              <a:solidFill>
                <a:schemeClr val="tx1"/>
              </a:solidFill>
            </a:rPr>
            <a:t>трудозатратнее</a:t>
          </a:r>
          <a:r>
            <a:rPr lang="ru-RU" sz="2200" b="0" dirty="0" smtClean="0">
              <a:solidFill>
                <a:schemeClr val="tx1"/>
              </a:solidFill>
            </a:rPr>
            <a:t>, чем </a:t>
          </a:r>
          <a:r>
            <a:rPr lang="ru-RU" sz="2200" b="0" dirty="0" err="1" smtClean="0">
              <a:solidFill>
                <a:schemeClr val="tx1"/>
              </a:solidFill>
            </a:rPr>
            <a:t>госзакупка</a:t>
          </a:r>
          <a:r>
            <a:rPr lang="ru-RU" sz="2200" b="0" dirty="0" smtClean="0">
              <a:solidFill>
                <a:schemeClr val="tx1"/>
              </a:solidFill>
            </a:rPr>
            <a:t> по ФКС</a:t>
          </a:r>
          <a:endParaRPr lang="ru-RU" sz="2200" b="0" dirty="0">
            <a:solidFill>
              <a:schemeClr val="tx1"/>
            </a:solidFill>
          </a:endParaRPr>
        </a:p>
      </dgm:t>
    </dgm:pt>
    <dgm:pt modelId="{5CBB49B4-51FD-4A33-9081-9E0653E6040A}" type="parTrans" cxnId="{C789E46B-3735-477E-B238-F0270D190022}">
      <dgm:prSet/>
      <dgm:spPr/>
      <dgm:t>
        <a:bodyPr/>
        <a:lstStyle/>
        <a:p>
          <a:endParaRPr lang="ru-RU"/>
        </a:p>
      </dgm:t>
    </dgm:pt>
    <dgm:pt modelId="{6693CE31-3FD6-47FF-A88A-8084033A4160}" type="sibTrans" cxnId="{C789E46B-3735-477E-B238-F0270D190022}">
      <dgm:prSet/>
      <dgm:spPr/>
      <dgm:t>
        <a:bodyPr/>
        <a:lstStyle/>
        <a:p>
          <a:endParaRPr lang="ru-RU"/>
        </a:p>
      </dgm:t>
    </dgm:pt>
    <dgm:pt modelId="{78E69804-ED89-4B68-B4AD-360F3FB7F60C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1" dirty="0" smtClean="0">
              <a:solidFill>
                <a:schemeClr val="tx1"/>
              </a:solidFill>
            </a:rPr>
            <a:t>Сложнее</a:t>
          </a:r>
          <a:r>
            <a:rPr lang="ru-RU" sz="2200" b="0" dirty="0" smtClean="0">
              <a:solidFill>
                <a:schemeClr val="tx1"/>
              </a:solidFill>
            </a:rPr>
            <a:t>: компетенции ИОГВ?</a:t>
          </a:r>
          <a:endParaRPr lang="ru-RU" sz="2200" b="0" dirty="0">
            <a:solidFill>
              <a:schemeClr val="tx1"/>
            </a:solidFill>
          </a:endParaRPr>
        </a:p>
      </dgm:t>
    </dgm:pt>
    <dgm:pt modelId="{46FBEEAF-11EA-4D7F-97DC-1684F65F6649}" type="parTrans" cxnId="{DAF9BD35-3B9D-4D8A-8392-C4A86CFA8016}">
      <dgm:prSet/>
      <dgm:spPr/>
      <dgm:t>
        <a:bodyPr/>
        <a:lstStyle/>
        <a:p>
          <a:endParaRPr lang="ru-RU"/>
        </a:p>
      </dgm:t>
    </dgm:pt>
    <dgm:pt modelId="{A1CF4E13-888F-462B-889E-FA8E0204D250}" type="sibTrans" cxnId="{DAF9BD35-3B9D-4D8A-8392-C4A86CFA8016}">
      <dgm:prSet/>
      <dgm:spPr/>
      <dgm:t>
        <a:bodyPr/>
        <a:lstStyle/>
        <a:p>
          <a:endParaRPr lang="ru-RU"/>
        </a:p>
      </dgm:t>
    </dgm:pt>
    <dgm:pt modelId="{0B508986-BB62-4882-BD3A-28D14E040B4E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Несет </a:t>
          </a:r>
          <a:r>
            <a:rPr lang="ru-RU" sz="2200" b="1" dirty="0" smtClean="0">
              <a:solidFill>
                <a:schemeClr val="tx1"/>
              </a:solidFill>
            </a:rPr>
            <a:t>дополнительные расходы</a:t>
          </a:r>
          <a:r>
            <a:rPr lang="ru-RU" sz="2200" b="0" dirty="0" smtClean="0">
              <a:solidFill>
                <a:schemeClr val="tx1"/>
              </a:solidFill>
            </a:rPr>
            <a:t>: «упаковка» проекта может стоить до 10% от общей стоимости</a:t>
          </a:r>
          <a:endParaRPr lang="ru-RU" sz="2200" b="0" dirty="0">
            <a:solidFill>
              <a:schemeClr val="tx1"/>
            </a:solidFill>
          </a:endParaRPr>
        </a:p>
      </dgm:t>
    </dgm:pt>
    <dgm:pt modelId="{C826A53A-4883-4175-8DF6-12D1F72E5D73}" type="parTrans" cxnId="{45000002-88A0-41C3-90EF-ECA8DF13338F}">
      <dgm:prSet/>
      <dgm:spPr/>
      <dgm:t>
        <a:bodyPr/>
        <a:lstStyle/>
        <a:p>
          <a:endParaRPr lang="ru-RU"/>
        </a:p>
      </dgm:t>
    </dgm:pt>
    <dgm:pt modelId="{4A1B2BAF-F730-4516-9570-88FFF6DD2524}" type="sibTrans" cxnId="{45000002-88A0-41C3-90EF-ECA8DF13338F}">
      <dgm:prSet/>
      <dgm:spPr/>
      <dgm:t>
        <a:bodyPr/>
        <a:lstStyle/>
        <a:p>
          <a:endParaRPr lang="ru-RU"/>
        </a:p>
      </dgm:t>
    </dgm:pt>
    <dgm:pt modelId="{80766E5B-92C2-4694-8913-27A60CAF5A90}" type="pres">
      <dgm:prSet presAssocID="{4433E3E4-FF8D-4171-875D-370DA402D8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0CE91-0CE0-4D2E-BDC8-E4A539B53981}" type="pres">
      <dgm:prSet presAssocID="{EC25A5F3-404B-4A49-8747-534370E6610D}" presName="parentText" presStyleLbl="node1" presStyleIdx="0" presStyleCnt="4" custScaleY="143198" custLinFactNeighborY="-23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542C5-EC11-4222-B961-7B494F0F6EB1}" type="pres">
      <dgm:prSet presAssocID="{02BEDD6E-1251-44A0-91D7-84AE39572B19}" presName="spacer" presStyleCnt="0"/>
      <dgm:spPr/>
    </dgm:pt>
    <dgm:pt modelId="{F1E3CEF5-6AA8-42F2-99F7-4A95B828CAFD}" type="pres">
      <dgm:prSet presAssocID="{272081F7-947D-4F22-83E5-498D9B7B775D}" presName="parentText" presStyleLbl="node1" presStyleIdx="1" presStyleCnt="4" custScaleY="804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A2A21-6FA6-48CB-BF36-DA49FA98AD13}" type="pres">
      <dgm:prSet presAssocID="{6693CE31-3FD6-47FF-A88A-8084033A4160}" presName="spacer" presStyleCnt="0"/>
      <dgm:spPr/>
    </dgm:pt>
    <dgm:pt modelId="{BD1CC4EF-1D8D-4D7C-9B2F-9956AF040B07}" type="pres">
      <dgm:prSet presAssocID="{78E69804-ED89-4B68-B4AD-360F3FB7F60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FC383-5612-423D-AAFC-56EFEEA38863}" type="pres">
      <dgm:prSet presAssocID="{A1CF4E13-888F-462B-889E-FA8E0204D250}" presName="spacer" presStyleCnt="0"/>
      <dgm:spPr/>
    </dgm:pt>
    <dgm:pt modelId="{6EAA93C4-D84B-4550-8079-0F6EC2E3713F}" type="pres">
      <dgm:prSet presAssocID="{0B508986-BB62-4882-BD3A-28D14E040B4E}" presName="parentText" presStyleLbl="node1" presStyleIdx="3" presStyleCnt="4" custScaleY="88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6E1985-8B44-4CFB-A8A0-99CD7720E91F}" type="presOf" srcId="{272081F7-947D-4F22-83E5-498D9B7B775D}" destId="{F1E3CEF5-6AA8-42F2-99F7-4A95B828CAFD}" srcOrd="0" destOrd="0" presId="urn:microsoft.com/office/officeart/2005/8/layout/vList2"/>
    <dgm:cxn modelId="{DAF9BD35-3B9D-4D8A-8392-C4A86CFA8016}" srcId="{4433E3E4-FF8D-4171-875D-370DA402D8D2}" destId="{78E69804-ED89-4B68-B4AD-360F3FB7F60C}" srcOrd="2" destOrd="0" parTransId="{46FBEEAF-11EA-4D7F-97DC-1684F65F6649}" sibTransId="{A1CF4E13-888F-462B-889E-FA8E0204D250}"/>
    <dgm:cxn modelId="{7751BB6F-5509-48E6-8873-7AD7F20A77C5}" srcId="{4433E3E4-FF8D-4171-875D-370DA402D8D2}" destId="{EC25A5F3-404B-4A49-8747-534370E6610D}" srcOrd="0" destOrd="0" parTransId="{5C5BF58D-9675-4A7C-868C-1E0FDDE322D8}" sibTransId="{02BEDD6E-1251-44A0-91D7-84AE39572B19}"/>
    <dgm:cxn modelId="{45000002-88A0-41C3-90EF-ECA8DF13338F}" srcId="{4433E3E4-FF8D-4171-875D-370DA402D8D2}" destId="{0B508986-BB62-4882-BD3A-28D14E040B4E}" srcOrd="3" destOrd="0" parTransId="{C826A53A-4883-4175-8DF6-12D1F72E5D73}" sibTransId="{4A1B2BAF-F730-4516-9570-88FFF6DD2524}"/>
    <dgm:cxn modelId="{64E2AC0F-1430-4059-9F01-E7160BD35654}" type="presOf" srcId="{4433E3E4-FF8D-4171-875D-370DA402D8D2}" destId="{80766E5B-92C2-4694-8913-27A60CAF5A90}" srcOrd="0" destOrd="0" presId="urn:microsoft.com/office/officeart/2005/8/layout/vList2"/>
    <dgm:cxn modelId="{C789E46B-3735-477E-B238-F0270D190022}" srcId="{4433E3E4-FF8D-4171-875D-370DA402D8D2}" destId="{272081F7-947D-4F22-83E5-498D9B7B775D}" srcOrd="1" destOrd="0" parTransId="{5CBB49B4-51FD-4A33-9081-9E0653E6040A}" sibTransId="{6693CE31-3FD6-47FF-A88A-8084033A4160}"/>
    <dgm:cxn modelId="{1FA0924B-C8A0-457F-96FD-17479DE81FC1}" type="presOf" srcId="{78E69804-ED89-4B68-B4AD-360F3FB7F60C}" destId="{BD1CC4EF-1D8D-4D7C-9B2F-9956AF040B07}" srcOrd="0" destOrd="0" presId="urn:microsoft.com/office/officeart/2005/8/layout/vList2"/>
    <dgm:cxn modelId="{B52742DF-F666-4E24-945E-1C889AC67E35}" type="presOf" srcId="{EC25A5F3-404B-4A49-8747-534370E6610D}" destId="{D260CE91-0CE0-4D2E-BDC8-E4A539B53981}" srcOrd="0" destOrd="0" presId="urn:microsoft.com/office/officeart/2005/8/layout/vList2"/>
    <dgm:cxn modelId="{0E02213F-C054-4BCC-A000-33EA9D9309CB}" type="presOf" srcId="{0B508986-BB62-4882-BD3A-28D14E040B4E}" destId="{6EAA93C4-D84B-4550-8079-0F6EC2E3713F}" srcOrd="0" destOrd="0" presId="urn:microsoft.com/office/officeart/2005/8/layout/vList2"/>
    <dgm:cxn modelId="{477C6E3C-49CF-42D1-9961-589CF7157CDD}" type="presParOf" srcId="{80766E5B-92C2-4694-8913-27A60CAF5A90}" destId="{D260CE91-0CE0-4D2E-BDC8-E4A539B53981}" srcOrd="0" destOrd="0" presId="urn:microsoft.com/office/officeart/2005/8/layout/vList2"/>
    <dgm:cxn modelId="{842F0038-E8BB-4FCA-BE67-9D53DCF62238}" type="presParOf" srcId="{80766E5B-92C2-4694-8913-27A60CAF5A90}" destId="{C63542C5-EC11-4222-B961-7B494F0F6EB1}" srcOrd="1" destOrd="0" presId="urn:microsoft.com/office/officeart/2005/8/layout/vList2"/>
    <dgm:cxn modelId="{266EDBC7-EEC2-46C2-82BB-F579CCF8FF06}" type="presParOf" srcId="{80766E5B-92C2-4694-8913-27A60CAF5A90}" destId="{F1E3CEF5-6AA8-42F2-99F7-4A95B828CAFD}" srcOrd="2" destOrd="0" presId="urn:microsoft.com/office/officeart/2005/8/layout/vList2"/>
    <dgm:cxn modelId="{F0C758C5-C6ED-4BEB-8D43-7016BE635B46}" type="presParOf" srcId="{80766E5B-92C2-4694-8913-27A60CAF5A90}" destId="{584A2A21-6FA6-48CB-BF36-DA49FA98AD13}" srcOrd="3" destOrd="0" presId="urn:microsoft.com/office/officeart/2005/8/layout/vList2"/>
    <dgm:cxn modelId="{BC3BF669-2E70-4EB1-AAE6-1CCD9195AE3F}" type="presParOf" srcId="{80766E5B-92C2-4694-8913-27A60CAF5A90}" destId="{BD1CC4EF-1D8D-4D7C-9B2F-9956AF040B07}" srcOrd="4" destOrd="0" presId="urn:microsoft.com/office/officeart/2005/8/layout/vList2"/>
    <dgm:cxn modelId="{07BD61C5-3D5D-402C-AA8B-AB74E834670E}" type="presParOf" srcId="{80766E5B-92C2-4694-8913-27A60CAF5A90}" destId="{969FC383-5612-423D-AAFC-56EFEEA38863}" srcOrd="5" destOrd="0" presId="urn:microsoft.com/office/officeart/2005/8/layout/vList2"/>
    <dgm:cxn modelId="{B59BC826-CF41-4F13-AE73-DC003C58DAA5}" type="presParOf" srcId="{80766E5B-92C2-4694-8913-27A60CAF5A90}" destId="{6EAA93C4-D84B-4550-8079-0F6EC2E3713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33E3E4-FF8D-4171-875D-370DA402D8D2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C25A5F3-404B-4A49-8747-534370E6610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1" dirty="0" smtClean="0">
              <a:solidFill>
                <a:schemeClr val="tx1"/>
              </a:solidFill>
            </a:rPr>
            <a:t>Стадия 1</a:t>
          </a:r>
          <a:r>
            <a:rPr lang="ru-RU" sz="2200" b="0" dirty="0" smtClean="0">
              <a:solidFill>
                <a:schemeClr val="tx1"/>
              </a:solidFill>
            </a:rPr>
            <a:t>: Концепция проекта</a:t>
          </a:r>
          <a:endParaRPr lang="ru-RU" sz="2200" b="0" dirty="0">
            <a:solidFill>
              <a:schemeClr val="tx1"/>
            </a:solidFill>
          </a:endParaRPr>
        </a:p>
      </dgm:t>
    </dgm:pt>
    <dgm:pt modelId="{5C5BF58D-9675-4A7C-868C-1E0FDDE322D8}" type="parTrans" cxnId="{7751BB6F-5509-48E6-8873-7AD7F20A77C5}">
      <dgm:prSet/>
      <dgm:spPr/>
      <dgm:t>
        <a:bodyPr/>
        <a:lstStyle/>
        <a:p>
          <a:endParaRPr lang="ru-RU"/>
        </a:p>
      </dgm:t>
    </dgm:pt>
    <dgm:pt modelId="{02BEDD6E-1251-44A0-91D7-84AE39572B19}" type="sibTrans" cxnId="{7751BB6F-5509-48E6-8873-7AD7F20A77C5}">
      <dgm:prSet/>
      <dgm:spPr/>
      <dgm:t>
        <a:bodyPr/>
        <a:lstStyle/>
        <a:p>
          <a:endParaRPr lang="ru-RU"/>
        </a:p>
      </dgm:t>
    </dgm:pt>
    <dgm:pt modelId="{272081F7-947D-4F22-83E5-498D9B7B775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1" dirty="0" smtClean="0">
              <a:solidFill>
                <a:schemeClr val="tx1"/>
              </a:solidFill>
            </a:rPr>
            <a:t>Стадия 3</a:t>
          </a:r>
          <a:r>
            <a:rPr lang="ru-RU" sz="2200" b="0" dirty="0" smtClean="0">
              <a:solidFill>
                <a:schemeClr val="tx1"/>
              </a:solidFill>
            </a:rPr>
            <a:t>: Подготовка конкурсной документации</a:t>
          </a:r>
          <a:endParaRPr lang="ru-RU" sz="2200" b="0" dirty="0">
            <a:solidFill>
              <a:schemeClr val="tx1"/>
            </a:solidFill>
          </a:endParaRPr>
        </a:p>
      </dgm:t>
    </dgm:pt>
    <dgm:pt modelId="{5CBB49B4-51FD-4A33-9081-9E0653E6040A}" type="parTrans" cxnId="{C789E46B-3735-477E-B238-F0270D190022}">
      <dgm:prSet/>
      <dgm:spPr/>
      <dgm:t>
        <a:bodyPr/>
        <a:lstStyle/>
        <a:p>
          <a:endParaRPr lang="ru-RU"/>
        </a:p>
      </dgm:t>
    </dgm:pt>
    <dgm:pt modelId="{6693CE31-3FD6-47FF-A88A-8084033A4160}" type="sibTrans" cxnId="{C789E46B-3735-477E-B238-F0270D190022}">
      <dgm:prSet/>
      <dgm:spPr/>
      <dgm:t>
        <a:bodyPr/>
        <a:lstStyle/>
        <a:p>
          <a:endParaRPr lang="ru-RU"/>
        </a:p>
      </dgm:t>
    </dgm:pt>
    <dgm:pt modelId="{78E69804-ED89-4B68-B4AD-360F3FB7F60C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1" dirty="0" smtClean="0">
              <a:solidFill>
                <a:schemeClr val="tx1"/>
              </a:solidFill>
            </a:rPr>
            <a:t>Стадия 4</a:t>
          </a:r>
          <a:r>
            <a:rPr lang="ru-RU" sz="2200" b="0" dirty="0" smtClean="0">
              <a:solidFill>
                <a:schemeClr val="tx1"/>
              </a:solidFill>
            </a:rPr>
            <a:t>: Конкурс</a:t>
          </a:r>
          <a:endParaRPr lang="ru-RU" sz="2200" b="0" dirty="0">
            <a:solidFill>
              <a:schemeClr val="tx1"/>
            </a:solidFill>
          </a:endParaRPr>
        </a:p>
      </dgm:t>
    </dgm:pt>
    <dgm:pt modelId="{46FBEEAF-11EA-4D7F-97DC-1684F65F6649}" type="parTrans" cxnId="{DAF9BD35-3B9D-4D8A-8392-C4A86CFA8016}">
      <dgm:prSet/>
      <dgm:spPr/>
      <dgm:t>
        <a:bodyPr/>
        <a:lstStyle/>
        <a:p>
          <a:endParaRPr lang="ru-RU"/>
        </a:p>
      </dgm:t>
    </dgm:pt>
    <dgm:pt modelId="{A1CF4E13-888F-462B-889E-FA8E0204D250}" type="sibTrans" cxnId="{DAF9BD35-3B9D-4D8A-8392-C4A86CFA8016}">
      <dgm:prSet/>
      <dgm:spPr/>
      <dgm:t>
        <a:bodyPr/>
        <a:lstStyle/>
        <a:p>
          <a:endParaRPr lang="ru-RU"/>
        </a:p>
      </dgm:t>
    </dgm:pt>
    <dgm:pt modelId="{0B508986-BB62-4882-BD3A-28D14E040B4E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1" dirty="0" smtClean="0">
              <a:solidFill>
                <a:schemeClr val="tx1"/>
              </a:solidFill>
            </a:rPr>
            <a:t>Стадия 5:</a:t>
          </a:r>
          <a:r>
            <a:rPr lang="ru-RU" sz="2200" b="0" dirty="0" smtClean="0">
              <a:solidFill>
                <a:schemeClr val="tx1"/>
              </a:solidFill>
            </a:rPr>
            <a:t> Подписание договора и финансовое закрытие</a:t>
          </a:r>
          <a:endParaRPr lang="ru-RU" sz="2200" b="0" dirty="0">
            <a:solidFill>
              <a:schemeClr val="tx1"/>
            </a:solidFill>
          </a:endParaRPr>
        </a:p>
      </dgm:t>
    </dgm:pt>
    <dgm:pt modelId="{C826A53A-4883-4175-8DF6-12D1F72E5D73}" type="parTrans" cxnId="{45000002-88A0-41C3-90EF-ECA8DF13338F}">
      <dgm:prSet/>
      <dgm:spPr/>
      <dgm:t>
        <a:bodyPr/>
        <a:lstStyle/>
        <a:p>
          <a:endParaRPr lang="ru-RU"/>
        </a:p>
      </dgm:t>
    </dgm:pt>
    <dgm:pt modelId="{4A1B2BAF-F730-4516-9570-88FFF6DD2524}" type="sibTrans" cxnId="{45000002-88A0-41C3-90EF-ECA8DF13338F}">
      <dgm:prSet/>
      <dgm:spPr/>
      <dgm:t>
        <a:bodyPr/>
        <a:lstStyle/>
        <a:p>
          <a:endParaRPr lang="ru-RU"/>
        </a:p>
      </dgm:t>
    </dgm:pt>
    <dgm:pt modelId="{7586DBC9-F4D4-1143-84B0-553CB5DA0413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1" dirty="0" smtClean="0">
              <a:solidFill>
                <a:schemeClr val="tx1"/>
              </a:solidFill>
            </a:rPr>
            <a:t>Стадия 2:</a:t>
          </a:r>
          <a:r>
            <a:rPr lang="ru-RU" sz="2200" b="0" dirty="0" smtClean="0">
              <a:solidFill>
                <a:schemeClr val="tx1"/>
              </a:solidFill>
            </a:rPr>
            <a:t> Согласование концепции в МВК</a:t>
          </a:r>
          <a:endParaRPr lang="ru-RU" sz="2200" b="0" dirty="0">
            <a:solidFill>
              <a:schemeClr val="tx1"/>
            </a:solidFill>
          </a:endParaRPr>
        </a:p>
      </dgm:t>
    </dgm:pt>
    <dgm:pt modelId="{7A6E54BA-BE7F-FB46-8BCE-E52859678FE9}" type="parTrans" cxnId="{A491D3A9-A849-144F-ACAF-3F0607DC0DF7}">
      <dgm:prSet/>
      <dgm:spPr/>
      <dgm:t>
        <a:bodyPr/>
        <a:lstStyle/>
        <a:p>
          <a:endParaRPr lang="ru-RU"/>
        </a:p>
      </dgm:t>
    </dgm:pt>
    <dgm:pt modelId="{E76498ED-8716-CC42-AF01-9A67C2D43940}" type="sibTrans" cxnId="{A491D3A9-A849-144F-ACAF-3F0607DC0DF7}">
      <dgm:prSet/>
      <dgm:spPr/>
      <dgm:t>
        <a:bodyPr/>
        <a:lstStyle/>
        <a:p>
          <a:endParaRPr lang="ru-RU"/>
        </a:p>
      </dgm:t>
    </dgm:pt>
    <dgm:pt modelId="{80766E5B-92C2-4694-8913-27A60CAF5A90}" type="pres">
      <dgm:prSet presAssocID="{4433E3E4-FF8D-4171-875D-370DA402D8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0CE91-0CE0-4D2E-BDC8-E4A539B53981}" type="pres">
      <dgm:prSet presAssocID="{EC25A5F3-404B-4A49-8747-534370E6610D}" presName="parentText" presStyleLbl="node1" presStyleIdx="0" presStyleCnt="5" custScaleY="90675" custLinFactNeighborY="-23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542C5-EC11-4222-B961-7B494F0F6EB1}" type="pres">
      <dgm:prSet presAssocID="{02BEDD6E-1251-44A0-91D7-84AE39572B19}" presName="spacer" presStyleCnt="0"/>
      <dgm:spPr/>
    </dgm:pt>
    <dgm:pt modelId="{6B39D338-DF08-E148-87D0-354F4209DF54}" type="pres">
      <dgm:prSet presAssocID="{7586DBC9-F4D4-1143-84B0-553CB5DA0413}" presName="parentText" presStyleLbl="node1" presStyleIdx="1" presStyleCnt="5" custScaleY="962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8E9E8-AD49-2D48-9469-51DEE8022E77}" type="pres">
      <dgm:prSet presAssocID="{E76498ED-8716-CC42-AF01-9A67C2D43940}" presName="spacer" presStyleCnt="0"/>
      <dgm:spPr/>
    </dgm:pt>
    <dgm:pt modelId="{F1E3CEF5-6AA8-42F2-99F7-4A95B828CAFD}" type="pres">
      <dgm:prSet presAssocID="{272081F7-947D-4F22-83E5-498D9B7B775D}" presName="parentText" presStyleLbl="node1" presStyleIdx="2" presStyleCnt="5" custScaleY="97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A2A21-6FA6-48CB-BF36-DA49FA98AD13}" type="pres">
      <dgm:prSet presAssocID="{6693CE31-3FD6-47FF-A88A-8084033A4160}" presName="spacer" presStyleCnt="0"/>
      <dgm:spPr/>
    </dgm:pt>
    <dgm:pt modelId="{BD1CC4EF-1D8D-4D7C-9B2F-9956AF040B07}" type="pres">
      <dgm:prSet presAssocID="{78E69804-ED89-4B68-B4AD-360F3FB7F60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FC383-5612-423D-AAFC-56EFEEA38863}" type="pres">
      <dgm:prSet presAssocID="{A1CF4E13-888F-462B-889E-FA8E0204D250}" presName="spacer" presStyleCnt="0"/>
      <dgm:spPr/>
    </dgm:pt>
    <dgm:pt modelId="{6EAA93C4-D84B-4550-8079-0F6EC2E3713F}" type="pres">
      <dgm:prSet presAssocID="{0B508986-BB62-4882-BD3A-28D14E040B4E}" presName="parentText" presStyleLbl="node1" presStyleIdx="4" presStyleCnt="5" custScaleY="88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C4BEA-025F-064E-AFF7-3267D711ECC6}" type="presOf" srcId="{4433E3E4-FF8D-4171-875D-370DA402D8D2}" destId="{80766E5B-92C2-4694-8913-27A60CAF5A90}" srcOrd="0" destOrd="0" presId="urn:microsoft.com/office/officeart/2005/8/layout/vList2"/>
    <dgm:cxn modelId="{DAF9BD35-3B9D-4D8A-8392-C4A86CFA8016}" srcId="{4433E3E4-FF8D-4171-875D-370DA402D8D2}" destId="{78E69804-ED89-4B68-B4AD-360F3FB7F60C}" srcOrd="3" destOrd="0" parTransId="{46FBEEAF-11EA-4D7F-97DC-1684F65F6649}" sibTransId="{A1CF4E13-888F-462B-889E-FA8E0204D250}"/>
    <dgm:cxn modelId="{A491D3A9-A849-144F-ACAF-3F0607DC0DF7}" srcId="{4433E3E4-FF8D-4171-875D-370DA402D8D2}" destId="{7586DBC9-F4D4-1143-84B0-553CB5DA0413}" srcOrd="1" destOrd="0" parTransId="{7A6E54BA-BE7F-FB46-8BCE-E52859678FE9}" sibTransId="{E76498ED-8716-CC42-AF01-9A67C2D43940}"/>
    <dgm:cxn modelId="{2F5BBFE2-3C85-854E-8A85-3FFC9FCD7520}" type="presOf" srcId="{0B508986-BB62-4882-BD3A-28D14E040B4E}" destId="{6EAA93C4-D84B-4550-8079-0F6EC2E3713F}" srcOrd="0" destOrd="0" presId="urn:microsoft.com/office/officeart/2005/8/layout/vList2"/>
    <dgm:cxn modelId="{45000002-88A0-41C3-90EF-ECA8DF13338F}" srcId="{4433E3E4-FF8D-4171-875D-370DA402D8D2}" destId="{0B508986-BB62-4882-BD3A-28D14E040B4E}" srcOrd="4" destOrd="0" parTransId="{C826A53A-4883-4175-8DF6-12D1F72E5D73}" sibTransId="{4A1B2BAF-F730-4516-9570-88FFF6DD2524}"/>
    <dgm:cxn modelId="{7751BB6F-5509-48E6-8873-7AD7F20A77C5}" srcId="{4433E3E4-FF8D-4171-875D-370DA402D8D2}" destId="{EC25A5F3-404B-4A49-8747-534370E6610D}" srcOrd="0" destOrd="0" parTransId="{5C5BF58D-9675-4A7C-868C-1E0FDDE322D8}" sibTransId="{02BEDD6E-1251-44A0-91D7-84AE39572B19}"/>
    <dgm:cxn modelId="{4196E8E0-05E9-4444-B446-621742C8620E}" type="presOf" srcId="{EC25A5F3-404B-4A49-8747-534370E6610D}" destId="{D260CE91-0CE0-4D2E-BDC8-E4A539B53981}" srcOrd="0" destOrd="0" presId="urn:microsoft.com/office/officeart/2005/8/layout/vList2"/>
    <dgm:cxn modelId="{07CECFDA-82EA-C940-A9E2-1670FC312D89}" type="presOf" srcId="{7586DBC9-F4D4-1143-84B0-553CB5DA0413}" destId="{6B39D338-DF08-E148-87D0-354F4209DF54}" srcOrd="0" destOrd="0" presId="urn:microsoft.com/office/officeart/2005/8/layout/vList2"/>
    <dgm:cxn modelId="{5EA52F7E-1E75-6843-9C0F-5E0A2E36780E}" type="presOf" srcId="{272081F7-947D-4F22-83E5-498D9B7B775D}" destId="{F1E3CEF5-6AA8-42F2-99F7-4A95B828CAFD}" srcOrd="0" destOrd="0" presId="urn:microsoft.com/office/officeart/2005/8/layout/vList2"/>
    <dgm:cxn modelId="{C789E46B-3735-477E-B238-F0270D190022}" srcId="{4433E3E4-FF8D-4171-875D-370DA402D8D2}" destId="{272081F7-947D-4F22-83E5-498D9B7B775D}" srcOrd="2" destOrd="0" parTransId="{5CBB49B4-51FD-4A33-9081-9E0653E6040A}" sibTransId="{6693CE31-3FD6-47FF-A88A-8084033A4160}"/>
    <dgm:cxn modelId="{ECEB5B89-A247-F84C-BEF9-0CF97865BE7F}" type="presOf" srcId="{78E69804-ED89-4B68-B4AD-360F3FB7F60C}" destId="{BD1CC4EF-1D8D-4D7C-9B2F-9956AF040B07}" srcOrd="0" destOrd="0" presId="urn:microsoft.com/office/officeart/2005/8/layout/vList2"/>
    <dgm:cxn modelId="{6CD545B3-9469-B84B-9EBF-0945DECBD364}" type="presParOf" srcId="{80766E5B-92C2-4694-8913-27A60CAF5A90}" destId="{D260CE91-0CE0-4D2E-BDC8-E4A539B53981}" srcOrd="0" destOrd="0" presId="urn:microsoft.com/office/officeart/2005/8/layout/vList2"/>
    <dgm:cxn modelId="{2934EB6D-FFCB-5A44-9F63-11533E5AD6A4}" type="presParOf" srcId="{80766E5B-92C2-4694-8913-27A60CAF5A90}" destId="{C63542C5-EC11-4222-B961-7B494F0F6EB1}" srcOrd="1" destOrd="0" presId="urn:microsoft.com/office/officeart/2005/8/layout/vList2"/>
    <dgm:cxn modelId="{409794B1-9EA7-2847-A3CF-E1B1A535E160}" type="presParOf" srcId="{80766E5B-92C2-4694-8913-27A60CAF5A90}" destId="{6B39D338-DF08-E148-87D0-354F4209DF54}" srcOrd="2" destOrd="0" presId="urn:microsoft.com/office/officeart/2005/8/layout/vList2"/>
    <dgm:cxn modelId="{B79D170E-6D70-4746-BD8B-EE00F0309FE4}" type="presParOf" srcId="{80766E5B-92C2-4694-8913-27A60CAF5A90}" destId="{D2A8E9E8-AD49-2D48-9469-51DEE8022E77}" srcOrd="3" destOrd="0" presId="urn:microsoft.com/office/officeart/2005/8/layout/vList2"/>
    <dgm:cxn modelId="{8CDF287F-9AD5-1F4D-AF90-7309C885648B}" type="presParOf" srcId="{80766E5B-92C2-4694-8913-27A60CAF5A90}" destId="{F1E3CEF5-6AA8-42F2-99F7-4A95B828CAFD}" srcOrd="4" destOrd="0" presId="urn:microsoft.com/office/officeart/2005/8/layout/vList2"/>
    <dgm:cxn modelId="{776C2334-5AA1-8743-9FBF-B297191B958F}" type="presParOf" srcId="{80766E5B-92C2-4694-8913-27A60CAF5A90}" destId="{584A2A21-6FA6-48CB-BF36-DA49FA98AD13}" srcOrd="5" destOrd="0" presId="urn:microsoft.com/office/officeart/2005/8/layout/vList2"/>
    <dgm:cxn modelId="{562EEB51-DA0A-2C46-8D38-319598E1BAFE}" type="presParOf" srcId="{80766E5B-92C2-4694-8913-27A60CAF5A90}" destId="{BD1CC4EF-1D8D-4D7C-9B2F-9956AF040B07}" srcOrd="6" destOrd="0" presId="urn:microsoft.com/office/officeart/2005/8/layout/vList2"/>
    <dgm:cxn modelId="{3774D236-85AC-4B46-96FF-703B0D7C29A7}" type="presParOf" srcId="{80766E5B-92C2-4694-8913-27A60CAF5A90}" destId="{969FC383-5612-423D-AAFC-56EFEEA38863}" srcOrd="7" destOrd="0" presId="urn:microsoft.com/office/officeart/2005/8/layout/vList2"/>
    <dgm:cxn modelId="{62DD15D0-95D1-5148-80DD-FABD543F28B6}" type="presParOf" srcId="{80766E5B-92C2-4694-8913-27A60CAF5A90}" destId="{6EAA93C4-D84B-4550-8079-0F6EC2E3713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4B8E2D-5A34-4C07-A364-AE54D50D20A4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FDADBF69-455A-4F74-A3E8-D1C33595E3FC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Затраты на инфраструктуру</a:t>
          </a:r>
          <a:endParaRPr lang="ru-RU" dirty="0"/>
        </a:p>
      </dgm:t>
    </dgm:pt>
    <dgm:pt modelId="{553F2CAD-331F-456B-B167-65A6010DA287}" type="parTrans" cxnId="{D16786DF-ED38-4641-B8E0-EEA208C68C28}">
      <dgm:prSet/>
      <dgm:spPr/>
      <dgm:t>
        <a:bodyPr/>
        <a:lstStyle/>
        <a:p>
          <a:endParaRPr lang="ru-RU"/>
        </a:p>
      </dgm:t>
    </dgm:pt>
    <dgm:pt modelId="{6E09D17D-AF90-41C8-A386-0ED81A4B35B7}" type="sibTrans" cxnId="{D16786DF-ED38-4641-B8E0-EEA208C68C28}">
      <dgm:prSet/>
      <dgm:spPr>
        <a:noFill/>
      </dgm:spPr>
      <dgm:t>
        <a:bodyPr/>
        <a:lstStyle/>
        <a:p>
          <a:endParaRPr lang="ru-RU" dirty="0"/>
        </a:p>
      </dgm:t>
    </dgm:pt>
    <dgm:pt modelId="{11FF0EF2-BDEF-4FD5-9EE0-60F3BC703BCA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Объем медицинской помощи</a:t>
          </a:r>
          <a:endParaRPr lang="ru-RU" dirty="0"/>
        </a:p>
      </dgm:t>
    </dgm:pt>
    <dgm:pt modelId="{E62F967B-8ED1-483E-BCA7-BB80D2C380B9}" type="parTrans" cxnId="{AF1C01EB-38C0-4976-A6FF-546549C3D1CB}">
      <dgm:prSet/>
      <dgm:spPr/>
      <dgm:t>
        <a:bodyPr/>
        <a:lstStyle/>
        <a:p>
          <a:endParaRPr lang="ru-RU"/>
        </a:p>
      </dgm:t>
    </dgm:pt>
    <dgm:pt modelId="{D36CA317-39F9-46A6-A1EE-DC9BAD6222B3}" type="sibTrans" cxnId="{AF1C01EB-38C0-4976-A6FF-546549C3D1CB}">
      <dgm:prSet/>
      <dgm:spPr/>
      <dgm:t>
        <a:bodyPr/>
        <a:lstStyle/>
        <a:p>
          <a:endParaRPr lang="ru-RU"/>
        </a:p>
      </dgm:t>
    </dgm:pt>
    <dgm:pt modelId="{E65B1C44-D96D-4531-AC19-9E9B0FEFF5CB}" type="pres">
      <dgm:prSet presAssocID="{E04B8E2D-5A34-4C07-A364-AE54D50D20A4}" presName="linearFlow" presStyleCnt="0">
        <dgm:presLayoutVars>
          <dgm:dir/>
          <dgm:resizeHandles val="exact"/>
        </dgm:presLayoutVars>
      </dgm:prSet>
      <dgm:spPr/>
    </dgm:pt>
    <dgm:pt modelId="{3A842DFF-BD7B-4EF0-8CCA-9572A9D07DE8}" type="pres">
      <dgm:prSet presAssocID="{FDADBF69-455A-4F74-A3E8-D1C33595E3F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3C181-3721-4A13-A561-119D21C0B56F}" type="pres">
      <dgm:prSet presAssocID="{6E09D17D-AF90-41C8-A386-0ED81A4B35B7}" presName="spacerL" presStyleCnt="0"/>
      <dgm:spPr/>
    </dgm:pt>
    <dgm:pt modelId="{39F0C0AA-4C91-413C-AF35-0C2531817950}" type="pres">
      <dgm:prSet presAssocID="{6E09D17D-AF90-41C8-A386-0ED81A4B35B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464AD222-B088-4087-A20E-92BC0F522FF2}" type="pres">
      <dgm:prSet presAssocID="{6E09D17D-AF90-41C8-A386-0ED81A4B35B7}" presName="spacerR" presStyleCnt="0"/>
      <dgm:spPr/>
    </dgm:pt>
    <dgm:pt modelId="{608B3A51-EB89-4205-BC88-AF820E577DCF}" type="pres">
      <dgm:prSet presAssocID="{11FF0EF2-BDEF-4FD5-9EE0-60F3BC703BC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1C01EB-38C0-4976-A6FF-546549C3D1CB}" srcId="{E04B8E2D-5A34-4C07-A364-AE54D50D20A4}" destId="{11FF0EF2-BDEF-4FD5-9EE0-60F3BC703BCA}" srcOrd="1" destOrd="0" parTransId="{E62F967B-8ED1-483E-BCA7-BB80D2C380B9}" sibTransId="{D36CA317-39F9-46A6-A1EE-DC9BAD6222B3}"/>
    <dgm:cxn modelId="{1E60CEF4-965D-4D0C-88CA-1F202583BAB1}" type="presOf" srcId="{FDADBF69-455A-4F74-A3E8-D1C33595E3FC}" destId="{3A842DFF-BD7B-4EF0-8CCA-9572A9D07DE8}" srcOrd="0" destOrd="0" presId="urn:microsoft.com/office/officeart/2005/8/layout/equation1"/>
    <dgm:cxn modelId="{212F6EC7-C1B4-4783-B0E5-F6FE53794C6F}" type="presOf" srcId="{E04B8E2D-5A34-4C07-A364-AE54D50D20A4}" destId="{E65B1C44-D96D-4531-AC19-9E9B0FEFF5CB}" srcOrd="0" destOrd="0" presId="urn:microsoft.com/office/officeart/2005/8/layout/equation1"/>
    <dgm:cxn modelId="{D16786DF-ED38-4641-B8E0-EEA208C68C28}" srcId="{E04B8E2D-5A34-4C07-A364-AE54D50D20A4}" destId="{FDADBF69-455A-4F74-A3E8-D1C33595E3FC}" srcOrd="0" destOrd="0" parTransId="{553F2CAD-331F-456B-B167-65A6010DA287}" sibTransId="{6E09D17D-AF90-41C8-A386-0ED81A4B35B7}"/>
    <dgm:cxn modelId="{0314F8E0-C232-473C-B763-6F32CEF2F8D3}" type="presOf" srcId="{11FF0EF2-BDEF-4FD5-9EE0-60F3BC703BCA}" destId="{608B3A51-EB89-4205-BC88-AF820E577DCF}" srcOrd="0" destOrd="0" presId="urn:microsoft.com/office/officeart/2005/8/layout/equation1"/>
    <dgm:cxn modelId="{7E1F0111-657A-46BB-9DC8-0B68A8317E7E}" type="presOf" srcId="{6E09D17D-AF90-41C8-A386-0ED81A4B35B7}" destId="{39F0C0AA-4C91-413C-AF35-0C2531817950}" srcOrd="0" destOrd="0" presId="urn:microsoft.com/office/officeart/2005/8/layout/equation1"/>
    <dgm:cxn modelId="{5C09534F-9656-4D42-9AC5-5807067E5467}" type="presParOf" srcId="{E65B1C44-D96D-4531-AC19-9E9B0FEFF5CB}" destId="{3A842DFF-BD7B-4EF0-8CCA-9572A9D07DE8}" srcOrd="0" destOrd="0" presId="urn:microsoft.com/office/officeart/2005/8/layout/equation1"/>
    <dgm:cxn modelId="{476C73CA-6A60-400E-A031-F77D92F58381}" type="presParOf" srcId="{E65B1C44-D96D-4531-AC19-9E9B0FEFF5CB}" destId="{5DB3C181-3721-4A13-A561-119D21C0B56F}" srcOrd="1" destOrd="0" presId="urn:microsoft.com/office/officeart/2005/8/layout/equation1"/>
    <dgm:cxn modelId="{AA12A1DA-E29A-4C2A-8FD6-626CC2375579}" type="presParOf" srcId="{E65B1C44-D96D-4531-AC19-9E9B0FEFF5CB}" destId="{39F0C0AA-4C91-413C-AF35-0C2531817950}" srcOrd="2" destOrd="0" presId="urn:microsoft.com/office/officeart/2005/8/layout/equation1"/>
    <dgm:cxn modelId="{A4C6A64C-2ECE-4E7A-AE83-9577260B6C91}" type="presParOf" srcId="{E65B1C44-D96D-4531-AC19-9E9B0FEFF5CB}" destId="{464AD222-B088-4087-A20E-92BC0F522FF2}" srcOrd="3" destOrd="0" presId="urn:microsoft.com/office/officeart/2005/8/layout/equation1"/>
    <dgm:cxn modelId="{F6D8C89B-7BC1-42D2-8296-1ADB86A1FFAE}" type="presParOf" srcId="{E65B1C44-D96D-4531-AC19-9E9B0FEFF5CB}" destId="{608B3A51-EB89-4205-BC88-AF820E577DCF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33E3E4-FF8D-4171-875D-370DA402D8D2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C25A5F3-404B-4A49-8747-534370E6610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Нет прозрачного механизма отчетности использования целевых средств ОМС; </a:t>
          </a:r>
          <a:endParaRPr lang="ru-RU" sz="2200" b="0" dirty="0">
            <a:solidFill>
              <a:schemeClr val="tx1"/>
            </a:solidFill>
          </a:endParaRPr>
        </a:p>
      </dgm:t>
    </dgm:pt>
    <dgm:pt modelId="{5C5BF58D-9675-4A7C-868C-1E0FDDE322D8}" type="parTrans" cxnId="{7751BB6F-5509-48E6-8873-7AD7F20A77C5}">
      <dgm:prSet/>
      <dgm:spPr/>
      <dgm:t>
        <a:bodyPr/>
        <a:lstStyle/>
        <a:p>
          <a:endParaRPr lang="ru-RU"/>
        </a:p>
      </dgm:t>
    </dgm:pt>
    <dgm:pt modelId="{02BEDD6E-1251-44A0-91D7-84AE39572B19}" type="sibTrans" cxnId="{7751BB6F-5509-48E6-8873-7AD7F20A77C5}">
      <dgm:prSet/>
      <dgm:spPr/>
      <dgm:t>
        <a:bodyPr/>
        <a:lstStyle/>
        <a:p>
          <a:endParaRPr lang="ru-RU"/>
        </a:p>
      </dgm:t>
    </dgm:pt>
    <dgm:pt modelId="{272081F7-947D-4F22-83E5-498D9B7B775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Невозможно привлечение банковского капитала для финансирования проектов;</a:t>
          </a:r>
          <a:endParaRPr lang="ru-RU" sz="2200" b="0" dirty="0">
            <a:solidFill>
              <a:schemeClr val="tx1"/>
            </a:solidFill>
          </a:endParaRPr>
        </a:p>
      </dgm:t>
    </dgm:pt>
    <dgm:pt modelId="{5CBB49B4-51FD-4A33-9081-9E0653E6040A}" type="parTrans" cxnId="{C789E46B-3735-477E-B238-F0270D190022}">
      <dgm:prSet/>
      <dgm:spPr/>
      <dgm:t>
        <a:bodyPr/>
        <a:lstStyle/>
        <a:p>
          <a:endParaRPr lang="ru-RU"/>
        </a:p>
      </dgm:t>
    </dgm:pt>
    <dgm:pt modelId="{6693CE31-3FD6-47FF-A88A-8084033A4160}" type="sibTrans" cxnId="{C789E46B-3735-477E-B238-F0270D190022}">
      <dgm:prSet/>
      <dgm:spPr/>
      <dgm:t>
        <a:bodyPr/>
        <a:lstStyle/>
        <a:p>
          <a:endParaRPr lang="ru-RU"/>
        </a:p>
      </dgm:t>
    </dgm:pt>
    <dgm:pt modelId="{78E69804-ED89-4B68-B4AD-360F3FB7F60C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Институциональные инвесторы не заинтересованы в участии в проектах ГЧП в здравоохранения, т.к. нет механизмов оценки бизнеса;</a:t>
          </a:r>
          <a:endParaRPr lang="ru-RU" sz="2200" b="0" dirty="0">
            <a:solidFill>
              <a:schemeClr val="tx1"/>
            </a:solidFill>
          </a:endParaRPr>
        </a:p>
      </dgm:t>
    </dgm:pt>
    <dgm:pt modelId="{46FBEEAF-11EA-4D7F-97DC-1684F65F6649}" type="parTrans" cxnId="{DAF9BD35-3B9D-4D8A-8392-C4A86CFA8016}">
      <dgm:prSet/>
      <dgm:spPr/>
      <dgm:t>
        <a:bodyPr/>
        <a:lstStyle/>
        <a:p>
          <a:endParaRPr lang="ru-RU"/>
        </a:p>
      </dgm:t>
    </dgm:pt>
    <dgm:pt modelId="{A1CF4E13-888F-462B-889E-FA8E0204D250}" type="sibTrans" cxnId="{DAF9BD35-3B9D-4D8A-8392-C4A86CFA8016}">
      <dgm:prSet/>
      <dgm:spPr/>
      <dgm:t>
        <a:bodyPr/>
        <a:lstStyle/>
        <a:p>
          <a:endParaRPr lang="ru-RU"/>
        </a:p>
      </dgm:t>
    </dgm:pt>
    <dgm:pt modelId="{B36FE677-4024-49F0-BBF2-2831D2C74F5A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Частные инвесторы боятся реализовывать проекты в сфере первичной помощи, хотя тарифа в некоторых нишах достаточно на капитальные затраты. </a:t>
          </a:r>
          <a:endParaRPr lang="ru-RU" sz="2200" b="0" dirty="0">
            <a:solidFill>
              <a:schemeClr val="tx1"/>
            </a:solidFill>
          </a:endParaRPr>
        </a:p>
      </dgm:t>
    </dgm:pt>
    <dgm:pt modelId="{C06AA2B7-C441-4E2F-A255-671F082830F9}" type="parTrans" cxnId="{0BE7643D-71CC-4688-AF0B-9917E5083967}">
      <dgm:prSet/>
      <dgm:spPr/>
      <dgm:t>
        <a:bodyPr/>
        <a:lstStyle/>
        <a:p>
          <a:endParaRPr lang="ru-RU"/>
        </a:p>
      </dgm:t>
    </dgm:pt>
    <dgm:pt modelId="{413B18CC-155E-4340-8B74-83837032217F}" type="sibTrans" cxnId="{0BE7643D-71CC-4688-AF0B-9917E5083967}">
      <dgm:prSet/>
      <dgm:spPr/>
      <dgm:t>
        <a:bodyPr/>
        <a:lstStyle/>
        <a:p>
          <a:endParaRPr lang="ru-RU"/>
        </a:p>
      </dgm:t>
    </dgm:pt>
    <dgm:pt modelId="{80766E5B-92C2-4694-8913-27A60CAF5A90}" type="pres">
      <dgm:prSet presAssocID="{4433E3E4-FF8D-4171-875D-370DA402D8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0CE91-0CE0-4D2E-BDC8-E4A539B53981}" type="pres">
      <dgm:prSet presAssocID="{EC25A5F3-404B-4A49-8747-534370E6610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542C5-EC11-4222-B961-7B494F0F6EB1}" type="pres">
      <dgm:prSet presAssocID="{02BEDD6E-1251-44A0-91D7-84AE39572B19}" presName="spacer" presStyleCnt="0"/>
      <dgm:spPr/>
    </dgm:pt>
    <dgm:pt modelId="{F1E3CEF5-6AA8-42F2-99F7-4A95B828CAFD}" type="pres">
      <dgm:prSet presAssocID="{272081F7-947D-4F22-83E5-498D9B7B775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A2A21-6FA6-48CB-BF36-DA49FA98AD13}" type="pres">
      <dgm:prSet presAssocID="{6693CE31-3FD6-47FF-A88A-8084033A4160}" presName="spacer" presStyleCnt="0"/>
      <dgm:spPr/>
    </dgm:pt>
    <dgm:pt modelId="{BD1CC4EF-1D8D-4D7C-9B2F-9956AF040B07}" type="pres">
      <dgm:prSet presAssocID="{78E69804-ED89-4B68-B4AD-360F3FB7F60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FC383-5612-423D-AAFC-56EFEEA38863}" type="pres">
      <dgm:prSet presAssocID="{A1CF4E13-888F-462B-889E-FA8E0204D250}" presName="spacer" presStyleCnt="0"/>
      <dgm:spPr/>
    </dgm:pt>
    <dgm:pt modelId="{146C3578-35D2-4C66-A7F2-BF533D12A953}" type="pres">
      <dgm:prSet presAssocID="{B36FE677-4024-49F0-BBF2-2831D2C74F5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5CDE2B-57B4-974B-BA60-7DC5FBD8FBD2}" type="presOf" srcId="{272081F7-947D-4F22-83E5-498D9B7B775D}" destId="{F1E3CEF5-6AA8-42F2-99F7-4A95B828CAFD}" srcOrd="0" destOrd="0" presId="urn:microsoft.com/office/officeart/2005/8/layout/vList2"/>
    <dgm:cxn modelId="{DAF9BD35-3B9D-4D8A-8392-C4A86CFA8016}" srcId="{4433E3E4-FF8D-4171-875D-370DA402D8D2}" destId="{78E69804-ED89-4B68-B4AD-360F3FB7F60C}" srcOrd="2" destOrd="0" parTransId="{46FBEEAF-11EA-4D7F-97DC-1684F65F6649}" sibTransId="{A1CF4E13-888F-462B-889E-FA8E0204D250}"/>
    <dgm:cxn modelId="{C84B5B81-B8D5-984A-931E-288608B1C22F}" type="presOf" srcId="{78E69804-ED89-4B68-B4AD-360F3FB7F60C}" destId="{BD1CC4EF-1D8D-4D7C-9B2F-9956AF040B07}" srcOrd="0" destOrd="0" presId="urn:microsoft.com/office/officeart/2005/8/layout/vList2"/>
    <dgm:cxn modelId="{062AC3FC-496F-2A40-99CC-2DF5EBF7F52F}" type="presOf" srcId="{4433E3E4-FF8D-4171-875D-370DA402D8D2}" destId="{80766E5B-92C2-4694-8913-27A60CAF5A90}" srcOrd="0" destOrd="0" presId="urn:microsoft.com/office/officeart/2005/8/layout/vList2"/>
    <dgm:cxn modelId="{7751BB6F-5509-48E6-8873-7AD7F20A77C5}" srcId="{4433E3E4-FF8D-4171-875D-370DA402D8D2}" destId="{EC25A5F3-404B-4A49-8747-534370E6610D}" srcOrd="0" destOrd="0" parTransId="{5C5BF58D-9675-4A7C-868C-1E0FDDE322D8}" sibTransId="{02BEDD6E-1251-44A0-91D7-84AE39572B19}"/>
    <dgm:cxn modelId="{0BE7643D-71CC-4688-AF0B-9917E5083967}" srcId="{4433E3E4-FF8D-4171-875D-370DA402D8D2}" destId="{B36FE677-4024-49F0-BBF2-2831D2C74F5A}" srcOrd="3" destOrd="0" parTransId="{C06AA2B7-C441-4E2F-A255-671F082830F9}" sibTransId="{413B18CC-155E-4340-8B74-83837032217F}"/>
    <dgm:cxn modelId="{C789E46B-3735-477E-B238-F0270D190022}" srcId="{4433E3E4-FF8D-4171-875D-370DA402D8D2}" destId="{272081F7-947D-4F22-83E5-498D9B7B775D}" srcOrd="1" destOrd="0" parTransId="{5CBB49B4-51FD-4A33-9081-9E0653E6040A}" sibTransId="{6693CE31-3FD6-47FF-A88A-8084033A4160}"/>
    <dgm:cxn modelId="{CE4F232E-9E66-1B47-9D70-9F80C744E0B8}" type="presOf" srcId="{EC25A5F3-404B-4A49-8747-534370E6610D}" destId="{D260CE91-0CE0-4D2E-BDC8-E4A539B53981}" srcOrd="0" destOrd="0" presId="urn:microsoft.com/office/officeart/2005/8/layout/vList2"/>
    <dgm:cxn modelId="{3B12AC0C-9E76-E241-8F61-E48CFA20E1FA}" type="presOf" srcId="{B36FE677-4024-49F0-BBF2-2831D2C74F5A}" destId="{146C3578-35D2-4C66-A7F2-BF533D12A953}" srcOrd="0" destOrd="0" presId="urn:microsoft.com/office/officeart/2005/8/layout/vList2"/>
    <dgm:cxn modelId="{B6A0A222-CAA7-C84D-8BFE-0F60DFA3071F}" type="presParOf" srcId="{80766E5B-92C2-4694-8913-27A60CAF5A90}" destId="{D260CE91-0CE0-4D2E-BDC8-E4A539B53981}" srcOrd="0" destOrd="0" presId="urn:microsoft.com/office/officeart/2005/8/layout/vList2"/>
    <dgm:cxn modelId="{42E3CC9A-9F21-F049-8005-A5BE0DA2F582}" type="presParOf" srcId="{80766E5B-92C2-4694-8913-27A60CAF5A90}" destId="{C63542C5-EC11-4222-B961-7B494F0F6EB1}" srcOrd="1" destOrd="0" presId="urn:microsoft.com/office/officeart/2005/8/layout/vList2"/>
    <dgm:cxn modelId="{7752B1A0-581B-3F45-96C6-F48A7699ACA2}" type="presParOf" srcId="{80766E5B-92C2-4694-8913-27A60CAF5A90}" destId="{F1E3CEF5-6AA8-42F2-99F7-4A95B828CAFD}" srcOrd="2" destOrd="0" presId="urn:microsoft.com/office/officeart/2005/8/layout/vList2"/>
    <dgm:cxn modelId="{6C6CC1A0-A5DB-1D40-8DEB-502FF9D8E732}" type="presParOf" srcId="{80766E5B-92C2-4694-8913-27A60CAF5A90}" destId="{584A2A21-6FA6-48CB-BF36-DA49FA98AD13}" srcOrd="3" destOrd="0" presId="urn:microsoft.com/office/officeart/2005/8/layout/vList2"/>
    <dgm:cxn modelId="{E15F78D0-940B-B143-B0AA-CF7195833DD4}" type="presParOf" srcId="{80766E5B-92C2-4694-8913-27A60CAF5A90}" destId="{BD1CC4EF-1D8D-4D7C-9B2F-9956AF040B07}" srcOrd="4" destOrd="0" presId="urn:microsoft.com/office/officeart/2005/8/layout/vList2"/>
    <dgm:cxn modelId="{E0AA7F0F-563B-424D-B3B8-D67869A3E146}" type="presParOf" srcId="{80766E5B-92C2-4694-8913-27A60CAF5A90}" destId="{969FC383-5612-423D-AAFC-56EFEEA38863}" srcOrd="5" destOrd="0" presId="urn:microsoft.com/office/officeart/2005/8/layout/vList2"/>
    <dgm:cxn modelId="{797B7B20-8DAB-F04C-B286-E50580B48BD2}" type="presParOf" srcId="{80766E5B-92C2-4694-8913-27A60CAF5A90}" destId="{146C3578-35D2-4C66-A7F2-BF533D12A95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33E3E4-FF8D-4171-875D-370DA402D8D2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C25A5F3-404B-4A49-8747-534370E6610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Тарифный маневр</a:t>
          </a:r>
          <a:endParaRPr lang="ru-RU" sz="2200" b="0" dirty="0">
            <a:solidFill>
              <a:schemeClr val="tx1"/>
            </a:solidFill>
          </a:endParaRPr>
        </a:p>
      </dgm:t>
    </dgm:pt>
    <dgm:pt modelId="{5C5BF58D-9675-4A7C-868C-1E0FDDE322D8}" type="parTrans" cxnId="{7751BB6F-5509-48E6-8873-7AD7F20A77C5}">
      <dgm:prSet/>
      <dgm:spPr/>
      <dgm:t>
        <a:bodyPr/>
        <a:lstStyle/>
        <a:p>
          <a:endParaRPr lang="ru-RU"/>
        </a:p>
      </dgm:t>
    </dgm:pt>
    <dgm:pt modelId="{02BEDD6E-1251-44A0-91D7-84AE39572B19}" type="sibTrans" cxnId="{7751BB6F-5509-48E6-8873-7AD7F20A77C5}">
      <dgm:prSet/>
      <dgm:spPr/>
      <dgm:t>
        <a:bodyPr/>
        <a:lstStyle/>
        <a:p>
          <a:endParaRPr lang="ru-RU"/>
        </a:p>
      </dgm:t>
    </dgm:pt>
    <dgm:pt modelId="{272081F7-947D-4F22-83E5-498D9B7B775D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Смягчение ригидности способов оплаты</a:t>
          </a:r>
          <a:endParaRPr lang="ru-RU" sz="2200" b="0" dirty="0">
            <a:solidFill>
              <a:schemeClr val="tx1"/>
            </a:solidFill>
          </a:endParaRPr>
        </a:p>
      </dgm:t>
    </dgm:pt>
    <dgm:pt modelId="{5CBB49B4-51FD-4A33-9081-9E0653E6040A}" type="parTrans" cxnId="{C789E46B-3735-477E-B238-F0270D190022}">
      <dgm:prSet/>
      <dgm:spPr/>
      <dgm:t>
        <a:bodyPr/>
        <a:lstStyle/>
        <a:p>
          <a:endParaRPr lang="ru-RU"/>
        </a:p>
      </dgm:t>
    </dgm:pt>
    <dgm:pt modelId="{6693CE31-3FD6-47FF-A88A-8084033A4160}" type="sibTrans" cxnId="{C789E46B-3735-477E-B238-F0270D190022}">
      <dgm:prSet/>
      <dgm:spPr/>
      <dgm:t>
        <a:bodyPr/>
        <a:lstStyle/>
        <a:p>
          <a:endParaRPr lang="ru-RU"/>
        </a:p>
      </dgm:t>
    </dgm:pt>
    <dgm:pt modelId="{78E69804-ED89-4B68-B4AD-360F3FB7F60C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Окончательное выравнивание условий (налоговое регулирование)</a:t>
          </a:r>
          <a:endParaRPr lang="ru-RU" sz="2200" b="0" dirty="0">
            <a:solidFill>
              <a:schemeClr val="tx1"/>
            </a:solidFill>
          </a:endParaRPr>
        </a:p>
      </dgm:t>
    </dgm:pt>
    <dgm:pt modelId="{46FBEEAF-11EA-4D7F-97DC-1684F65F6649}" type="parTrans" cxnId="{DAF9BD35-3B9D-4D8A-8392-C4A86CFA8016}">
      <dgm:prSet/>
      <dgm:spPr/>
      <dgm:t>
        <a:bodyPr/>
        <a:lstStyle/>
        <a:p>
          <a:endParaRPr lang="ru-RU"/>
        </a:p>
      </dgm:t>
    </dgm:pt>
    <dgm:pt modelId="{A1CF4E13-888F-462B-889E-FA8E0204D250}" type="sibTrans" cxnId="{DAF9BD35-3B9D-4D8A-8392-C4A86CFA8016}">
      <dgm:prSet/>
      <dgm:spPr/>
      <dgm:t>
        <a:bodyPr/>
        <a:lstStyle/>
        <a:p>
          <a:endParaRPr lang="ru-RU"/>
        </a:p>
      </dgm:t>
    </dgm:pt>
    <dgm:pt modelId="{B36FE677-4024-49F0-BBF2-2831D2C74F5A}">
      <dgm:prSet custT="1"/>
      <dgm:spPr>
        <a:solidFill>
          <a:srgbClr val="96A0B4">
            <a:alpha val="30000"/>
          </a:srgbClr>
        </a:solidFill>
      </dgm:spPr>
      <dgm:t>
        <a:bodyPr/>
        <a:lstStyle/>
        <a:p>
          <a:pPr algn="l" rtl="0"/>
          <a:r>
            <a:rPr lang="ru-RU" sz="2200" b="0" dirty="0" smtClean="0">
              <a:solidFill>
                <a:schemeClr val="tx1"/>
              </a:solidFill>
            </a:rPr>
            <a:t>Субсидии на реновацию оборудования стоимостью свыше 100 тысяч рублей</a:t>
          </a:r>
          <a:endParaRPr lang="ru-RU" sz="2200" b="0" dirty="0">
            <a:solidFill>
              <a:schemeClr val="tx1"/>
            </a:solidFill>
          </a:endParaRPr>
        </a:p>
      </dgm:t>
    </dgm:pt>
    <dgm:pt modelId="{C06AA2B7-C441-4E2F-A255-671F082830F9}" type="parTrans" cxnId="{0BE7643D-71CC-4688-AF0B-9917E5083967}">
      <dgm:prSet/>
      <dgm:spPr/>
      <dgm:t>
        <a:bodyPr/>
        <a:lstStyle/>
        <a:p>
          <a:endParaRPr lang="ru-RU"/>
        </a:p>
      </dgm:t>
    </dgm:pt>
    <dgm:pt modelId="{413B18CC-155E-4340-8B74-83837032217F}" type="sibTrans" cxnId="{0BE7643D-71CC-4688-AF0B-9917E5083967}">
      <dgm:prSet/>
      <dgm:spPr/>
      <dgm:t>
        <a:bodyPr/>
        <a:lstStyle/>
        <a:p>
          <a:endParaRPr lang="ru-RU"/>
        </a:p>
      </dgm:t>
    </dgm:pt>
    <dgm:pt modelId="{80766E5B-92C2-4694-8913-27A60CAF5A90}" type="pres">
      <dgm:prSet presAssocID="{4433E3E4-FF8D-4171-875D-370DA402D8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0CE91-0CE0-4D2E-BDC8-E4A539B53981}" type="pres">
      <dgm:prSet presAssocID="{EC25A5F3-404B-4A49-8747-534370E6610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542C5-EC11-4222-B961-7B494F0F6EB1}" type="pres">
      <dgm:prSet presAssocID="{02BEDD6E-1251-44A0-91D7-84AE39572B19}" presName="spacer" presStyleCnt="0"/>
      <dgm:spPr/>
    </dgm:pt>
    <dgm:pt modelId="{F1E3CEF5-6AA8-42F2-99F7-4A95B828CAFD}" type="pres">
      <dgm:prSet presAssocID="{272081F7-947D-4F22-83E5-498D9B7B775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A2A21-6FA6-48CB-BF36-DA49FA98AD13}" type="pres">
      <dgm:prSet presAssocID="{6693CE31-3FD6-47FF-A88A-8084033A4160}" presName="spacer" presStyleCnt="0"/>
      <dgm:spPr/>
    </dgm:pt>
    <dgm:pt modelId="{BD1CC4EF-1D8D-4D7C-9B2F-9956AF040B07}" type="pres">
      <dgm:prSet presAssocID="{78E69804-ED89-4B68-B4AD-360F3FB7F60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FC383-5612-423D-AAFC-56EFEEA38863}" type="pres">
      <dgm:prSet presAssocID="{A1CF4E13-888F-462B-889E-FA8E0204D250}" presName="spacer" presStyleCnt="0"/>
      <dgm:spPr/>
    </dgm:pt>
    <dgm:pt modelId="{146C3578-35D2-4C66-A7F2-BF533D12A953}" type="pres">
      <dgm:prSet presAssocID="{B36FE677-4024-49F0-BBF2-2831D2C74F5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F9BD35-3B9D-4D8A-8392-C4A86CFA8016}" srcId="{4433E3E4-FF8D-4171-875D-370DA402D8D2}" destId="{78E69804-ED89-4B68-B4AD-360F3FB7F60C}" srcOrd="2" destOrd="0" parTransId="{46FBEEAF-11EA-4D7F-97DC-1684F65F6649}" sibTransId="{A1CF4E13-888F-462B-889E-FA8E0204D250}"/>
    <dgm:cxn modelId="{579CA138-24A4-A143-A67B-597F4E9CDD49}" type="presOf" srcId="{EC25A5F3-404B-4A49-8747-534370E6610D}" destId="{D260CE91-0CE0-4D2E-BDC8-E4A539B53981}" srcOrd="0" destOrd="0" presId="urn:microsoft.com/office/officeart/2005/8/layout/vList2"/>
    <dgm:cxn modelId="{BF51C813-B66A-7C4D-94E1-BE2D6A5CADD8}" type="presOf" srcId="{4433E3E4-FF8D-4171-875D-370DA402D8D2}" destId="{80766E5B-92C2-4694-8913-27A60CAF5A90}" srcOrd="0" destOrd="0" presId="urn:microsoft.com/office/officeart/2005/8/layout/vList2"/>
    <dgm:cxn modelId="{0BE7643D-71CC-4688-AF0B-9917E5083967}" srcId="{4433E3E4-FF8D-4171-875D-370DA402D8D2}" destId="{B36FE677-4024-49F0-BBF2-2831D2C74F5A}" srcOrd="3" destOrd="0" parTransId="{C06AA2B7-C441-4E2F-A255-671F082830F9}" sibTransId="{413B18CC-155E-4340-8B74-83837032217F}"/>
    <dgm:cxn modelId="{7751BB6F-5509-48E6-8873-7AD7F20A77C5}" srcId="{4433E3E4-FF8D-4171-875D-370DA402D8D2}" destId="{EC25A5F3-404B-4A49-8747-534370E6610D}" srcOrd="0" destOrd="0" parTransId="{5C5BF58D-9675-4A7C-868C-1E0FDDE322D8}" sibTransId="{02BEDD6E-1251-44A0-91D7-84AE39572B19}"/>
    <dgm:cxn modelId="{4E0CC3FE-5DC7-DB4D-A2B7-92230C394BA3}" type="presOf" srcId="{B36FE677-4024-49F0-BBF2-2831D2C74F5A}" destId="{146C3578-35D2-4C66-A7F2-BF533D12A953}" srcOrd="0" destOrd="0" presId="urn:microsoft.com/office/officeart/2005/8/layout/vList2"/>
    <dgm:cxn modelId="{C789E46B-3735-477E-B238-F0270D190022}" srcId="{4433E3E4-FF8D-4171-875D-370DA402D8D2}" destId="{272081F7-947D-4F22-83E5-498D9B7B775D}" srcOrd="1" destOrd="0" parTransId="{5CBB49B4-51FD-4A33-9081-9E0653E6040A}" sibTransId="{6693CE31-3FD6-47FF-A88A-8084033A4160}"/>
    <dgm:cxn modelId="{CACCAC3B-3091-3042-8FF6-85B9310E13DF}" type="presOf" srcId="{78E69804-ED89-4B68-B4AD-360F3FB7F60C}" destId="{BD1CC4EF-1D8D-4D7C-9B2F-9956AF040B07}" srcOrd="0" destOrd="0" presId="urn:microsoft.com/office/officeart/2005/8/layout/vList2"/>
    <dgm:cxn modelId="{72EE57DB-E61E-2245-B818-9A392B59E1F7}" type="presOf" srcId="{272081F7-947D-4F22-83E5-498D9B7B775D}" destId="{F1E3CEF5-6AA8-42F2-99F7-4A95B828CAFD}" srcOrd="0" destOrd="0" presId="urn:microsoft.com/office/officeart/2005/8/layout/vList2"/>
    <dgm:cxn modelId="{828AF2F5-22D4-1A4A-8A8B-2EE0E1224FD8}" type="presParOf" srcId="{80766E5B-92C2-4694-8913-27A60CAF5A90}" destId="{D260CE91-0CE0-4D2E-BDC8-E4A539B53981}" srcOrd="0" destOrd="0" presId="urn:microsoft.com/office/officeart/2005/8/layout/vList2"/>
    <dgm:cxn modelId="{8C4D9944-D59D-D643-B63C-8BE002E9179C}" type="presParOf" srcId="{80766E5B-92C2-4694-8913-27A60CAF5A90}" destId="{C63542C5-EC11-4222-B961-7B494F0F6EB1}" srcOrd="1" destOrd="0" presId="urn:microsoft.com/office/officeart/2005/8/layout/vList2"/>
    <dgm:cxn modelId="{FBC892FD-D895-A347-9890-CB321BAE8443}" type="presParOf" srcId="{80766E5B-92C2-4694-8913-27A60CAF5A90}" destId="{F1E3CEF5-6AA8-42F2-99F7-4A95B828CAFD}" srcOrd="2" destOrd="0" presId="urn:microsoft.com/office/officeart/2005/8/layout/vList2"/>
    <dgm:cxn modelId="{D39FF11E-A910-4F49-8F78-9B6F5A240B3E}" type="presParOf" srcId="{80766E5B-92C2-4694-8913-27A60CAF5A90}" destId="{584A2A21-6FA6-48CB-BF36-DA49FA98AD13}" srcOrd="3" destOrd="0" presId="urn:microsoft.com/office/officeart/2005/8/layout/vList2"/>
    <dgm:cxn modelId="{371739DC-E66E-D842-A9E7-BABE029EDD3C}" type="presParOf" srcId="{80766E5B-92C2-4694-8913-27A60CAF5A90}" destId="{BD1CC4EF-1D8D-4D7C-9B2F-9956AF040B07}" srcOrd="4" destOrd="0" presId="urn:microsoft.com/office/officeart/2005/8/layout/vList2"/>
    <dgm:cxn modelId="{4114135F-0F47-5946-A4D2-25F9A313CB83}" type="presParOf" srcId="{80766E5B-92C2-4694-8913-27A60CAF5A90}" destId="{969FC383-5612-423D-AAFC-56EFEEA38863}" srcOrd="5" destOrd="0" presId="urn:microsoft.com/office/officeart/2005/8/layout/vList2"/>
    <dgm:cxn modelId="{2F3E7235-7160-EE49-8DA9-FE7E253EC2B8}" type="presParOf" srcId="{80766E5B-92C2-4694-8913-27A60CAF5A90}" destId="{146C3578-35D2-4C66-A7F2-BF533D12A95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0B718-5F02-4347-9575-A8F7BF682D48}">
      <dsp:nvSpPr>
        <dsp:cNvPr id="0" name=""/>
        <dsp:cNvSpPr/>
      </dsp:nvSpPr>
      <dsp:spPr>
        <a:xfrm>
          <a:off x="0" y="93911"/>
          <a:ext cx="7954775" cy="121680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В системе ОМС работают не более 500 организаций «иной формы собственности»; 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9399" y="153310"/>
        <a:ext cx="7835977" cy="1098002"/>
      </dsp:txXfrm>
    </dsp:sp>
    <dsp:sp modelId="{A2D2B090-0398-4B70-A366-A2F07B302704}">
      <dsp:nvSpPr>
        <dsp:cNvPr id="0" name=""/>
        <dsp:cNvSpPr/>
      </dsp:nvSpPr>
      <dsp:spPr>
        <a:xfrm>
          <a:off x="0" y="1497912"/>
          <a:ext cx="7954775" cy="121680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Частную медицину никто на уровне Министерства по здравоохранению не воспринимает всерьез;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9399" y="1557311"/>
        <a:ext cx="7835977" cy="1098002"/>
      </dsp:txXfrm>
    </dsp:sp>
    <dsp:sp modelId="{E6AB0E7E-B23C-41A7-BEE7-954BD6723F3D}">
      <dsp:nvSpPr>
        <dsp:cNvPr id="0" name=""/>
        <dsp:cNvSpPr/>
      </dsp:nvSpPr>
      <dsp:spPr>
        <a:xfrm>
          <a:off x="0" y="2901912"/>
          <a:ext cx="7954775" cy="121680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</a:rPr>
            <a:t>Диалог в экспертном сообществе отсутствует;</a:t>
          </a:r>
          <a:endParaRPr lang="ru-RU" sz="2200" kern="1200">
            <a:solidFill>
              <a:schemeClr val="tx1"/>
            </a:solidFill>
          </a:endParaRPr>
        </a:p>
      </dsp:txBody>
      <dsp:txXfrm>
        <a:off x="59399" y="2961311"/>
        <a:ext cx="7835977" cy="1098002"/>
      </dsp:txXfrm>
    </dsp:sp>
    <dsp:sp modelId="{20409403-BD8F-4FA8-86D2-BDDA0E801EFC}">
      <dsp:nvSpPr>
        <dsp:cNvPr id="0" name=""/>
        <dsp:cNvSpPr/>
      </dsp:nvSpPr>
      <dsp:spPr>
        <a:xfrm>
          <a:off x="0" y="4305912"/>
          <a:ext cx="7954775" cy="121680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Примеры государственно-частного партнерства на рынке отсутствуют.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9399" y="4365311"/>
        <a:ext cx="7835977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0CE91-0CE0-4D2E-BDC8-E4A539B53981}">
      <dsp:nvSpPr>
        <dsp:cNvPr id="0" name=""/>
        <dsp:cNvSpPr/>
      </dsp:nvSpPr>
      <dsp:spPr>
        <a:xfrm>
          <a:off x="0" y="1603"/>
          <a:ext cx="8184402" cy="104832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В системе ОМС более 1700 организаций негосударственной формы собственности;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1175" y="52778"/>
        <a:ext cx="8082052" cy="945970"/>
      </dsp:txXfrm>
    </dsp:sp>
    <dsp:sp modelId="{F1E3CEF5-6AA8-42F2-99F7-4A95B828CAFD}">
      <dsp:nvSpPr>
        <dsp:cNvPr id="0" name=""/>
        <dsp:cNvSpPr/>
      </dsp:nvSpPr>
      <dsp:spPr>
        <a:xfrm>
          <a:off x="0" y="1211203"/>
          <a:ext cx="8184402" cy="1135057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Несколько пример концессий в сфере здравоохранения, работает отдельные совместные проекты в сфере диализа;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5409" y="1266612"/>
        <a:ext cx="8073584" cy="1024239"/>
      </dsp:txXfrm>
    </dsp:sp>
    <dsp:sp modelId="{BD1CC4EF-1D8D-4D7C-9B2F-9956AF040B07}">
      <dsp:nvSpPr>
        <dsp:cNvPr id="0" name=""/>
        <dsp:cNvSpPr/>
      </dsp:nvSpPr>
      <dsp:spPr>
        <a:xfrm>
          <a:off x="0" y="2507540"/>
          <a:ext cx="8184402" cy="104832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</a:rPr>
            <a:t>В НПА есть упоминание «кроме частной системы здравоохранения»;</a:t>
          </a:r>
          <a:endParaRPr lang="ru-RU" sz="2200" kern="1200">
            <a:solidFill>
              <a:schemeClr val="tx1"/>
            </a:solidFill>
          </a:endParaRPr>
        </a:p>
      </dsp:txBody>
      <dsp:txXfrm>
        <a:off x="51175" y="2558715"/>
        <a:ext cx="8082052" cy="945970"/>
      </dsp:txXfrm>
    </dsp:sp>
    <dsp:sp modelId="{E71B5823-AE8F-40F3-B29F-C61FB789414C}">
      <dsp:nvSpPr>
        <dsp:cNvPr id="0" name=""/>
        <dsp:cNvSpPr/>
      </dsp:nvSpPr>
      <dsp:spPr>
        <a:xfrm>
          <a:off x="0" y="3717140"/>
          <a:ext cx="8184402" cy="104832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Власть и бизнес находятся в активном диалоге;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1175" y="3768315"/>
        <a:ext cx="8082052" cy="945970"/>
      </dsp:txXfrm>
    </dsp:sp>
    <dsp:sp modelId="{6EAA93C4-D84B-4550-8079-0F6EC2E3713F}">
      <dsp:nvSpPr>
        <dsp:cNvPr id="0" name=""/>
        <dsp:cNvSpPr/>
      </dsp:nvSpPr>
      <dsp:spPr>
        <a:xfrm>
          <a:off x="0" y="4926740"/>
          <a:ext cx="8184402" cy="104832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Появился заместитель министра здравоохранения по ГЧП.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1175" y="4977915"/>
        <a:ext cx="8082052" cy="9459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0B718-5F02-4347-9575-A8F7BF682D48}">
      <dsp:nvSpPr>
        <dsp:cNvPr id="0" name=""/>
        <dsp:cNvSpPr/>
      </dsp:nvSpPr>
      <dsp:spPr>
        <a:xfrm>
          <a:off x="0" y="227268"/>
          <a:ext cx="7893443" cy="897207"/>
        </a:xfrm>
        <a:prstGeom prst="roundRect">
          <a:avLst/>
        </a:prstGeom>
        <a:solidFill>
          <a:srgbClr val="96A0B4">
            <a:alpha val="30000"/>
          </a:srgbClr>
        </a:solidFill>
        <a:ln w="12700" cap="flat" cmpd="sng" algn="ctr">
          <a:noFill/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Центры общей врачебной практики и сельские врачебные амбулатории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43798" y="271066"/>
        <a:ext cx="7805847" cy="809611"/>
      </dsp:txXfrm>
    </dsp:sp>
    <dsp:sp modelId="{A2D2B090-0398-4B70-A366-A2F07B302704}">
      <dsp:nvSpPr>
        <dsp:cNvPr id="0" name=""/>
        <dsp:cNvSpPr/>
      </dsp:nvSpPr>
      <dsp:spPr>
        <a:xfrm>
          <a:off x="0" y="1311676"/>
          <a:ext cx="7893443" cy="877665"/>
        </a:xfrm>
        <a:prstGeom prst="roundRect">
          <a:avLst/>
        </a:prstGeom>
        <a:solidFill>
          <a:srgbClr val="96A0B4">
            <a:alpha val="30000"/>
          </a:srgbClr>
        </a:solidFill>
        <a:ln w="12700" cap="flat" cmpd="sng" algn="ctr">
          <a:noFill/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До конца 2014 года: 40 центров ВОП и 50 врачебных амбулаторий в 4 регионах РФ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42844" y="1354520"/>
        <a:ext cx="7807755" cy="791977"/>
      </dsp:txXfrm>
    </dsp:sp>
    <dsp:sp modelId="{E6AB0E7E-B23C-41A7-BEE7-954BD6723F3D}">
      <dsp:nvSpPr>
        <dsp:cNvPr id="0" name=""/>
        <dsp:cNvSpPr/>
      </dsp:nvSpPr>
      <dsp:spPr>
        <a:xfrm>
          <a:off x="0" y="2376542"/>
          <a:ext cx="7893443" cy="1216800"/>
        </a:xfrm>
        <a:prstGeom prst="roundRect">
          <a:avLst/>
        </a:prstGeom>
        <a:solidFill>
          <a:srgbClr val="96A0B4">
            <a:alpha val="30000"/>
          </a:srgbClr>
        </a:solidFill>
        <a:ln w="12700" cap="flat" cmpd="sng" algn="ctr">
          <a:noFill/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Схема: государство декларирует дефициты доступности помощи, инвестор вкладывает деньги и работает по общим для всех тарифам ОМС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9399" y="2435941"/>
        <a:ext cx="7774645" cy="1098002"/>
      </dsp:txXfrm>
    </dsp:sp>
    <dsp:sp modelId="{3600D3F7-FA39-3A46-88DF-562E890B5913}">
      <dsp:nvSpPr>
        <dsp:cNvPr id="0" name=""/>
        <dsp:cNvSpPr/>
      </dsp:nvSpPr>
      <dsp:spPr>
        <a:xfrm>
          <a:off x="0" y="3780542"/>
          <a:ext cx="7893443" cy="1216800"/>
        </a:xfrm>
        <a:prstGeom prst="roundRect">
          <a:avLst/>
        </a:prstGeom>
        <a:solidFill>
          <a:srgbClr val="96A0B4">
            <a:alpha val="30000"/>
          </a:srgbClr>
        </a:solidFill>
        <a:ln w="12700" cap="flat" cmpd="sng" algn="ctr">
          <a:noFill/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Возврат инвестиций обеспечивается за счет более эффективного хозяйствования. Расходы бюджета региона = 0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9399" y="3839941"/>
        <a:ext cx="7774645" cy="1098002"/>
      </dsp:txXfrm>
    </dsp:sp>
    <dsp:sp modelId="{20409403-BD8F-4FA8-86D2-BDDA0E801EFC}">
      <dsp:nvSpPr>
        <dsp:cNvPr id="0" name=""/>
        <dsp:cNvSpPr/>
      </dsp:nvSpPr>
      <dsp:spPr>
        <a:xfrm>
          <a:off x="0" y="5184542"/>
          <a:ext cx="7893443" cy="803294"/>
        </a:xfrm>
        <a:prstGeom prst="roundRect">
          <a:avLst/>
        </a:prstGeom>
        <a:solidFill>
          <a:srgbClr val="96A0B4">
            <a:alpha val="30000"/>
          </a:srgbClr>
        </a:solidFill>
        <a:ln w="12700" cap="flat" cmpd="sng" algn="ctr">
          <a:noFill/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Оказывается только бесплатная помощь по ОМС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39214" y="5223756"/>
        <a:ext cx="7815015" cy="724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0CE91-0CE0-4D2E-BDC8-E4A539B53981}">
      <dsp:nvSpPr>
        <dsp:cNvPr id="0" name=""/>
        <dsp:cNvSpPr/>
      </dsp:nvSpPr>
      <dsp:spPr>
        <a:xfrm>
          <a:off x="0" y="1314421"/>
          <a:ext cx="7929618" cy="895649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Новый район с общим количеством проживающих 80 000 человек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43722" y="1358143"/>
        <a:ext cx="7842174" cy="808205"/>
      </dsp:txXfrm>
    </dsp:sp>
    <dsp:sp modelId="{F1E3CEF5-6AA8-42F2-99F7-4A95B828CAFD}">
      <dsp:nvSpPr>
        <dsp:cNvPr id="0" name=""/>
        <dsp:cNvSpPr/>
      </dsp:nvSpPr>
      <dsp:spPr>
        <a:xfrm>
          <a:off x="0" y="2441295"/>
          <a:ext cx="7929618" cy="772923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Законодательство о ГЧП Санкт-Петербурга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37731" y="2479026"/>
        <a:ext cx="7854156" cy="697461"/>
      </dsp:txXfrm>
    </dsp:sp>
    <dsp:sp modelId="{344404EA-D609-1C4A-8F7B-711C03D3B595}">
      <dsp:nvSpPr>
        <dsp:cNvPr id="0" name=""/>
        <dsp:cNvSpPr/>
      </dsp:nvSpPr>
      <dsp:spPr>
        <a:xfrm>
          <a:off x="0" y="3401418"/>
          <a:ext cx="7929618" cy="121680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Схема: частный партнер создает инфраструктуру и занимается ее целевой (медицинской) и технической эксплуатацией.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9399" y="3460817"/>
        <a:ext cx="7810820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0CE91-0CE0-4D2E-BDC8-E4A539B53981}">
      <dsp:nvSpPr>
        <dsp:cNvPr id="0" name=""/>
        <dsp:cNvSpPr/>
      </dsp:nvSpPr>
      <dsp:spPr>
        <a:xfrm>
          <a:off x="0" y="13403"/>
          <a:ext cx="7929618" cy="1742433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Дороже</a:t>
          </a:r>
          <a:r>
            <a:rPr lang="ru-RU" sz="2200" b="0" kern="1200" dirty="0" smtClean="0">
              <a:solidFill>
                <a:schemeClr val="tx1"/>
              </a:solidFill>
            </a:rPr>
            <a:t>: привлечение проектного финансирования ЛЮБЫМ частным партнером всегда будет дороже (10,75-12% + доход на собственный капитал), чем непосредственно субъектом РФ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85059" y="98462"/>
        <a:ext cx="7759500" cy="1572315"/>
      </dsp:txXfrm>
    </dsp:sp>
    <dsp:sp modelId="{F1E3CEF5-6AA8-42F2-99F7-4A95B828CAFD}">
      <dsp:nvSpPr>
        <dsp:cNvPr id="0" name=""/>
        <dsp:cNvSpPr/>
      </dsp:nvSpPr>
      <dsp:spPr>
        <a:xfrm>
          <a:off x="0" y="1987060"/>
          <a:ext cx="7929618" cy="978355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Дольше</a:t>
          </a:r>
          <a:r>
            <a:rPr lang="ru-RU" sz="2200" b="0" kern="1200" dirty="0" smtClean="0">
              <a:solidFill>
                <a:schemeClr val="tx1"/>
              </a:solidFill>
            </a:rPr>
            <a:t>: подготовка проекта всегда </a:t>
          </a:r>
          <a:r>
            <a:rPr lang="ru-RU" sz="2200" b="0" kern="1200" dirty="0" err="1" smtClean="0">
              <a:solidFill>
                <a:schemeClr val="tx1"/>
              </a:solidFill>
            </a:rPr>
            <a:t>трудозатратнее</a:t>
          </a:r>
          <a:r>
            <a:rPr lang="ru-RU" sz="2200" b="0" kern="1200" dirty="0" smtClean="0">
              <a:solidFill>
                <a:schemeClr val="tx1"/>
              </a:solidFill>
            </a:rPr>
            <a:t>, чем </a:t>
          </a:r>
          <a:r>
            <a:rPr lang="ru-RU" sz="2200" b="0" kern="1200" dirty="0" err="1" smtClean="0">
              <a:solidFill>
                <a:schemeClr val="tx1"/>
              </a:solidFill>
            </a:rPr>
            <a:t>госзакупка</a:t>
          </a:r>
          <a:r>
            <a:rPr lang="ru-RU" sz="2200" b="0" kern="1200" dirty="0" smtClean="0">
              <a:solidFill>
                <a:schemeClr val="tx1"/>
              </a:solidFill>
            </a:rPr>
            <a:t> по ФКС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47759" y="2034819"/>
        <a:ext cx="7834100" cy="882837"/>
      </dsp:txXfrm>
    </dsp:sp>
    <dsp:sp modelId="{BD1CC4EF-1D8D-4D7C-9B2F-9956AF040B07}">
      <dsp:nvSpPr>
        <dsp:cNvPr id="0" name=""/>
        <dsp:cNvSpPr/>
      </dsp:nvSpPr>
      <dsp:spPr>
        <a:xfrm>
          <a:off x="0" y="3152616"/>
          <a:ext cx="7929618" cy="121680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Сложнее</a:t>
          </a:r>
          <a:r>
            <a:rPr lang="ru-RU" sz="2200" b="0" kern="1200" dirty="0" smtClean="0">
              <a:solidFill>
                <a:schemeClr val="tx1"/>
              </a:solidFill>
            </a:rPr>
            <a:t>: компетенции ИОГВ?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9399" y="3212015"/>
        <a:ext cx="7810820" cy="1098002"/>
      </dsp:txXfrm>
    </dsp:sp>
    <dsp:sp modelId="{6EAA93C4-D84B-4550-8079-0F6EC2E3713F}">
      <dsp:nvSpPr>
        <dsp:cNvPr id="0" name=""/>
        <dsp:cNvSpPr/>
      </dsp:nvSpPr>
      <dsp:spPr>
        <a:xfrm>
          <a:off x="0" y="4556616"/>
          <a:ext cx="7929618" cy="1076868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Несет </a:t>
          </a:r>
          <a:r>
            <a:rPr lang="ru-RU" sz="2200" b="1" kern="1200" dirty="0" smtClean="0">
              <a:solidFill>
                <a:schemeClr val="tx1"/>
              </a:solidFill>
            </a:rPr>
            <a:t>дополнительные расходы</a:t>
          </a:r>
          <a:r>
            <a:rPr lang="ru-RU" sz="2200" b="0" kern="1200" dirty="0" smtClean="0">
              <a:solidFill>
                <a:schemeClr val="tx1"/>
              </a:solidFill>
            </a:rPr>
            <a:t>: «упаковка» проекта может стоить до 10% от общей стоимости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2568" y="4609184"/>
        <a:ext cx="7824482" cy="9717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0CE91-0CE0-4D2E-BDC8-E4A539B53981}">
      <dsp:nvSpPr>
        <dsp:cNvPr id="0" name=""/>
        <dsp:cNvSpPr/>
      </dsp:nvSpPr>
      <dsp:spPr>
        <a:xfrm>
          <a:off x="0" y="0"/>
          <a:ext cx="7929618" cy="486951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Стадия 1</a:t>
          </a:r>
          <a:r>
            <a:rPr lang="ru-RU" sz="2200" b="0" kern="1200" dirty="0" smtClean="0">
              <a:solidFill>
                <a:schemeClr val="tx1"/>
              </a:solidFill>
            </a:rPr>
            <a:t>: Концепция проекта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23771" y="23771"/>
        <a:ext cx="7882076" cy="439409"/>
      </dsp:txXfrm>
    </dsp:sp>
    <dsp:sp modelId="{6B39D338-DF08-E148-87D0-354F4209DF54}">
      <dsp:nvSpPr>
        <dsp:cNvPr id="0" name=""/>
        <dsp:cNvSpPr/>
      </dsp:nvSpPr>
      <dsp:spPr>
        <a:xfrm>
          <a:off x="0" y="570385"/>
          <a:ext cx="7929618" cy="516928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Стадия 2:</a:t>
          </a:r>
          <a:r>
            <a:rPr lang="ru-RU" sz="2200" b="0" kern="1200" dirty="0" smtClean="0">
              <a:solidFill>
                <a:schemeClr val="tx1"/>
              </a:solidFill>
            </a:rPr>
            <a:t> Согласование концепции в МВК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25234" y="595619"/>
        <a:ext cx="7879150" cy="466460"/>
      </dsp:txXfrm>
    </dsp:sp>
    <dsp:sp modelId="{F1E3CEF5-6AA8-42F2-99F7-4A95B828CAFD}">
      <dsp:nvSpPr>
        <dsp:cNvPr id="0" name=""/>
        <dsp:cNvSpPr/>
      </dsp:nvSpPr>
      <dsp:spPr>
        <a:xfrm>
          <a:off x="0" y="1165074"/>
          <a:ext cx="7929618" cy="521799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Стадия 3</a:t>
          </a:r>
          <a:r>
            <a:rPr lang="ru-RU" sz="2200" b="0" kern="1200" dirty="0" smtClean="0">
              <a:solidFill>
                <a:schemeClr val="tx1"/>
              </a:solidFill>
            </a:rPr>
            <a:t>: Подготовка конкурсной документации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25472" y="1190546"/>
        <a:ext cx="7878674" cy="470855"/>
      </dsp:txXfrm>
    </dsp:sp>
    <dsp:sp modelId="{BD1CC4EF-1D8D-4D7C-9B2F-9956AF040B07}">
      <dsp:nvSpPr>
        <dsp:cNvPr id="0" name=""/>
        <dsp:cNvSpPr/>
      </dsp:nvSpPr>
      <dsp:spPr>
        <a:xfrm>
          <a:off x="0" y="1764634"/>
          <a:ext cx="7929618" cy="537030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Стадия 4</a:t>
          </a:r>
          <a:r>
            <a:rPr lang="ru-RU" sz="2200" b="0" kern="1200" dirty="0" smtClean="0">
              <a:solidFill>
                <a:schemeClr val="tx1"/>
              </a:solidFill>
            </a:rPr>
            <a:t>: Конкурс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26216" y="1790850"/>
        <a:ext cx="7877186" cy="484598"/>
      </dsp:txXfrm>
    </dsp:sp>
    <dsp:sp modelId="{6EAA93C4-D84B-4550-8079-0F6EC2E3713F}">
      <dsp:nvSpPr>
        <dsp:cNvPr id="0" name=""/>
        <dsp:cNvSpPr/>
      </dsp:nvSpPr>
      <dsp:spPr>
        <a:xfrm>
          <a:off x="0" y="2379424"/>
          <a:ext cx="7929618" cy="475271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Стадия 5:</a:t>
          </a:r>
          <a:r>
            <a:rPr lang="ru-RU" sz="2200" b="0" kern="1200" dirty="0" smtClean="0">
              <a:solidFill>
                <a:schemeClr val="tx1"/>
              </a:solidFill>
            </a:rPr>
            <a:t> Подписание договора и финансовое закрытие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23201" y="2402625"/>
        <a:ext cx="7883216" cy="4288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42DFF-BD7B-4EF0-8CCA-9572A9D07DE8}">
      <dsp:nvSpPr>
        <dsp:cNvPr id="0" name=""/>
        <dsp:cNvSpPr/>
      </dsp:nvSpPr>
      <dsp:spPr>
        <a:xfrm>
          <a:off x="4672" y="121623"/>
          <a:ext cx="3213136" cy="3213136"/>
        </a:xfrm>
        <a:prstGeom prst="ellipse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Затраты на инфраструктуру</a:t>
          </a:r>
          <a:endParaRPr lang="ru-RU" sz="2500" kern="1200" dirty="0"/>
        </a:p>
      </dsp:txBody>
      <dsp:txXfrm>
        <a:off x="475225" y="592176"/>
        <a:ext cx="2272030" cy="2272030"/>
      </dsp:txXfrm>
    </dsp:sp>
    <dsp:sp modelId="{39F0C0AA-4C91-413C-AF35-0C2531817950}">
      <dsp:nvSpPr>
        <dsp:cNvPr id="0" name=""/>
        <dsp:cNvSpPr/>
      </dsp:nvSpPr>
      <dsp:spPr>
        <a:xfrm>
          <a:off x="3478715" y="796381"/>
          <a:ext cx="1863619" cy="1863619"/>
        </a:xfrm>
        <a:prstGeom prst="mathEqual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725738" y="1180287"/>
        <a:ext cx="1369573" cy="1095807"/>
      </dsp:txXfrm>
    </dsp:sp>
    <dsp:sp modelId="{608B3A51-EB89-4205-BC88-AF820E577DCF}">
      <dsp:nvSpPr>
        <dsp:cNvPr id="0" name=""/>
        <dsp:cNvSpPr/>
      </dsp:nvSpPr>
      <dsp:spPr>
        <a:xfrm>
          <a:off x="5603241" y="121623"/>
          <a:ext cx="3213136" cy="3213136"/>
        </a:xfrm>
        <a:prstGeom prst="ellipse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Объем медицинской помощи</a:t>
          </a:r>
          <a:endParaRPr lang="ru-RU" sz="2500" kern="1200" dirty="0"/>
        </a:p>
      </dsp:txBody>
      <dsp:txXfrm>
        <a:off x="6073794" y="592176"/>
        <a:ext cx="2272030" cy="22720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0CE91-0CE0-4D2E-BDC8-E4A539B53981}">
      <dsp:nvSpPr>
        <dsp:cNvPr id="0" name=""/>
        <dsp:cNvSpPr/>
      </dsp:nvSpPr>
      <dsp:spPr>
        <a:xfrm>
          <a:off x="0" y="21363"/>
          <a:ext cx="8072493" cy="1210584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Нет прозрачного механизма отчетности использования целевых средств ОМС; 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9096" y="80459"/>
        <a:ext cx="7954301" cy="1092392"/>
      </dsp:txXfrm>
    </dsp:sp>
    <dsp:sp modelId="{F1E3CEF5-6AA8-42F2-99F7-4A95B828CAFD}">
      <dsp:nvSpPr>
        <dsp:cNvPr id="0" name=""/>
        <dsp:cNvSpPr/>
      </dsp:nvSpPr>
      <dsp:spPr>
        <a:xfrm>
          <a:off x="0" y="1355787"/>
          <a:ext cx="8072493" cy="1210584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Невозможно привлечение банковского капитала для финансирования проектов;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9096" y="1414883"/>
        <a:ext cx="7954301" cy="1092392"/>
      </dsp:txXfrm>
    </dsp:sp>
    <dsp:sp modelId="{BD1CC4EF-1D8D-4D7C-9B2F-9956AF040B07}">
      <dsp:nvSpPr>
        <dsp:cNvPr id="0" name=""/>
        <dsp:cNvSpPr/>
      </dsp:nvSpPr>
      <dsp:spPr>
        <a:xfrm>
          <a:off x="0" y="2690211"/>
          <a:ext cx="8072493" cy="1210584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Институциональные инвесторы не заинтересованы в участии в проектах ГЧП в здравоохранения, т.к. нет механизмов оценки бизнеса;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9096" y="2749307"/>
        <a:ext cx="7954301" cy="1092392"/>
      </dsp:txXfrm>
    </dsp:sp>
    <dsp:sp modelId="{146C3578-35D2-4C66-A7F2-BF533D12A953}">
      <dsp:nvSpPr>
        <dsp:cNvPr id="0" name=""/>
        <dsp:cNvSpPr/>
      </dsp:nvSpPr>
      <dsp:spPr>
        <a:xfrm>
          <a:off x="0" y="4024636"/>
          <a:ext cx="8072493" cy="1210584"/>
        </a:xfrm>
        <a:prstGeom prst="roundRect">
          <a:avLst/>
        </a:prstGeom>
        <a:solidFill>
          <a:srgbClr val="96A0B4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</a:rPr>
            <a:t>Частные инвесторы боятся реализовывать проекты в сфере первичной помощи, хотя тарифа в некоторых нишах достаточно на капитальные затраты. 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9096" y="4083732"/>
        <a:ext cx="7954301" cy="10923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639A3-536F-488C-BC71-1EC08895D8F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AF40A-98AA-4F1F-902A-84B77C7A1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30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AE0D5-DDB4-49BB-BD88-A69918AD71B5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09588"/>
            <a:ext cx="36068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DA486-6ED8-4F7F-AD8D-2B8816AEBD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M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M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uromed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04282" y="3084162"/>
            <a:ext cx="2084836" cy="13929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M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340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Euromed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04282" y="3084162"/>
            <a:ext cx="2084836" cy="13929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M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340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uromed_logo_w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04282" y="2052439"/>
            <a:ext cx="2084836" cy="13929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M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98428" y="180231"/>
            <a:ext cx="7605642" cy="1008112"/>
          </a:xfrm>
        </p:spPr>
        <p:txBody>
          <a:bodyPr vert="horz" lIns="99569" tIns="49785" rIns="99569" bIns="49785" rtlCol="0" anchor="ctr">
            <a:normAutofit/>
          </a:bodyPr>
          <a:lstStyle>
            <a:lvl1pPr marL="0" indent="0" algn="l" defTabSz="995690" rtl="0" eaLnBrk="1" latinLnBrk="0" hangingPunct="1">
              <a:spcBef>
                <a:spcPct val="0"/>
              </a:spcBef>
              <a:buNone/>
              <a:defRPr lang="ru-RU" sz="2500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0" name="Содержимое 10"/>
          <p:cNvSpPr>
            <a:spLocks noGrp="1"/>
          </p:cNvSpPr>
          <p:nvPr>
            <p:ph sz="quarter" idx="10"/>
          </p:nvPr>
        </p:nvSpPr>
        <p:spPr>
          <a:xfrm>
            <a:off x="2898402" y="1692399"/>
            <a:ext cx="7056810" cy="5472608"/>
          </a:xfrm>
        </p:spPr>
        <p:txBody>
          <a:bodyPr anchor="t">
            <a:normAutofit/>
          </a:bodyPr>
          <a:lstStyle>
            <a:lvl1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2pPr>
            <a:lvl3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3pPr>
            <a:lvl4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4pPr>
            <a:lvl5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2" name="Рисунок 11" descr="Euromed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4172" y="6156895"/>
            <a:ext cx="1512168" cy="10103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M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3042444" y="108223"/>
            <a:ext cx="6885562" cy="1008112"/>
          </a:xfrm>
        </p:spPr>
        <p:txBody>
          <a:bodyPr vert="horz" lIns="99569" tIns="49785" rIns="99569" bIns="49785" rtlCol="0" anchor="ctr">
            <a:normAutofit/>
          </a:bodyPr>
          <a:lstStyle>
            <a:lvl1pPr marL="0" indent="0" algn="l" defTabSz="995690" rtl="0" eaLnBrk="1" latinLnBrk="0" hangingPunct="1">
              <a:spcBef>
                <a:spcPct val="0"/>
              </a:spcBef>
              <a:buNone/>
              <a:defRPr lang="ru-RU" sz="2500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0" name="Содержимое 10"/>
          <p:cNvSpPr>
            <a:spLocks noGrp="1"/>
          </p:cNvSpPr>
          <p:nvPr>
            <p:ph sz="quarter" idx="10"/>
          </p:nvPr>
        </p:nvSpPr>
        <p:spPr>
          <a:xfrm>
            <a:off x="2898402" y="1692399"/>
            <a:ext cx="7056810" cy="4968552"/>
          </a:xfrm>
        </p:spPr>
        <p:txBody>
          <a:bodyPr anchor="t">
            <a:normAutofit/>
          </a:bodyPr>
          <a:lstStyle>
            <a:lvl1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2pPr>
            <a:lvl3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3pPr>
            <a:lvl4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4pPr>
            <a:lvl5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6" name="Рисунок 5" descr="Euromed_logo_gori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148" y="468263"/>
            <a:ext cx="2405509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M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565594" y="396255"/>
            <a:ext cx="7605642" cy="1008112"/>
          </a:xfrm>
        </p:spPr>
        <p:txBody>
          <a:bodyPr vert="horz" lIns="99569" tIns="49785" rIns="99569" bIns="49785" rtlCol="0" anchor="ctr">
            <a:normAutofit/>
          </a:bodyPr>
          <a:lstStyle>
            <a:lvl1pPr marL="0" indent="0" algn="l" defTabSz="995690" rtl="0" eaLnBrk="1" latinLnBrk="0" hangingPunct="1">
              <a:spcBef>
                <a:spcPct val="0"/>
              </a:spcBef>
              <a:buNone/>
              <a:defRPr lang="ru-RU" sz="1900" b="1" kern="12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0" name="Содержимое 10"/>
          <p:cNvSpPr>
            <a:spLocks noGrp="1"/>
          </p:cNvSpPr>
          <p:nvPr>
            <p:ph sz="quarter" idx="10"/>
          </p:nvPr>
        </p:nvSpPr>
        <p:spPr>
          <a:xfrm>
            <a:off x="2538388" y="1476375"/>
            <a:ext cx="7056810" cy="5472608"/>
          </a:xfrm>
        </p:spPr>
        <p:txBody>
          <a:bodyPr anchor="t">
            <a:normAutofit/>
          </a:bodyPr>
          <a:lstStyle>
            <a:lvl1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1pPr>
            <a:lvl2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36000" indent="0" algn="l">
              <a:lnSpc>
                <a:spcPts val="1680"/>
              </a:lnSpc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Рисунок 6" descr="Euromed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1352" y="252239"/>
            <a:ext cx="1368152" cy="914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M_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Euromed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4602" y="302624"/>
            <a:ext cx="928694" cy="62048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846237" y="0"/>
            <a:ext cx="8858313" cy="49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274866" y="423045"/>
            <a:ext cx="8418534" cy="500065"/>
          </a:xfrm>
          <a:solidFill>
            <a:srgbClr val="371941"/>
          </a:solidFill>
        </p:spPr>
        <p:txBody>
          <a:bodyPr>
            <a:normAutofit/>
          </a:bodyPr>
          <a:lstStyle>
            <a:lvl1pPr marL="180000" algn="l">
              <a:spcBef>
                <a:spcPts val="0"/>
              </a:spcBef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M_2o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340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uromed_logo_w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753483" y="5580831"/>
            <a:ext cx="1186434" cy="79269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7984-A99E-4342-BDE5-1C70CB3CBD98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1B34-1093-4B05-AC78-4ACE1910D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9" r:id="rId3"/>
    <p:sldLayoutId id="2147483670" r:id="rId4"/>
    <p:sldLayoutId id="2147483654" r:id="rId5"/>
    <p:sldLayoutId id="2147483673" r:id="rId6"/>
    <p:sldLayoutId id="2147483671" r:id="rId7"/>
    <p:sldLayoutId id="2147483662" r:id="rId8"/>
    <p:sldLayoutId id="2147483664" r:id="rId9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9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9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308821" y="3066251"/>
            <a:ext cx="8384578" cy="1652739"/>
          </a:xfrm>
          <a:custGeom>
            <a:avLst/>
            <a:gdLst>
              <a:gd name="connsiteX0" fmla="*/ 0 w 8384578"/>
              <a:gd name="connsiteY0" fmla="*/ 1652739 h 1652739"/>
              <a:gd name="connsiteX1" fmla="*/ 8384578 w 8384578"/>
              <a:gd name="connsiteY1" fmla="*/ 1652739 h 1652739"/>
              <a:gd name="connsiteX2" fmla="*/ 8384578 w 8384578"/>
              <a:gd name="connsiteY2" fmla="*/ 0 h 1652739"/>
              <a:gd name="connsiteX3" fmla="*/ 0 w 8384578"/>
              <a:gd name="connsiteY3" fmla="*/ 0 h 1652739"/>
              <a:gd name="connsiteX4" fmla="*/ 0 w 8384578"/>
              <a:gd name="connsiteY4" fmla="*/ 1652739 h 16527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384578" h="1652739">
                <a:moveTo>
                  <a:pt x="0" y="1652739"/>
                </a:moveTo>
                <a:lnTo>
                  <a:pt x="8384578" y="1652739"/>
                </a:lnTo>
                <a:lnTo>
                  <a:pt x="8384578" y="0"/>
                </a:lnTo>
                <a:lnTo>
                  <a:pt x="0" y="0"/>
                </a:lnTo>
                <a:lnTo>
                  <a:pt x="0" y="1652739"/>
                </a:lnTo>
              </a:path>
            </a:pathLst>
          </a:custGeom>
          <a:solidFill>
            <a:srgbClr val="37194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31792" y="5245315"/>
            <a:ext cx="978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Мы хотим, чтобы современная медицина в России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была доступна каждому.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Лучшие мировые практики — в крупных городах и регионах РФ.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2122" y="3181237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ГЧП В </a:t>
            </a:r>
            <a:r>
              <a:rPr lang="ru-RU" sz="4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ЗДРАВООХРАНЕНИИ:</a:t>
            </a:r>
            <a:endParaRPr lang="en-US" sz="4000" b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lvl="0" algn="r"/>
            <a:r>
              <a:rPr lang="ru-RU" sz="4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ВЗГЛЯД </a:t>
            </a:r>
            <a:r>
              <a:rPr lang="ru-RU" sz="4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ЧАСТНОГО </a:t>
            </a:r>
            <a:r>
              <a:rPr lang="ru-RU" sz="4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ПАРТНЕРА</a:t>
            </a:r>
            <a:endParaRPr lang="ru-RU" sz="40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90073812"/>
              </p:ext>
            </p:extLst>
          </p:nvPr>
        </p:nvGraphicFramePr>
        <p:xfrm>
          <a:off x="2274866" y="1595881"/>
          <a:ext cx="807249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826" y="2709061"/>
            <a:ext cx="194056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lang="ru-RU" sz="1400" dirty="0" smtClean="0">
                <a:solidFill>
                  <a:srgbClr val="401C4D"/>
                </a:solidFill>
              </a:rPr>
              <a:t>Расширение списка статей расходования средств ОМС для медицинских организаций негосударственной формы собственности позволит существенно нарастить банк проектов ГЧП в здравоохранения за счет привлечения к проектам крупных институциональных инвесторов, банковского капитала, а также более мелких игроков в сектор первичной медицинской помощи. </a:t>
            </a:r>
            <a:endParaRPr lang="ru-RU" sz="1400" dirty="0">
              <a:solidFill>
                <a:srgbClr val="401C4D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74866" y="423045"/>
            <a:ext cx="8418534" cy="857256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400" dirty="0" smtClean="0"/>
              <a:t>ОТСУТСТВИЕ ПРИБЫЛИ В СТРУКТУРЕ ТАРИФА ОМС = ОТСУТСТВИЕ ЭКОНОМИКИ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74734" y="1780367"/>
            <a:ext cx="713583" cy="71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690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12803480"/>
              </p:ext>
            </p:extLst>
          </p:nvPr>
        </p:nvGraphicFramePr>
        <p:xfrm>
          <a:off x="2274866" y="1595881"/>
          <a:ext cx="807249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826" y="2709061"/>
            <a:ext cx="194056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lang="ru-RU" sz="1400" dirty="0" smtClean="0">
                <a:solidFill>
                  <a:srgbClr val="401C4D"/>
                </a:solidFill>
              </a:rPr>
              <a:t>Расширение списка статей расходования средств ОМС для медицинских организаций негосударственной формы собственности позволит существенно нарастить банк проектов ГЧП в здравоохранения за счет привлечения к проектам крупных институциональных инвесторов, банковского капитала, а также более мелких игроков в сектор первичной медицинской помощи. </a:t>
            </a:r>
            <a:endParaRPr lang="ru-RU" sz="1400" dirty="0">
              <a:solidFill>
                <a:srgbClr val="401C4D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74866" y="423045"/>
            <a:ext cx="8418534" cy="857256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400" dirty="0" smtClean="0"/>
              <a:t>РАСХОДОВАНИЕ СРЕДСТВ ОМС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74734" y="1780367"/>
            <a:ext cx="713583" cy="71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2110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КОНТАКТЫ</a:t>
            </a:r>
            <a:endParaRPr lang="ru-RU" sz="2400" dirty="0"/>
          </a:p>
        </p:txBody>
      </p:sp>
      <p:pic>
        <p:nvPicPr>
          <p:cNvPr id="4" name="Picture 2" descr="\\SPENGLER\Manager\ZERO_PROJECT\Euromed\Euromed_brandmauer_reklama\presentation\Euromed_brandmauer_v5.jpg"/>
          <p:cNvPicPr>
            <a:picLocks noChangeAspect="1" noChangeArrowheads="1"/>
          </p:cNvPicPr>
          <p:nvPr/>
        </p:nvPicPr>
        <p:blipFill>
          <a:blip r:embed="rId2" cstate="print"/>
          <a:srcRect l="21656" t="8839"/>
          <a:stretch>
            <a:fillRect/>
          </a:stretch>
        </p:blipFill>
        <p:spPr bwMode="auto">
          <a:xfrm>
            <a:off x="4989510" y="2023256"/>
            <a:ext cx="5122257" cy="4470196"/>
          </a:xfrm>
          <a:prstGeom prst="rect">
            <a:avLst/>
          </a:prstGeom>
          <a:noFill/>
        </p:spPr>
      </p:pic>
      <p:grpSp>
        <p:nvGrpSpPr>
          <p:cNvPr id="7" name="Группа 6"/>
          <p:cNvGrpSpPr/>
          <p:nvPr/>
        </p:nvGrpSpPr>
        <p:grpSpPr>
          <a:xfrm>
            <a:off x="631793" y="1637492"/>
            <a:ext cx="3857652" cy="5286411"/>
            <a:chOff x="0" y="21363"/>
            <a:chExt cx="8072493" cy="121058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21363"/>
              <a:ext cx="8072493" cy="1210584"/>
            </a:xfrm>
            <a:prstGeom prst="roundRect">
              <a:avLst>
                <a:gd name="adj" fmla="val 6971"/>
              </a:avLst>
            </a:prstGeom>
            <a:solidFill>
              <a:srgbClr val="96A0B4">
                <a:alpha val="3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448470" y="108880"/>
              <a:ext cx="7358262" cy="9884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r>
                <a:rPr lang="ru-RU" sz="2200" dirty="0" smtClean="0">
                  <a:solidFill>
                    <a:schemeClr val="tx1"/>
                  </a:solidFill>
                </a:rPr>
                <a:t>Александр </a:t>
              </a:r>
              <a:r>
                <a:rPr lang="ru-RU" sz="2200" dirty="0" err="1" smtClean="0">
                  <a:solidFill>
                    <a:schemeClr val="tx1"/>
                  </a:solidFill>
                </a:rPr>
                <a:t>Абдин</a:t>
              </a:r>
              <a:endParaRPr lang="ru-RU" sz="2200" dirty="0" smtClean="0">
                <a:solidFill>
                  <a:schemeClr val="tx1"/>
                </a:solidFill>
              </a:endParaRPr>
            </a:p>
            <a:p>
              <a:endParaRPr lang="ru-RU" sz="2200" dirty="0" smtClean="0">
                <a:solidFill>
                  <a:schemeClr val="tx1"/>
                </a:solidFill>
              </a:endParaRPr>
            </a:p>
            <a:p>
              <a:r>
                <a:rPr lang="ru-RU" sz="2200" dirty="0" smtClean="0">
                  <a:solidFill>
                    <a:schemeClr val="tx1"/>
                  </a:solidFill>
                </a:rPr>
                <a:t>+7 (921) 960 29 11</a:t>
              </a:r>
            </a:p>
            <a:p>
              <a:r>
                <a:rPr lang="en-US" sz="2200" dirty="0" err="1" smtClean="0">
                  <a:solidFill>
                    <a:schemeClr val="tx1"/>
                  </a:solidFill>
                </a:rPr>
                <a:t>abdin</a:t>
              </a:r>
              <a:r>
                <a:rPr lang="ru-RU" sz="2200" dirty="0" smtClean="0">
                  <a:solidFill>
                    <a:schemeClr val="tx1"/>
                  </a:solidFill>
                </a:rPr>
                <a:t>@</a:t>
              </a:r>
              <a:r>
                <a:rPr lang="ru-RU" sz="2200" dirty="0" err="1" smtClean="0">
                  <a:solidFill>
                    <a:schemeClr val="tx1"/>
                  </a:solidFill>
                </a:rPr>
                <a:t>euromed.ru</a:t>
              </a:r>
              <a:endParaRPr lang="ru-RU" sz="2200" dirty="0" smtClean="0">
                <a:solidFill>
                  <a:schemeClr val="tx1"/>
                </a:solidFill>
              </a:endParaRPr>
            </a:p>
            <a:p>
              <a:endParaRPr lang="ru-RU" sz="2200" dirty="0" smtClean="0">
                <a:solidFill>
                  <a:schemeClr val="tx1"/>
                </a:solidFill>
              </a:endParaRPr>
            </a:p>
            <a:p>
              <a:r>
                <a:rPr lang="ru-RU" sz="2200" dirty="0" err="1" smtClean="0">
                  <a:solidFill>
                    <a:schemeClr val="tx1"/>
                  </a:solidFill>
                </a:rPr>
                <a:t>www.euromed-group.ru</a:t>
              </a:r>
              <a:endParaRPr lang="ru-RU" sz="2200" dirty="0" smtClean="0">
                <a:solidFill>
                  <a:schemeClr val="tx1"/>
                </a:solidFill>
              </a:endParaRPr>
            </a:p>
            <a:p>
              <a:r>
                <a:rPr lang="ru-RU" sz="2200" dirty="0" err="1" smtClean="0">
                  <a:solidFill>
                    <a:schemeClr val="tx1"/>
                  </a:solidFill>
                </a:rPr>
                <a:t>www.polisoms.ru</a:t>
              </a:r>
              <a:endParaRPr lang="ru-RU" sz="2200" dirty="0" smtClean="0">
                <a:solidFill>
                  <a:schemeClr val="tx1"/>
                </a:solidFill>
              </a:endParaRPr>
            </a:p>
            <a:p>
              <a:endParaRPr lang="ru-RU" sz="2200" dirty="0" smtClean="0">
                <a:solidFill>
                  <a:schemeClr val="tx1"/>
                </a:solidFill>
              </a:endParaRPr>
            </a:p>
            <a:p>
              <a:endParaRPr lang="ru-RU" sz="2200" dirty="0" smtClean="0">
                <a:solidFill>
                  <a:schemeClr val="tx1"/>
                </a:solidFill>
              </a:endParaRPr>
            </a:p>
            <a:p>
              <a:r>
                <a:rPr lang="ru-RU" sz="2200" dirty="0" smtClean="0">
                  <a:solidFill>
                    <a:schemeClr val="tx1"/>
                  </a:solidFill>
                </a:rPr>
                <a:t>191124 </a:t>
              </a:r>
            </a:p>
            <a:p>
              <a:r>
                <a:rPr lang="ru-RU" sz="2200" dirty="0" smtClean="0">
                  <a:solidFill>
                    <a:schemeClr val="tx1"/>
                  </a:solidFill>
                </a:rPr>
                <a:t>Россия, Санкт-Петербург, </a:t>
              </a:r>
            </a:p>
            <a:p>
              <a:r>
                <a:rPr lang="ru-RU" sz="2200" dirty="0" smtClean="0">
                  <a:solidFill>
                    <a:schemeClr val="tx1"/>
                  </a:solidFill>
                </a:rPr>
                <a:t>Суворовский пр., д. 60</a:t>
              </a:r>
            </a:p>
            <a:p>
              <a:r>
                <a:rPr lang="ru-RU" sz="2200" dirty="0" smtClean="0">
                  <a:solidFill>
                    <a:schemeClr val="tx1"/>
                  </a:solidFill>
                </a:rPr>
                <a:t>(812) 327 03 01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06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47179714"/>
              </p:ext>
            </p:extLst>
          </p:nvPr>
        </p:nvGraphicFramePr>
        <p:xfrm>
          <a:off x="2274866" y="1188343"/>
          <a:ext cx="7954775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1425" y="1908423"/>
            <a:ext cx="1940565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lang="ru-RU" sz="1400" dirty="0" smtClean="0">
                <a:solidFill>
                  <a:srgbClr val="401C4D"/>
                </a:solidFill>
              </a:rPr>
              <a:t>Нехватка государственного финансирования в сфере здравоохранения привела к реализации серии шагов по привлечении частных организаций в систему здравоохранения и бурному росту объемов помощи, оказываемой частными медицинскими организациями в системе ОМС. </a:t>
            </a:r>
            <a:endParaRPr lang="ru-RU" sz="1400" dirty="0">
              <a:solidFill>
                <a:srgbClr val="401C4D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НЕГОСУДАРСТВЕННЫЙ СЕКТОР В ОМС. 2010 ГОД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942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82619078"/>
              </p:ext>
            </p:extLst>
          </p:nvPr>
        </p:nvGraphicFramePr>
        <p:xfrm>
          <a:off x="2274866" y="1188343"/>
          <a:ext cx="818440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НЕГОСУДАРСТВЕННЫЙ СЕКТОР В ОМС. 2014 ГОД</a:t>
            </a:r>
            <a:endParaRPr lang="ru-RU" sz="24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203296" y="1423177"/>
            <a:ext cx="782865" cy="782865"/>
            <a:chOff x="637456" y="2024661"/>
            <a:chExt cx="854303" cy="854303"/>
          </a:xfrm>
        </p:grpSpPr>
        <p:sp>
          <p:nvSpPr>
            <p:cNvPr id="7" name="Freeform 3"/>
            <p:cNvSpPr/>
            <p:nvPr/>
          </p:nvSpPr>
          <p:spPr>
            <a:xfrm>
              <a:off x="637456" y="2024661"/>
              <a:ext cx="854303" cy="854303"/>
            </a:xfrm>
            <a:custGeom>
              <a:avLst/>
              <a:gdLst>
                <a:gd name="connsiteX0" fmla="*/ 0 w 854303"/>
                <a:gd name="connsiteY0" fmla="*/ 427151 h 854303"/>
                <a:gd name="connsiteX1" fmla="*/ 427151 w 854303"/>
                <a:gd name="connsiteY1" fmla="*/ 0 h 854303"/>
                <a:gd name="connsiteX2" fmla="*/ 854303 w 854303"/>
                <a:gd name="connsiteY2" fmla="*/ 427151 h 854303"/>
                <a:gd name="connsiteX3" fmla="*/ 427151 w 854303"/>
                <a:gd name="connsiteY3" fmla="*/ 854303 h 854303"/>
                <a:gd name="connsiteX4" fmla="*/ 0 w 854303"/>
                <a:gd name="connsiteY4" fmla="*/ 427151 h 854303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54303" h="854303">
                  <a:moveTo>
                    <a:pt x="0" y="427151"/>
                  </a:moveTo>
                  <a:cubicBezTo>
                    <a:pt x="0" y="191249"/>
                    <a:pt x="191249" y="0"/>
                    <a:pt x="427151" y="0"/>
                  </a:cubicBezTo>
                  <a:cubicBezTo>
                    <a:pt x="663054" y="0"/>
                    <a:pt x="854303" y="191249"/>
                    <a:pt x="854303" y="427151"/>
                  </a:cubicBezTo>
                  <a:cubicBezTo>
                    <a:pt x="854303" y="663054"/>
                    <a:pt x="663054" y="854303"/>
                    <a:pt x="427151" y="854303"/>
                  </a:cubicBezTo>
                  <a:cubicBezTo>
                    <a:pt x="191249" y="854303"/>
                    <a:pt x="0" y="663054"/>
                    <a:pt x="0" y="427151"/>
                  </a:cubicBezTo>
                </a:path>
              </a:pathLst>
            </a:custGeom>
            <a:solidFill>
              <a:srgbClr val="371941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699218" y="2086434"/>
              <a:ext cx="730770" cy="730758"/>
            </a:xfrm>
            <a:custGeom>
              <a:avLst/>
              <a:gdLst>
                <a:gd name="connsiteX0" fmla="*/ 0 w 730770"/>
                <a:gd name="connsiteY0" fmla="*/ 365379 h 730758"/>
                <a:gd name="connsiteX1" fmla="*/ 365391 w 730770"/>
                <a:gd name="connsiteY1" fmla="*/ 0 h 730758"/>
                <a:gd name="connsiteX2" fmla="*/ 730770 w 730770"/>
                <a:gd name="connsiteY2" fmla="*/ 365379 h 730758"/>
                <a:gd name="connsiteX3" fmla="*/ 365391 w 730770"/>
                <a:gd name="connsiteY3" fmla="*/ 730758 h 730758"/>
                <a:gd name="connsiteX4" fmla="*/ 0 w 730770"/>
                <a:gd name="connsiteY4" fmla="*/ 365379 h 730758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730770" h="730758">
                  <a:moveTo>
                    <a:pt x="0" y="365379"/>
                  </a:moveTo>
                  <a:cubicBezTo>
                    <a:pt x="0" y="163576"/>
                    <a:pt x="163588" y="0"/>
                    <a:pt x="365391" y="0"/>
                  </a:cubicBezTo>
                  <a:cubicBezTo>
                    <a:pt x="567181" y="0"/>
                    <a:pt x="730770" y="163576"/>
                    <a:pt x="730770" y="365379"/>
                  </a:cubicBezTo>
                  <a:cubicBezTo>
                    <a:pt x="730770" y="567182"/>
                    <a:pt x="567181" y="730758"/>
                    <a:pt x="365391" y="730758"/>
                  </a:cubicBezTo>
                  <a:cubicBezTo>
                    <a:pt x="163588" y="730758"/>
                    <a:pt x="0" y="567182"/>
                    <a:pt x="0" y="365379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881894" y="2063738"/>
              <a:ext cx="421093" cy="767816"/>
            </a:xfrm>
            <a:custGeom>
              <a:avLst/>
              <a:gdLst>
                <a:gd name="connsiteX0" fmla="*/ 185153 w 421093"/>
                <a:gd name="connsiteY0" fmla="*/ 383908 h 767816"/>
                <a:gd name="connsiteX1" fmla="*/ 34137 w 421093"/>
                <a:gd name="connsiteY1" fmla="*/ 0 h 767816"/>
                <a:gd name="connsiteX2" fmla="*/ 421093 w 421093"/>
                <a:gd name="connsiteY2" fmla="*/ 388073 h 767816"/>
                <a:gd name="connsiteX3" fmla="*/ 0 w 421093"/>
                <a:gd name="connsiteY3" fmla="*/ 767816 h 767816"/>
                <a:gd name="connsiteX4" fmla="*/ 185153 w 421093"/>
                <a:gd name="connsiteY4" fmla="*/ 383908 h 767816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421093" h="767816">
                  <a:moveTo>
                    <a:pt x="185153" y="383908"/>
                  </a:moveTo>
                  <a:lnTo>
                    <a:pt x="34137" y="0"/>
                  </a:lnTo>
                  <a:lnTo>
                    <a:pt x="421093" y="388073"/>
                  </a:lnTo>
                  <a:lnTo>
                    <a:pt x="0" y="767816"/>
                  </a:lnTo>
                  <a:lnTo>
                    <a:pt x="185153" y="383908"/>
                  </a:lnTo>
                </a:path>
              </a:pathLst>
            </a:custGeom>
            <a:solidFill>
              <a:srgbClr val="371941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627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НЕКАПИТАЛОЕМКИЕ ПРОЕКТЫ</a:t>
            </a:r>
            <a:endParaRPr lang="ru-RU" sz="2400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14931898"/>
              </p:ext>
            </p:extLst>
          </p:nvPr>
        </p:nvGraphicFramePr>
        <p:xfrm>
          <a:off x="2311041" y="1137425"/>
          <a:ext cx="7893443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1425" y="2494747"/>
            <a:ext cx="1940565" cy="3173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lang="ru-RU" sz="1400" dirty="0" smtClean="0">
                <a:solidFill>
                  <a:srgbClr val="401C4D"/>
                </a:solidFill>
              </a:rPr>
              <a:t>Нехватка государственного финансирования в сфере здравоохранения привела к реализации серии шагов по привлечении частных организаций в систему здравоохранения и росту объемов помощи, оказываемой частными медицинскими организациями в системе ОМС. </a:t>
            </a:r>
            <a:endParaRPr lang="ru-RU" sz="1400" dirty="0">
              <a:solidFill>
                <a:srgbClr val="401C4D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203296" y="1423177"/>
            <a:ext cx="782865" cy="782865"/>
            <a:chOff x="637456" y="2024661"/>
            <a:chExt cx="854303" cy="854303"/>
          </a:xfrm>
        </p:grpSpPr>
        <p:sp>
          <p:nvSpPr>
            <p:cNvPr id="14" name="Freeform 3"/>
            <p:cNvSpPr/>
            <p:nvPr/>
          </p:nvSpPr>
          <p:spPr>
            <a:xfrm>
              <a:off x="637456" y="2024661"/>
              <a:ext cx="854303" cy="854303"/>
            </a:xfrm>
            <a:custGeom>
              <a:avLst/>
              <a:gdLst>
                <a:gd name="connsiteX0" fmla="*/ 0 w 854303"/>
                <a:gd name="connsiteY0" fmla="*/ 427151 h 854303"/>
                <a:gd name="connsiteX1" fmla="*/ 427151 w 854303"/>
                <a:gd name="connsiteY1" fmla="*/ 0 h 854303"/>
                <a:gd name="connsiteX2" fmla="*/ 854303 w 854303"/>
                <a:gd name="connsiteY2" fmla="*/ 427151 h 854303"/>
                <a:gd name="connsiteX3" fmla="*/ 427151 w 854303"/>
                <a:gd name="connsiteY3" fmla="*/ 854303 h 854303"/>
                <a:gd name="connsiteX4" fmla="*/ 0 w 854303"/>
                <a:gd name="connsiteY4" fmla="*/ 427151 h 854303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54303" h="854303">
                  <a:moveTo>
                    <a:pt x="0" y="427151"/>
                  </a:moveTo>
                  <a:cubicBezTo>
                    <a:pt x="0" y="191249"/>
                    <a:pt x="191249" y="0"/>
                    <a:pt x="427151" y="0"/>
                  </a:cubicBezTo>
                  <a:cubicBezTo>
                    <a:pt x="663054" y="0"/>
                    <a:pt x="854303" y="191249"/>
                    <a:pt x="854303" y="427151"/>
                  </a:cubicBezTo>
                  <a:cubicBezTo>
                    <a:pt x="854303" y="663054"/>
                    <a:pt x="663054" y="854303"/>
                    <a:pt x="427151" y="854303"/>
                  </a:cubicBezTo>
                  <a:cubicBezTo>
                    <a:pt x="191249" y="854303"/>
                    <a:pt x="0" y="663054"/>
                    <a:pt x="0" y="427151"/>
                  </a:cubicBezTo>
                </a:path>
              </a:pathLst>
            </a:custGeom>
            <a:solidFill>
              <a:srgbClr val="371941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699218" y="2086434"/>
              <a:ext cx="730770" cy="730758"/>
            </a:xfrm>
            <a:custGeom>
              <a:avLst/>
              <a:gdLst>
                <a:gd name="connsiteX0" fmla="*/ 0 w 730770"/>
                <a:gd name="connsiteY0" fmla="*/ 365379 h 730758"/>
                <a:gd name="connsiteX1" fmla="*/ 365391 w 730770"/>
                <a:gd name="connsiteY1" fmla="*/ 0 h 730758"/>
                <a:gd name="connsiteX2" fmla="*/ 730770 w 730770"/>
                <a:gd name="connsiteY2" fmla="*/ 365379 h 730758"/>
                <a:gd name="connsiteX3" fmla="*/ 365391 w 730770"/>
                <a:gd name="connsiteY3" fmla="*/ 730758 h 730758"/>
                <a:gd name="connsiteX4" fmla="*/ 0 w 730770"/>
                <a:gd name="connsiteY4" fmla="*/ 365379 h 730758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730770" h="730758">
                  <a:moveTo>
                    <a:pt x="0" y="365379"/>
                  </a:moveTo>
                  <a:cubicBezTo>
                    <a:pt x="0" y="163576"/>
                    <a:pt x="163588" y="0"/>
                    <a:pt x="365391" y="0"/>
                  </a:cubicBezTo>
                  <a:cubicBezTo>
                    <a:pt x="567181" y="0"/>
                    <a:pt x="730770" y="163576"/>
                    <a:pt x="730770" y="365379"/>
                  </a:cubicBezTo>
                  <a:cubicBezTo>
                    <a:pt x="730770" y="567182"/>
                    <a:pt x="567181" y="730758"/>
                    <a:pt x="365391" y="730758"/>
                  </a:cubicBezTo>
                  <a:cubicBezTo>
                    <a:pt x="163588" y="730758"/>
                    <a:pt x="0" y="567182"/>
                    <a:pt x="0" y="365379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881894" y="2063738"/>
              <a:ext cx="421093" cy="767816"/>
            </a:xfrm>
            <a:custGeom>
              <a:avLst/>
              <a:gdLst>
                <a:gd name="connsiteX0" fmla="*/ 185153 w 421093"/>
                <a:gd name="connsiteY0" fmla="*/ 383908 h 767816"/>
                <a:gd name="connsiteX1" fmla="*/ 34137 w 421093"/>
                <a:gd name="connsiteY1" fmla="*/ 0 h 767816"/>
                <a:gd name="connsiteX2" fmla="*/ 421093 w 421093"/>
                <a:gd name="connsiteY2" fmla="*/ 388073 h 767816"/>
                <a:gd name="connsiteX3" fmla="*/ 0 w 421093"/>
                <a:gd name="connsiteY3" fmla="*/ 767816 h 767816"/>
                <a:gd name="connsiteX4" fmla="*/ 185153 w 421093"/>
                <a:gd name="connsiteY4" fmla="*/ 383908 h 767816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421093" h="767816">
                  <a:moveTo>
                    <a:pt x="185153" y="383908"/>
                  </a:moveTo>
                  <a:lnTo>
                    <a:pt x="34137" y="0"/>
                  </a:lnTo>
                  <a:lnTo>
                    <a:pt x="421093" y="388073"/>
                  </a:lnTo>
                  <a:lnTo>
                    <a:pt x="0" y="767816"/>
                  </a:lnTo>
                  <a:lnTo>
                    <a:pt x="185153" y="383908"/>
                  </a:lnTo>
                </a:path>
              </a:pathLst>
            </a:custGeom>
            <a:solidFill>
              <a:srgbClr val="371941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643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КАПИТАЛОЕМКИЕ ПРОЕКТЫ: «СЛАВЯНКА»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07813125"/>
              </p:ext>
            </p:extLst>
          </p:nvPr>
        </p:nvGraphicFramePr>
        <p:xfrm>
          <a:off x="2274866" y="1232991"/>
          <a:ext cx="792961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1425" y="2457121"/>
            <a:ext cx="1940565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lang="ru-RU" sz="1400" dirty="0" smtClean="0">
                <a:solidFill>
                  <a:srgbClr val="401C4D"/>
                </a:solidFill>
              </a:rPr>
              <a:t>«Нам необходимо сделать государственно-частное партнерство одним из важнейших механизмов социальной политики»</a:t>
            </a:r>
          </a:p>
          <a:p>
            <a:pPr algn="r">
              <a:lnSpc>
                <a:spcPts val="1500"/>
              </a:lnSpc>
            </a:pPr>
            <a:endParaRPr lang="ru-RU" sz="1400" dirty="0">
              <a:solidFill>
                <a:srgbClr val="401C4D"/>
              </a:solidFill>
            </a:endParaRPr>
          </a:p>
          <a:p>
            <a:pPr algn="r">
              <a:lnSpc>
                <a:spcPts val="1500"/>
              </a:lnSpc>
            </a:pPr>
            <a:r>
              <a:rPr lang="ru-RU" sz="1400" dirty="0" smtClean="0">
                <a:solidFill>
                  <a:srgbClr val="401C4D"/>
                </a:solidFill>
              </a:rPr>
              <a:t>В.В. Путин </a:t>
            </a:r>
            <a:endParaRPr lang="ru-RU" sz="1400" dirty="0">
              <a:solidFill>
                <a:srgbClr val="401C4D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203296" y="1423177"/>
            <a:ext cx="782865" cy="782865"/>
            <a:chOff x="637456" y="2024661"/>
            <a:chExt cx="854303" cy="854303"/>
          </a:xfrm>
        </p:grpSpPr>
        <p:sp>
          <p:nvSpPr>
            <p:cNvPr id="22" name="Freeform 3"/>
            <p:cNvSpPr/>
            <p:nvPr/>
          </p:nvSpPr>
          <p:spPr>
            <a:xfrm>
              <a:off x="637456" y="2024661"/>
              <a:ext cx="854303" cy="854303"/>
            </a:xfrm>
            <a:custGeom>
              <a:avLst/>
              <a:gdLst>
                <a:gd name="connsiteX0" fmla="*/ 0 w 854303"/>
                <a:gd name="connsiteY0" fmla="*/ 427151 h 854303"/>
                <a:gd name="connsiteX1" fmla="*/ 427151 w 854303"/>
                <a:gd name="connsiteY1" fmla="*/ 0 h 854303"/>
                <a:gd name="connsiteX2" fmla="*/ 854303 w 854303"/>
                <a:gd name="connsiteY2" fmla="*/ 427151 h 854303"/>
                <a:gd name="connsiteX3" fmla="*/ 427151 w 854303"/>
                <a:gd name="connsiteY3" fmla="*/ 854303 h 854303"/>
                <a:gd name="connsiteX4" fmla="*/ 0 w 854303"/>
                <a:gd name="connsiteY4" fmla="*/ 427151 h 854303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54303" h="854303">
                  <a:moveTo>
                    <a:pt x="0" y="427151"/>
                  </a:moveTo>
                  <a:cubicBezTo>
                    <a:pt x="0" y="191249"/>
                    <a:pt x="191249" y="0"/>
                    <a:pt x="427151" y="0"/>
                  </a:cubicBezTo>
                  <a:cubicBezTo>
                    <a:pt x="663054" y="0"/>
                    <a:pt x="854303" y="191249"/>
                    <a:pt x="854303" y="427151"/>
                  </a:cubicBezTo>
                  <a:cubicBezTo>
                    <a:pt x="854303" y="663054"/>
                    <a:pt x="663054" y="854303"/>
                    <a:pt x="427151" y="854303"/>
                  </a:cubicBezTo>
                  <a:cubicBezTo>
                    <a:pt x="191249" y="854303"/>
                    <a:pt x="0" y="663054"/>
                    <a:pt x="0" y="427151"/>
                  </a:cubicBezTo>
                </a:path>
              </a:pathLst>
            </a:custGeom>
            <a:solidFill>
              <a:srgbClr val="371941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Freeform 3"/>
            <p:cNvSpPr/>
            <p:nvPr/>
          </p:nvSpPr>
          <p:spPr>
            <a:xfrm>
              <a:off x="699218" y="2086434"/>
              <a:ext cx="730770" cy="730758"/>
            </a:xfrm>
            <a:custGeom>
              <a:avLst/>
              <a:gdLst>
                <a:gd name="connsiteX0" fmla="*/ 0 w 730770"/>
                <a:gd name="connsiteY0" fmla="*/ 365379 h 730758"/>
                <a:gd name="connsiteX1" fmla="*/ 365391 w 730770"/>
                <a:gd name="connsiteY1" fmla="*/ 0 h 730758"/>
                <a:gd name="connsiteX2" fmla="*/ 730770 w 730770"/>
                <a:gd name="connsiteY2" fmla="*/ 365379 h 730758"/>
                <a:gd name="connsiteX3" fmla="*/ 365391 w 730770"/>
                <a:gd name="connsiteY3" fmla="*/ 730758 h 730758"/>
                <a:gd name="connsiteX4" fmla="*/ 0 w 730770"/>
                <a:gd name="connsiteY4" fmla="*/ 365379 h 730758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730770" h="730758">
                  <a:moveTo>
                    <a:pt x="0" y="365379"/>
                  </a:moveTo>
                  <a:cubicBezTo>
                    <a:pt x="0" y="163576"/>
                    <a:pt x="163588" y="0"/>
                    <a:pt x="365391" y="0"/>
                  </a:cubicBezTo>
                  <a:cubicBezTo>
                    <a:pt x="567181" y="0"/>
                    <a:pt x="730770" y="163576"/>
                    <a:pt x="730770" y="365379"/>
                  </a:cubicBezTo>
                  <a:cubicBezTo>
                    <a:pt x="730770" y="567182"/>
                    <a:pt x="567181" y="730758"/>
                    <a:pt x="365391" y="730758"/>
                  </a:cubicBezTo>
                  <a:cubicBezTo>
                    <a:pt x="163588" y="730758"/>
                    <a:pt x="0" y="567182"/>
                    <a:pt x="0" y="365379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Freeform 3"/>
            <p:cNvSpPr/>
            <p:nvPr/>
          </p:nvSpPr>
          <p:spPr>
            <a:xfrm>
              <a:off x="881894" y="2063738"/>
              <a:ext cx="421093" cy="767816"/>
            </a:xfrm>
            <a:custGeom>
              <a:avLst/>
              <a:gdLst>
                <a:gd name="connsiteX0" fmla="*/ 185153 w 421093"/>
                <a:gd name="connsiteY0" fmla="*/ 383908 h 767816"/>
                <a:gd name="connsiteX1" fmla="*/ 34137 w 421093"/>
                <a:gd name="connsiteY1" fmla="*/ 0 h 767816"/>
                <a:gd name="connsiteX2" fmla="*/ 421093 w 421093"/>
                <a:gd name="connsiteY2" fmla="*/ 388073 h 767816"/>
                <a:gd name="connsiteX3" fmla="*/ 0 w 421093"/>
                <a:gd name="connsiteY3" fmla="*/ 767816 h 767816"/>
                <a:gd name="connsiteX4" fmla="*/ 185153 w 421093"/>
                <a:gd name="connsiteY4" fmla="*/ 383908 h 767816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421093" h="767816">
                  <a:moveTo>
                    <a:pt x="185153" y="383908"/>
                  </a:moveTo>
                  <a:lnTo>
                    <a:pt x="34137" y="0"/>
                  </a:lnTo>
                  <a:lnTo>
                    <a:pt x="421093" y="388073"/>
                  </a:lnTo>
                  <a:lnTo>
                    <a:pt x="0" y="767816"/>
                  </a:lnTo>
                  <a:lnTo>
                    <a:pt x="185153" y="383908"/>
                  </a:lnTo>
                </a:path>
              </a:pathLst>
            </a:custGeom>
            <a:solidFill>
              <a:srgbClr val="371941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737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ГЧП ДЛЯ ПУБЛИЧНОГО ПАРТНЕРА: ВОПРОСЫ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125908" y="-251817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963947151"/>
              </p:ext>
            </p:extLst>
          </p:nvPr>
        </p:nvGraphicFramePr>
        <p:xfrm>
          <a:off x="2274866" y="1280301"/>
          <a:ext cx="7929618" cy="569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03296" y="1423177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570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ПОДГОТОВКА ПРОЕКТА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125908" y="-251817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648193082"/>
              </p:ext>
            </p:extLst>
          </p:nvPr>
        </p:nvGraphicFramePr>
        <p:xfrm>
          <a:off x="2274866" y="1280301"/>
          <a:ext cx="7929618" cy="2860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03296" y="1423177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03096963"/>
              </p:ext>
            </p:extLst>
          </p:nvPr>
        </p:nvGraphicFramePr>
        <p:xfrm>
          <a:off x="2538388" y="4788743"/>
          <a:ext cx="7128933" cy="1872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64523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20321309"/>
              </p:ext>
            </p:extLst>
          </p:nvPr>
        </p:nvGraphicFramePr>
        <p:xfrm>
          <a:off x="1242244" y="1332360"/>
          <a:ext cx="8821051" cy="3456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VALUE FOR MONEY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16000" y="535940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526901"/>
              </p:ext>
            </p:extLst>
          </p:nvPr>
        </p:nvGraphicFramePr>
        <p:xfrm>
          <a:off x="2106340" y="4860751"/>
          <a:ext cx="7128934" cy="228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64467"/>
                <a:gridCol w="35644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Объекты аналоги, 2008-2013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Коэффициент</a:t>
                      </a:r>
                      <a:r>
                        <a:rPr lang="ru-RU" baseline="0" dirty="0" smtClean="0"/>
                        <a:t> «капитальные затраты/1 посещение»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835 тыс.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860 тыс.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1 500 тыс.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ГЧП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690 тыс. руб.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98628" y="2484487"/>
            <a:ext cx="1944216" cy="11519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VS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57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274866" y="423045"/>
            <a:ext cx="8418534" cy="121444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sz="2400" dirty="0" smtClean="0"/>
              <a:t>СВОБОДНОЕ ИСПОЛЬЗОВАНИЕ СРЕДСТВ ОМС</a:t>
            </a:r>
            <a:br>
              <a:rPr lang="ru-RU" sz="2400" dirty="0" smtClean="0"/>
            </a:br>
            <a:r>
              <a:rPr lang="ru-RU" sz="2400" dirty="0" smtClean="0"/>
              <a:t>НЕГОСУДАРСТВЕННЫМИ МЕДИЦИНСКИМИ</a:t>
            </a:r>
            <a:br>
              <a:rPr lang="ru-RU" sz="2400" dirty="0" smtClean="0"/>
            </a:br>
            <a:r>
              <a:rPr lang="ru-RU" sz="2400" dirty="0" smtClean="0"/>
              <a:t>ОРГАНИЗАЦИЯМИ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7918468" y="2137557"/>
            <a:ext cx="2662257" cy="4752622"/>
            <a:chOff x="7697393" y="2066119"/>
            <a:chExt cx="2662257" cy="4752622"/>
          </a:xfrm>
        </p:grpSpPr>
        <p:graphicFrame>
          <p:nvGraphicFramePr>
            <p:cNvPr id="5" name="Диаграмма 4"/>
            <p:cNvGraphicFramePr/>
            <p:nvPr/>
          </p:nvGraphicFramePr>
          <p:xfrm>
            <a:off x="7697393" y="2066119"/>
            <a:ext cx="1349216" cy="47526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8628086" y="5780895"/>
              <a:ext cx="17315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b="1" dirty="0" smtClean="0"/>
                <a:t>Операционные</a:t>
              </a:r>
            </a:p>
            <a:p>
              <a:r>
                <a:rPr lang="ru-RU" sz="1800" b="1" dirty="0" smtClean="0"/>
                <a:t>расходы</a:t>
              </a:r>
              <a:endParaRPr lang="ru-RU" sz="18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28086" y="3054109"/>
              <a:ext cx="891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b="1" dirty="0" smtClean="0"/>
                <a:t>10-15%</a:t>
              </a:r>
              <a:endParaRPr lang="ru-RU" sz="18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77766" y="1994681"/>
            <a:ext cx="7583578" cy="5072098"/>
            <a:chOff x="0" y="13403"/>
            <a:chExt cx="7929618" cy="1742433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13403"/>
              <a:ext cx="7929618" cy="1742433"/>
            </a:xfrm>
            <a:prstGeom prst="roundRect">
              <a:avLst>
                <a:gd name="adj" fmla="val 4009"/>
              </a:avLst>
            </a:prstGeom>
            <a:solidFill>
              <a:srgbClr val="96A0B4">
                <a:alpha val="30000"/>
              </a:srgb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346040" y="160651"/>
              <a:ext cx="7215238" cy="1510126"/>
            </a:xfrm>
            <a:prstGeom prst="rect">
              <a:avLst/>
            </a:prstGeom>
            <a:ln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>
                <a:lnSpc>
                  <a:spcPct val="90000"/>
                </a:lnSpc>
                <a:buNone/>
              </a:pPr>
              <a:r>
                <a:rPr lang="ru-RU" sz="2200" dirty="0" smtClean="0">
                  <a:solidFill>
                    <a:schemeClr val="tx1"/>
                  </a:solidFill>
                </a:rPr>
                <a:t>В случае, если при </a:t>
              </a:r>
              <a:r>
                <a:rPr lang="ru-RU" sz="2200" b="1" u="sng" dirty="0" smtClean="0">
                  <a:solidFill>
                    <a:schemeClr val="tx1"/>
                  </a:solidFill>
                </a:rPr>
                <a:t>ТЕКУЩИХ</a:t>
              </a:r>
              <a:r>
                <a:rPr lang="ru-RU" sz="2200" dirty="0" smtClean="0">
                  <a:solidFill>
                    <a:schemeClr val="tx1"/>
                  </a:solidFill>
                </a:rPr>
                <a:t> тарифах ОМС</a:t>
              </a:r>
            </a:p>
            <a:p>
              <a:pPr lvl="0">
                <a:lnSpc>
                  <a:spcPct val="90000"/>
                </a:lnSpc>
                <a:buNone/>
              </a:pPr>
              <a:r>
                <a:rPr lang="ru-RU" sz="2200" dirty="0" smtClean="0">
                  <a:solidFill>
                    <a:schemeClr val="tx1"/>
                  </a:solidFill>
                </a:rPr>
                <a:t>(без добавления инвестиционной составляющей)</a:t>
              </a:r>
            </a:p>
            <a:p>
              <a:pPr lvl="0">
                <a:lnSpc>
                  <a:spcPct val="90000"/>
                </a:lnSpc>
                <a:buNone/>
              </a:pPr>
              <a:r>
                <a:rPr lang="ru-RU" sz="2200" dirty="0" smtClean="0">
                  <a:solidFill>
                    <a:schemeClr val="tx1"/>
                  </a:solidFill>
                </a:rPr>
                <a:t>у медицинской организации негосударственной формы</a:t>
              </a:r>
            </a:p>
            <a:p>
              <a:pPr lvl="0">
                <a:lnSpc>
                  <a:spcPct val="90000"/>
                </a:lnSpc>
                <a:buNone/>
              </a:pPr>
              <a:r>
                <a:rPr lang="ru-RU" sz="2200" dirty="0" smtClean="0">
                  <a:solidFill>
                    <a:schemeClr val="tx1"/>
                  </a:solidFill>
                </a:rPr>
                <a:t>собственности образуются остатки на счетах, разрешить</a:t>
              </a:r>
            </a:p>
            <a:p>
              <a:pPr lvl="0">
                <a:lnSpc>
                  <a:spcPct val="90000"/>
                </a:lnSpc>
                <a:buNone/>
              </a:pPr>
              <a:r>
                <a:rPr lang="ru-RU" sz="2200" dirty="0" smtClean="0">
                  <a:solidFill>
                    <a:schemeClr val="tx1"/>
                  </a:solidFill>
                </a:rPr>
                <a:t>расходование средств в соответствии уставными</a:t>
              </a:r>
            </a:p>
            <a:p>
              <a:pPr lvl="0">
                <a:lnSpc>
                  <a:spcPct val="90000"/>
                </a:lnSpc>
                <a:buNone/>
              </a:pPr>
              <a:r>
                <a:rPr lang="ru-RU" sz="2200" dirty="0" smtClean="0">
                  <a:solidFill>
                    <a:schemeClr val="tx1"/>
                  </a:solidFill>
                </a:rPr>
                <a:t>целями:</a:t>
              </a:r>
            </a:p>
            <a:p>
              <a:pPr lvl="0">
                <a:lnSpc>
                  <a:spcPct val="90000"/>
                </a:lnSpc>
                <a:buNone/>
              </a:pPr>
              <a:endParaRPr lang="ru-RU" sz="2200" dirty="0" smtClean="0">
                <a:solidFill>
                  <a:schemeClr val="tx1"/>
                </a:solidFill>
              </a:endParaRPr>
            </a:p>
            <a:p>
              <a:pPr marL="207450" lvl="1" indent="-171450">
                <a:lnSpc>
                  <a:spcPct val="90000"/>
                </a:lnSpc>
                <a:buClr>
                  <a:srgbClr val="371941"/>
                </a:buClr>
                <a:buSzPct val="80000"/>
                <a:buFont typeface="Wingdings" pitchFamily="2" charset="2"/>
                <a:buChar char="§"/>
              </a:pPr>
              <a:r>
                <a:rPr lang="ru-RU" sz="2200" dirty="0" smtClean="0">
                  <a:solidFill>
                    <a:schemeClr val="tx1"/>
                  </a:solidFill>
                </a:rPr>
                <a:t>На расходы капитального характера (в том числе, приобретение основных средств и оборудования стоимостью выше 100000 рублей);</a:t>
              </a:r>
            </a:p>
            <a:p>
              <a:pPr marL="207450" lvl="1" indent="-171450">
                <a:lnSpc>
                  <a:spcPct val="90000"/>
                </a:lnSpc>
                <a:buClr>
                  <a:srgbClr val="371941"/>
                </a:buClr>
                <a:buSzPct val="80000"/>
                <a:buFont typeface="Wingdings" pitchFamily="2" charset="2"/>
                <a:buChar char="§"/>
              </a:pPr>
              <a:r>
                <a:rPr lang="ru-RU" sz="2200" dirty="0" smtClean="0">
                  <a:solidFill>
                    <a:schemeClr val="tx1"/>
                  </a:solidFill>
                </a:rPr>
                <a:t>На расходы финансового характера (в том числе, обслуживание и погашение долговых обязательств, возврат инвестиционных средств)</a:t>
              </a:r>
            </a:p>
            <a:p>
              <a:pPr marL="207450" indent="-171450">
                <a:lnSpc>
                  <a:spcPct val="90000"/>
                </a:lnSpc>
                <a:buClr>
                  <a:srgbClr val="371941"/>
                </a:buClr>
                <a:buSzPct val="80000"/>
                <a:buFont typeface="Wingdings" pitchFamily="2" charset="2"/>
                <a:buChar char="§"/>
              </a:pPr>
              <a:r>
                <a:rPr lang="ru-RU" sz="2200" dirty="0" smtClean="0">
                  <a:solidFill>
                    <a:schemeClr val="tx1"/>
                  </a:solidFill>
                </a:rPr>
                <a:t>Иные цели, соответствующие Уставу организации</a:t>
              </a:r>
            </a:p>
            <a:p>
              <a:pPr marL="207450" indent="-171450">
                <a:lnSpc>
                  <a:spcPct val="90000"/>
                </a:lnSpc>
                <a:buClr>
                  <a:srgbClr val="371941"/>
                </a:buClr>
                <a:buSzPct val="80000"/>
              </a:pPr>
              <a:r>
                <a:rPr lang="ru-RU" sz="2200" dirty="0" smtClean="0">
                  <a:solidFill>
                    <a:schemeClr val="tx1"/>
                  </a:solidFill>
                </a:rPr>
                <a:t>  (в том числе</a:t>
              </a:r>
              <a:r>
                <a:rPr lang="ru-RU" sz="2200" dirty="0">
                  <a:solidFill>
                    <a:schemeClr val="tx1"/>
                  </a:solidFill>
                </a:rPr>
                <a:t> </a:t>
              </a:r>
              <a:r>
                <a:rPr lang="ru-RU" sz="2200" b="1" dirty="0" smtClean="0">
                  <a:solidFill>
                    <a:schemeClr val="tx1"/>
                  </a:solidFill>
                </a:rPr>
                <a:t>прибыль</a:t>
              </a:r>
              <a:r>
                <a:rPr lang="ru-RU" sz="2200" dirty="0" smtClean="0">
                  <a:solidFill>
                    <a:schemeClr val="tx1"/>
                  </a:solidFill>
                </a:rPr>
                <a:t>)</a:t>
              </a:r>
            </a:p>
            <a:p>
              <a:pPr>
                <a:lnSpc>
                  <a:spcPct val="90000"/>
                </a:lnSpc>
              </a:pPr>
              <a:endParaRPr lang="ru-RU" sz="2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8225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14111</TotalTime>
  <Words>754</Words>
  <Application>Microsoft Office PowerPoint</Application>
  <PresentationFormat>Произвольный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НЕГОСУДАРСТВЕННЫЙ СЕКТОР В ОМС. 2010 ГОД</vt:lpstr>
      <vt:lpstr>НЕГОСУДАРСТВЕННЫЙ СЕКТОР В ОМС. 2014 ГОД</vt:lpstr>
      <vt:lpstr>НЕКАПИТАЛОЕМКИЕ ПРОЕКТЫ</vt:lpstr>
      <vt:lpstr>КАПИТАЛОЕМКИЕ ПРОЕКТЫ: «СЛАВЯНКА»</vt:lpstr>
      <vt:lpstr>ГЧП ДЛЯ ПУБЛИЧНОГО ПАРТНЕРА: ВОПРОСЫ</vt:lpstr>
      <vt:lpstr>ПОДГОТОВКА ПРОЕКТА</vt:lpstr>
      <vt:lpstr>VALUE FOR MONEY</vt:lpstr>
      <vt:lpstr>СВОБОДНОЕ ИСПОЛЬЗОВАНИЕ СРЕДСТВ ОМС НЕГОСУДАРСТВЕННЫМИ МЕДИЦИНСКИМИ ОРГАНИЗАЦИЯМИ</vt:lpstr>
      <vt:lpstr>ОТСУТСТВИЕ ПРИБЫЛИ В СТРУКТУРЕ ТАРИФА ОМС = ОТСУТСТВИЕ ЭКОНОМИКИ</vt:lpstr>
      <vt:lpstr>РАСХОДОВАНИЕ СРЕДСТВ ОМС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Bituga</dc:creator>
  <cp:keywords>к</cp:keywords>
  <cp:lastModifiedBy>abdin</cp:lastModifiedBy>
  <cp:revision>327</cp:revision>
  <cp:lastPrinted>2014-02-24T16:07:29Z</cp:lastPrinted>
  <dcterms:created xsi:type="dcterms:W3CDTF">2013-02-11T13:13:27Z</dcterms:created>
  <dcterms:modified xsi:type="dcterms:W3CDTF">2014-03-16T15:09:53Z</dcterms:modified>
</cp:coreProperties>
</file>