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84" r:id="rId4"/>
  </p:sldMasterIdLst>
  <p:notesMasterIdLst>
    <p:notesMasterId r:id="rId12"/>
  </p:notesMasterIdLst>
  <p:sldIdLst>
    <p:sldId id="257" r:id="rId5"/>
    <p:sldId id="258" r:id="rId6"/>
    <p:sldId id="278" r:id="rId7"/>
    <p:sldId id="279" r:id="rId8"/>
    <p:sldId id="272" r:id="rId9"/>
    <p:sldId id="273" r:id="rId10"/>
    <p:sldId id="274" r:id="rId11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548"/>
    <a:srgbClr val="EEB500"/>
    <a:srgbClr val="FFD44B"/>
    <a:srgbClr val="FE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3" autoAdjust="0"/>
    <p:restoredTop sz="86415" autoAdjust="0"/>
  </p:normalViewPr>
  <p:slideViewPr>
    <p:cSldViewPr>
      <p:cViewPr varScale="1">
        <p:scale>
          <a:sx n="71" d="100"/>
          <a:sy n="71" d="100"/>
        </p:scale>
        <p:origin x="6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EF96E2-19D5-4398-998B-DF2F1D69BBA7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0625"/>
            <a:ext cx="5438775" cy="3888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443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443"/>
            <a:ext cx="2946400" cy="4952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607F05-EFFE-4DF3-8DC8-A8ABE1B33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17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01" y="1468447"/>
            <a:ext cx="7809479" cy="653518"/>
          </a:xfrm>
          <a:prstGeom prst="rect">
            <a:avLst/>
          </a:prstGeom>
        </p:spPr>
        <p:txBody>
          <a:bodyPr lIns="80229" tIns="40115" rIns="80229" bIns="40115"/>
          <a:lstStyle>
            <a:lvl1pPr algn="l">
              <a:defRPr sz="2600">
                <a:latin typeface="PF BeauSans Pro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01" y="2121964"/>
            <a:ext cx="5363354" cy="1176332"/>
          </a:xfrm>
          <a:prstGeom prst="rect">
            <a:avLst/>
          </a:prstGeom>
        </p:spPr>
        <p:txBody>
          <a:bodyPr lIns="80229" tIns="40115" rIns="80229" bIns="40115"/>
          <a:lstStyle>
            <a:lvl1pPr marL="0" indent="0" algn="l">
              <a:lnSpc>
                <a:spcPts val="3510"/>
              </a:lnSpc>
              <a:spcBef>
                <a:spcPts val="0"/>
              </a:spcBef>
              <a:buNone/>
              <a:defRPr sz="3500" b="1">
                <a:solidFill>
                  <a:srgbClr val="0F9548"/>
                </a:solidFill>
                <a:latin typeface="PF BeauSans Pro" pitchFamily="2" charset="0"/>
              </a:defRPr>
            </a:lvl1pPr>
            <a:lvl2pPr marL="46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0425" cy="412750"/>
          </a:xfrm>
          <a:prstGeom prst="rect">
            <a:avLst/>
          </a:prstGeom>
        </p:spPr>
        <p:txBody>
          <a:bodyPr lIns="80229" tIns="40115" rIns="80229" bIns="40115"/>
          <a:lstStyle>
            <a:lvl1pPr defTabSz="802295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7850" y="6308725"/>
            <a:ext cx="2898775" cy="412750"/>
          </a:xfrm>
          <a:prstGeom prst="rect">
            <a:avLst/>
          </a:prstGeom>
        </p:spPr>
        <p:txBody>
          <a:bodyPr lIns="80229" tIns="40115" rIns="80229" bIns="40115"/>
          <a:lstStyle>
            <a:lvl1pPr defTabSz="802295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www.ahkuban.ru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6850" y="6308725"/>
            <a:ext cx="2139950" cy="412750"/>
          </a:xfrm>
          <a:prstGeom prst="rect">
            <a:avLst/>
          </a:prstGeom>
        </p:spPr>
        <p:txBody>
          <a:bodyPr vert="horz" wrap="square" lIns="80229" tIns="40115" rIns="80229" bIns="40115" numCol="1" anchor="t" anchorCtr="0" compatLnSpc="1">
            <a:prstTxWarp prst="textNoShape">
              <a:avLst/>
            </a:prstTxWarp>
          </a:bodyPr>
          <a:lstStyle>
            <a:lvl1pPr defTabSz="801688" eaLnBrk="1" hangingPunct="1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AC4704-BD75-4B4C-A62D-6756D3CABC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54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56" y="1600682"/>
            <a:ext cx="8252433" cy="4525415"/>
          </a:xfrm>
        </p:spPr>
        <p:txBody>
          <a:bodyPr/>
          <a:lstStyle>
            <a:lvl1pPr marL="300825" indent="-300825">
              <a:buClr>
                <a:srgbClr val="FBC011"/>
              </a:buClr>
              <a:buFont typeface="PF BeauSans Pro Black" pitchFamily="2" charset="0"/>
              <a:buChar char="−"/>
              <a:defRPr/>
            </a:lvl1pPr>
            <a:lvl2pPr marL="651789" indent="-250688">
              <a:buClr>
                <a:srgbClr val="FBC011"/>
              </a:buClr>
              <a:buFont typeface="PF BeauSans Pro Black" pitchFamily="2" charset="0"/>
              <a:buChar char="−"/>
              <a:defRPr sz="1400"/>
            </a:lvl2pPr>
            <a:lvl3pPr marL="1002752" indent="-200551">
              <a:buClr>
                <a:srgbClr val="FBC011"/>
              </a:buClr>
              <a:buFont typeface="PF BeauSans Pro Black" pitchFamily="2" charset="0"/>
              <a:buChar char="−"/>
              <a:defRPr sz="1100"/>
            </a:lvl3pPr>
            <a:lvl4pPr marL="1403853" indent="-200551">
              <a:buClr>
                <a:srgbClr val="FBC011"/>
              </a:buClr>
              <a:buFont typeface="PF BeauSans Pro Black" pitchFamily="2" charset="0"/>
              <a:buChar char="−"/>
              <a:defRPr sz="1000"/>
            </a:lvl4pPr>
            <a:lvl5pPr marL="1804956" indent="-200551">
              <a:buClr>
                <a:srgbClr val="FBC011"/>
              </a:buClr>
              <a:buFont typeface="PF BeauSans Pro Black" pitchFamily="2" charset="0"/>
              <a:buChar char="−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1000" y="6294438"/>
            <a:ext cx="10763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www.ahkuban.ru</a:t>
            </a: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23138" y="6303963"/>
            <a:ext cx="1389062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B22748-D580-4242-98AB-652F5CB0B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23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56" y="1600687"/>
            <a:ext cx="8252433" cy="4525415"/>
          </a:xfrm>
        </p:spPr>
        <p:txBody>
          <a:bodyPr/>
          <a:lstStyle>
            <a:lvl1pPr marL="300652" indent="-300652">
              <a:buClr>
                <a:srgbClr val="FBC011"/>
              </a:buClr>
              <a:buFont typeface="PF BeauSans Pro Black" pitchFamily="2" charset="0"/>
              <a:buChar char="−"/>
              <a:defRPr/>
            </a:lvl1pPr>
            <a:lvl2pPr marL="651414" indent="-250543">
              <a:buClr>
                <a:srgbClr val="FBC011"/>
              </a:buClr>
              <a:buFont typeface="PF BeauSans Pro Black" pitchFamily="2" charset="0"/>
              <a:buChar char="−"/>
              <a:defRPr sz="1400"/>
            </a:lvl2pPr>
            <a:lvl3pPr marL="1002177" indent="-200436">
              <a:buClr>
                <a:srgbClr val="FBC011"/>
              </a:buClr>
              <a:buFont typeface="PF BeauSans Pro Black" pitchFamily="2" charset="0"/>
              <a:buChar char="−"/>
              <a:defRPr sz="1100"/>
            </a:lvl3pPr>
            <a:lvl4pPr marL="1403046" indent="-200436">
              <a:buClr>
                <a:srgbClr val="FBC011"/>
              </a:buClr>
              <a:buFont typeface="PF BeauSans Pro Black" pitchFamily="2" charset="0"/>
              <a:buChar char="−"/>
              <a:defRPr sz="1000"/>
            </a:lvl4pPr>
            <a:lvl5pPr marL="1803919" indent="-200436">
              <a:buClr>
                <a:srgbClr val="FBC011"/>
              </a:buClr>
              <a:buFont typeface="PF BeauSans Pro Black" pitchFamily="2" charset="0"/>
              <a:buChar char="−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2588" y="6294438"/>
            <a:ext cx="10763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www.ahkuban.ru</a:t>
            </a: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23138" y="6303963"/>
            <a:ext cx="1389062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BBDAFD9-ABD4-4535-9188-C1B78908EB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21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56" y="1600687"/>
            <a:ext cx="8252433" cy="4525415"/>
          </a:xfrm>
        </p:spPr>
        <p:txBody>
          <a:bodyPr/>
          <a:lstStyle>
            <a:lvl1pPr marL="300652" indent="-300652">
              <a:buClr>
                <a:srgbClr val="FBC011"/>
              </a:buClr>
              <a:buFont typeface="PF BeauSans Pro Black" pitchFamily="2" charset="0"/>
              <a:buChar char="−"/>
              <a:defRPr/>
            </a:lvl1pPr>
            <a:lvl2pPr marL="651414" indent="-250543">
              <a:buClr>
                <a:srgbClr val="FBC011"/>
              </a:buClr>
              <a:buFont typeface="PF BeauSans Pro Black" pitchFamily="2" charset="0"/>
              <a:buChar char="−"/>
              <a:defRPr sz="1400"/>
            </a:lvl2pPr>
            <a:lvl3pPr marL="1002177" indent="-200436">
              <a:buClr>
                <a:srgbClr val="FBC011"/>
              </a:buClr>
              <a:buFont typeface="PF BeauSans Pro Black" pitchFamily="2" charset="0"/>
              <a:buChar char="−"/>
              <a:defRPr sz="1100"/>
            </a:lvl3pPr>
            <a:lvl4pPr marL="1403046" indent="-200436">
              <a:buClr>
                <a:srgbClr val="FBC011"/>
              </a:buClr>
              <a:buFont typeface="PF BeauSans Pro Black" pitchFamily="2" charset="0"/>
              <a:buChar char="−"/>
              <a:defRPr sz="1000"/>
            </a:lvl4pPr>
            <a:lvl5pPr marL="1803919" indent="-200436">
              <a:buClr>
                <a:srgbClr val="FBC011"/>
              </a:buClr>
              <a:buFont typeface="PF BeauSans Pro Black" pitchFamily="2" charset="0"/>
              <a:buChar char="−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2588" y="6294438"/>
            <a:ext cx="10763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www.ahkuban.ru</a:t>
            </a: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23138" y="6303963"/>
            <a:ext cx="1389062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4D2BCBE-A1FB-4E54-9AB5-5E020D7AD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57200" algn="ctr" defTabSz="80168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914400" algn="ctr" defTabSz="80168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371600" algn="ctr" defTabSz="80168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828800" algn="ctr" defTabSz="80168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350" indent="-200025" algn="l" defTabSz="801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4988" indent="-200025" algn="l" defTabSz="801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814388"/>
            <a:ext cx="822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220" tIns="40110" rIns="80220" bIns="401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77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220" tIns="40110" rIns="80220" bIns="401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286500"/>
            <a:ext cx="979488" cy="363538"/>
          </a:xfrm>
          <a:prstGeom prst="rect">
            <a:avLst/>
          </a:prstGeom>
        </p:spPr>
        <p:txBody>
          <a:bodyPr vert="horz" lIns="80220" tIns="40110" rIns="80220" bIns="40110" rtlCol="0" anchor="ctr"/>
          <a:lstStyle>
            <a:lvl1pPr algn="l" defTabSz="802202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white">
                    <a:lumMod val="50000"/>
                  </a:prstClr>
                </a:solidFill>
                <a:latin typeface="PF BeauSans Pro" pitchFamily="2" charset="0"/>
              </a:defRPr>
            </a:lvl1pPr>
          </a:lstStyle>
          <a:p>
            <a:pPr>
              <a:defRPr/>
            </a:pPr>
            <a:r>
              <a:rPr lang="en-US"/>
              <a:t>www.ahkuban.ru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9013" y="6303963"/>
            <a:ext cx="1389062" cy="365125"/>
          </a:xfrm>
          <a:prstGeom prst="rect">
            <a:avLst/>
          </a:prstGeom>
        </p:spPr>
        <p:txBody>
          <a:bodyPr vert="horz" wrap="square" lIns="80220" tIns="40110" rIns="80220" bIns="4011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900">
                <a:solidFill>
                  <a:srgbClr val="000000"/>
                </a:solidFill>
                <a:latin typeface="PF BeauSans Pro" pitchFamily="2" charset="0"/>
              </a:defRPr>
            </a:lvl1pPr>
          </a:lstStyle>
          <a:p>
            <a:pPr>
              <a:defRPr/>
            </a:pPr>
            <a:fld id="{5731E0C8-B815-49DE-9C8A-17079B2FD9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PF BeauSans Pro" pitchFamily="2" charset="0"/>
          <a:ea typeface="+mj-ea"/>
          <a:cs typeface="+mj-cs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5pPr>
      <a:lvl6pPr marL="457200" algn="l" defTabSz="801688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6pPr>
      <a:lvl7pPr marL="914400" algn="l" defTabSz="801688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7pPr>
      <a:lvl8pPr marL="1371600" algn="l" defTabSz="801688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8pPr>
      <a:lvl9pPr marL="1828800" algn="l" defTabSz="801688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600" b="1" kern="1200">
          <a:solidFill>
            <a:schemeClr val="tx1"/>
          </a:solidFill>
          <a:latin typeface="PF BeauSans Pro" pitchFamily="2" charset="0"/>
          <a:ea typeface="+mn-ea"/>
          <a:cs typeface="+mn-cs"/>
        </a:defRPr>
      </a:lvl1pPr>
      <a:lvl2pPr marL="650875" indent="-249238" algn="l" defTabSz="801688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400" kern="1200">
          <a:solidFill>
            <a:schemeClr val="tx1"/>
          </a:solidFill>
          <a:latin typeface="PF BeauSans Pro" pitchFamily="2" charset="0"/>
          <a:ea typeface="+mn-ea"/>
          <a:cs typeface="+mn-cs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100" b="1" kern="1200">
          <a:solidFill>
            <a:schemeClr val="tx1"/>
          </a:solidFill>
          <a:latin typeface="PF BeauSans Pro" pitchFamily="2" charset="0"/>
          <a:ea typeface="+mn-ea"/>
          <a:cs typeface="+mn-cs"/>
        </a:defRPr>
      </a:lvl3pPr>
      <a:lvl4pPr marL="1403350" indent="-200025" algn="l" defTabSz="801688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000" kern="1200">
          <a:solidFill>
            <a:schemeClr val="tx1"/>
          </a:solidFill>
          <a:latin typeface="PF BeauSans Pro" pitchFamily="2" charset="0"/>
          <a:ea typeface="+mn-ea"/>
          <a:cs typeface="+mn-cs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800" kern="1200">
          <a:solidFill>
            <a:schemeClr val="tx1"/>
          </a:solidFill>
          <a:latin typeface="PF BeauSans Pro" pitchFamily="2" charset="0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815975"/>
            <a:ext cx="822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74" tIns="40087" rIns="80174" bIns="400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77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74" tIns="40087" rIns="80174" bIns="40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588" y="6286500"/>
            <a:ext cx="977900" cy="363538"/>
          </a:xfrm>
          <a:prstGeom prst="rect">
            <a:avLst/>
          </a:prstGeom>
        </p:spPr>
        <p:txBody>
          <a:bodyPr vert="horz" lIns="80174" tIns="40087" rIns="80174" bIns="40087" rtlCol="0" anchor="ctr"/>
          <a:lstStyle>
            <a:lvl1pPr algn="l" defTabSz="913875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white">
                    <a:lumMod val="50000"/>
                  </a:prstClr>
                </a:solidFill>
                <a:latin typeface="PF BeauSans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www.ahkuban.ru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9013" y="6303963"/>
            <a:ext cx="1389062" cy="365125"/>
          </a:xfrm>
          <a:prstGeom prst="rect">
            <a:avLst/>
          </a:prstGeom>
        </p:spPr>
        <p:txBody>
          <a:bodyPr vert="horz" wrap="square" lIns="80174" tIns="40087" rIns="80174" bIns="40087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900">
                <a:solidFill>
                  <a:srgbClr val="000000"/>
                </a:solidFill>
                <a:latin typeface="PF BeauSans Pro" pitchFamily="2" charset="0"/>
              </a:defRPr>
            </a:lvl1pPr>
          </a:lstStyle>
          <a:p>
            <a:pPr>
              <a:defRPr/>
            </a:pPr>
            <a:fld id="{EF86DAE2-2F37-4924-8F9C-3A6DCEC059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PF BeauSans Pro Bbook" pitchFamily="2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 Bbook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 Bbook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 Bbook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 Bbook" pitchFamily="2" charset="0"/>
          <a:cs typeface="Arial" charset="0"/>
        </a:defRPr>
      </a:lvl5pPr>
      <a:lvl6pPr marL="400871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6pPr>
      <a:lvl7pPr marL="801737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7pPr>
      <a:lvl8pPr marL="1202612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8pPr>
      <a:lvl9pPr marL="1603483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b="1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1pPr>
      <a:lvl2pPr marL="650875" indent="-249238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400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2pPr>
      <a:lvl3pPr marL="1001713" indent="-200025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100" b="1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3pPr>
      <a:lvl4pPr marL="1401763" indent="-200025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000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4pPr>
      <a:lvl5pPr marL="1803400" indent="-200025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800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5pPr>
      <a:lvl6pPr marL="2204788" indent="-200436" algn="l" defTabSz="8017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658" indent="-200436" algn="l" defTabSz="8017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530" indent="-200436" algn="l" defTabSz="8017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00" indent="-200436" algn="l" defTabSz="8017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71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737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12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483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354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224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95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965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815975"/>
            <a:ext cx="822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74" tIns="40087" rIns="80174" bIns="400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77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74" tIns="40087" rIns="80174" bIns="40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588" y="6286500"/>
            <a:ext cx="977900" cy="363538"/>
          </a:xfrm>
          <a:prstGeom prst="rect">
            <a:avLst/>
          </a:prstGeom>
        </p:spPr>
        <p:txBody>
          <a:bodyPr vert="horz" lIns="80174" tIns="40087" rIns="80174" bIns="40087" rtlCol="0" anchor="ctr"/>
          <a:lstStyle>
            <a:lvl1pPr algn="l" defTabSz="913875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white">
                    <a:lumMod val="50000"/>
                  </a:prstClr>
                </a:solidFill>
                <a:latin typeface="PF BeauSans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www.ahkuban.ru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9013" y="6303963"/>
            <a:ext cx="1389062" cy="365125"/>
          </a:xfrm>
          <a:prstGeom prst="rect">
            <a:avLst/>
          </a:prstGeom>
        </p:spPr>
        <p:txBody>
          <a:bodyPr vert="horz" wrap="square" lIns="80174" tIns="40087" rIns="80174" bIns="40087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900">
                <a:solidFill>
                  <a:srgbClr val="000000"/>
                </a:solidFill>
                <a:latin typeface="PF BeauSans Pro" pitchFamily="2" charset="0"/>
              </a:defRPr>
            </a:lvl1pPr>
          </a:lstStyle>
          <a:p>
            <a:pPr>
              <a:defRPr/>
            </a:pPr>
            <a:fld id="{CB894FF9-0F7F-4849-AAF0-BEE07A78B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PF BeauSans Pro Bbook" pitchFamily="2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 Bbook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 Bbook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 Bbook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 Bbook" pitchFamily="2" charset="0"/>
          <a:cs typeface="Arial" charset="0"/>
        </a:defRPr>
      </a:lvl5pPr>
      <a:lvl6pPr marL="400871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6pPr>
      <a:lvl7pPr marL="801737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7pPr>
      <a:lvl8pPr marL="1202612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8pPr>
      <a:lvl9pPr marL="1603483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PF BeauSans Pro" pitchFamily="2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b="1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1pPr>
      <a:lvl2pPr marL="650875" indent="-249238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400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2pPr>
      <a:lvl3pPr marL="1001713" indent="-200025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100" b="1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3pPr>
      <a:lvl4pPr marL="1401763" indent="-200025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1000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4pPr>
      <a:lvl5pPr marL="1803400" indent="-200025" algn="l" rtl="0" eaLnBrk="0" fontAlgn="base" hangingPunct="0">
        <a:spcBef>
          <a:spcPct val="20000"/>
        </a:spcBef>
        <a:spcAft>
          <a:spcPct val="0"/>
        </a:spcAft>
        <a:buClr>
          <a:srgbClr val="FBC311"/>
        </a:buClr>
        <a:buFont typeface="PF BeauSans Pro Black" pitchFamily="2" charset="0"/>
        <a:buChar char="−"/>
        <a:defRPr sz="800" kern="1200">
          <a:solidFill>
            <a:schemeClr val="tx1"/>
          </a:solidFill>
          <a:latin typeface="PF BeauSans Pro Bbook" pitchFamily="2" charset="0"/>
          <a:ea typeface="+mn-ea"/>
          <a:cs typeface="Arial" pitchFamily="34" charset="0"/>
        </a:defRPr>
      </a:lvl5pPr>
      <a:lvl6pPr marL="2204788" indent="-200436" algn="l" defTabSz="8017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658" indent="-200436" algn="l" defTabSz="8017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530" indent="-200436" algn="l" defTabSz="8017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00" indent="-200436" algn="l" defTabSz="8017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71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737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12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483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354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224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95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965" algn="l" defTabSz="801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ctrTitle"/>
          </p:nvPr>
        </p:nvSpPr>
        <p:spPr bwMode="auto">
          <a:xfrm>
            <a:off x="441325" y="1468438"/>
            <a:ext cx="7810500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950"/>
              </a:lnSpc>
            </a:pPr>
            <a:r>
              <a:rPr lang="ru-RU" altLang="en-US" sz="2400" b="1" smtClean="0">
                <a:solidFill>
                  <a:schemeClr val="bg2"/>
                </a:solidFill>
                <a:latin typeface="Arial" panose="020B0604020202020204" pitchFamily="34" charset="0"/>
                <a:ea typeface="PF BeauSans Pro" pitchFamily="2" charset="0"/>
                <a:cs typeface="Arial" panose="020B0604020202020204" pitchFamily="34" charset="0"/>
              </a:rPr>
              <a:t>АГРОХОЛДИНГ «КУБАНЬ»</a:t>
            </a:r>
            <a:br>
              <a:rPr lang="ru-RU" altLang="en-US" sz="2400" b="1" smtClean="0">
                <a:solidFill>
                  <a:schemeClr val="bg2"/>
                </a:solidFill>
                <a:latin typeface="Arial" panose="020B0604020202020204" pitchFamily="34" charset="0"/>
                <a:ea typeface="PF BeauSans Pro" pitchFamily="2" charset="0"/>
                <a:cs typeface="Arial" panose="020B0604020202020204" pitchFamily="34" charset="0"/>
              </a:rPr>
            </a:br>
            <a:endParaRPr lang="ru-RU" altLang="en-US" sz="2400" b="1" smtClean="0">
              <a:solidFill>
                <a:schemeClr val="bg2"/>
              </a:solidFill>
              <a:latin typeface="Arial" panose="020B0604020202020204" pitchFamily="34" charset="0"/>
              <a:ea typeface="PF BeauSans Pro" pitchFamily="2" charset="0"/>
              <a:cs typeface="Arial" panose="020B0604020202020204" pitchFamily="34" charset="0"/>
            </a:endParaRPr>
          </a:p>
        </p:txBody>
      </p:sp>
      <p:sp>
        <p:nvSpPr>
          <p:cNvPr id="9219" name="Подзаголовок 6"/>
          <p:cNvSpPr>
            <a:spLocks noGrp="1"/>
          </p:cNvSpPr>
          <p:nvPr>
            <p:ph type="subTitle" idx="1"/>
          </p:nvPr>
        </p:nvSpPr>
        <p:spPr bwMode="auto">
          <a:xfrm>
            <a:off x="441325" y="2122488"/>
            <a:ext cx="8702675" cy="1077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513"/>
              </a:lnSpc>
              <a:spcBef>
                <a:spcPct val="0"/>
              </a:spcBef>
            </a:pPr>
            <a:r>
              <a:rPr lang="ru-RU" altLang="ru-RU" sz="3200" dirty="0" smtClean="0"/>
              <a:t>Комплексное развитие сельских территорий</a:t>
            </a:r>
          </a:p>
        </p:txBody>
      </p:sp>
      <p:sp>
        <p:nvSpPr>
          <p:cNvPr id="922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0B0C4F75-A8A3-4B69-95F8-7AA72457FA47}" type="slidenum">
              <a:rPr lang="ru-RU" altLang="en-US" sz="1800" smtClean="0">
                <a:solidFill>
                  <a:srgbClr val="000000"/>
                </a:solidFill>
              </a:rPr>
              <a:pPr defTabSz="914400"/>
              <a:t>1</a:t>
            </a:fld>
            <a:endParaRPr lang="ru-RU" altLang="en-US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455613" y="6389688"/>
            <a:ext cx="685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939597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www.ahkuban.ru</a:t>
            </a:r>
          </a:p>
        </p:txBody>
      </p:sp>
      <p:sp>
        <p:nvSpPr>
          <p:cNvPr id="10243" name="Номер слайда 15"/>
          <p:cNvSpPr>
            <a:spLocks noGrp="1"/>
          </p:cNvSpPr>
          <p:nvPr>
            <p:ph type="sldNum" sz="quarter" idx="11"/>
          </p:nvPr>
        </p:nvSpPr>
        <p:spPr bwMode="auto">
          <a:xfrm>
            <a:off x="8431213" y="6303963"/>
            <a:ext cx="265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65706E-033D-49F5-8F2D-0697EF7BBF60}" type="slidenum">
              <a:rPr lang="ru-RU" altLang="en-US" sz="10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en-US" sz="1000" b="0" smtClean="0">
              <a:solidFill>
                <a:srgbClr val="000000"/>
              </a:solidFill>
            </a:endParaRPr>
          </a:p>
        </p:txBody>
      </p:sp>
      <p:sp>
        <p:nvSpPr>
          <p:cNvPr id="10244" name="Заголовок 9"/>
          <p:cNvSpPr>
            <a:spLocks noGrp="1"/>
          </p:cNvSpPr>
          <p:nvPr>
            <p:ph type="title"/>
          </p:nvPr>
        </p:nvSpPr>
        <p:spPr>
          <a:xfrm>
            <a:off x="455613" y="414338"/>
            <a:ext cx="6770687" cy="261937"/>
          </a:xfrm>
        </p:spPr>
        <p:txBody>
          <a:bodyPr/>
          <a:lstStyle/>
          <a:p>
            <a:pPr eaLnBrk="1" hangingPunct="1"/>
            <a:r>
              <a:rPr lang="ru-RU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365124" y="795338"/>
            <a:ext cx="8474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BC011"/>
              </a:buClr>
              <a:buFontTx/>
              <a:buNone/>
            </a:pPr>
            <a:r>
              <a:rPr lang="ru-RU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Агрохолдинги играют значительную роль в поддержании занятости в сельской местности, создании занятости и платежеспособного спроса, улучшении демографической ситуации и оздоровлении социальной среды.</a:t>
            </a:r>
            <a:endParaRPr lang="ru-RU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125" y="1676400"/>
            <a:ext cx="84740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dirty="0" smtClean="0">
                <a:latin typeface="Arial" panose="020B0604020202020204" pitchFamily="34" charset="0"/>
              </a:rPr>
              <a:t>Ключевые интересы Агрохолдингов в развитии сельских территорий: </a:t>
            </a:r>
            <a:endParaRPr lang="ru-RU" altLang="en-US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оддержание кадрового потенциала устойчивого развития бизнеса;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оддержание лояльности 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пайщиков 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(арендодателей земли);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безопасной среды;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оддержание сложившегося уклада и снижение уровня конфликтности.</a:t>
            </a:r>
            <a:endParaRPr lang="ru-RU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125" y="5341203"/>
            <a:ext cx="8626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b="1" dirty="0">
                <a:latin typeface="Arial" panose="020B0604020202020204" pitchFamily="34" charset="0"/>
              </a:rPr>
              <a:t>Текущие гос. программы поддержки устойчивого развития сельских территорий не содержат необходимых стимулов для Агрохолдингов по наращиванию инвестиций в развитие сельских </a:t>
            </a:r>
            <a:r>
              <a:rPr lang="ru-RU" altLang="en-US" sz="1600" b="1" dirty="0" smtClean="0">
                <a:latin typeface="Arial" panose="020B0604020202020204" pitchFamily="34" charset="0"/>
              </a:rPr>
              <a:t>территорий.</a:t>
            </a:r>
            <a:r>
              <a:rPr lang="ru-RU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b="1" dirty="0" smtClean="0">
                <a:latin typeface="Arial" panose="020B0604020202020204" pitchFamily="34" charset="0"/>
              </a:rPr>
              <a:t>Единоличное развитие сельских территорий Агрохолдингами - подмена функции государства. </a:t>
            </a:r>
            <a:endParaRPr lang="ru-RU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5125" y="3124200"/>
            <a:ext cx="847407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dirty="0" smtClean="0">
                <a:latin typeface="Arial" panose="020B0604020202020204" pitchFamily="34" charset="0"/>
              </a:rPr>
              <a:t>Возможности Агрохолдингов в развитии сельских территорий: </a:t>
            </a:r>
            <a:endParaRPr lang="ru-RU" altLang="en-US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алоговые выплаты;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оциально-ответственные программы;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рганизационная поддержка инициатив;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финансирование программ строительства и приобретения жилья;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проектирования и строительства жилья ( в </a:t>
            </a:r>
            <a:r>
              <a:rPr lang="ru-RU" alt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нфраструктуры);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инициатив муниципалитетов при реализации проектов развития;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 новых точек роста (развития) сельских территорий.</a:t>
            </a:r>
            <a:endParaRPr lang="ru-RU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455613" y="6389688"/>
            <a:ext cx="685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939597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www.ahkuban.ru</a:t>
            </a:r>
          </a:p>
        </p:txBody>
      </p:sp>
      <p:sp>
        <p:nvSpPr>
          <p:cNvPr id="10243" name="Номер слайда 15"/>
          <p:cNvSpPr>
            <a:spLocks noGrp="1"/>
          </p:cNvSpPr>
          <p:nvPr>
            <p:ph type="sldNum" sz="quarter" idx="11"/>
          </p:nvPr>
        </p:nvSpPr>
        <p:spPr bwMode="auto">
          <a:xfrm>
            <a:off x="8431213" y="6303963"/>
            <a:ext cx="265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65706E-033D-49F5-8F2D-0697EF7BBF60}" type="slidenum">
              <a:rPr lang="ru-RU" altLang="en-US" sz="10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en-US" sz="1000" b="0" smtClean="0">
              <a:solidFill>
                <a:srgbClr val="000000"/>
              </a:solidFill>
            </a:endParaRPr>
          </a:p>
        </p:txBody>
      </p:sp>
      <p:sp>
        <p:nvSpPr>
          <p:cNvPr id="10244" name="Заголовок 9"/>
          <p:cNvSpPr>
            <a:spLocks noGrp="1"/>
          </p:cNvSpPr>
          <p:nvPr>
            <p:ph type="title"/>
          </p:nvPr>
        </p:nvSpPr>
        <p:spPr>
          <a:xfrm>
            <a:off x="455613" y="414338"/>
            <a:ext cx="6770687" cy="261937"/>
          </a:xfrm>
        </p:spPr>
        <p:txBody>
          <a:bodyPr/>
          <a:lstStyle/>
          <a:p>
            <a:pPr eaLnBrk="1" hangingPunct="1"/>
            <a:r>
              <a:rPr lang="ru-RU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365125" y="795338"/>
            <a:ext cx="833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BC011"/>
              </a:buClr>
              <a:buFontTx/>
              <a:buNone/>
            </a:pPr>
            <a:r>
              <a:rPr lang="ru-RU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развития сельских территорий сфокусированы на самих жителях сельских территориях и муниципальных образованиях. </a:t>
            </a:r>
            <a:endParaRPr lang="ru-RU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125" y="1447800"/>
            <a:ext cx="84740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dirty="0" smtClean="0">
                <a:latin typeface="Arial" panose="020B0604020202020204" pitchFamily="34" charset="0"/>
              </a:rPr>
              <a:t>Направление гос. программы: поддержка работников АПК: </a:t>
            </a:r>
            <a:endParaRPr lang="ru-RU" altLang="en-US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жилья на собственной земле (действует);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готового жилья (по факту не действует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125" y="2232025"/>
            <a:ext cx="83312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dirty="0">
                <a:latin typeface="Arial" panose="020B0604020202020204" pitchFamily="34" charset="0"/>
              </a:rPr>
              <a:t>Особенности программы: 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окус на работника (именно он является получателем поддержки)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«входные» требования (наличие земельного участка под ИЖС, наличие собственных финансовых средств, достаточная квалификация для подготовки документов по программе и т.д.)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5124" y="3517007"/>
            <a:ext cx="8169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dirty="0" smtClean="0">
                <a:latin typeface="Arial" panose="020B0604020202020204" pitchFamily="34" charset="0"/>
              </a:rPr>
              <a:t>Направление гос. программы: поддержка </a:t>
            </a:r>
            <a:r>
              <a:rPr lang="ru-RU" altLang="en-US" sz="1600" dirty="0">
                <a:latin typeface="Arial" panose="020B0604020202020204" pitchFamily="34" charset="0"/>
              </a:rPr>
              <a:t>муниципалитета: 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инфраструктуры (газ, вода, дороги);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спортивных, образовательных, медицинских объектов.</a:t>
            </a:r>
            <a:endParaRPr lang="ru-RU" altLang="en-US" sz="160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125" y="4365625"/>
            <a:ext cx="8331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dirty="0">
                <a:latin typeface="Arial" panose="020B0604020202020204" pitchFamily="34" charset="0"/>
              </a:rPr>
              <a:t>Особенности программы: 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собственных муниципальных и региональных бюджетных средств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сложная процедура подачи документов и реализации проектов (в </a:t>
            </a:r>
            <a:r>
              <a:rPr lang="ru-RU" alt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счёт тендерных процедур и т.д.)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65124" y="5638800"/>
            <a:ext cx="847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BC011"/>
              </a:buClr>
              <a:buFontTx/>
              <a:buNone/>
            </a:pPr>
            <a:r>
              <a:rPr lang="ru-RU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участия Агрохолдингов потенциал текущей государственной программы развития сельских территорий в полной мере не использован.</a:t>
            </a:r>
            <a:endParaRPr lang="ru-RU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455613" y="6389688"/>
            <a:ext cx="685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939597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www.ahkuban.ru</a:t>
            </a:r>
          </a:p>
        </p:txBody>
      </p:sp>
      <p:sp>
        <p:nvSpPr>
          <p:cNvPr id="10243" name="Номер слайда 15"/>
          <p:cNvSpPr>
            <a:spLocks noGrp="1"/>
          </p:cNvSpPr>
          <p:nvPr>
            <p:ph type="sldNum" sz="quarter" idx="11"/>
          </p:nvPr>
        </p:nvSpPr>
        <p:spPr bwMode="auto">
          <a:xfrm>
            <a:off x="8431213" y="6303963"/>
            <a:ext cx="265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65706E-033D-49F5-8F2D-0697EF7BBF60}" type="slidenum">
              <a:rPr lang="ru-RU" altLang="en-US" sz="10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en-US" sz="1000" b="0" smtClean="0">
              <a:solidFill>
                <a:srgbClr val="000000"/>
              </a:solidFill>
            </a:endParaRPr>
          </a:p>
        </p:txBody>
      </p:sp>
      <p:sp>
        <p:nvSpPr>
          <p:cNvPr id="10244" name="Заголовок 9"/>
          <p:cNvSpPr>
            <a:spLocks noGrp="1"/>
          </p:cNvSpPr>
          <p:nvPr>
            <p:ph type="title"/>
          </p:nvPr>
        </p:nvSpPr>
        <p:spPr>
          <a:xfrm>
            <a:off x="455613" y="414338"/>
            <a:ext cx="6770687" cy="261937"/>
          </a:xfrm>
        </p:spPr>
        <p:txBody>
          <a:bodyPr/>
          <a:lstStyle/>
          <a:p>
            <a:pPr eaLnBrk="1" hangingPunct="1"/>
            <a:r>
              <a:rPr lang="ru-RU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365125" y="795338"/>
            <a:ext cx="833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BC011"/>
              </a:buClr>
              <a:buFontTx/>
              <a:buNone/>
            </a:pPr>
            <a:r>
              <a:rPr lang="ru-RU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новой редакции Государственной программы развития сельских территорий необходимо перенести фокус с работников и муниципалитетов на крупные и средние хозяйства (Агрохолдинги).</a:t>
            </a:r>
            <a:endParaRPr lang="ru-RU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125" y="1654175"/>
            <a:ext cx="84740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b="1" dirty="0" smtClean="0">
                <a:latin typeface="Arial" panose="020B0604020202020204" pitchFamily="34" charset="0"/>
              </a:rPr>
              <a:t>Предусмотреть возможность получения Агрохолдингами субсидии на: </a:t>
            </a:r>
            <a:endParaRPr lang="ru-RU" altLang="en-US" sz="16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 строительства </a:t>
            </a: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жилья 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территориях сельских поселений с последующей обязательной продажей работникам;</a:t>
            </a:r>
            <a:endParaRPr lang="ru-RU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рганизацию строительства служебного жилья на территории сельских поселений для работников.</a:t>
            </a:r>
            <a:endParaRPr lang="ru-RU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125" y="2895600"/>
            <a:ext cx="8169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b="1" dirty="0" smtClean="0">
                <a:latin typeface="Arial" panose="020B0604020202020204" pitchFamily="34" charset="0"/>
              </a:rPr>
              <a:t>Предусмотреть возможность получения Агрохолдингами налогового вычета: </a:t>
            </a:r>
            <a:endParaRPr lang="ru-RU" altLang="en-US" sz="16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со финансирования Агрохолдингом выплат работника % по кредиту на приобретение (строительство) дома на сельских территориях;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со финансирования Агрохолдингом выплат работника 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по </a:t>
            </a: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кредиту на приобретение 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под ИЖС </a:t>
            </a:r>
            <a:r>
              <a:rPr lang="ru-RU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сельских территориях</a:t>
            </a: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часть затрат (до 90%) по строительству (подключению) инженерных коммуникаций (газ, электричество, водоснабжение) к построенному жилью.</a:t>
            </a:r>
            <a:endParaRPr lang="ru-RU" altLang="en-US" sz="160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125" y="4648200"/>
            <a:ext cx="83312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FBC011"/>
              </a:buClr>
              <a:defRPr/>
            </a:pPr>
            <a:r>
              <a:rPr lang="ru-RU" altLang="en-US" sz="1600" b="1" dirty="0" smtClean="0">
                <a:latin typeface="Arial" panose="020B0604020202020204" pitchFamily="34" charset="0"/>
              </a:rPr>
              <a:t>Сохранить текущие возможности программы, но предусмотреть возможность участия Агрохолдингов как координаторов, </a:t>
            </a:r>
            <a:r>
              <a:rPr lang="ru-RU" altLang="en-US" sz="1600" b="1" dirty="0" err="1" smtClean="0">
                <a:latin typeface="Arial" panose="020B0604020202020204" pitchFamily="34" charset="0"/>
              </a:rPr>
              <a:t>консолидаторов</a:t>
            </a:r>
            <a:r>
              <a:rPr lang="ru-RU" altLang="en-US" sz="1600" b="1" dirty="0" smtClean="0">
                <a:latin typeface="Arial" panose="020B0604020202020204" pitchFamily="34" charset="0"/>
              </a:rPr>
              <a:t> и операторов: </a:t>
            </a:r>
            <a:endParaRPr lang="ru-RU" altLang="en-US" sz="16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гражданином прямой субсидии при строительстве дома на сельских территориях (поселениях);</a:t>
            </a:r>
          </a:p>
          <a:p>
            <a:pPr marL="285750" indent="-285750" eaLnBrk="1" hangingPunct="1">
              <a:buClr>
                <a:srgbClr val="FBC011"/>
              </a:buClr>
              <a:buFontTx/>
              <a:buChar char="-"/>
              <a:defRPr/>
            </a:pPr>
            <a:r>
              <a:rPr lang="ru-RU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муниципалитетом инфраструктуры (инженерные коммуникации, оздоровительные, образовательные и транспортные объекты) в сельских поселениях</a:t>
            </a:r>
          </a:p>
        </p:txBody>
      </p:sp>
    </p:spTree>
    <p:extLst>
      <p:ext uri="{BB962C8B-B14F-4D97-AF65-F5344CB8AC3E}">
        <p14:creationId xmlns:p14="http://schemas.microsoft.com/office/powerpoint/2010/main" val="17777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55613" y="6389688"/>
            <a:ext cx="685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939597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www.ahkuban.ru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8501063" y="6410325"/>
            <a:ext cx="1905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algn="ctr"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 </a:t>
            </a:r>
          </a:p>
        </p:txBody>
      </p:sp>
      <p:sp>
        <p:nvSpPr>
          <p:cNvPr id="13316" name="Номер слайда 48"/>
          <p:cNvSpPr>
            <a:spLocks noGrp="1"/>
          </p:cNvSpPr>
          <p:nvPr>
            <p:ph type="sldNum" sz="quarter" idx="11"/>
          </p:nvPr>
        </p:nvSpPr>
        <p:spPr bwMode="auto">
          <a:xfrm>
            <a:off x="7297738" y="6303963"/>
            <a:ext cx="13906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25D413-10BD-4519-82D3-A50A2FAC19D3}" type="slidenum">
              <a:rPr lang="ru-RU" altLang="en-US" sz="12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13317" name="Заголовок 9"/>
          <p:cNvSpPr txBox="1">
            <a:spLocks/>
          </p:cNvSpPr>
          <p:nvPr/>
        </p:nvSpPr>
        <p:spPr bwMode="auto">
          <a:xfrm>
            <a:off x="455612" y="412750"/>
            <a:ext cx="70119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20" tIns="40110" rIns="80220" bIns="40110" anchor="ctr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домов для реализации в рамках гос. программы</a:t>
            </a:r>
            <a:endParaRPr lang="ru-RU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>
          <a:xfrm>
            <a:off x="304800" y="815975"/>
            <a:ext cx="8383588" cy="631825"/>
          </a:xfrm>
        </p:spPr>
        <p:txBody>
          <a:bodyPr/>
          <a:lstStyle/>
          <a:p>
            <a:pPr algn="just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современного небольшого загородного дома 10,7 х 11 м, выполненный из газобетона с оштукатуриванием наружных стен и отделкой архитектурными элементами, площадью 83,8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стоимостью 25 тыс. руб. м2.*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Picture 2" descr="http://krasnodar.ruplans.ru/cms_files/98/184/Z6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2" r="-179" b="10776"/>
          <a:stretch>
            <a:fillRect/>
          </a:stretch>
        </p:blipFill>
        <p:spPr bwMode="auto">
          <a:xfrm>
            <a:off x="304800" y="1876425"/>
            <a:ext cx="51181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http://krasnodar.ruplans.ru/cms_files/98/184/fd1ad187fb6333028730c098a3b9f8fa1b47de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r="5518"/>
          <a:stretch>
            <a:fillRect/>
          </a:stretch>
        </p:blipFill>
        <p:spPr bwMode="auto">
          <a:xfrm>
            <a:off x="5181600" y="1876425"/>
            <a:ext cx="3657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Прямоугольник 3"/>
          <p:cNvSpPr>
            <a:spLocks noChangeArrowheads="1"/>
          </p:cNvSpPr>
          <p:nvPr/>
        </p:nvSpPr>
        <p:spPr bwMode="auto">
          <a:xfrm>
            <a:off x="455613" y="6129338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* Примерная стоимость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ысота этажей в проекте дома из газобетона 62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7619" r="5186" b="8572"/>
          <a:stretch>
            <a:fillRect/>
          </a:stretch>
        </p:blipFill>
        <p:spPr bwMode="auto">
          <a:xfrm>
            <a:off x="6172200" y="4724400"/>
            <a:ext cx="228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55613" y="6389688"/>
            <a:ext cx="685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939597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www.ahkuban.ru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8501063" y="6410325"/>
            <a:ext cx="1905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algn="ctr"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 </a:t>
            </a:r>
          </a:p>
        </p:txBody>
      </p:sp>
      <p:sp>
        <p:nvSpPr>
          <p:cNvPr id="14341" name="Номер слайда 48"/>
          <p:cNvSpPr>
            <a:spLocks noGrp="1"/>
          </p:cNvSpPr>
          <p:nvPr>
            <p:ph type="sldNum" sz="quarter" idx="11"/>
          </p:nvPr>
        </p:nvSpPr>
        <p:spPr bwMode="auto">
          <a:xfrm>
            <a:off x="7297738" y="6303963"/>
            <a:ext cx="13906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D1BCC3-D83F-4656-B149-7F4BDB5F2AAC}" type="slidenum">
              <a:rPr lang="ru-RU" altLang="en-US" sz="12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14343" name="Заголовок 1"/>
          <p:cNvSpPr>
            <a:spLocks noGrp="1"/>
          </p:cNvSpPr>
          <p:nvPr>
            <p:ph type="title"/>
          </p:nvPr>
        </p:nvSpPr>
        <p:spPr>
          <a:xfrm>
            <a:off x="381000" y="866775"/>
            <a:ext cx="8307388" cy="642938"/>
          </a:xfrm>
        </p:spPr>
        <p:txBody>
          <a:bodyPr/>
          <a:lstStyle/>
          <a:p>
            <a:pPr algn="just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одноэтажного дома 12 x 12 м, выполненный из газобетона с оштукатуриванием наружных стен и отделкой архитектурными элементами, общей площадью 107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стоимостью 25 тыс. руб. м2.*</a:t>
            </a:r>
          </a:p>
        </p:txBody>
      </p:sp>
      <p:pic>
        <p:nvPicPr>
          <p:cNvPr id="14344" name="Picture 2" descr="Фото проекта дома из газобетона 6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6888"/>
            <a:ext cx="48577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Планировка первого этажа :: Проект дома из газобетона 62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7"/>
          <a:stretch>
            <a:fillRect/>
          </a:stretch>
        </p:blipFill>
        <p:spPr bwMode="auto">
          <a:xfrm>
            <a:off x="5422900" y="1752600"/>
            <a:ext cx="35687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455613" y="6178550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* Примерная стоимость</a:t>
            </a:r>
            <a:endParaRPr lang="ru-RU" altLang="ru-RU" sz="1400"/>
          </a:p>
        </p:txBody>
      </p:sp>
      <p:sp>
        <p:nvSpPr>
          <p:cNvPr id="11" name="Заголовок 9"/>
          <p:cNvSpPr txBox="1">
            <a:spLocks/>
          </p:cNvSpPr>
          <p:nvPr/>
        </p:nvSpPr>
        <p:spPr bwMode="auto">
          <a:xfrm>
            <a:off x="455612" y="412750"/>
            <a:ext cx="70119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20" tIns="40110" rIns="80220" bIns="40110" anchor="ctr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домов для реализации в рамках гос. программы</a:t>
            </a:r>
            <a:endParaRPr lang="ru-RU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55613" y="6389688"/>
            <a:ext cx="685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939597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www.ahkuban.ru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8501063" y="6410325"/>
            <a:ext cx="1905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algn="ctr" eaLnBrk="1" hangingPunct="1">
              <a:lnSpc>
                <a:spcPts val="1225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  <a:latin typeface="PF BeauSans Pro Bbook" pitchFamily="2" charset="0"/>
                <a:ea typeface="PF BeauSans Pro Bbook" pitchFamily="2" charset="0"/>
                <a:cs typeface="PF BeauSans Pro Bbook" pitchFamily="2" charset="0"/>
              </a:rPr>
              <a:t> </a:t>
            </a:r>
          </a:p>
        </p:txBody>
      </p:sp>
      <p:sp>
        <p:nvSpPr>
          <p:cNvPr id="15364" name="Номер слайда 48"/>
          <p:cNvSpPr>
            <a:spLocks noGrp="1"/>
          </p:cNvSpPr>
          <p:nvPr>
            <p:ph type="sldNum" sz="quarter" idx="11"/>
          </p:nvPr>
        </p:nvSpPr>
        <p:spPr bwMode="auto">
          <a:xfrm>
            <a:off x="7297738" y="6303963"/>
            <a:ext cx="13906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091580-690A-452F-8E56-E566E64FF95B}" type="slidenum">
              <a:rPr lang="ru-RU" altLang="en-US" sz="12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381000" y="920750"/>
            <a:ext cx="8307388" cy="493713"/>
          </a:xfrm>
        </p:spPr>
        <p:txBody>
          <a:bodyPr/>
          <a:lstStyle/>
          <a:p>
            <a:pPr algn="just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загородного коттеджа 16,2 х10,3 м., выполненный из газобетона, площадью 126,1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стоимостью 25 тыс. руб. м2.*</a:t>
            </a:r>
          </a:p>
        </p:txBody>
      </p:sp>
      <p:pic>
        <p:nvPicPr>
          <p:cNvPr id="15367" name="Picture 2" descr="Фото проекта дома из газобетона 59-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6000" r="2000" b="12000"/>
          <a:stretch>
            <a:fillRect/>
          </a:stretch>
        </p:blipFill>
        <p:spPr bwMode="auto">
          <a:xfrm>
            <a:off x="439738" y="1554163"/>
            <a:ext cx="5346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Планировка первого этажа :: Проект дома из газобетона 59-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611313"/>
            <a:ext cx="331628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Высота этажей в проекте дома из газобетона 59-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67200"/>
            <a:ext cx="27559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439738" y="6149975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* Примерная стоимость</a:t>
            </a:r>
            <a:endParaRPr lang="ru-RU" altLang="ru-RU" sz="1400"/>
          </a:p>
        </p:txBody>
      </p:sp>
      <p:sp>
        <p:nvSpPr>
          <p:cNvPr id="11" name="Заголовок 9"/>
          <p:cNvSpPr txBox="1">
            <a:spLocks/>
          </p:cNvSpPr>
          <p:nvPr/>
        </p:nvSpPr>
        <p:spPr bwMode="auto">
          <a:xfrm>
            <a:off x="455612" y="412750"/>
            <a:ext cx="70119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20" tIns="40110" rIns="80220" bIns="40110" anchor="ctr"/>
          <a:lstStyle>
            <a:lvl1pPr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600" b="1">
                <a:solidFill>
                  <a:schemeClr val="tx1"/>
                </a:solidFill>
                <a:latin typeface="PF BeauSans Pro" pitchFamily="2" charset="0"/>
              </a:defRPr>
            </a:lvl1pPr>
            <a:lvl2pPr marL="742950" indent="-28575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400">
                <a:solidFill>
                  <a:schemeClr val="tx1"/>
                </a:solidFill>
                <a:latin typeface="PF BeauSans Pro" pitchFamily="2" charset="0"/>
              </a:defRPr>
            </a:lvl2pPr>
            <a:lvl3pPr marL="11430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100" b="1">
                <a:solidFill>
                  <a:schemeClr val="tx1"/>
                </a:solidFill>
                <a:latin typeface="PF BeauSans Pro" pitchFamily="2" charset="0"/>
              </a:defRPr>
            </a:lvl3pPr>
            <a:lvl4pPr marL="16002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1000">
                <a:solidFill>
                  <a:schemeClr val="tx1"/>
                </a:solidFill>
                <a:latin typeface="PF BeauSans Pro" pitchFamily="2" charset="0"/>
              </a:defRPr>
            </a:lvl4pPr>
            <a:lvl5pPr marL="2057400" indent="-228600" defTabSz="801688">
              <a:spcBef>
                <a:spcPct val="20000"/>
              </a:spcBef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C311"/>
              </a:buClr>
              <a:buFont typeface="PF BeauSans Pro Black" pitchFamily="2" charset="0"/>
              <a:buChar char="−"/>
              <a:defRPr sz="800">
                <a:solidFill>
                  <a:schemeClr val="tx1"/>
                </a:solidFill>
                <a:latin typeface="PF BeauSans Pro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домов для реализации в рамках гос. программы</a:t>
            </a:r>
            <a:endParaRPr lang="ru-RU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ban_edited">
  <a:themeElements>
    <a:clrScheme name="Kuban">
      <a:dk1>
        <a:sysClr val="windowText" lastClr="000000"/>
      </a:dk1>
      <a:lt1>
        <a:srgbClr val="FFFFFF"/>
      </a:lt1>
      <a:dk2>
        <a:srgbClr val="7F7F7F"/>
      </a:dk2>
      <a:lt2>
        <a:srgbClr val="FFC000"/>
      </a:lt2>
      <a:accent1>
        <a:srgbClr val="0F9548"/>
      </a:accent1>
      <a:accent2>
        <a:srgbClr val="FBC011"/>
      </a:accent2>
      <a:accent3>
        <a:srgbClr val="9BBB59"/>
      </a:accent3>
      <a:accent4>
        <a:srgbClr val="E36C09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27007</TotalTime>
  <Words>624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PF BeauSans Pro</vt:lpstr>
      <vt:lpstr>PF BeauSans Pro Bbook</vt:lpstr>
      <vt:lpstr>PF BeauSans Pro Black</vt:lpstr>
      <vt:lpstr>Kuban_edited</vt:lpstr>
      <vt:lpstr>Специальное оформление</vt:lpstr>
      <vt:lpstr>1_Специальное оформление</vt:lpstr>
      <vt:lpstr>2_Специальное оформление</vt:lpstr>
      <vt:lpstr>АГРОХОЛДИНГ «КУБАНЬ» </vt:lpstr>
      <vt:lpstr>Текущая ситуация</vt:lpstr>
      <vt:lpstr>Текущая ситуация</vt:lpstr>
      <vt:lpstr>Текущая ситуация</vt:lpstr>
      <vt:lpstr>Проект современного небольшого загородного дома 10,7 х 11 м, выполненный из газобетона с оштукатуриванием наружных стен и отделкой архитектурными элементами, площадью 83,8 кв.м., стоимостью 25 тыс. руб. м2.*</vt:lpstr>
      <vt:lpstr>Проект одноэтажного дома 12 x 12 м, выполненный из газобетона с оштукатуриванием наружных стен и отделкой архитектурными элементами, общей площадью 107 кв.м, стоимостью 25 тыс. руб. м2.*</vt:lpstr>
      <vt:lpstr>Проект загородного коттеджа 16,2 х10,3 м., выполненный из газобетона, площадью 126,1 кв.м., стоимостью 25 тыс. руб. м2.*</vt:lpstr>
    </vt:vector>
  </TitlesOfParts>
  <Company>Basel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MarinaVSA</dc:creator>
  <cp:lastModifiedBy>Степан Александрович Плиско</cp:lastModifiedBy>
  <cp:revision>473</cp:revision>
  <cp:lastPrinted>2019-01-31T06:04:40Z</cp:lastPrinted>
  <dcterms:created xsi:type="dcterms:W3CDTF">2013-10-26T19:04:42Z</dcterms:created>
  <dcterms:modified xsi:type="dcterms:W3CDTF">2019-02-18T06:21:05Z</dcterms:modified>
</cp:coreProperties>
</file>