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70" r:id="rId2"/>
    <p:sldId id="272" r:id="rId3"/>
    <p:sldId id="257" r:id="rId4"/>
    <p:sldId id="260" r:id="rId5"/>
    <p:sldId id="267" r:id="rId6"/>
    <p:sldId id="258" r:id="rId7"/>
    <p:sldId id="259" r:id="rId8"/>
    <p:sldId id="279" r:id="rId9"/>
    <p:sldId id="266" r:id="rId10"/>
    <p:sldId id="262" r:id="rId11"/>
    <p:sldId id="261" r:id="rId12"/>
    <p:sldId id="269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84" y="-1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7C35A-8EE7-46B9-8CB4-E035ECCAD2E6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3C42C-6C0B-4EBF-BBD3-142B30594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073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512B8C-5138-451D-BC76-2E769127407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1C4337D-CAF1-4D68-B12E-65FBB68CE3F9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4B75F05-D224-474B-80ED-3AE4EB0FFB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337D-CAF1-4D68-B12E-65FBB68CE3F9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F05-D224-474B-80ED-3AE4EB0FF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337D-CAF1-4D68-B12E-65FBB68CE3F9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F05-D224-474B-80ED-3AE4EB0FFB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337D-CAF1-4D68-B12E-65FBB68CE3F9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F05-D224-474B-80ED-3AE4EB0FFB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1C4337D-CAF1-4D68-B12E-65FBB68CE3F9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B75F05-D224-474B-80ED-3AE4EB0FFB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337D-CAF1-4D68-B12E-65FBB68CE3F9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F05-D224-474B-80ED-3AE4EB0FFB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337D-CAF1-4D68-B12E-65FBB68CE3F9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F05-D224-474B-80ED-3AE4EB0FFB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337D-CAF1-4D68-B12E-65FBB68CE3F9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F05-D224-474B-80ED-3AE4EB0FFB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337D-CAF1-4D68-B12E-65FBB68CE3F9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F05-D224-474B-80ED-3AE4EB0FFB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337D-CAF1-4D68-B12E-65FBB68CE3F9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F05-D224-474B-80ED-3AE4EB0FFB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337D-CAF1-4D68-B12E-65FBB68CE3F9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F05-D224-474B-80ED-3AE4EB0FFB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C4337D-CAF1-4D68-B12E-65FBB68CE3F9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B75F05-D224-474B-80ED-3AE4EB0FFB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276872"/>
            <a:ext cx="9144000" cy="45811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2323327" y="908720"/>
            <a:ext cx="669674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sz="2800" b="1" dirty="0"/>
              <a:t>ОСНОВНЫЕ ПОЛОЖЕНИЯ КОНЦЕПЦИИ РАЗРАБОТКИ ФГОС 4</a:t>
            </a:r>
            <a:endParaRPr lang="ru-RU" sz="2800" b="1" cap="all" dirty="0"/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411884" y="3284984"/>
            <a:ext cx="648059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000" dirty="0" err="1" smtClean="0"/>
              <a:t>Ребрин</a:t>
            </a:r>
            <a:r>
              <a:rPr lang="ru-RU" sz="2000" dirty="0" smtClean="0"/>
              <a:t> </a:t>
            </a:r>
            <a:r>
              <a:rPr lang="ru-RU" sz="2000" dirty="0"/>
              <a:t>Олег </a:t>
            </a:r>
            <a:r>
              <a:rPr lang="ru-RU" sz="2000" dirty="0" err="1"/>
              <a:t>Иринархович</a:t>
            </a:r>
            <a:r>
              <a:rPr lang="ru-RU" sz="2000" dirty="0"/>
              <a:t> – руководитель рабочей группы по модернизации высшего образования при Департаменте государственной политики в сфере высшего образования Министерства образования и науки Российской </a:t>
            </a:r>
            <a:r>
              <a:rPr lang="ru-RU" sz="2000" dirty="0" smtClean="0"/>
              <a:t>Федерации, </a:t>
            </a:r>
          </a:p>
          <a:p>
            <a:pPr eaLnBrk="1" hangingPunct="1"/>
            <a:r>
              <a:rPr lang="ru-RU" sz="2000" dirty="0" smtClean="0">
                <a:latin typeface="+mn-lt"/>
              </a:rPr>
              <a:t>директор </a:t>
            </a:r>
            <a:r>
              <a:rPr lang="ru-RU" sz="2000" dirty="0">
                <a:latin typeface="+mn-lt"/>
              </a:rPr>
              <a:t>Высшей инженерной школы </a:t>
            </a:r>
            <a:r>
              <a:rPr lang="ru-RU" sz="2000" dirty="0" err="1">
                <a:latin typeface="+mn-lt"/>
              </a:rPr>
              <a:t>УрФУ</a:t>
            </a:r>
            <a:endParaRPr lang="ru-RU" sz="2000" dirty="0">
              <a:latin typeface="+mn-lt"/>
            </a:endParaRPr>
          </a:p>
          <a:p>
            <a:pPr eaLnBrk="1" hangingPunct="1"/>
            <a:endParaRPr lang="ru-RU" sz="2000" dirty="0"/>
          </a:p>
          <a:p>
            <a:pPr eaLnBrk="1" hangingPunct="1"/>
            <a:endParaRPr lang="ru-RU" sz="2000" dirty="0">
              <a:latin typeface="+mn-lt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9F9896-F97C-49E7-B96D-C373A0962352}" type="datetime1">
              <a:rPr lang="ru-RU"/>
              <a:pPr>
                <a:defRPr/>
              </a:pPr>
              <a:t>25.09.2014</a:t>
            </a:fld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A9C28-C73E-4DD9-9703-A10DFB5703B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339752" y="2204864"/>
            <a:ext cx="68042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42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200" dirty="0" smtClean="0"/>
              <a:t>ФГОС 4</a:t>
            </a:r>
          </a:p>
          <a:p>
            <a:pPr marL="0" lvl="0" indent="0">
              <a:buNone/>
            </a:pPr>
            <a:r>
              <a:rPr lang="ru-RU" sz="2200" dirty="0" smtClean="0"/>
              <a:t> Присваивается </a:t>
            </a:r>
            <a:r>
              <a:rPr lang="ru-RU" sz="2200" dirty="0"/>
              <a:t>квалификация отражающая уровень высшего образования и укрупненную группу. Например,  «бакалавр </a:t>
            </a:r>
            <a:r>
              <a:rPr lang="ru-RU" sz="2200" dirty="0" smtClean="0"/>
              <a:t>химии», «магистр химии».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/>
              <a:t>ФГОС 3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Присваивается </a:t>
            </a:r>
            <a:r>
              <a:rPr lang="ru-RU" sz="2200" dirty="0" smtClean="0"/>
              <a:t>квалификация, отражающая уровень высшего образования «бакалавр», «магистр».</a:t>
            </a:r>
            <a:endParaRPr lang="ru-RU" sz="22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ru-RU" sz="2800" cap="all" dirty="0"/>
              <a:t>Отличительные особенности ФГОС 4</a:t>
            </a:r>
          </a:p>
        </p:txBody>
      </p:sp>
    </p:spTree>
    <p:extLst>
      <p:ext uri="{BB962C8B-B14F-4D97-AF65-F5344CB8AC3E}">
        <p14:creationId xmlns:p14="http://schemas.microsoft.com/office/powerpoint/2010/main" val="41598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dirty="0" smtClean="0"/>
              <a:t>ФГОС 4</a:t>
            </a:r>
          </a:p>
          <a:p>
            <a:pPr marL="0" lvl="0" indent="0">
              <a:buNone/>
            </a:pPr>
            <a:r>
              <a:rPr lang="ru-RU" dirty="0" smtClean="0"/>
              <a:t>В </a:t>
            </a:r>
            <a:r>
              <a:rPr lang="ru-RU" dirty="0"/>
              <a:t>стандарте приведены рамочные требования к структуре образовательной программы в </a:t>
            </a:r>
            <a:r>
              <a:rPr lang="ru-RU" dirty="0" smtClean="0"/>
              <a:t>формате «не менее…»(либо </a:t>
            </a:r>
            <a:r>
              <a:rPr lang="ru-RU" dirty="0"/>
              <a:t>процентного соотношения) трудоемкостей отдельных блоков программы.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Требования </a:t>
            </a:r>
            <a:r>
              <a:rPr lang="ru-RU" dirty="0"/>
              <a:t>к условиям реализации на данном этапе разработки соответствуют включенным в ФГОС 3+, но являются обобщающими для укрупнённой группы.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ФГОС 3</a:t>
            </a:r>
          </a:p>
          <a:p>
            <a:r>
              <a:rPr lang="ru-RU" dirty="0" smtClean="0"/>
              <a:t>Для </a:t>
            </a:r>
            <a:r>
              <a:rPr lang="ru-RU" dirty="0"/>
              <a:t>блоков программы приведены интервалы трудоемкости в зачетных единицах раздельно для </a:t>
            </a:r>
            <a:r>
              <a:rPr lang="ru-RU" dirty="0" smtClean="0"/>
              <a:t>программ прикладного </a:t>
            </a:r>
            <a:r>
              <a:rPr lang="ru-RU" dirty="0"/>
              <a:t>и академического </a:t>
            </a:r>
            <a:r>
              <a:rPr lang="ru-RU" dirty="0" err="1" smtClean="0"/>
              <a:t>бакалавриата</a:t>
            </a:r>
            <a:r>
              <a:rPr lang="ru-RU" dirty="0"/>
              <a:t> </a:t>
            </a:r>
            <a:r>
              <a:rPr lang="ru-RU" dirty="0" smtClean="0"/>
              <a:t> (ФГОС </a:t>
            </a:r>
            <a:r>
              <a:rPr lang="ru-RU" dirty="0"/>
              <a:t>3+ 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ru-RU" sz="2800" cap="all" dirty="0" smtClean="0"/>
              <a:t>Отличительные особенности ФГОС 4</a:t>
            </a:r>
            <a:endParaRPr lang="ru-RU" sz="2800" cap="all" dirty="0"/>
          </a:p>
        </p:txBody>
      </p:sp>
    </p:spTree>
    <p:extLst>
      <p:ext uri="{BB962C8B-B14F-4D97-AF65-F5344CB8AC3E}">
        <p14:creationId xmlns:p14="http://schemas.microsoft.com/office/powerpoint/2010/main" val="41598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РАЗДЕЛЫ МАКЕТА ФГОС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i="1" dirty="0"/>
              <a:t>Область применения стандарта</a:t>
            </a:r>
            <a:r>
              <a:rPr lang="ru-RU" dirty="0"/>
              <a:t>.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В </a:t>
            </a:r>
            <a:r>
              <a:rPr lang="ru-RU" dirty="0"/>
              <a:t>разделе указывается образовательный уровень и укрупненная группа направлений, к которым относится стандарт.</a:t>
            </a:r>
          </a:p>
          <a:p>
            <a:pPr lvl="0"/>
            <a:r>
              <a:rPr lang="ru-RU" b="1" i="1" dirty="0"/>
              <a:t>Концепция (основные цели</a:t>
            </a:r>
            <a:r>
              <a:rPr lang="ru-RU" b="1" i="1" dirty="0" smtClean="0"/>
              <a:t>). </a:t>
            </a:r>
          </a:p>
          <a:p>
            <a:pPr marL="0" lvl="0" indent="0">
              <a:buNone/>
            </a:pPr>
            <a:r>
              <a:rPr lang="ru-RU" dirty="0" smtClean="0"/>
              <a:t>В </a:t>
            </a:r>
            <a:r>
              <a:rPr lang="ru-RU" dirty="0"/>
              <a:t>разделе содержатся требования к краткому описанию целей и задач образовательной программы, особенностям ее реализации, условиям приема и т.п.</a:t>
            </a:r>
          </a:p>
          <a:p>
            <a:pPr lvl="0"/>
            <a:r>
              <a:rPr lang="ru-RU" b="1" i="1" dirty="0"/>
              <a:t>Требования к результатам освоения программ</a:t>
            </a:r>
            <a:r>
              <a:rPr lang="ru-RU" dirty="0"/>
              <a:t>.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Приводится </a:t>
            </a:r>
            <a:r>
              <a:rPr lang="ru-RU" dirty="0"/>
              <a:t>обобщенный перечень универсальных и общепрофессиональных компетенций.</a:t>
            </a:r>
          </a:p>
          <a:p>
            <a:pPr lvl="0"/>
            <a:r>
              <a:rPr lang="ru-RU" b="1" i="1" dirty="0"/>
              <a:t>Требования к структуре программ</a:t>
            </a:r>
            <a:r>
              <a:rPr lang="ru-RU" dirty="0"/>
              <a:t>. </a:t>
            </a:r>
          </a:p>
          <a:p>
            <a:pPr lvl="0"/>
            <a:r>
              <a:rPr lang="ru-RU" b="1" i="1" dirty="0"/>
              <a:t>Требования к условиям реализации программ.</a:t>
            </a:r>
            <a:r>
              <a:rPr lang="ru-RU" b="1" dirty="0"/>
              <a:t> </a:t>
            </a:r>
          </a:p>
          <a:p>
            <a:pPr lvl="0"/>
            <a:r>
              <a:rPr lang="ru-RU" b="1" i="1" dirty="0"/>
              <a:t>Требования к обеспечению качества освоения программ</a:t>
            </a:r>
            <a:r>
              <a:rPr lang="ru-RU" i="1" dirty="0"/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Раздел </a:t>
            </a:r>
            <a:r>
              <a:rPr lang="ru-RU" dirty="0"/>
              <a:t>должен содержать требования к технологиям и инструментарию оценивания успешности достижения заданных результатов обучения, внутренним и внешним процедурам обеспечения качества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308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547664" y="2132856"/>
            <a:ext cx="6059016" cy="3808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Благодарю за  внимание!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4701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cap="all" dirty="0"/>
              <a:t>Преемственность поколений</a:t>
            </a:r>
            <a:r>
              <a:rPr lang="ru-RU" sz="2800" cap="all" dirty="0" smtClean="0"/>
              <a:t>:</a:t>
            </a:r>
            <a:endParaRPr lang="ru-RU" sz="2800" cap="all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403648" y="1219200"/>
            <a:ext cx="6825952" cy="4937125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 err="1" smtClean="0"/>
              <a:t>Компетентностный</a:t>
            </a:r>
            <a:r>
              <a:rPr lang="ru-RU" dirty="0" smtClean="0"/>
              <a:t> подход; </a:t>
            </a:r>
          </a:p>
          <a:p>
            <a:r>
              <a:rPr lang="ru-RU" dirty="0" smtClean="0"/>
              <a:t>Рамочный </a:t>
            </a:r>
            <a:r>
              <a:rPr lang="ru-RU" dirty="0"/>
              <a:t>характера </a:t>
            </a:r>
            <a:r>
              <a:rPr lang="ru-RU" dirty="0" smtClean="0"/>
              <a:t>стандарта; </a:t>
            </a:r>
          </a:p>
          <a:p>
            <a:r>
              <a:rPr lang="ru-RU" dirty="0" smtClean="0"/>
              <a:t>Расширение </a:t>
            </a:r>
            <a:r>
              <a:rPr lang="ru-RU" dirty="0"/>
              <a:t>свободы действий образовательной </a:t>
            </a:r>
            <a:r>
              <a:rPr lang="ru-RU" dirty="0" smtClean="0"/>
              <a:t>организации; </a:t>
            </a:r>
          </a:p>
          <a:p>
            <a:r>
              <a:rPr lang="ru-RU" dirty="0" smtClean="0"/>
              <a:t>Учет </a:t>
            </a:r>
            <a:r>
              <a:rPr lang="ru-RU" dirty="0"/>
              <a:t>требований рынка </a:t>
            </a:r>
            <a:r>
              <a:rPr lang="ru-RU" dirty="0" smtClean="0"/>
              <a:t>труда.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24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cap="all" dirty="0" smtClean="0"/>
              <a:t>новые задачи</a:t>
            </a:r>
            <a:endParaRPr lang="ru-RU" sz="2800" b="1" cap="all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>
              <a:spcBef>
                <a:spcPts val="1200"/>
              </a:spcBef>
            </a:pPr>
            <a:r>
              <a:rPr lang="ru-RU" dirty="0" smtClean="0"/>
              <a:t>Расширение </a:t>
            </a:r>
            <a:r>
              <a:rPr lang="ru-RU" dirty="0"/>
              <a:t>возможностей создания междисциплинарных образовательных </a:t>
            </a:r>
            <a:r>
              <a:rPr lang="ru-RU" dirty="0" smtClean="0"/>
              <a:t>программ;</a:t>
            </a:r>
            <a:endParaRPr lang="ru-RU" dirty="0"/>
          </a:p>
          <a:p>
            <a:pPr lvl="0">
              <a:spcBef>
                <a:spcPts val="1200"/>
              </a:spcBef>
            </a:pPr>
            <a:r>
              <a:rPr lang="ru-RU" dirty="0"/>
              <a:t>Сокращение количества </a:t>
            </a:r>
            <a:r>
              <a:rPr lang="ru-RU" dirty="0" smtClean="0"/>
              <a:t>стандартов;</a:t>
            </a:r>
            <a:endParaRPr lang="ru-RU" dirty="0"/>
          </a:p>
          <a:p>
            <a:pPr lvl="0">
              <a:spcBef>
                <a:spcPts val="1200"/>
              </a:spcBef>
            </a:pPr>
            <a:r>
              <a:rPr lang="ru-RU" dirty="0"/>
              <a:t>Оптимизация, унификация и уровневая преемственность заданных стандартом результатов освоения образовательных </a:t>
            </a:r>
            <a:r>
              <a:rPr lang="ru-RU" dirty="0" smtClean="0"/>
              <a:t>программ;</a:t>
            </a:r>
            <a:endParaRPr lang="ru-RU" dirty="0"/>
          </a:p>
          <a:p>
            <a:pPr lvl="0">
              <a:spcBef>
                <a:spcPts val="1200"/>
              </a:spcBef>
            </a:pPr>
            <a:r>
              <a:rPr lang="ru-RU" dirty="0"/>
              <a:t>Взаимосвязь  результатов обучения с требованиями профессиональных </a:t>
            </a:r>
            <a:r>
              <a:rPr lang="ru-RU" dirty="0" smtClean="0"/>
              <a:t>стандартов.</a:t>
            </a:r>
            <a:endParaRPr lang="ru-RU" dirty="0"/>
          </a:p>
          <a:p>
            <a:pPr marL="0" lvl="0" indent="0">
              <a:spcBef>
                <a:spcPts val="1200"/>
              </a:spcBef>
              <a:buNone/>
            </a:pPr>
            <a:r>
              <a:rPr lang="ru-RU" i="1" dirty="0" smtClean="0"/>
              <a:t>При сохранении государственного регулирования </a:t>
            </a:r>
            <a:r>
              <a:rPr lang="ru-RU" i="1" dirty="0"/>
              <a:t>в отношении требований к структуре, условиям реализации и результатам освоения образовательных </a:t>
            </a:r>
            <a:r>
              <a:rPr lang="ru-RU" i="1" dirty="0" smtClean="0"/>
              <a:t>программ.</a:t>
            </a:r>
          </a:p>
          <a:p>
            <a:pPr lvl="0">
              <a:spcBef>
                <a:spcPts val="1200"/>
              </a:spcBef>
            </a:pPr>
            <a:endParaRPr lang="ru-RU" dirty="0"/>
          </a:p>
          <a:p>
            <a:pPr>
              <a:spcBef>
                <a:spcPts val="120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94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cap="all" dirty="0" smtClean="0"/>
              <a:t>Отличительные особенности ФГОС 4</a:t>
            </a:r>
            <a:endParaRPr lang="ru-RU" sz="2800" cap="all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71789" y="1219200"/>
            <a:ext cx="3928204" cy="493776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2400" dirty="0" smtClean="0"/>
              <a:t>ФГОС 4</a:t>
            </a:r>
          </a:p>
          <a:p>
            <a:r>
              <a:rPr lang="ru-RU" sz="2400" dirty="0" smtClean="0"/>
              <a:t>Стандарты </a:t>
            </a:r>
            <a:r>
              <a:rPr lang="ru-RU" sz="2400" dirty="0"/>
              <a:t>будут разработаны для укрупненных групп профессий, направлений и специальностей (далее укрупненные группы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Разрабатываются  «линейки» стандартов  для всех уровней образования каждой укрупненной группы.</a:t>
            </a:r>
          </a:p>
          <a:p>
            <a:r>
              <a:rPr lang="ru-RU" sz="2400" dirty="0" smtClean="0"/>
              <a:t>Общее число «линеек» стандартов 57 .	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436096" y="1216152"/>
            <a:ext cx="3237750" cy="4937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ФГОС 3</a:t>
            </a:r>
          </a:p>
          <a:p>
            <a:r>
              <a:rPr lang="ru-RU" sz="2400" dirty="0" smtClean="0"/>
              <a:t>Стандарты разработаны для направлений подготовки.</a:t>
            </a:r>
          </a:p>
          <a:p>
            <a:r>
              <a:rPr lang="ru-RU" sz="2400" dirty="0" smtClean="0"/>
              <a:t>Общее число стандартов без учета стандартов подготовки кадров высшей квалификации 691.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4577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4320480" cy="4937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ФГОС 4</a:t>
            </a:r>
          </a:p>
          <a:p>
            <a:r>
              <a:rPr lang="ru-RU" sz="2400" dirty="0" smtClean="0"/>
              <a:t>Единые универсальные компетенции  </a:t>
            </a:r>
            <a:r>
              <a:rPr lang="ru-RU" sz="2400" dirty="0"/>
              <a:t>заданы для </a:t>
            </a:r>
            <a:r>
              <a:rPr lang="ru-RU" sz="2400" dirty="0" smtClean="0"/>
              <a:t>образовательного уровня.</a:t>
            </a:r>
            <a:endParaRPr lang="ru-RU" sz="2400" dirty="0"/>
          </a:p>
          <a:p>
            <a:r>
              <a:rPr lang="ru-RU" sz="2400" dirty="0" smtClean="0"/>
              <a:t>Общепрофессиональные компетенции заданы  </a:t>
            </a:r>
            <a:r>
              <a:rPr lang="ru-RU" sz="2400" dirty="0"/>
              <a:t>для каждой укрупненной </a:t>
            </a:r>
            <a:r>
              <a:rPr lang="ru-RU" sz="2400" dirty="0" smtClean="0"/>
              <a:t>группы.</a:t>
            </a:r>
          </a:p>
          <a:p>
            <a:r>
              <a:rPr lang="ru-RU" sz="2400" dirty="0" smtClean="0"/>
              <a:t>При </a:t>
            </a:r>
            <a:r>
              <a:rPr lang="ru-RU" sz="2400" dirty="0"/>
              <a:t>разработке программы </a:t>
            </a:r>
            <a:r>
              <a:rPr lang="ru-RU" sz="2400" dirty="0" smtClean="0"/>
              <a:t>организация </a:t>
            </a:r>
            <a:r>
              <a:rPr lang="ru-RU" sz="2400" dirty="0"/>
              <a:t>вправе дополнить набор универсальных и  </a:t>
            </a:r>
            <a:r>
              <a:rPr lang="ru-RU" sz="2400" dirty="0" smtClean="0"/>
              <a:t>общепрофессиональных компетенций </a:t>
            </a:r>
            <a:r>
              <a:rPr lang="ru-RU" sz="2400" dirty="0"/>
              <a:t>выпускников </a:t>
            </a:r>
            <a:r>
              <a:rPr lang="ru-RU" sz="2400" dirty="0" smtClean="0"/>
              <a:t>программ.</a:t>
            </a:r>
            <a:endParaRPr lang="ru-RU" sz="2400" dirty="0"/>
          </a:p>
          <a:p>
            <a:pPr lvl="0"/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932040" y="1268760"/>
            <a:ext cx="4139952" cy="3096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ФГОС 3 </a:t>
            </a:r>
          </a:p>
          <a:p>
            <a:r>
              <a:rPr lang="ru-RU" sz="2400" dirty="0" smtClean="0"/>
              <a:t>Общекультурные </a:t>
            </a:r>
            <a:r>
              <a:rPr lang="ru-RU" sz="2400" dirty="0"/>
              <a:t>компетенции </a:t>
            </a:r>
            <a:r>
              <a:rPr lang="ru-RU" sz="2400" dirty="0" smtClean="0"/>
              <a:t>заданы для </a:t>
            </a:r>
            <a:r>
              <a:rPr lang="ru-RU" sz="2400" dirty="0"/>
              <a:t>каждого </a:t>
            </a:r>
            <a:r>
              <a:rPr lang="ru-RU" sz="2400" dirty="0" smtClean="0"/>
              <a:t>направления   ( в ФГОС 3</a:t>
            </a:r>
            <a:r>
              <a:rPr lang="ru-RU" sz="2400" dirty="0"/>
              <a:t>+ в </a:t>
            </a:r>
            <a:r>
              <a:rPr lang="ru-RU" sz="2400" dirty="0" smtClean="0"/>
              <a:t>80 </a:t>
            </a:r>
            <a:r>
              <a:rPr lang="ru-RU" sz="2400" dirty="0"/>
              <a:t>% случаев для всего образовательного уровня</a:t>
            </a:r>
            <a:r>
              <a:rPr lang="ru-RU" sz="2400" dirty="0" smtClean="0"/>
              <a:t>).</a:t>
            </a:r>
            <a:endParaRPr lang="ru-RU" sz="2400" dirty="0"/>
          </a:p>
          <a:p>
            <a:r>
              <a:rPr lang="ru-RU" sz="2400" dirty="0" smtClean="0"/>
              <a:t>Общепрофессиональные </a:t>
            </a:r>
            <a:r>
              <a:rPr lang="ru-RU" sz="2400" dirty="0"/>
              <a:t>компетенции заданы для каждого направления .</a:t>
            </a:r>
            <a:endParaRPr lang="ru-RU" sz="2400" dirty="0" smtClean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ru-RU" sz="2800" cap="all" dirty="0"/>
              <a:t>Отличительные особенности ФГОС 4</a:t>
            </a:r>
          </a:p>
        </p:txBody>
      </p:sp>
    </p:spTree>
    <p:extLst>
      <p:ext uri="{BB962C8B-B14F-4D97-AF65-F5344CB8AC3E}">
        <p14:creationId xmlns:p14="http://schemas.microsoft.com/office/powerpoint/2010/main" val="252514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32176"/>
            <a:ext cx="4608512" cy="4937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ФГОС 4</a:t>
            </a:r>
          </a:p>
          <a:p>
            <a:pPr marL="0" lvl="0" indent="0">
              <a:buNone/>
            </a:pPr>
            <a:r>
              <a:rPr lang="ru-RU" sz="2400" dirty="0" smtClean="0"/>
              <a:t>Профессиональные компетенции будут формулироваться разработчиками образовательной программы с учетом положений профессиональных стандартов (обобщенные трудовые функции, трудовые функции, трудовые действия) и других требований работодателей и объединений работодателей.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184576" y="1360168"/>
            <a:ext cx="4139952" cy="5309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ФГОС 3 </a:t>
            </a:r>
          </a:p>
          <a:p>
            <a:r>
              <a:rPr lang="ru-RU" sz="2400" dirty="0" smtClean="0"/>
              <a:t>Профессиональные компетенции заданы для </a:t>
            </a:r>
            <a:r>
              <a:rPr lang="ru-RU" sz="2400" dirty="0"/>
              <a:t>каждого </a:t>
            </a:r>
            <a:r>
              <a:rPr lang="ru-RU" sz="2400" dirty="0" smtClean="0"/>
              <a:t>направления подготовки.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ru-RU" cap="all" dirty="0"/>
              <a:t>Отличительные особенности ФГОС 4</a:t>
            </a:r>
          </a:p>
        </p:txBody>
      </p:sp>
    </p:spTree>
    <p:extLst>
      <p:ext uri="{BB962C8B-B14F-4D97-AF65-F5344CB8AC3E}">
        <p14:creationId xmlns:p14="http://schemas.microsoft.com/office/powerpoint/2010/main" val="22052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3433936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u-RU" dirty="0" smtClean="0"/>
              <a:t>ФГОС 4</a:t>
            </a:r>
          </a:p>
          <a:p>
            <a:pPr marL="0" lvl="0" indent="0">
              <a:buNone/>
            </a:pPr>
            <a:r>
              <a:rPr lang="ru-RU" dirty="0" smtClean="0"/>
              <a:t>Область, объекты, виды </a:t>
            </a:r>
            <a:r>
              <a:rPr lang="ru-RU" dirty="0"/>
              <a:t>и </a:t>
            </a:r>
            <a:r>
              <a:rPr lang="ru-RU" dirty="0" smtClean="0"/>
              <a:t>задачи </a:t>
            </a:r>
            <a:r>
              <a:rPr lang="ru-RU" dirty="0"/>
              <a:t>профессиональной деятельности </a:t>
            </a:r>
            <a:r>
              <a:rPr lang="ru-RU" dirty="0" smtClean="0"/>
              <a:t>выпускников</a:t>
            </a:r>
          </a:p>
          <a:p>
            <a:pPr marL="0" lvl="0" indent="0">
              <a:buNone/>
            </a:pPr>
            <a:r>
              <a:rPr lang="ru-RU" dirty="0" smtClean="0"/>
              <a:t>формулируются </a:t>
            </a:r>
            <a:r>
              <a:rPr lang="ru-RU" dirty="0"/>
              <a:t>разработчиками образовательных программ на основе профессиональных стандартов и примерных образовательных программ. </a:t>
            </a:r>
            <a:endParaRPr lang="ru-RU" dirty="0" smtClean="0"/>
          </a:p>
          <a:p>
            <a:pPr marL="0" lv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u-RU" i="1" dirty="0" smtClean="0"/>
              <a:t>ФГОС 3</a:t>
            </a:r>
          </a:p>
          <a:p>
            <a:pPr lvl="0"/>
            <a:r>
              <a:rPr lang="ru-RU" dirty="0" smtClean="0"/>
              <a:t>В стандарте перечислены объекты и задачи профессиональной </a:t>
            </a:r>
            <a:r>
              <a:rPr lang="ru-RU" dirty="0"/>
              <a:t>деятельности по каждому возможному виду профессиональной </a:t>
            </a:r>
            <a:r>
              <a:rPr lang="ru-RU" dirty="0" smtClean="0"/>
              <a:t>деятельности для каждого направления подготовки.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ru-RU" cap="all" dirty="0"/>
              <a:t>Отличительные особенности ФГОС 4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25144"/>
            <a:ext cx="8278813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577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Учет требований профессиональных стандартов при разработке образовательных программ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26996400"/>
              </p:ext>
            </p:extLst>
          </p:nvPr>
        </p:nvGraphicFramePr>
        <p:xfrm>
          <a:off x="457200" y="1219200"/>
          <a:ext cx="8229600" cy="438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Профессиональный стандарт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Образовательная программа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профессиональной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Область профессиональной деятельности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Обобщенная трудовая функция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профессиональной деятельности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Совокупность трудовых функций выбранная для разработки образовательной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профессиональной деятельности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Трудовая функция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Профессиональная компетенция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Трудовое действие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Владение (практический опыт)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 </a:t>
                      </a:r>
                      <a:endParaRPr lang="ru-RU" dirty="0"/>
                    </a:p>
                  </a:txBody>
                  <a:tcPr/>
                </a:tc>
              </a:tr>
              <a:tr h="601320">
                <a:tc>
                  <a:txBody>
                    <a:bodyPr/>
                    <a:lstStyle/>
                    <a:p>
                      <a:r>
                        <a:rPr lang="ru-RU" dirty="0" smtClean="0"/>
                        <a:t>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Функциональная карта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Паспорт компетенций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66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618856" cy="422602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800" dirty="0" smtClean="0"/>
              <a:t>ФГОС 4 </a:t>
            </a:r>
          </a:p>
          <a:p>
            <a:pPr marL="0" lvl="0" indent="0">
              <a:buNone/>
            </a:pPr>
            <a:r>
              <a:rPr lang="ru-RU" sz="1800" dirty="0" smtClean="0"/>
              <a:t>Виды </a:t>
            </a:r>
            <a:r>
              <a:rPr lang="ru-RU" sz="1800" dirty="0"/>
              <a:t>и задачи профессиональной деятельности определяют тип образовательной программы, ее практико-ориентированный (прикладной) или академический характер. </a:t>
            </a:r>
            <a:endParaRPr lang="ru-RU" sz="1800" dirty="0" smtClean="0"/>
          </a:p>
          <a:p>
            <a:pPr marL="0" lvl="0" indent="0">
              <a:buNone/>
            </a:pPr>
            <a:r>
              <a:rPr lang="ru-RU" sz="1800" dirty="0" smtClean="0"/>
              <a:t>Эта </a:t>
            </a:r>
            <a:r>
              <a:rPr lang="ru-RU" sz="1800" dirty="0"/>
              <a:t>характеристика определяется разработчиком </a:t>
            </a:r>
            <a:r>
              <a:rPr lang="ru-RU" sz="1800" dirty="0" smtClean="0"/>
              <a:t>образовательной программы на </a:t>
            </a:r>
            <a:r>
              <a:rPr lang="ru-RU" sz="1800" dirty="0"/>
              <a:t>основе профессиональных стандартов и примерных образовательных </a:t>
            </a:r>
            <a:r>
              <a:rPr lang="ru-RU" sz="1800" dirty="0" smtClean="0"/>
              <a:t>программ.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076056" y="1216152"/>
            <a:ext cx="3597790" cy="2932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ФГОС 3+ 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Разделение программ на </a:t>
            </a:r>
            <a:r>
              <a:rPr lang="ru-RU" sz="2000" dirty="0"/>
              <a:t>прикладной и академический </a:t>
            </a:r>
            <a:r>
              <a:rPr lang="ru-RU" sz="2000" dirty="0" smtClean="0"/>
              <a:t>тип связано </a:t>
            </a:r>
            <a:r>
              <a:rPr lang="ru-RU" sz="2000" dirty="0"/>
              <a:t>с выбором основного вида профессиональной </a:t>
            </a:r>
            <a:r>
              <a:rPr lang="ru-RU" sz="2000" dirty="0" smtClean="0"/>
              <a:t>деятельности.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ru-RU" sz="2800" cap="all" dirty="0"/>
              <a:t>Отличительные особенности ФГОС 4</a:t>
            </a:r>
          </a:p>
        </p:txBody>
      </p:sp>
    </p:spTree>
    <p:extLst>
      <p:ext uri="{BB962C8B-B14F-4D97-AF65-F5344CB8AC3E}">
        <p14:creationId xmlns:p14="http://schemas.microsoft.com/office/powerpoint/2010/main" val="144701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1329</TotalTime>
  <Words>672</Words>
  <Application>Microsoft Office PowerPoint</Application>
  <PresentationFormat>Экран (4:3)</PresentationFormat>
  <Paragraphs>93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Начальная</vt:lpstr>
      <vt:lpstr>Презентация PowerPoint</vt:lpstr>
      <vt:lpstr> Преемственность поколений:</vt:lpstr>
      <vt:lpstr> новые задачи</vt:lpstr>
      <vt:lpstr>Отличительные особенности ФГОС 4</vt:lpstr>
      <vt:lpstr>Отличительные особенности ФГОС 4</vt:lpstr>
      <vt:lpstr>Отличительные особенности ФГОС 4</vt:lpstr>
      <vt:lpstr>Отличительные особенности ФГОС 4</vt:lpstr>
      <vt:lpstr>Учет требований профессиональных стандартов при разработке образовательных программ</vt:lpstr>
      <vt:lpstr>Отличительные особенности ФГОС 4</vt:lpstr>
      <vt:lpstr>Отличительные особенности ФГОС 4</vt:lpstr>
      <vt:lpstr>Отличительные особенности ФГОС 4</vt:lpstr>
      <vt:lpstr>ОСНОВНЫЕ РАЗДЕЛЫ МАКЕТА ФГОС 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Отличительные особенности ФГОС4</dc:title>
  <dc:creator>Ирина Шолина</dc:creator>
  <cp:lastModifiedBy>Студент НИУ ВШЭ</cp:lastModifiedBy>
  <cp:revision>49</cp:revision>
  <dcterms:created xsi:type="dcterms:W3CDTF">2014-06-12T09:47:24Z</dcterms:created>
  <dcterms:modified xsi:type="dcterms:W3CDTF">2014-09-25T05:06:07Z</dcterms:modified>
</cp:coreProperties>
</file>