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media/image13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8" r:id="rId1"/>
  </p:sldMasterIdLst>
  <p:notesMasterIdLst>
    <p:notesMasterId r:id="rId10"/>
  </p:notesMasterIdLst>
  <p:handoutMasterIdLst>
    <p:handoutMasterId r:id="rId11"/>
  </p:handoutMasterIdLst>
  <p:sldIdLst>
    <p:sldId id="615" r:id="rId2"/>
    <p:sldId id="618" r:id="rId3"/>
    <p:sldId id="632" r:id="rId4"/>
    <p:sldId id="630" r:id="rId5"/>
    <p:sldId id="626" r:id="rId6"/>
    <p:sldId id="612" r:id="rId7"/>
    <p:sldId id="634" r:id="rId8"/>
    <p:sldId id="518" r:id="rId9"/>
  </p:sldIdLst>
  <p:sldSz cx="9144000" cy="5143500" type="screen16x9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3429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685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0287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 userDrawn="1">
          <p15:clr>
            <a:srgbClr val="A4A3A4"/>
          </p15:clr>
        </p15:guide>
        <p15:guide id="2" pos="7679" userDrawn="1">
          <p15:clr>
            <a:srgbClr val="A4A3A4"/>
          </p15:clr>
        </p15:guide>
        <p15:guide id="3" orient="horz" pos="4272" userDrawn="1">
          <p15:clr>
            <a:srgbClr val="A4A3A4"/>
          </p15:clr>
        </p15:guide>
        <p15:guide id="4" orient="horz" pos="572" userDrawn="1">
          <p15:clr>
            <a:srgbClr val="A4A3A4"/>
          </p15:clr>
        </p15:guide>
        <p15:guide id="5" orient="horz" pos="5" userDrawn="1">
          <p15:clr>
            <a:srgbClr val="A4A3A4"/>
          </p15:clr>
        </p15:guide>
        <p15:guide id="6" orient="horz" pos="3239">
          <p15:clr>
            <a:srgbClr val="A4A3A4"/>
          </p15:clr>
        </p15:guide>
        <p15:guide id="7" orient="horz" pos="3204">
          <p15:clr>
            <a:srgbClr val="A4A3A4"/>
          </p15:clr>
        </p15:guide>
        <p15:guide id="8" orient="horz" pos="429">
          <p15:clr>
            <a:srgbClr val="A4A3A4"/>
          </p15:clr>
        </p15:guide>
        <p15:guide id="9" orient="horz" pos="4">
          <p15:clr>
            <a:srgbClr val="A4A3A4"/>
          </p15:clr>
        </p15:guide>
        <p15:guide id="10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385"/>
    <a:srgbClr val="DDDDE0"/>
    <a:srgbClr val="1362AA"/>
    <a:srgbClr val="1B4184"/>
    <a:srgbClr val="EE0000"/>
    <a:srgbClr val="C00000"/>
    <a:srgbClr val="FF9966"/>
    <a:srgbClr val="FFFF99"/>
    <a:srgbClr val="C6D6F2"/>
    <a:srgbClr val="E1ED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9466" autoAdjust="0"/>
  </p:normalViewPr>
  <p:slideViewPr>
    <p:cSldViewPr showGuides="1">
      <p:cViewPr>
        <p:scale>
          <a:sx n="90" d="100"/>
          <a:sy n="90" d="100"/>
        </p:scale>
        <p:origin x="756" y="114"/>
      </p:cViewPr>
      <p:guideLst>
        <p:guide orient="horz" pos="4319"/>
        <p:guide pos="7679"/>
        <p:guide orient="horz" pos="4272"/>
        <p:guide orient="horz" pos="572"/>
        <p:guide orient="horz" pos="5"/>
        <p:guide orient="horz" pos="3239"/>
        <p:guide orient="horz" pos="3204"/>
        <p:guide orient="horz" pos="429"/>
        <p:guide orient="horz" pos="4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20" d="100"/>
        <a:sy n="120" d="100"/>
      </p:scale>
      <p:origin x="0" y="-12"/>
    </p:cViewPr>
  </p:sorterViewPr>
  <p:notesViewPr>
    <p:cSldViewPr showGuides="1">
      <p:cViewPr varScale="1">
        <p:scale>
          <a:sx n="52" d="100"/>
          <a:sy n="52" d="100"/>
        </p:scale>
        <p:origin x="2958" y="84"/>
      </p:cViewPr>
      <p:guideLst>
        <p:guide orient="horz" pos="3110"/>
        <p:guide pos="2142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D3D498-44A3-405C-B83C-2BF74E8A351D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601A03-E10E-426C-8EB7-F2A8C3F8F685}">
      <dgm:prSet phldrT="[Text]"/>
      <dgm:spPr/>
      <dgm:t>
        <a:bodyPr/>
        <a:lstStyle/>
        <a:p>
          <a:r>
            <a:rPr lang="ru-RU" b="1" dirty="0" smtClean="0"/>
            <a:t>Компания</a:t>
          </a:r>
          <a:endParaRPr lang="en-US" b="1" dirty="0"/>
        </a:p>
      </dgm:t>
    </dgm:pt>
    <dgm:pt modelId="{D618691F-24ED-4A10-BE32-C83C1E6136DC}" type="parTrans" cxnId="{ED7653BC-7068-430D-894D-F2591CAC4AF9}">
      <dgm:prSet/>
      <dgm:spPr/>
      <dgm:t>
        <a:bodyPr/>
        <a:lstStyle/>
        <a:p>
          <a:endParaRPr lang="en-US"/>
        </a:p>
      </dgm:t>
    </dgm:pt>
    <dgm:pt modelId="{FC7058DF-33B8-407E-A4D3-C8477C617A92}" type="sibTrans" cxnId="{ED7653BC-7068-430D-894D-F2591CAC4AF9}">
      <dgm:prSet/>
      <dgm:spPr/>
      <dgm:t>
        <a:bodyPr/>
        <a:lstStyle/>
        <a:p>
          <a:endParaRPr lang="en-US"/>
        </a:p>
      </dgm:t>
    </dgm:pt>
    <dgm:pt modelId="{83EC3B5C-8C88-4940-A457-8D77F4773F1C}">
      <dgm:prSet phldrT="[Text]"/>
      <dgm:spPr>
        <a:solidFill>
          <a:schemeClr val="accent3"/>
        </a:solidFill>
      </dgm:spPr>
      <dgm:t>
        <a:bodyPr/>
        <a:lstStyle/>
        <a:p>
          <a:endParaRPr lang="en-US" dirty="0"/>
        </a:p>
      </dgm:t>
    </dgm:pt>
    <dgm:pt modelId="{16E11370-7919-4E9B-BDE0-9FCFBD9C9B2D}" type="parTrans" cxnId="{3E8DD917-A98A-45DA-BE96-1CD138E76CEF}">
      <dgm:prSet/>
      <dgm:spPr/>
      <dgm:t>
        <a:bodyPr/>
        <a:lstStyle/>
        <a:p>
          <a:endParaRPr lang="en-US"/>
        </a:p>
      </dgm:t>
    </dgm:pt>
    <dgm:pt modelId="{C7097686-479F-42A6-B7B6-F496369C82E8}" type="sibTrans" cxnId="{3E8DD917-A98A-45DA-BE96-1CD138E76CEF}">
      <dgm:prSet/>
      <dgm:spPr/>
      <dgm:t>
        <a:bodyPr/>
        <a:lstStyle/>
        <a:p>
          <a:endParaRPr lang="en-US"/>
        </a:p>
      </dgm:t>
    </dgm:pt>
    <dgm:pt modelId="{B91E8A7C-80EF-4053-94CE-3F926378565D}">
      <dgm:prSet phldrT="[Text]"/>
      <dgm:spPr>
        <a:solidFill>
          <a:schemeClr val="accent3"/>
        </a:solidFill>
      </dgm:spPr>
      <dgm:t>
        <a:bodyPr/>
        <a:lstStyle/>
        <a:p>
          <a:endParaRPr lang="en-US" dirty="0"/>
        </a:p>
      </dgm:t>
    </dgm:pt>
    <dgm:pt modelId="{2D5B5D5F-DBB6-4C54-8D89-9CE0C38CA28B}" type="parTrans" cxnId="{3BFC963B-2CCD-408D-9D52-486420E6CDB4}">
      <dgm:prSet/>
      <dgm:spPr/>
      <dgm:t>
        <a:bodyPr/>
        <a:lstStyle/>
        <a:p>
          <a:endParaRPr lang="en-US"/>
        </a:p>
      </dgm:t>
    </dgm:pt>
    <dgm:pt modelId="{B4690FDA-1214-4CB0-9FEE-DFC11611679E}" type="sibTrans" cxnId="{3BFC963B-2CCD-408D-9D52-486420E6CDB4}">
      <dgm:prSet/>
      <dgm:spPr/>
      <dgm:t>
        <a:bodyPr/>
        <a:lstStyle/>
        <a:p>
          <a:endParaRPr lang="en-US"/>
        </a:p>
      </dgm:t>
    </dgm:pt>
    <dgm:pt modelId="{FBFEAD15-2DF3-4C84-810B-ECAFDE6F0CD4}">
      <dgm:prSet phldrT="[Text]"/>
      <dgm:spPr>
        <a:solidFill>
          <a:schemeClr val="accent3"/>
        </a:solidFill>
      </dgm:spPr>
      <dgm:t>
        <a:bodyPr/>
        <a:lstStyle/>
        <a:p>
          <a:endParaRPr lang="en-US" dirty="0"/>
        </a:p>
      </dgm:t>
    </dgm:pt>
    <dgm:pt modelId="{7EBA4CE5-24AD-4306-A22E-B2F465F253E5}" type="parTrans" cxnId="{D8C11EE9-9FCF-4954-86FB-075A163FCB3E}">
      <dgm:prSet/>
      <dgm:spPr/>
      <dgm:t>
        <a:bodyPr/>
        <a:lstStyle/>
        <a:p>
          <a:endParaRPr lang="en-US"/>
        </a:p>
      </dgm:t>
    </dgm:pt>
    <dgm:pt modelId="{A00AD1A3-6105-4CDF-B535-AC91B9696C92}" type="sibTrans" cxnId="{D8C11EE9-9FCF-4954-86FB-075A163FCB3E}">
      <dgm:prSet/>
      <dgm:spPr/>
      <dgm:t>
        <a:bodyPr/>
        <a:lstStyle/>
        <a:p>
          <a:endParaRPr lang="en-US"/>
        </a:p>
      </dgm:t>
    </dgm:pt>
    <dgm:pt modelId="{DD94A571-B949-45AC-AF5E-560D3D2B4214}">
      <dgm:prSet phldrT="[Text]"/>
      <dgm:spPr>
        <a:solidFill>
          <a:schemeClr val="accent3"/>
        </a:solidFill>
      </dgm:spPr>
      <dgm:t>
        <a:bodyPr/>
        <a:lstStyle/>
        <a:p>
          <a:endParaRPr lang="en-US" dirty="0"/>
        </a:p>
      </dgm:t>
    </dgm:pt>
    <dgm:pt modelId="{83973823-2AF3-46A7-9165-8F9D344B0FB1}" type="parTrans" cxnId="{9512D16E-E111-44D8-8B80-145C1CFFBFCC}">
      <dgm:prSet/>
      <dgm:spPr/>
      <dgm:t>
        <a:bodyPr/>
        <a:lstStyle/>
        <a:p>
          <a:endParaRPr lang="en-US"/>
        </a:p>
      </dgm:t>
    </dgm:pt>
    <dgm:pt modelId="{4FCABC72-B70E-4F05-A095-0A5F38199503}" type="sibTrans" cxnId="{9512D16E-E111-44D8-8B80-145C1CFFBFCC}">
      <dgm:prSet/>
      <dgm:spPr/>
      <dgm:t>
        <a:bodyPr/>
        <a:lstStyle/>
        <a:p>
          <a:endParaRPr lang="en-US"/>
        </a:p>
      </dgm:t>
    </dgm:pt>
    <dgm:pt modelId="{C2CA4EEF-C322-48CF-A34B-EC96E2AC5E99}">
      <dgm:prSet phldrT="[Text]"/>
      <dgm:spPr>
        <a:solidFill>
          <a:schemeClr val="accent3"/>
        </a:solidFill>
      </dgm:spPr>
      <dgm:t>
        <a:bodyPr/>
        <a:lstStyle/>
        <a:p>
          <a:endParaRPr lang="en-US" dirty="0"/>
        </a:p>
      </dgm:t>
    </dgm:pt>
    <dgm:pt modelId="{D2585573-400C-44A4-BE9A-C3541A7579BC}" type="parTrans" cxnId="{351565C7-5543-4E17-BD1D-796EE0DFB8F7}">
      <dgm:prSet/>
      <dgm:spPr/>
      <dgm:t>
        <a:bodyPr/>
        <a:lstStyle/>
        <a:p>
          <a:endParaRPr lang="en-US"/>
        </a:p>
      </dgm:t>
    </dgm:pt>
    <dgm:pt modelId="{B9A465F2-7654-48A7-A85D-8F4A6D9C4674}" type="sibTrans" cxnId="{351565C7-5543-4E17-BD1D-796EE0DFB8F7}">
      <dgm:prSet/>
      <dgm:spPr/>
      <dgm:t>
        <a:bodyPr/>
        <a:lstStyle/>
        <a:p>
          <a:endParaRPr lang="en-US"/>
        </a:p>
      </dgm:t>
    </dgm:pt>
    <dgm:pt modelId="{DF85658E-0FBE-4D98-9410-3946D34422BA}">
      <dgm:prSet phldrT="[Text]"/>
      <dgm:spPr>
        <a:solidFill>
          <a:schemeClr val="accent3"/>
        </a:solidFill>
      </dgm:spPr>
      <dgm:t>
        <a:bodyPr/>
        <a:lstStyle/>
        <a:p>
          <a:endParaRPr lang="en-US" dirty="0"/>
        </a:p>
      </dgm:t>
    </dgm:pt>
    <dgm:pt modelId="{BD3DCE73-8D61-4E74-ADDD-495588D9C1BF}" type="parTrans" cxnId="{9F645FE7-F088-4134-8141-56672DCDF53B}">
      <dgm:prSet/>
      <dgm:spPr/>
      <dgm:t>
        <a:bodyPr/>
        <a:lstStyle/>
        <a:p>
          <a:endParaRPr lang="en-US"/>
        </a:p>
      </dgm:t>
    </dgm:pt>
    <dgm:pt modelId="{693CD461-0DE4-4B78-A22B-7181BDBA1C7A}" type="sibTrans" cxnId="{9F645FE7-F088-4134-8141-56672DCDF53B}">
      <dgm:prSet/>
      <dgm:spPr/>
      <dgm:t>
        <a:bodyPr/>
        <a:lstStyle/>
        <a:p>
          <a:endParaRPr lang="en-US"/>
        </a:p>
      </dgm:t>
    </dgm:pt>
    <dgm:pt modelId="{92B2BB7C-F6B4-4925-8770-195B37E0ACA9}" type="pres">
      <dgm:prSet presAssocID="{E6D3D498-44A3-405C-B83C-2BF74E8A351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B59F037-AAF5-4178-AC27-BBA4E8597CBB}" type="pres">
      <dgm:prSet presAssocID="{E0601A03-E10E-426C-8EB7-F2A8C3F8F685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ru-RU"/>
        </a:p>
      </dgm:t>
    </dgm:pt>
    <dgm:pt modelId="{F26B9374-2552-497D-9419-228E63DFC7AA}" type="pres">
      <dgm:prSet presAssocID="{83EC3B5C-8C88-4940-A457-8D77F4773F1C}" presName="Accent1" presStyleCnt="0"/>
      <dgm:spPr/>
    </dgm:pt>
    <dgm:pt modelId="{14CFAD24-1E29-4985-A1A5-64EBA22AC858}" type="pres">
      <dgm:prSet presAssocID="{83EC3B5C-8C88-4940-A457-8D77F4773F1C}" presName="Accent" presStyleLbl="bgShp" presStyleIdx="0" presStyleCnt="6"/>
      <dgm:spPr/>
    </dgm:pt>
    <dgm:pt modelId="{4BC9BEF2-B858-4BBB-A24B-24B12596ED29}" type="pres">
      <dgm:prSet presAssocID="{83EC3B5C-8C88-4940-A457-8D77F4773F1C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27B373-B847-48DE-B5BB-908629CC6B38}" type="pres">
      <dgm:prSet presAssocID="{B91E8A7C-80EF-4053-94CE-3F926378565D}" presName="Accent2" presStyleCnt="0"/>
      <dgm:spPr/>
    </dgm:pt>
    <dgm:pt modelId="{00962434-2E02-4781-A03C-BF18F4AA2B38}" type="pres">
      <dgm:prSet presAssocID="{B91E8A7C-80EF-4053-94CE-3F926378565D}" presName="Accent" presStyleLbl="bgShp" presStyleIdx="1" presStyleCnt="6"/>
      <dgm:spPr/>
      <dgm:t>
        <a:bodyPr/>
        <a:lstStyle/>
        <a:p>
          <a:endParaRPr lang="en-US"/>
        </a:p>
      </dgm:t>
    </dgm:pt>
    <dgm:pt modelId="{A823243E-99F3-4F00-8CFF-9A7008031AA0}" type="pres">
      <dgm:prSet presAssocID="{B91E8A7C-80EF-4053-94CE-3F926378565D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A9FCD7-182C-4960-99FC-8AA4C886EE96}" type="pres">
      <dgm:prSet presAssocID="{FBFEAD15-2DF3-4C84-810B-ECAFDE6F0CD4}" presName="Accent3" presStyleCnt="0"/>
      <dgm:spPr/>
    </dgm:pt>
    <dgm:pt modelId="{82FFE334-5DE5-4ACD-96D3-692EF2F0B286}" type="pres">
      <dgm:prSet presAssocID="{FBFEAD15-2DF3-4C84-810B-ECAFDE6F0CD4}" presName="Accent" presStyleLbl="bgShp" presStyleIdx="2" presStyleCnt="6"/>
      <dgm:spPr/>
    </dgm:pt>
    <dgm:pt modelId="{9AFC272E-D271-44F0-94BC-2BBA175AC592}" type="pres">
      <dgm:prSet presAssocID="{FBFEAD15-2DF3-4C84-810B-ECAFDE6F0CD4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27A2C2-90B0-4D4F-9418-2A0B47051EE6}" type="pres">
      <dgm:prSet presAssocID="{DD94A571-B949-45AC-AF5E-560D3D2B4214}" presName="Accent4" presStyleCnt="0"/>
      <dgm:spPr/>
    </dgm:pt>
    <dgm:pt modelId="{738688F0-12E8-4929-A00A-1D287FDA9B27}" type="pres">
      <dgm:prSet presAssocID="{DD94A571-B949-45AC-AF5E-560D3D2B4214}" presName="Accent" presStyleLbl="bgShp" presStyleIdx="3" presStyleCnt="6"/>
      <dgm:spPr/>
    </dgm:pt>
    <dgm:pt modelId="{A25E6853-C669-4423-8A82-5FDD719D6A0B}" type="pres">
      <dgm:prSet presAssocID="{DD94A571-B949-45AC-AF5E-560D3D2B4214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FBFA8E-29EF-4C0F-B6AA-C860C79B8C6B}" type="pres">
      <dgm:prSet presAssocID="{C2CA4EEF-C322-48CF-A34B-EC96E2AC5E99}" presName="Accent5" presStyleCnt="0"/>
      <dgm:spPr/>
    </dgm:pt>
    <dgm:pt modelId="{375E0B0A-7901-431C-9A46-626B881C6432}" type="pres">
      <dgm:prSet presAssocID="{C2CA4EEF-C322-48CF-A34B-EC96E2AC5E99}" presName="Accent" presStyleLbl="bgShp" presStyleIdx="4" presStyleCnt="6"/>
      <dgm:spPr/>
    </dgm:pt>
    <dgm:pt modelId="{5249ED3D-9807-4788-BD6C-FB3ED7255509}" type="pres">
      <dgm:prSet presAssocID="{C2CA4EEF-C322-48CF-A34B-EC96E2AC5E99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104ACA-BDA3-424E-8354-B94BFE4162BB}" type="pres">
      <dgm:prSet presAssocID="{DF85658E-0FBE-4D98-9410-3946D34422BA}" presName="Accent6" presStyleCnt="0"/>
      <dgm:spPr/>
    </dgm:pt>
    <dgm:pt modelId="{983A95CB-34E7-4D79-9719-6A6AD8D17970}" type="pres">
      <dgm:prSet presAssocID="{DF85658E-0FBE-4D98-9410-3946D34422BA}" presName="Accent" presStyleLbl="bgShp" presStyleIdx="5" presStyleCnt="6"/>
      <dgm:spPr/>
    </dgm:pt>
    <dgm:pt modelId="{EE68F413-799B-42D7-8563-1F3D159D0322}" type="pres">
      <dgm:prSet presAssocID="{DF85658E-0FBE-4D98-9410-3946D34422BA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DEFA2B-3BB4-43DE-87C0-89121ADD4E17}" type="presOf" srcId="{DD94A571-B949-45AC-AF5E-560D3D2B4214}" destId="{A25E6853-C669-4423-8A82-5FDD719D6A0B}" srcOrd="0" destOrd="0" presId="urn:microsoft.com/office/officeart/2011/layout/HexagonRadial"/>
    <dgm:cxn modelId="{3E8DD917-A98A-45DA-BE96-1CD138E76CEF}" srcId="{E0601A03-E10E-426C-8EB7-F2A8C3F8F685}" destId="{83EC3B5C-8C88-4940-A457-8D77F4773F1C}" srcOrd="0" destOrd="0" parTransId="{16E11370-7919-4E9B-BDE0-9FCFBD9C9B2D}" sibTransId="{C7097686-479F-42A6-B7B6-F496369C82E8}"/>
    <dgm:cxn modelId="{351565C7-5543-4E17-BD1D-796EE0DFB8F7}" srcId="{E0601A03-E10E-426C-8EB7-F2A8C3F8F685}" destId="{C2CA4EEF-C322-48CF-A34B-EC96E2AC5E99}" srcOrd="4" destOrd="0" parTransId="{D2585573-400C-44A4-BE9A-C3541A7579BC}" sibTransId="{B9A465F2-7654-48A7-A85D-8F4A6D9C4674}"/>
    <dgm:cxn modelId="{0EC101A8-1DE7-4DAB-9DE5-C4952AFBA394}" type="presOf" srcId="{FBFEAD15-2DF3-4C84-810B-ECAFDE6F0CD4}" destId="{9AFC272E-D271-44F0-94BC-2BBA175AC592}" srcOrd="0" destOrd="0" presId="urn:microsoft.com/office/officeart/2011/layout/HexagonRadial"/>
    <dgm:cxn modelId="{11AE3AD4-A925-4139-BB5F-C0DFBF616B2A}" type="presOf" srcId="{E0601A03-E10E-426C-8EB7-F2A8C3F8F685}" destId="{1B59F037-AAF5-4178-AC27-BBA4E8597CBB}" srcOrd="0" destOrd="0" presId="urn:microsoft.com/office/officeart/2011/layout/HexagonRadial"/>
    <dgm:cxn modelId="{3506286D-8DB7-49EE-AE30-EB437FD9BD6F}" type="presOf" srcId="{83EC3B5C-8C88-4940-A457-8D77F4773F1C}" destId="{4BC9BEF2-B858-4BBB-A24B-24B12596ED29}" srcOrd="0" destOrd="0" presId="urn:microsoft.com/office/officeart/2011/layout/HexagonRadial"/>
    <dgm:cxn modelId="{ED7653BC-7068-430D-894D-F2591CAC4AF9}" srcId="{E6D3D498-44A3-405C-B83C-2BF74E8A351D}" destId="{E0601A03-E10E-426C-8EB7-F2A8C3F8F685}" srcOrd="0" destOrd="0" parTransId="{D618691F-24ED-4A10-BE32-C83C1E6136DC}" sibTransId="{FC7058DF-33B8-407E-A4D3-C8477C617A92}"/>
    <dgm:cxn modelId="{98436E6F-11B8-481A-9FEB-B7705FB05EA1}" type="presOf" srcId="{B91E8A7C-80EF-4053-94CE-3F926378565D}" destId="{A823243E-99F3-4F00-8CFF-9A7008031AA0}" srcOrd="0" destOrd="0" presId="urn:microsoft.com/office/officeart/2011/layout/HexagonRadial"/>
    <dgm:cxn modelId="{950066FF-2B9A-444B-BDF8-E07615BAB126}" type="presOf" srcId="{DF85658E-0FBE-4D98-9410-3946D34422BA}" destId="{EE68F413-799B-42D7-8563-1F3D159D0322}" srcOrd="0" destOrd="0" presId="urn:microsoft.com/office/officeart/2011/layout/HexagonRadial"/>
    <dgm:cxn modelId="{9F645FE7-F088-4134-8141-56672DCDF53B}" srcId="{E0601A03-E10E-426C-8EB7-F2A8C3F8F685}" destId="{DF85658E-0FBE-4D98-9410-3946D34422BA}" srcOrd="5" destOrd="0" parTransId="{BD3DCE73-8D61-4E74-ADDD-495588D9C1BF}" sibTransId="{693CD461-0DE4-4B78-A22B-7181BDBA1C7A}"/>
    <dgm:cxn modelId="{CA0F5579-8699-4D3D-B8E1-CDD45CE96442}" type="presOf" srcId="{E6D3D498-44A3-405C-B83C-2BF74E8A351D}" destId="{92B2BB7C-F6B4-4925-8770-195B37E0ACA9}" srcOrd="0" destOrd="0" presId="urn:microsoft.com/office/officeart/2011/layout/HexagonRadial"/>
    <dgm:cxn modelId="{9512D16E-E111-44D8-8B80-145C1CFFBFCC}" srcId="{E0601A03-E10E-426C-8EB7-F2A8C3F8F685}" destId="{DD94A571-B949-45AC-AF5E-560D3D2B4214}" srcOrd="3" destOrd="0" parTransId="{83973823-2AF3-46A7-9165-8F9D344B0FB1}" sibTransId="{4FCABC72-B70E-4F05-A095-0A5F38199503}"/>
    <dgm:cxn modelId="{D8C11EE9-9FCF-4954-86FB-075A163FCB3E}" srcId="{E0601A03-E10E-426C-8EB7-F2A8C3F8F685}" destId="{FBFEAD15-2DF3-4C84-810B-ECAFDE6F0CD4}" srcOrd="2" destOrd="0" parTransId="{7EBA4CE5-24AD-4306-A22E-B2F465F253E5}" sibTransId="{A00AD1A3-6105-4CDF-B535-AC91B9696C92}"/>
    <dgm:cxn modelId="{3BFC963B-2CCD-408D-9D52-486420E6CDB4}" srcId="{E0601A03-E10E-426C-8EB7-F2A8C3F8F685}" destId="{B91E8A7C-80EF-4053-94CE-3F926378565D}" srcOrd="1" destOrd="0" parTransId="{2D5B5D5F-DBB6-4C54-8D89-9CE0C38CA28B}" sibTransId="{B4690FDA-1214-4CB0-9FEE-DFC11611679E}"/>
    <dgm:cxn modelId="{62D67AAB-4045-406B-B7A1-904EC879955D}" type="presOf" srcId="{C2CA4EEF-C322-48CF-A34B-EC96E2AC5E99}" destId="{5249ED3D-9807-4788-BD6C-FB3ED7255509}" srcOrd="0" destOrd="0" presId="urn:microsoft.com/office/officeart/2011/layout/HexagonRadial"/>
    <dgm:cxn modelId="{AB85438D-32A2-4673-9D25-A2E4453C46FD}" type="presParOf" srcId="{92B2BB7C-F6B4-4925-8770-195B37E0ACA9}" destId="{1B59F037-AAF5-4178-AC27-BBA4E8597CBB}" srcOrd="0" destOrd="0" presId="urn:microsoft.com/office/officeart/2011/layout/HexagonRadial"/>
    <dgm:cxn modelId="{C653B5B8-8739-4781-B0F2-23F7374BA75A}" type="presParOf" srcId="{92B2BB7C-F6B4-4925-8770-195B37E0ACA9}" destId="{F26B9374-2552-497D-9419-228E63DFC7AA}" srcOrd="1" destOrd="0" presId="urn:microsoft.com/office/officeart/2011/layout/HexagonRadial"/>
    <dgm:cxn modelId="{5132FBF2-8DE7-4BB9-B9D8-B763F8EF5954}" type="presParOf" srcId="{F26B9374-2552-497D-9419-228E63DFC7AA}" destId="{14CFAD24-1E29-4985-A1A5-64EBA22AC858}" srcOrd="0" destOrd="0" presId="urn:microsoft.com/office/officeart/2011/layout/HexagonRadial"/>
    <dgm:cxn modelId="{23BB8891-E48E-4EF0-A4D4-FBCEE03EB468}" type="presParOf" srcId="{92B2BB7C-F6B4-4925-8770-195B37E0ACA9}" destId="{4BC9BEF2-B858-4BBB-A24B-24B12596ED29}" srcOrd="2" destOrd="0" presId="urn:microsoft.com/office/officeart/2011/layout/HexagonRadial"/>
    <dgm:cxn modelId="{6E0E7350-713E-40A1-9A0C-794B8118D6BB}" type="presParOf" srcId="{92B2BB7C-F6B4-4925-8770-195B37E0ACA9}" destId="{E427B373-B847-48DE-B5BB-908629CC6B38}" srcOrd="3" destOrd="0" presId="urn:microsoft.com/office/officeart/2011/layout/HexagonRadial"/>
    <dgm:cxn modelId="{E968E4B1-0A4F-4343-93AE-C4AC92931C26}" type="presParOf" srcId="{E427B373-B847-48DE-B5BB-908629CC6B38}" destId="{00962434-2E02-4781-A03C-BF18F4AA2B38}" srcOrd="0" destOrd="0" presId="urn:microsoft.com/office/officeart/2011/layout/HexagonRadial"/>
    <dgm:cxn modelId="{DD62638A-5E97-4570-A061-659FE903C275}" type="presParOf" srcId="{92B2BB7C-F6B4-4925-8770-195B37E0ACA9}" destId="{A823243E-99F3-4F00-8CFF-9A7008031AA0}" srcOrd="4" destOrd="0" presId="urn:microsoft.com/office/officeart/2011/layout/HexagonRadial"/>
    <dgm:cxn modelId="{7C3FD5F2-E053-479C-A10D-D2BF07CA333F}" type="presParOf" srcId="{92B2BB7C-F6B4-4925-8770-195B37E0ACA9}" destId="{B9A9FCD7-182C-4960-99FC-8AA4C886EE96}" srcOrd="5" destOrd="0" presId="urn:microsoft.com/office/officeart/2011/layout/HexagonRadial"/>
    <dgm:cxn modelId="{2571B0FE-7248-4662-843D-A4B1D208DD29}" type="presParOf" srcId="{B9A9FCD7-182C-4960-99FC-8AA4C886EE96}" destId="{82FFE334-5DE5-4ACD-96D3-692EF2F0B286}" srcOrd="0" destOrd="0" presId="urn:microsoft.com/office/officeart/2011/layout/HexagonRadial"/>
    <dgm:cxn modelId="{4A0E6329-D65F-40D8-AA5F-47020DBB19C3}" type="presParOf" srcId="{92B2BB7C-F6B4-4925-8770-195B37E0ACA9}" destId="{9AFC272E-D271-44F0-94BC-2BBA175AC592}" srcOrd="6" destOrd="0" presId="urn:microsoft.com/office/officeart/2011/layout/HexagonRadial"/>
    <dgm:cxn modelId="{0A33B616-5421-4CEE-A926-D6A5083B4260}" type="presParOf" srcId="{92B2BB7C-F6B4-4925-8770-195B37E0ACA9}" destId="{EC27A2C2-90B0-4D4F-9418-2A0B47051EE6}" srcOrd="7" destOrd="0" presId="urn:microsoft.com/office/officeart/2011/layout/HexagonRadial"/>
    <dgm:cxn modelId="{3249B2D5-BDF3-4766-B674-357EBAF4A64C}" type="presParOf" srcId="{EC27A2C2-90B0-4D4F-9418-2A0B47051EE6}" destId="{738688F0-12E8-4929-A00A-1D287FDA9B27}" srcOrd="0" destOrd="0" presId="urn:microsoft.com/office/officeart/2011/layout/HexagonRadial"/>
    <dgm:cxn modelId="{9D9DA645-CA6D-4745-9DBE-ACC2340B0FFB}" type="presParOf" srcId="{92B2BB7C-F6B4-4925-8770-195B37E0ACA9}" destId="{A25E6853-C669-4423-8A82-5FDD719D6A0B}" srcOrd="8" destOrd="0" presId="urn:microsoft.com/office/officeart/2011/layout/HexagonRadial"/>
    <dgm:cxn modelId="{80BE831D-A365-48EF-91E8-BA9256EF756F}" type="presParOf" srcId="{92B2BB7C-F6B4-4925-8770-195B37E0ACA9}" destId="{A1FBFA8E-29EF-4C0F-B6AA-C860C79B8C6B}" srcOrd="9" destOrd="0" presId="urn:microsoft.com/office/officeart/2011/layout/HexagonRadial"/>
    <dgm:cxn modelId="{108B8152-87AC-48C1-91A7-D7A44CB59C7E}" type="presParOf" srcId="{A1FBFA8E-29EF-4C0F-B6AA-C860C79B8C6B}" destId="{375E0B0A-7901-431C-9A46-626B881C6432}" srcOrd="0" destOrd="0" presId="urn:microsoft.com/office/officeart/2011/layout/HexagonRadial"/>
    <dgm:cxn modelId="{EB627E42-1FE1-482D-A3FB-A0DE700D316C}" type="presParOf" srcId="{92B2BB7C-F6B4-4925-8770-195B37E0ACA9}" destId="{5249ED3D-9807-4788-BD6C-FB3ED7255509}" srcOrd="10" destOrd="0" presId="urn:microsoft.com/office/officeart/2011/layout/HexagonRadial"/>
    <dgm:cxn modelId="{D243D048-866F-4955-9C38-9273C61EA2A4}" type="presParOf" srcId="{92B2BB7C-F6B4-4925-8770-195B37E0ACA9}" destId="{D3104ACA-BDA3-424E-8354-B94BFE4162BB}" srcOrd="11" destOrd="0" presId="urn:microsoft.com/office/officeart/2011/layout/HexagonRadial"/>
    <dgm:cxn modelId="{B568F494-24FB-407E-98AD-3B0DB212A321}" type="presParOf" srcId="{D3104ACA-BDA3-424E-8354-B94BFE4162BB}" destId="{983A95CB-34E7-4D79-9719-6A6AD8D17970}" srcOrd="0" destOrd="0" presId="urn:microsoft.com/office/officeart/2011/layout/HexagonRadial"/>
    <dgm:cxn modelId="{6B3B3633-13C4-4385-A01D-67392078369C}" type="presParOf" srcId="{92B2BB7C-F6B4-4925-8770-195B37E0ACA9}" destId="{EE68F413-799B-42D7-8563-1F3D159D0322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59F037-AAF5-4178-AC27-BBA4E8597CBB}">
      <dsp:nvSpPr>
        <dsp:cNvPr id="0" name=""/>
        <dsp:cNvSpPr/>
      </dsp:nvSpPr>
      <dsp:spPr>
        <a:xfrm>
          <a:off x="2546932" y="1382909"/>
          <a:ext cx="1757737" cy="152051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Компания</a:t>
          </a:r>
          <a:endParaRPr lang="en-US" sz="1500" b="1" kern="1200" dirty="0"/>
        </a:p>
      </dsp:txBody>
      <dsp:txXfrm>
        <a:off x="2838214" y="1634880"/>
        <a:ext cx="1175173" cy="1016572"/>
      </dsp:txXfrm>
    </dsp:sp>
    <dsp:sp modelId="{00962434-2E02-4781-A03C-BF18F4AA2B38}">
      <dsp:nvSpPr>
        <dsp:cNvPr id="0" name=""/>
        <dsp:cNvSpPr/>
      </dsp:nvSpPr>
      <dsp:spPr>
        <a:xfrm>
          <a:off x="3647613" y="655445"/>
          <a:ext cx="663189" cy="571425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C9BEF2-B858-4BBB-A24B-24B12596ED29}">
      <dsp:nvSpPr>
        <dsp:cNvPr id="0" name=""/>
        <dsp:cNvSpPr/>
      </dsp:nvSpPr>
      <dsp:spPr>
        <a:xfrm>
          <a:off x="2708845" y="0"/>
          <a:ext cx="1440453" cy="1246161"/>
        </a:xfrm>
        <a:prstGeom prst="hexagon">
          <a:avLst>
            <a:gd name="adj" fmla="val 28570"/>
            <a:gd name="vf" fmla="val 11547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2947559" y="206515"/>
        <a:ext cx="963025" cy="833131"/>
      </dsp:txXfrm>
    </dsp:sp>
    <dsp:sp modelId="{82FFE334-5DE5-4ACD-96D3-692EF2F0B286}">
      <dsp:nvSpPr>
        <dsp:cNvPr id="0" name=""/>
        <dsp:cNvSpPr/>
      </dsp:nvSpPr>
      <dsp:spPr>
        <a:xfrm>
          <a:off x="4421607" y="1723707"/>
          <a:ext cx="663189" cy="571425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23243E-99F3-4F00-8CFF-9A7008031AA0}">
      <dsp:nvSpPr>
        <dsp:cNvPr id="0" name=""/>
        <dsp:cNvSpPr/>
      </dsp:nvSpPr>
      <dsp:spPr>
        <a:xfrm>
          <a:off x="4029908" y="766473"/>
          <a:ext cx="1440453" cy="1246161"/>
        </a:xfrm>
        <a:prstGeom prst="hexagon">
          <a:avLst>
            <a:gd name="adj" fmla="val 28570"/>
            <a:gd name="vf" fmla="val 11547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4268622" y="972988"/>
        <a:ext cx="963025" cy="833131"/>
      </dsp:txXfrm>
    </dsp:sp>
    <dsp:sp modelId="{738688F0-12E8-4929-A00A-1D287FDA9B27}">
      <dsp:nvSpPr>
        <dsp:cNvPr id="0" name=""/>
        <dsp:cNvSpPr/>
      </dsp:nvSpPr>
      <dsp:spPr>
        <a:xfrm>
          <a:off x="3883941" y="2929573"/>
          <a:ext cx="663189" cy="571425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FC272E-D271-44F0-94BC-2BBA175AC592}">
      <dsp:nvSpPr>
        <dsp:cNvPr id="0" name=""/>
        <dsp:cNvSpPr/>
      </dsp:nvSpPr>
      <dsp:spPr>
        <a:xfrm>
          <a:off x="4029908" y="2273269"/>
          <a:ext cx="1440453" cy="1246161"/>
        </a:xfrm>
        <a:prstGeom prst="hexagon">
          <a:avLst>
            <a:gd name="adj" fmla="val 28570"/>
            <a:gd name="vf" fmla="val 11547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4268622" y="2479784"/>
        <a:ext cx="963025" cy="833131"/>
      </dsp:txXfrm>
    </dsp:sp>
    <dsp:sp modelId="{375E0B0A-7901-431C-9A46-626B881C6432}">
      <dsp:nvSpPr>
        <dsp:cNvPr id="0" name=""/>
        <dsp:cNvSpPr/>
      </dsp:nvSpPr>
      <dsp:spPr>
        <a:xfrm>
          <a:off x="2550203" y="3054746"/>
          <a:ext cx="663189" cy="571425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5E6853-C669-4423-8A82-5FDD719D6A0B}">
      <dsp:nvSpPr>
        <dsp:cNvPr id="0" name=""/>
        <dsp:cNvSpPr/>
      </dsp:nvSpPr>
      <dsp:spPr>
        <a:xfrm>
          <a:off x="2708845" y="3040600"/>
          <a:ext cx="1440453" cy="1246161"/>
        </a:xfrm>
        <a:prstGeom prst="hexagon">
          <a:avLst>
            <a:gd name="adj" fmla="val 28570"/>
            <a:gd name="vf" fmla="val 11547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2947559" y="3247115"/>
        <a:ext cx="963025" cy="833131"/>
      </dsp:txXfrm>
    </dsp:sp>
    <dsp:sp modelId="{983A95CB-34E7-4D79-9719-6A6AD8D17970}">
      <dsp:nvSpPr>
        <dsp:cNvPr id="0" name=""/>
        <dsp:cNvSpPr/>
      </dsp:nvSpPr>
      <dsp:spPr>
        <a:xfrm>
          <a:off x="1763534" y="1986914"/>
          <a:ext cx="663189" cy="571425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49ED3D-9807-4788-BD6C-FB3ED7255509}">
      <dsp:nvSpPr>
        <dsp:cNvPr id="0" name=""/>
        <dsp:cNvSpPr/>
      </dsp:nvSpPr>
      <dsp:spPr>
        <a:xfrm>
          <a:off x="1381648" y="2274127"/>
          <a:ext cx="1440453" cy="1246161"/>
        </a:xfrm>
        <a:prstGeom prst="hexagon">
          <a:avLst>
            <a:gd name="adj" fmla="val 28570"/>
            <a:gd name="vf" fmla="val 11547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1620362" y="2480642"/>
        <a:ext cx="963025" cy="833131"/>
      </dsp:txXfrm>
    </dsp:sp>
    <dsp:sp modelId="{EE68F413-799B-42D7-8563-1F3D159D0322}">
      <dsp:nvSpPr>
        <dsp:cNvPr id="0" name=""/>
        <dsp:cNvSpPr/>
      </dsp:nvSpPr>
      <dsp:spPr>
        <a:xfrm>
          <a:off x="1381648" y="764758"/>
          <a:ext cx="1440453" cy="1246161"/>
        </a:xfrm>
        <a:prstGeom prst="hexagon">
          <a:avLst>
            <a:gd name="adj" fmla="val 28570"/>
            <a:gd name="vf" fmla="val 11547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1620362" y="971273"/>
        <a:ext cx="963025" cy="8331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>
              <a:latin typeface="Georgia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2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27081BB-4BC5-41D2-879B-E4BC82EA0F61}" type="datetimeFigureOut">
              <a:rPr lang="en-US">
                <a:latin typeface="Georgia" pitchFamily="18" charset="0"/>
              </a:rPr>
              <a:pPr>
                <a:defRPr/>
              </a:pPr>
              <a:t>5/16/2018</a:t>
            </a:fld>
            <a:endParaRPr lang="en-US" dirty="0">
              <a:latin typeface="Georgia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>
              <a:latin typeface="Georgia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4B9B57F-3D5E-4F49-8F96-D32358DA3AED}" type="slidenum">
              <a:rPr lang="en-US">
                <a:latin typeface="Georgia" pitchFamily="18" charset="0"/>
              </a:rPr>
              <a:pPr>
                <a:defRPr/>
              </a:pPr>
              <a:t>‹#›</a:t>
            </a:fld>
            <a:endParaRPr lang="en-US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0032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5659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eorgia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4" y="2"/>
            <a:ext cx="2945659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eorgia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6363" y="739775"/>
            <a:ext cx="6584950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9" y="4690270"/>
            <a:ext cx="5438140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825"/>
            <a:ext cx="2945659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eorgia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4" y="9378825"/>
            <a:ext cx="2945659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eorgia" pitchFamily="18" charset="0"/>
              </a:defRPr>
            </a:lvl1pPr>
          </a:lstStyle>
          <a:p>
            <a:pPr>
              <a:defRPr/>
            </a:pPr>
            <a:fld id="{7E16F77E-7152-4499-8982-B40E8E9266A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2447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539552" y="2000251"/>
            <a:ext cx="8208912" cy="762617"/>
          </a:xfrm>
        </p:spPr>
        <p:txBody>
          <a:bodyPr/>
          <a:lstStyle>
            <a:lvl1pPr marL="330994" marR="0" indent="-330994" algn="ctr" defTabSz="685800" rtl="0" eaLnBrk="1" fontAlgn="base" latinLnBrk="0" hangingPunct="1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tabLst/>
              <a:defRPr sz="2100"/>
            </a:lvl1pPr>
          </a:lstStyle>
          <a:p>
            <a:pPr marL="330994" marR="0" lvl="0" indent="-330994" defTabSz="685800" rtl="0" eaLnBrk="1" fontAlgn="base" latinLnBrk="0" hangingPunct="1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Click to edit Master subtitle style</a:t>
            </a:r>
            <a:endParaRPr kumimoji="0" lang="ru-RU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13779"/>
            <a:ext cx="6400800" cy="1314450"/>
          </a:xfrm>
        </p:spPr>
        <p:txBody>
          <a:bodyPr/>
          <a:lstStyle>
            <a:lvl1pPr marL="0" indent="0" algn="ctr">
              <a:buNone/>
              <a:defRPr sz="21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ru-RU" dirty="0"/>
          </a:p>
        </p:txBody>
      </p:sp>
      <p:pic>
        <p:nvPicPr>
          <p:cNvPr id="4" name="Picture 2" descr="C:\Users\ibezmaternykh\Desktop\_FOR\_Research\Untitled-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9681" y="3750922"/>
            <a:ext cx="3250622" cy="1389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Изображение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4550297" cy="21145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6" b="15334"/>
          <a:stretch/>
        </p:blipFill>
        <p:spPr>
          <a:xfrm>
            <a:off x="7626698" y="208988"/>
            <a:ext cx="1135283" cy="908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5653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1E4385"/>
                </a:solidFill>
              </a:rPr>
              <a:t>Moscow School of Management SKOLKOVO</a:t>
            </a:r>
            <a:endParaRPr lang="en-US">
              <a:solidFill>
                <a:srgbClr val="1E438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2039-4DAF-4108-8DA3-A86CA7373D24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6" b="15334"/>
          <a:stretch/>
        </p:blipFill>
        <p:spPr>
          <a:xfrm>
            <a:off x="323529" y="37620"/>
            <a:ext cx="1135283" cy="908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5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009694" y="205979"/>
            <a:ext cx="677108" cy="4410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1340" y="205979"/>
            <a:ext cx="6035920" cy="4410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99592" y="4884216"/>
            <a:ext cx="7344816" cy="250031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1E4385"/>
                </a:solidFill>
              </a:rPr>
              <a:t>Moscow School of Management SKOLKOVO</a:t>
            </a:r>
            <a:endParaRPr lang="en-US">
              <a:solidFill>
                <a:srgbClr val="1E438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4724" y="4893470"/>
            <a:ext cx="517525" cy="25003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88BA8-7C6E-4078-8E5F-FE4ED4C7BF42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6" b="15334"/>
          <a:stretch/>
        </p:blipFill>
        <p:spPr>
          <a:xfrm>
            <a:off x="323529" y="37620"/>
            <a:ext cx="1135283" cy="908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889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755577" y="4884214"/>
            <a:ext cx="6940624" cy="25928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1E4385"/>
                </a:solidFill>
              </a:rPr>
              <a:t>Moscow School of Management SKOLKOVO</a:t>
            </a:r>
            <a:endParaRPr lang="en-US" dirty="0">
              <a:solidFill>
                <a:srgbClr val="1E438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84451-3653-4DDB-AC48-B3EDD80C3F3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3529" y="800101"/>
            <a:ext cx="8496944" cy="39314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6991672" cy="48458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6" b="15334"/>
          <a:stretch/>
        </p:blipFill>
        <p:spPr>
          <a:xfrm>
            <a:off x="323529" y="37620"/>
            <a:ext cx="1135283" cy="908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484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435" y="3305177"/>
            <a:ext cx="7772400" cy="1021556"/>
          </a:xfrm>
        </p:spPr>
        <p:txBody>
          <a:bodyPr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435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400"/>
            </a:lvl2pPr>
            <a:lvl3pPr marL="685800" indent="0">
              <a:buNone/>
              <a:defRPr sz="12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  <a:lvl6pPr marL="1714500" indent="0">
              <a:buNone/>
              <a:defRPr sz="1100"/>
            </a:lvl6pPr>
            <a:lvl7pPr marL="2057400" indent="0">
              <a:buNone/>
              <a:defRPr sz="1100"/>
            </a:lvl7pPr>
            <a:lvl8pPr marL="2400300" indent="0">
              <a:buNone/>
              <a:defRPr sz="1100"/>
            </a:lvl8pPr>
            <a:lvl9pPr marL="274320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1E4385"/>
                </a:solidFill>
              </a:rPr>
              <a:t>Moscow School of Management SKOLKOVO</a:t>
            </a:r>
            <a:endParaRPr lang="en-US">
              <a:solidFill>
                <a:srgbClr val="1E438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5CCC6-322C-45CA-9A2A-A1013F5794B4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6" b="15334"/>
          <a:stretch/>
        </p:blipFill>
        <p:spPr>
          <a:xfrm>
            <a:off x="323529" y="37620"/>
            <a:ext cx="1135283" cy="908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670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383619"/>
            <a:ext cx="4244280" cy="323243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6477" y="1383619"/>
            <a:ext cx="4111987" cy="323243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1E4385"/>
                </a:solidFill>
              </a:rPr>
              <a:t>Moscow School of Management SKOLKOVO</a:t>
            </a:r>
            <a:endParaRPr lang="en-US">
              <a:solidFill>
                <a:srgbClr val="1E4385"/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0E8B9-6A95-483F-ADE3-22B0BD09D114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323529" y="843558"/>
            <a:ext cx="8496944" cy="48458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6" b="15334"/>
          <a:stretch/>
        </p:blipFill>
        <p:spPr>
          <a:xfrm>
            <a:off x="323529" y="37620"/>
            <a:ext cx="1135283" cy="908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307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2404" y="205978"/>
            <a:ext cx="4857828" cy="63758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" tIns="27000" rIns="27000" bIns="27000" numCol="1" anchor="b" anchorCtr="0" compatLnSpc="1">
            <a:prstTxWarp prst="textNoShape">
              <a:avLst/>
            </a:prstTxWarp>
            <a:noAutofit/>
          </a:bodyPr>
          <a:lstStyle>
            <a:lvl1pPr>
              <a:defRPr lang="ru-RU" dirty="0"/>
            </a:lvl1pPr>
          </a:lstStyle>
          <a:p>
            <a:pPr lvl="0" algn="ctr"/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151335"/>
            <a:ext cx="417373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23528" y="1631156"/>
            <a:ext cx="417373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270" y="1151335"/>
            <a:ext cx="4175202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270" y="1631156"/>
            <a:ext cx="4175202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-10636" y="4894009"/>
            <a:ext cx="1408112" cy="240604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lang="en-US" sz="800" b="1" kern="1200" dirty="0" smtClean="0">
                <a:solidFill>
                  <a:schemeClr val="accent1"/>
                </a:solidFill>
                <a:latin typeface="+mj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9550E62D-76DA-41D6-B245-3C3C3ADB2593}" type="datetime1">
              <a:rPr lang="en-US" smtClean="0">
                <a:solidFill>
                  <a:srgbClr val="1E4385"/>
                </a:solidFill>
              </a:rPr>
              <a:t>5/16/2018</a:t>
            </a:fld>
            <a:endParaRPr>
              <a:solidFill>
                <a:srgbClr val="1E4385"/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>
              <a:defRPr lang="en-US" smtClean="0"/>
            </a:lvl1pPr>
          </a:lstStyle>
          <a:p>
            <a:r>
              <a:rPr lang="en-US" smtClean="0">
                <a:solidFill>
                  <a:srgbClr val="1E4385"/>
                </a:solidFill>
              </a:rPr>
              <a:t>Moscow School of Management SKOLKOVO</a:t>
            </a:r>
            <a:endParaRPr dirty="0">
              <a:solidFill>
                <a:srgbClr val="1E4385"/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22A71-772A-4DC8-9BF9-9C8A8BB4AFD0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6" b="15334"/>
          <a:stretch/>
        </p:blipFill>
        <p:spPr>
          <a:xfrm>
            <a:off x="323529" y="37620"/>
            <a:ext cx="1135283" cy="908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593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1E4385"/>
                </a:solidFill>
              </a:rPr>
              <a:t>Moscow School of Management SKOLKOVO</a:t>
            </a:r>
            <a:endParaRPr lang="en-US">
              <a:solidFill>
                <a:srgbClr val="1E4385"/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DE0A2-B60F-4C1D-BDD3-06A09B546173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23529" y="843558"/>
            <a:ext cx="8496944" cy="48458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6" b="15334"/>
          <a:stretch/>
        </p:blipFill>
        <p:spPr>
          <a:xfrm>
            <a:off x="323529" y="37620"/>
            <a:ext cx="1135283" cy="908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775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1E4385"/>
                </a:solidFill>
              </a:rPr>
              <a:t>Moscow School of Management SKOLKOVO</a:t>
            </a:r>
            <a:endParaRPr lang="en-US">
              <a:solidFill>
                <a:srgbClr val="1E4385"/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26476" y="4887639"/>
            <a:ext cx="517525" cy="25003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192A2-ACCC-41BE-9866-A4FDD5A2DC03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6" b="15334"/>
          <a:stretch/>
        </p:blipFill>
        <p:spPr>
          <a:xfrm>
            <a:off x="323529" y="37620"/>
            <a:ext cx="1135283" cy="908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31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789552"/>
            <a:ext cx="3008435" cy="486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538" y="789552"/>
            <a:ext cx="5244934" cy="380507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329612"/>
            <a:ext cx="3008435" cy="3265011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1E4385"/>
                </a:solidFill>
              </a:rPr>
              <a:t>Moscow School of Management SKOLKOVO</a:t>
            </a:r>
            <a:endParaRPr lang="en-US">
              <a:solidFill>
                <a:srgbClr val="1E4385"/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8DAC0-D163-4741-9D9E-4CE62FFC0FEA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6" b="15334"/>
          <a:stretch/>
        </p:blipFill>
        <p:spPr>
          <a:xfrm>
            <a:off x="323529" y="37620"/>
            <a:ext cx="1135283" cy="908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239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166" y="3725421"/>
            <a:ext cx="5486400" cy="300083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166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166" y="4025503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1E4385"/>
                </a:solidFill>
              </a:rPr>
              <a:t>Moscow School of Management SKOLKOVO</a:t>
            </a:r>
            <a:endParaRPr lang="en-US">
              <a:solidFill>
                <a:srgbClr val="1E4385"/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CC473-510C-45FA-9291-23A395C732D4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6" b="15334"/>
          <a:stretch/>
        </p:blipFill>
        <p:spPr>
          <a:xfrm>
            <a:off x="323529" y="37620"/>
            <a:ext cx="1135283" cy="908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227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ibezmaternykh\Desktop\_FOR\_Research\Untitled-1.jpg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55969"/>
          <a:stretch/>
        </p:blipFill>
        <p:spPr bwMode="auto">
          <a:xfrm>
            <a:off x="7712716" y="4437762"/>
            <a:ext cx="1431285" cy="694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1676400" y="171450"/>
            <a:ext cx="7086600" cy="484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" tIns="27000" rIns="27000" bIns="27000" numCol="1" anchor="b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323528" y="800100"/>
            <a:ext cx="8424936" cy="3815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755577" y="4884216"/>
            <a:ext cx="7632848" cy="250031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>
              <a:defRPr sz="800" b="1">
                <a:solidFill>
                  <a:schemeClr val="accent1"/>
                </a:solidFill>
                <a:latin typeface="+mj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1E4385"/>
                </a:solidFill>
              </a:rPr>
              <a:t>Moscow School of Management SKOLKOVO</a:t>
            </a:r>
            <a:endParaRPr lang="en-US" dirty="0" smtClean="0">
              <a:solidFill>
                <a:srgbClr val="1E438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26476" y="4893470"/>
            <a:ext cx="517525" cy="250031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r">
              <a:defRPr sz="800" b="0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fld id="{485801D6-7C58-4EC7-8926-A08001A31BF9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32" name="Picture 12" descr="C:\Users\ibezmaternykh\Desktop\Picture2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59" y="200189"/>
            <a:ext cx="1028998" cy="522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1742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lang="ru-RU" sz="2700" b="1" dirty="0" smtClean="0">
          <a:solidFill>
            <a:schemeClr val="accent2"/>
          </a:solidFill>
          <a:latin typeface="Trebuchet MS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D47519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D47519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D47519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D47519"/>
          </a:solidFill>
          <a:latin typeface="Trebuchet MS" pitchFamily="34" charset="0"/>
        </a:defRPr>
      </a:lvl5pPr>
      <a:lvl6pPr marL="342900"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0141B"/>
          </a:solidFill>
          <a:latin typeface="Calibri" pitchFamily="34" charset="0"/>
        </a:defRPr>
      </a:lvl6pPr>
      <a:lvl7pPr marL="685800"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0141B"/>
          </a:solidFill>
          <a:latin typeface="Calibri" pitchFamily="34" charset="0"/>
        </a:defRPr>
      </a:lvl7pPr>
      <a:lvl8pPr marL="1028700"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0141B"/>
          </a:solidFill>
          <a:latin typeface="Calibri" pitchFamily="34" charset="0"/>
        </a:defRPr>
      </a:lvl8pPr>
      <a:lvl9pPr marL="1371600"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0141B"/>
          </a:solidFill>
          <a:latin typeface="Calibri" pitchFamily="34" charset="0"/>
        </a:defRPr>
      </a:lvl9pPr>
    </p:titleStyle>
    <p:bodyStyle>
      <a:lvl1pPr marL="330994" indent="-330994" algn="l" rtl="0" eaLnBrk="1" fontAlgn="base" hangingPunct="1">
        <a:spcBef>
          <a:spcPts val="450"/>
        </a:spcBef>
        <a:spcAft>
          <a:spcPct val="0"/>
        </a:spcAft>
        <a:buClr>
          <a:schemeClr val="accent1"/>
        </a:buClr>
        <a:buFontTx/>
        <a:buBlip>
          <a:blip r:embed="rId15"/>
        </a:buBlip>
        <a:defRPr lang="ru-RU" sz="2100" kern="1200" dirty="0" smtClean="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557213" indent="-214313" algn="l" rtl="0" eaLnBrk="1" fontAlgn="base" hangingPunct="1">
        <a:spcBef>
          <a:spcPts val="450"/>
        </a:spcBef>
        <a:spcAft>
          <a:spcPct val="0"/>
        </a:spcAft>
        <a:buClr>
          <a:schemeClr val="accent2"/>
        </a:buClr>
        <a:buSzPct val="100000"/>
        <a:buFont typeface="Arial" pitchFamily="34" charset="0"/>
        <a:buChar char="–"/>
        <a:defRPr lang="ru-RU" sz="1800" dirty="0" smtClean="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857250" indent="-171450" algn="l" rtl="0" eaLnBrk="1" fontAlgn="base" hangingPunct="1">
        <a:spcBef>
          <a:spcPts val="450"/>
        </a:spcBef>
        <a:spcAft>
          <a:spcPct val="0"/>
        </a:spcAft>
        <a:buClr>
          <a:schemeClr val="accent2"/>
        </a:buClr>
        <a:buFont typeface="Wingdings 3" pitchFamily="18" charset="2"/>
        <a:buChar char="}"/>
        <a:defRPr>
          <a:solidFill>
            <a:schemeClr val="tx1"/>
          </a:solidFill>
          <a:latin typeface="Georgia" pitchFamily="18" charset="0"/>
        </a:defRPr>
      </a:lvl3pPr>
      <a:lvl4pPr marL="1200150" indent="-171450" algn="l" rtl="0" eaLnBrk="1" fontAlgn="base" hangingPunct="1">
        <a:spcBef>
          <a:spcPts val="450"/>
        </a:spcBef>
        <a:spcAft>
          <a:spcPct val="0"/>
        </a:spcAft>
        <a:buClr>
          <a:schemeClr val="accent2"/>
        </a:buClr>
        <a:buFont typeface="Trebuchet MS" pitchFamily="34" charset="0"/>
        <a:buChar char="—"/>
        <a:defRPr sz="1200">
          <a:solidFill>
            <a:schemeClr val="tx1"/>
          </a:solidFill>
          <a:latin typeface="Georgia" pitchFamily="18" charset="0"/>
        </a:defRPr>
      </a:lvl4pPr>
      <a:lvl5pPr marL="1543050" indent="-171450" algn="l" rtl="0" eaLnBrk="1" fontAlgn="base" hangingPunct="1">
        <a:spcBef>
          <a:spcPts val="450"/>
        </a:spcBef>
        <a:spcAft>
          <a:spcPct val="0"/>
        </a:spcAft>
        <a:buClr>
          <a:schemeClr val="accent2"/>
        </a:buClr>
        <a:buFont typeface="Arial" pitchFamily="34" charset="0"/>
        <a:buChar char="»"/>
        <a:defRPr sz="1200">
          <a:solidFill>
            <a:schemeClr val="tx1"/>
          </a:solidFill>
          <a:latin typeface="Georgia" pitchFamily="18" charset="0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kolkovo.ru/" TargetMode="External"/><Relationship Id="rId3" Type="http://schemas.openxmlformats.org/officeDocument/2006/relationships/image" Target="../media/image12.png"/><Relationship Id="rId7" Type="http://schemas.openxmlformats.org/officeDocument/2006/relationships/hyperlink" Target="mailto:Natalia_Zaitseva@skolkovo.ru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iems.skolkovo.ru/" TargetMode="External"/><Relationship Id="rId5" Type="http://schemas.openxmlformats.org/officeDocument/2006/relationships/hyperlink" Target="mailto:iems@skolkovo.ru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"/>
          <p:cNvSpPr>
            <a:spLocks noGrp="1"/>
          </p:cNvSpPr>
          <p:nvPr>
            <p:ph type="ctrTitle"/>
          </p:nvPr>
        </p:nvSpPr>
        <p:spPr>
          <a:xfrm>
            <a:off x="487797" y="3159284"/>
            <a:ext cx="8269669" cy="762617"/>
          </a:xfrm>
        </p:spPr>
        <p:txBody>
          <a:bodyPr anchor="t"/>
          <a:lstStyle/>
          <a:p>
            <a:pPr marL="0" indent="0"/>
            <a:r>
              <a:rPr lang="bg-BG" sz="1800" dirty="0">
                <a:solidFill>
                  <a:schemeClr val="accent3"/>
                </a:solidFill>
              </a:rPr>
              <a:t>БАЗОВЫЕ ИНДИКАТОРЫ И УЧЕТ ОТРАСЛЕВОЙ СПЕЦИФИКИ</a:t>
            </a:r>
            <a:endParaRPr lang="ru-RU" sz="1800" dirty="0">
              <a:solidFill>
                <a:schemeClr val="accent3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8510" y="2045762"/>
            <a:ext cx="9214774" cy="90024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rebuchet MS"/>
              </a:rPr>
              <a:t>Расширенное заседание комитета РСПП </a:t>
            </a:r>
          </a:p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rebuchet MS"/>
              </a:rPr>
              <a:t>по КСО и демографической политике </a:t>
            </a:r>
          </a:p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rebuchet MS"/>
              </a:rPr>
              <a:t>«Показатели устойчивого развития компаний: стратегия, отчетность, оценка»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5274" y="3829784"/>
            <a:ext cx="5974414" cy="530915"/>
          </a:xfrm>
          <a:prstGeom prst="rect">
            <a:avLst/>
          </a:prstGeom>
        </p:spPr>
        <p:txBody>
          <a:bodyPr lIns="68580" tIns="34290" rIns="68580" bIns="34290">
            <a:noAutofit/>
          </a:bodyPr>
          <a:lstStyle>
            <a:defPPr>
              <a:defRPr lang="en-US"/>
            </a:defPPr>
            <a:lvl1pPr marL="0" indent="0" eaLnBrk="1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Tx/>
              <a:buNone/>
              <a:defRPr sz="2000" b="1" i="1">
                <a:latin typeface="+mj-lt"/>
              </a:defRPr>
            </a:lvl1pPr>
            <a:lvl2pPr marL="742950" indent="-285750" eaLnBrk="1" hangingPunct="1">
              <a:spcBef>
                <a:spcPts val="600"/>
              </a:spcBef>
              <a:buClr>
                <a:schemeClr val="accent2"/>
              </a:buClr>
              <a:buSzPct val="100000"/>
              <a:buFont typeface="Arial" pitchFamily="34" charset="0"/>
              <a:buChar char="–"/>
              <a:defRPr sz="2400">
                <a:latin typeface="Georgia" pitchFamily="18" charset="0"/>
              </a:defRPr>
            </a:lvl2pPr>
            <a:lvl3pPr marL="1143000" indent="-228600" eaLnBrk="1" hangingPunct="1">
              <a:spcBef>
                <a:spcPts val="600"/>
              </a:spcBef>
              <a:buClr>
                <a:schemeClr val="accent2"/>
              </a:buClr>
              <a:buFont typeface="Wingdings 3" pitchFamily="18" charset="2"/>
              <a:buChar char="}"/>
              <a:defRPr>
                <a:latin typeface="Georgia" pitchFamily="18" charset="0"/>
              </a:defRPr>
            </a:lvl3pPr>
            <a:lvl4pPr marL="1600200" indent="-228600" eaLnBrk="1" hangingPunct="1">
              <a:spcBef>
                <a:spcPts val="600"/>
              </a:spcBef>
              <a:buClr>
                <a:schemeClr val="accent2"/>
              </a:buClr>
              <a:buFont typeface="Trebuchet MS" pitchFamily="34" charset="0"/>
              <a:buChar char="—"/>
              <a:defRPr sz="1600">
                <a:latin typeface="Georgia" pitchFamily="18" charset="0"/>
              </a:defRPr>
            </a:lvl4pPr>
            <a:lvl5pPr marL="2057400" indent="-228600" eaLnBrk="1" hangingPunct="1">
              <a:spcBef>
                <a:spcPts val="600"/>
              </a:spcBef>
              <a:buClr>
                <a:schemeClr val="accent2"/>
              </a:buClr>
              <a:buFont typeface="Arial" pitchFamily="34" charset="0"/>
              <a:buChar char="»"/>
              <a:defRPr sz="1600">
                <a:latin typeface="Georgia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+mn-lt"/>
              </a:defRPr>
            </a:lvl9pPr>
          </a:lstStyle>
          <a:p>
            <a:r>
              <a:rPr lang="ru-RU" i="0" dirty="0"/>
              <a:t>Наталья Зайцева </a:t>
            </a:r>
            <a:endParaRPr lang="en-US" i="0" dirty="0"/>
          </a:p>
          <a:p>
            <a:r>
              <a:rPr lang="ru-RU" sz="1400" b="0" i="0" dirty="0"/>
              <a:t>Руководитель Центра устойчивого развития бизнеса, </a:t>
            </a:r>
          </a:p>
          <a:p>
            <a:r>
              <a:rPr lang="ru-RU" sz="1400" b="0" i="0" dirty="0"/>
              <a:t>Московской школы управления СКОЛКОВО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40905" y="4584725"/>
            <a:ext cx="1052211" cy="4385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ru-RU" sz="1200" b="1" dirty="0">
                <a:latin typeface="+mj-lt"/>
              </a:rPr>
              <a:t>Москва, </a:t>
            </a:r>
          </a:p>
          <a:p>
            <a:pPr algn="ctr"/>
            <a:r>
              <a:rPr lang="ru-RU" sz="1200" b="1" dirty="0">
                <a:latin typeface="+mj-lt"/>
              </a:rPr>
              <a:t>17 мая 2018</a:t>
            </a:r>
          </a:p>
        </p:txBody>
      </p:sp>
      <p:pic>
        <p:nvPicPr>
          <p:cNvPr id="10" name="Picture 3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683" y="1338814"/>
            <a:ext cx="519014" cy="59493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711099" y="1060754"/>
            <a:ext cx="1119537" cy="2077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ru-RU" sz="900" dirty="0">
                <a:latin typeface="+mn-lt"/>
              </a:rPr>
              <a:t>В сотрудничестве: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90058" y="3047270"/>
            <a:ext cx="8607206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7609838" y="107727"/>
            <a:ext cx="1350150" cy="953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6" b="15334"/>
          <a:stretch/>
        </p:blipFill>
        <p:spPr>
          <a:xfrm>
            <a:off x="7695353" y="176978"/>
            <a:ext cx="1135283" cy="908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42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67918" y="945759"/>
            <a:ext cx="5231831" cy="384792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  <a:alpha val="0"/>
                </a:schemeClr>
              </a:gs>
              <a:gs pos="51000">
                <a:schemeClr val="accent5">
                  <a:lumMod val="40000"/>
                  <a:lumOff val="60000"/>
                </a:schemeClr>
              </a:gs>
              <a:gs pos="100000">
                <a:schemeClr val="accent6"/>
              </a:gs>
            </a:gsLst>
            <a:path path="rect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84451-3653-4DDB-AC48-B3EDD80C3F3C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40469" y="4833251"/>
            <a:ext cx="4609676" cy="253916"/>
          </a:xfrm>
          <a:prstGeom prst="rect">
            <a:avLst/>
          </a:prstGeom>
          <a:solidFill>
            <a:schemeClr val="bg1"/>
          </a:solidFill>
        </p:spPr>
        <p:txBody>
          <a:bodyPr wrap="none" lIns="68580" tIns="34290" rIns="68580" bIns="34290" rtlCol="0">
            <a:spAutoFit/>
          </a:bodyPr>
          <a:lstStyle/>
          <a:p>
            <a:r>
              <a:rPr lang="ru-RU" sz="1200" b="1" dirty="0">
                <a:latin typeface="+mn-lt"/>
              </a:rPr>
              <a:t>Значимость для компании (внутренняя перспектива)</a:t>
            </a:r>
          </a:p>
        </p:txBody>
      </p:sp>
      <p:sp>
        <p:nvSpPr>
          <p:cNvPr id="6" name="TextBox 5"/>
          <p:cNvSpPr txBox="1"/>
          <p:nvPr/>
        </p:nvSpPr>
        <p:spPr>
          <a:xfrm rot="16200000">
            <a:off x="-656251" y="2689942"/>
            <a:ext cx="3874738" cy="438581"/>
          </a:xfrm>
          <a:prstGeom prst="rect">
            <a:avLst/>
          </a:prstGeom>
          <a:solidFill>
            <a:schemeClr val="bg1"/>
          </a:solidFill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1200" b="1" dirty="0">
                <a:latin typeface="+mn-lt"/>
              </a:rPr>
              <a:t>Значимость для заинтересованных сторон (внешняя перспектива)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567916" y="945758"/>
            <a:ext cx="0" cy="38479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67918" y="4793686"/>
            <a:ext cx="52318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308977" y="928333"/>
            <a:ext cx="0" cy="3847928"/>
          </a:xfrm>
          <a:prstGeom prst="line">
            <a:avLst/>
          </a:prstGeom>
          <a:ln>
            <a:solidFill>
              <a:schemeClr val="accent6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179568" y="930039"/>
            <a:ext cx="0" cy="3847928"/>
          </a:xfrm>
          <a:prstGeom prst="line">
            <a:avLst/>
          </a:prstGeom>
          <a:ln>
            <a:solidFill>
              <a:schemeClr val="accent6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567916" y="2059632"/>
            <a:ext cx="5198078" cy="0"/>
          </a:xfrm>
          <a:prstGeom prst="line">
            <a:avLst/>
          </a:prstGeom>
          <a:ln>
            <a:solidFill>
              <a:schemeClr val="accent6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567916" y="3477290"/>
            <a:ext cx="5198078" cy="0"/>
          </a:xfrm>
          <a:prstGeom prst="line">
            <a:avLst/>
          </a:prstGeom>
          <a:ln>
            <a:solidFill>
              <a:schemeClr val="accent6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47383" y="4562853"/>
            <a:ext cx="604974" cy="23852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ru-RU" sz="1100" dirty="0">
                <a:latin typeface="+mn-lt"/>
              </a:rPr>
              <a:t>низкая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21348" y="4562853"/>
            <a:ext cx="670696" cy="23852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ru-RU" sz="1100" dirty="0">
                <a:latin typeface="+mn-lt"/>
              </a:rPr>
              <a:t>средняя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672662" y="4545429"/>
            <a:ext cx="685124" cy="23852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ru-RU" sz="1100" dirty="0">
                <a:latin typeface="+mn-lt"/>
              </a:rPr>
              <a:t>высокая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1353533" y="2731319"/>
            <a:ext cx="670696" cy="23852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ru-RU" sz="1100" dirty="0">
                <a:latin typeface="+mn-lt"/>
              </a:rPr>
              <a:t>средняя</a:t>
            </a:r>
          </a:p>
        </p:txBody>
      </p:sp>
      <p:sp>
        <p:nvSpPr>
          <p:cNvPr id="23" name="TextBox 22"/>
          <p:cNvSpPr txBox="1"/>
          <p:nvPr/>
        </p:nvSpPr>
        <p:spPr>
          <a:xfrm rot="16200000">
            <a:off x="1386394" y="3995811"/>
            <a:ext cx="604974" cy="23852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ru-RU" sz="1100" dirty="0">
                <a:latin typeface="+mn-lt"/>
              </a:rPr>
              <a:t>низкая</a:t>
            </a:r>
          </a:p>
        </p:txBody>
      </p:sp>
      <p:sp>
        <p:nvSpPr>
          <p:cNvPr id="24" name="TextBox 23"/>
          <p:cNvSpPr txBox="1"/>
          <p:nvPr/>
        </p:nvSpPr>
        <p:spPr>
          <a:xfrm rot="16200000">
            <a:off x="1355136" y="1417058"/>
            <a:ext cx="685124" cy="23852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ru-RU" sz="1100" dirty="0">
                <a:latin typeface="+mn-lt"/>
              </a:rPr>
              <a:t>высокая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6799748" y="928333"/>
            <a:ext cx="0" cy="3847928"/>
          </a:xfrm>
          <a:prstGeom prst="line">
            <a:avLst/>
          </a:prstGeom>
          <a:ln>
            <a:solidFill>
              <a:schemeClr val="accent6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6901009" y="1080773"/>
            <a:ext cx="202523" cy="202523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27" name="Oval 26"/>
          <p:cNvSpPr/>
          <p:nvPr/>
        </p:nvSpPr>
        <p:spPr>
          <a:xfrm>
            <a:off x="6901009" y="1764597"/>
            <a:ext cx="202523" cy="20252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28" name="Oval 27"/>
          <p:cNvSpPr/>
          <p:nvPr/>
        </p:nvSpPr>
        <p:spPr>
          <a:xfrm>
            <a:off x="6901009" y="2448421"/>
            <a:ext cx="202523" cy="20252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7122874" y="1052464"/>
            <a:ext cx="744435" cy="23852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ru-RU" sz="1100" dirty="0">
                <a:latin typeface="+mn-lt"/>
              </a:rPr>
              <a:t>экология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103532" y="1736288"/>
            <a:ext cx="760465" cy="23852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ru-RU" sz="1100" dirty="0">
                <a:latin typeface="+mn-lt"/>
              </a:rPr>
              <a:t>общество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122873" y="2412241"/>
            <a:ext cx="859851" cy="23852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ru-RU" sz="1100" dirty="0">
                <a:latin typeface="+mn-lt"/>
              </a:rPr>
              <a:t>экономика</a:t>
            </a:r>
          </a:p>
        </p:txBody>
      </p:sp>
      <p:sp>
        <p:nvSpPr>
          <p:cNvPr id="32" name="Oval 31"/>
          <p:cNvSpPr/>
          <p:nvPr/>
        </p:nvSpPr>
        <p:spPr>
          <a:xfrm>
            <a:off x="5338372" y="1221842"/>
            <a:ext cx="202523" cy="202523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33" name="Oval 32"/>
          <p:cNvSpPr/>
          <p:nvPr/>
        </p:nvSpPr>
        <p:spPr>
          <a:xfrm>
            <a:off x="5811284" y="2502931"/>
            <a:ext cx="202523" cy="202523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34" name="Oval 33"/>
          <p:cNvSpPr/>
          <p:nvPr/>
        </p:nvSpPr>
        <p:spPr>
          <a:xfrm>
            <a:off x="3472363" y="3674273"/>
            <a:ext cx="202523" cy="202523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35" name="Oval 34"/>
          <p:cNvSpPr/>
          <p:nvPr/>
        </p:nvSpPr>
        <p:spPr>
          <a:xfrm>
            <a:off x="1917463" y="1198912"/>
            <a:ext cx="202523" cy="202523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36" name="Oval 35"/>
          <p:cNvSpPr/>
          <p:nvPr/>
        </p:nvSpPr>
        <p:spPr>
          <a:xfrm>
            <a:off x="5900936" y="1078662"/>
            <a:ext cx="202523" cy="20252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37" name="Oval 36"/>
          <p:cNvSpPr/>
          <p:nvPr/>
        </p:nvSpPr>
        <p:spPr>
          <a:xfrm>
            <a:off x="4611136" y="2204526"/>
            <a:ext cx="202523" cy="20252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38" name="Oval 37"/>
          <p:cNvSpPr/>
          <p:nvPr/>
        </p:nvSpPr>
        <p:spPr>
          <a:xfrm>
            <a:off x="4585214" y="1097650"/>
            <a:ext cx="202523" cy="20252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39" name="Oval 38"/>
          <p:cNvSpPr/>
          <p:nvPr/>
        </p:nvSpPr>
        <p:spPr>
          <a:xfrm>
            <a:off x="5276746" y="3620813"/>
            <a:ext cx="202523" cy="20252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40" name="Oval 39"/>
          <p:cNvSpPr/>
          <p:nvPr/>
        </p:nvSpPr>
        <p:spPr>
          <a:xfrm>
            <a:off x="5378008" y="1705219"/>
            <a:ext cx="202523" cy="20252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41" name="Oval 40"/>
          <p:cNvSpPr/>
          <p:nvPr/>
        </p:nvSpPr>
        <p:spPr>
          <a:xfrm>
            <a:off x="4499622" y="1676386"/>
            <a:ext cx="202523" cy="20252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42" name="Oval 41"/>
          <p:cNvSpPr/>
          <p:nvPr/>
        </p:nvSpPr>
        <p:spPr>
          <a:xfrm>
            <a:off x="2334143" y="1611653"/>
            <a:ext cx="202523" cy="20252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43" name="Oval 42"/>
          <p:cNvSpPr/>
          <p:nvPr/>
        </p:nvSpPr>
        <p:spPr>
          <a:xfrm>
            <a:off x="2579869" y="2850582"/>
            <a:ext cx="202523" cy="20252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44" name="Oval 43"/>
          <p:cNvSpPr/>
          <p:nvPr/>
        </p:nvSpPr>
        <p:spPr>
          <a:xfrm>
            <a:off x="2435404" y="3674273"/>
            <a:ext cx="202523" cy="202523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45" name="Oval 44"/>
          <p:cNvSpPr/>
          <p:nvPr/>
        </p:nvSpPr>
        <p:spPr>
          <a:xfrm>
            <a:off x="4176134" y="2623531"/>
            <a:ext cx="202523" cy="202523"/>
          </a:xfrm>
          <a:prstGeom prst="ellipse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46" name="Oval 45"/>
          <p:cNvSpPr/>
          <p:nvPr/>
        </p:nvSpPr>
        <p:spPr>
          <a:xfrm>
            <a:off x="5438991" y="2238724"/>
            <a:ext cx="202523" cy="20252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47" name="Oval 46"/>
          <p:cNvSpPr/>
          <p:nvPr/>
        </p:nvSpPr>
        <p:spPr>
          <a:xfrm>
            <a:off x="5378008" y="2717011"/>
            <a:ext cx="202523" cy="20252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49" name="Rectangle 48"/>
          <p:cNvSpPr/>
          <p:nvPr/>
        </p:nvSpPr>
        <p:spPr>
          <a:xfrm>
            <a:off x="3308978" y="971864"/>
            <a:ext cx="3462563" cy="2505427"/>
          </a:xfrm>
          <a:prstGeom prst="rect">
            <a:avLst/>
          </a:prstGeom>
          <a:noFill/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48" name="Title 3"/>
          <p:cNvSpPr txBox="1">
            <a:spLocks/>
          </p:cNvSpPr>
          <p:nvPr/>
        </p:nvSpPr>
        <p:spPr bwMode="auto">
          <a:xfrm>
            <a:off x="1634804" y="344003"/>
            <a:ext cx="7185668" cy="484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" tIns="27000" rIns="27000" bIns="27000" numCol="1" anchor="b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ru-RU" sz="3600" b="1">
                <a:solidFill>
                  <a:schemeClr val="accent2"/>
                </a:solidFill>
                <a:latin typeface="Trebuchet MS" pitchFamily="34" charset="0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D47519"/>
                </a:solidFill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D47519"/>
                </a:solidFill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D47519"/>
                </a:solidFill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D47519"/>
                </a:solidFill>
                <a:latin typeface="Trebuchet MS" pitchFamily="34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50141B"/>
                </a:solidFill>
                <a:latin typeface="Calibri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50141B"/>
                </a:solidFill>
                <a:latin typeface="Calibri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50141B"/>
                </a:solidFill>
                <a:latin typeface="Calibri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50141B"/>
                </a:solidFill>
                <a:latin typeface="Calibri" pitchFamily="34" charset="0"/>
              </a:defRPr>
            </a:lvl9pPr>
          </a:lstStyle>
          <a:p>
            <a:r>
              <a:rPr lang="ru-RU" sz="2400" dirty="0"/>
              <a:t>Выбор приоритетных сфер и показателей с учетом специфики бизнеса</a:t>
            </a:r>
            <a:endParaRPr lang="ru-RU" sz="2400" kern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" tIns="27000" rIns="27000" bIns="27000" numCol="1" anchor="b" anchorCtr="0" compatLnSpc="1">
            <a:prstTxWarp prst="textNoShape">
              <a:avLst/>
            </a:prstTxWarp>
            <a:noAutofit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6792632" y="4314750"/>
            <a:ext cx="1570828" cy="4847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900" i="1" dirty="0">
                <a:latin typeface="+mn-lt"/>
              </a:rPr>
              <a:t>Источник: GRI, G4 </a:t>
            </a:r>
            <a:r>
              <a:rPr lang="ru-RU" sz="900" i="1" dirty="0" err="1">
                <a:latin typeface="+mn-lt"/>
              </a:rPr>
              <a:t>Sustainability</a:t>
            </a:r>
            <a:r>
              <a:rPr lang="ru-RU" sz="900" i="1" dirty="0">
                <a:latin typeface="+mn-lt"/>
              </a:rPr>
              <a:t> </a:t>
            </a:r>
            <a:r>
              <a:rPr lang="ru-RU" sz="900" i="1" dirty="0" err="1">
                <a:latin typeface="+mn-lt"/>
              </a:rPr>
              <a:t>Reporting</a:t>
            </a:r>
            <a:r>
              <a:rPr lang="ru-RU" sz="900" i="1" dirty="0">
                <a:latin typeface="+mn-lt"/>
              </a:rPr>
              <a:t> </a:t>
            </a:r>
            <a:r>
              <a:rPr lang="ru-RU" sz="900" i="1" dirty="0" err="1">
                <a:latin typeface="+mn-lt"/>
              </a:rPr>
              <a:t>Guidelines</a:t>
            </a:r>
            <a:endParaRPr lang="ru-RU" sz="900" i="1" dirty="0">
              <a:latin typeface="+mn-lt"/>
            </a:endParaRPr>
          </a:p>
        </p:txBody>
      </p:sp>
      <p:sp>
        <p:nvSpPr>
          <p:cNvPr id="14" name="Line Callout 1 (Border and Accent Bar) 13"/>
          <p:cNvSpPr/>
          <p:nvPr/>
        </p:nvSpPr>
        <p:spPr>
          <a:xfrm>
            <a:off x="7041693" y="2826055"/>
            <a:ext cx="1321767" cy="1101493"/>
          </a:xfrm>
          <a:prstGeom prst="accentBorderCallout1">
            <a:avLst>
              <a:gd name="adj1" fmla="val 18750"/>
              <a:gd name="adj2" fmla="val -8333"/>
              <a:gd name="adj3" fmla="val 186865"/>
              <a:gd name="adj4" fmla="val -411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r>
              <a:rPr lang="ru-RU" sz="1400" dirty="0" smtClean="0"/>
              <a:t>Учет сфер наибольшего влияния бизнеса!!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20688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84451-3653-4DDB-AC48-B3EDD80C3F3C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71156" y="377756"/>
            <a:ext cx="7522586" cy="484584"/>
          </a:xfrm>
        </p:spPr>
        <p:txBody>
          <a:bodyPr/>
          <a:lstStyle/>
          <a:p>
            <a:r>
              <a:rPr lang="ru-RU" sz="2400" dirty="0"/>
              <a:t>Сравнение значимости аспектов (и индикаторов) для компаний и инвесторов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358613"/>
              </p:ext>
            </p:extLst>
          </p:nvPr>
        </p:nvGraphicFramePr>
        <p:xfrm>
          <a:off x="31548" y="1309135"/>
          <a:ext cx="9063454" cy="3152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7670">
                  <a:extLst>
                    <a:ext uri="{9D8B030D-6E8A-4147-A177-3AD203B41FA5}">
                      <a16:colId xmlns:a16="http://schemas.microsoft.com/office/drawing/2014/main" val="1110052510"/>
                    </a:ext>
                  </a:extLst>
                </a:gridCol>
                <a:gridCol w="1462542">
                  <a:extLst>
                    <a:ext uri="{9D8B030D-6E8A-4147-A177-3AD203B41FA5}">
                      <a16:colId xmlns:a16="http://schemas.microsoft.com/office/drawing/2014/main" val="1801976981"/>
                    </a:ext>
                  </a:extLst>
                </a:gridCol>
                <a:gridCol w="1350150">
                  <a:extLst>
                    <a:ext uri="{9D8B030D-6E8A-4147-A177-3AD203B41FA5}">
                      <a16:colId xmlns:a16="http://schemas.microsoft.com/office/drawing/2014/main" val="4013002938"/>
                    </a:ext>
                  </a:extLst>
                </a:gridCol>
                <a:gridCol w="1316396">
                  <a:extLst>
                    <a:ext uri="{9D8B030D-6E8A-4147-A177-3AD203B41FA5}">
                      <a16:colId xmlns:a16="http://schemas.microsoft.com/office/drawing/2014/main" val="3633393152"/>
                    </a:ext>
                  </a:extLst>
                </a:gridCol>
                <a:gridCol w="1403028">
                  <a:extLst>
                    <a:ext uri="{9D8B030D-6E8A-4147-A177-3AD203B41FA5}">
                      <a16:colId xmlns:a16="http://schemas.microsoft.com/office/drawing/2014/main" val="2119076527"/>
                    </a:ext>
                  </a:extLst>
                </a:gridCol>
                <a:gridCol w="1398533">
                  <a:extLst>
                    <a:ext uri="{9D8B030D-6E8A-4147-A177-3AD203B41FA5}">
                      <a16:colId xmlns:a16="http://schemas.microsoft.com/office/drawing/2014/main" val="2668839139"/>
                    </a:ext>
                  </a:extLst>
                </a:gridCol>
                <a:gridCol w="1215135">
                  <a:extLst>
                    <a:ext uri="{9D8B030D-6E8A-4147-A177-3AD203B41FA5}">
                      <a16:colId xmlns:a16="http://schemas.microsoft.com/office/drawing/2014/main" val="1106529900"/>
                    </a:ext>
                  </a:extLst>
                </a:gridCol>
              </a:tblGrid>
              <a:tr h="54006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Горнодобывающая</a:t>
                      </a:r>
                      <a:r>
                        <a:rPr lang="ru-RU" sz="1400" baseline="0" dirty="0" smtClean="0"/>
                        <a:t> промышленность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Металлургия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Электроэнергетика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2487002"/>
                  </a:ext>
                </a:extLst>
              </a:tr>
              <a:tr h="326765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Аспект</a:t>
                      </a:r>
                      <a:endParaRPr lang="ru-RU" sz="1200" b="1" dirty="0"/>
                    </a:p>
                  </a:txBody>
                  <a:tcPr marL="68580" marR="68580" marT="34290" marB="342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Компании</a:t>
                      </a:r>
                      <a:endParaRPr lang="ru-RU" sz="1200" b="1" dirty="0"/>
                    </a:p>
                  </a:txBody>
                  <a:tcPr marL="68580" marR="68580" marT="34290" marB="342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Инвесторы</a:t>
                      </a:r>
                      <a:endParaRPr lang="ru-RU" sz="1200" b="1" dirty="0"/>
                    </a:p>
                  </a:txBody>
                  <a:tcPr marL="68580" marR="68580" marT="34290" marB="342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Компании</a:t>
                      </a:r>
                      <a:endParaRPr lang="ru-RU" sz="1200" b="1" dirty="0"/>
                    </a:p>
                  </a:txBody>
                  <a:tcPr marL="68580" marR="68580" marT="34290" marB="342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Инвесторы</a:t>
                      </a:r>
                      <a:endParaRPr lang="ru-RU" sz="1200" b="1" dirty="0"/>
                    </a:p>
                  </a:txBody>
                  <a:tcPr marL="68580" marR="68580" marT="34290" marB="342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Компании</a:t>
                      </a:r>
                      <a:endParaRPr lang="ru-RU" sz="1200" b="1" dirty="0"/>
                    </a:p>
                  </a:txBody>
                  <a:tcPr marL="68580" marR="68580" marT="34290" marB="342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Инвесторы</a:t>
                      </a:r>
                      <a:endParaRPr lang="ru-RU" sz="1200" b="1" dirty="0"/>
                    </a:p>
                  </a:txBody>
                  <a:tcPr marL="68580" marR="68580" marT="34290" marB="342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899273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</a:t>
                      </a:r>
                      <a:endParaRPr lang="ru-RU" sz="12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Окружающая</a:t>
                      </a:r>
                      <a:r>
                        <a:rPr lang="ru-RU" sz="1200" baseline="0" dirty="0" smtClean="0"/>
                        <a:t> среда</a:t>
                      </a:r>
                      <a:endParaRPr lang="ru-RU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Окружающая</a:t>
                      </a:r>
                      <a:r>
                        <a:rPr lang="ru-RU" sz="1200" baseline="0" dirty="0" smtClean="0"/>
                        <a:t> среда</a:t>
                      </a:r>
                      <a:endParaRPr lang="ru-RU" sz="120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Окружающая</a:t>
                      </a:r>
                      <a:r>
                        <a:rPr lang="ru-RU" sz="1200" baseline="0" dirty="0" smtClean="0"/>
                        <a:t> среда</a:t>
                      </a:r>
                      <a:endParaRPr lang="ru-RU" sz="120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Изменение климата</a:t>
                      </a:r>
                      <a:endParaRPr lang="ru-RU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Окружающая</a:t>
                      </a:r>
                      <a:r>
                        <a:rPr lang="ru-RU" sz="1200" baseline="0" dirty="0" smtClean="0"/>
                        <a:t> среда</a:t>
                      </a:r>
                      <a:endParaRPr lang="ru-RU" sz="120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Изменение климата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761284069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2</a:t>
                      </a:r>
                      <a:endParaRPr lang="ru-RU" sz="12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Охрана труда и безопасность</a:t>
                      </a:r>
                      <a:r>
                        <a:rPr lang="ru-RU" sz="1200" baseline="0" dirty="0" smtClean="0"/>
                        <a:t> </a:t>
                      </a:r>
                      <a:endParaRPr lang="ru-RU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Взаимодействие с местными</a:t>
                      </a:r>
                      <a:r>
                        <a:rPr lang="ru-RU" sz="1200" baseline="0" dirty="0" smtClean="0"/>
                        <a:t> сообществами</a:t>
                      </a:r>
                      <a:endParaRPr lang="ru-RU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Охрана труда и безопасность</a:t>
                      </a:r>
                      <a:r>
                        <a:rPr lang="ru-RU" sz="1200" baseline="0" dirty="0" smtClean="0"/>
                        <a:t> </a:t>
                      </a:r>
                      <a:endParaRPr lang="ru-RU" sz="1200" dirty="0" smtClean="0"/>
                    </a:p>
                    <a:p>
                      <a:endParaRPr lang="ru-RU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Окружающая</a:t>
                      </a:r>
                      <a:r>
                        <a:rPr lang="ru-RU" sz="1200" baseline="0" dirty="0" smtClean="0"/>
                        <a:t> среда</a:t>
                      </a:r>
                      <a:endParaRPr lang="ru-RU" sz="120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Охрана труда и безопасность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Окружающая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среда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45394675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3</a:t>
                      </a:r>
                      <a:endParaRPr lang="ru-RU" sz="12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Взаимодействие с местными</a:t>
                      </a:r>
                      <a:r>
                        <a:rPr lang="ru-RU" sz="1200" baseline="0" dirty="0" smtClean="0"/>
                        <a:t> сообществами</a:t>
                      </a:r>
                      <a:endParaRPr lang="ru-RU" sz="120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Охрана труда и безопасность</a:t>
                      </a:r>
                      <a:r>
                        <a:rPr lang="ru-RU" sz="1200" baseline="0" dirty="0" smtClean="0"/>
                        <a:t> </a:t>
                      </a:r>
                      <a:endParaRPr lang="ru-RU" sz="120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Взаимодействие с местными</a:t>
                      </a:r>
                      <a:r>
                        <a:rPr lang="ru-RU" sz="1200" baseline="0" dirty="0" smtClean="0"/>
                        <a:t> сообществами</a:t>
                      </a:r>
                      <a:endParaRPr lang="ru-RU" sz="120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Охрана труда и безопасность</a:t>
                      </a:r>
                      <a:r>
                        <a:rPr lang="ru-RU" sz="1200" baseline="0" dirty="0" smtClean="0"/>
                        <a:t> </a:t>
                      </a:r>
                      <a:endParaRPr lang="ru-RU" sz="120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dirty="0" smtClean="0">
                          <a:solidFill>
                            <a:schemeClr val="tx1"/>
                          </a:solidFill>
                        </a:rPr>
                        <a:t>Изменение климата</a:t>
                      </a:r>
                    </a:p>
                    <a:p>
                      <a:endParaRPr lang="ru-RU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200" b="0" i="1" dirty="0" smtClean="0">
                          <a:solidFill>
                            <a:schemeClr val="tx1"/>
                          </a:solidFill>
                        </a:rPr>
                        <a:t>Потребители</a:t>
                      </a:r>
                      <a:r>
                        <a:rPr lang="ru-RU" sz="1200" b="0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36821137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4</a:t>
                      </a:r>
                      <a:endParaRPr lang="ru-RU" sz="12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Работа с персоналом</a:t>
                      </a:r>
                      <a:endParaRPr lang="ru-RU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Работа с персоналом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Изменение климата</a:t>
                      </a:r>
                      <a:endParaRPr lang="ru-RU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Взаимодействие с местными</a:t>
                      </a:r>
                      <a:r>
                        <a:rPr lang="ru-RU" sz="1200" baseline="0" dirty="0" smtClean="0"/>
                        <a:t> сообществами</a:t>
                      </a:r>
                      <a:endParaRPr lang="ru-RU" sz="120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dirty="0" smtClean="0">
                          <a:solidFill>
                            <a:schemeClr val="tx1"/>
                          </a:solidFill>
                        </a:rPr>
                        <a:t>Взаимодействие с местными</a:t>
                      </a:r>
                      <a:r>
                        <a:rPr lang="ru-RU" sz="1200" b="0" i="1" baseline="0" dirty="0" smtClean="0">
                          <a:solidFill>
                            <a:schemeClr val="tx1"/>
                          </a:solidFill>
                        </a:rPr>
                        <a:t> сообществами</a:t>
                      </a:r>
                      <a:endParaRPr lang="ru-RU" sz="1200" b="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200" b="0" i="1" dirty="0" smtClean="0">
                          <a:solidFill>
                            <a:schemeClr val="tx1"/>
                          </a:solidFill>
                        </a:rPr>
                        <a:t>Инновации</a:t>
                      </a:r>
                      <a:endParaRPr lang="ru-RU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41840548"/>
                  </a:ext>
                </a:extLst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3750779" y="1309135"/>
            <a:ext cx="0" cy="3152825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484833" y="1309135"/>
            <a:ext cx="0" cy="3152825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15464" y="1309135"/>
            <a:ext cx="0" cy="3152825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1548" y="1824085"/>
            <a:ext cx="902970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8925" y="4895533"/>
            <a:ext cx="5946979" cy="2077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900" i="1" dirty="0">
                <a:latin typeface="+mn-lt"/>
              </a:rPr>
              <a:t>Источник: </a:t>
            </a:r>
            <a:r>
              <a:rPr lang="en-US" sz="900" i="1" dirty="0">
                <a:latin typeface="+mn-lt"/>
              </a:rPr>
              <a:t>Defining What Matters</a:t>
            </a:r>
            <a:r>
              <a:rPr lang="ru-RU" sz="900" i="1" dirty="0">
                <a:latin typeface="+mn-lt"/>
              </a:rPr>
              <a:t>. </a:t>
            </a:r>
            <a:r>
              <a:rPr lang="en-US" sz="900" i="1" dirty="0">
                <a:latin typeface="+mn-lt"/>
              </a:rPr>
              <a:t>Do companies and investors agree</a:t>
            </a:r>
            <a:r>
              <a:rPr lang="ru-RU" sz="900" i="1" dirty="0">
                <a:latin typeface="+mn-lt"/>
              </a:rPr>
              <a:t> </a:t>
            </a:r>
            <a:r>
              <a:rPr lang="en-US" sz="900" i="1" dirty="0">
                <a:latin typeface="+mn-lt"/>
              </a:rPr>
              <a:t>on what is material?</a:t>
            </a:r>
            <a:r>
              <a:rPr lang="ru-RU" sz="900" i="1" dirty="0">
                <a:latin typeface="+mn-lt"/>
              </a:rPr>
              <a:t>, </a:t>
            </a:r>
            <a:r>
              <a:rPr lang="en-US" sz="900" i="1" dirty="0">
                <a:latin typeface="+mn-lt"/>
              </a:rPr>
              <a:t>GRI, 2016</a:t>
            </a:r>
            <a:endParaRPr lang="ru-RU" sz="900" i="1" dirty="0"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18587" y="3213071"/>
            <a:ext cx="2576416" cy="1248888"/>
          </a:xfrm>
          <a:prstGeom prst="rect">
            <a:avLst/>
          </a:prstGeom>
          <a:noFill/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4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/>
          <p:nvPr/>
        </p:nvCxnSpPr>
        <p:spPr>
          <a:xfrm>
            <a:off x="746575" y="4776995"/>
            <a:ext cx="7135056" cy="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266870" y="836405"/>
            <a:ext cx="0" cy="3865809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84451-3653-4DDB-AC48-B3EDD80C3F3C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4</a:t>
            </a:fld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76545" y="906565"/>
            <a:ext cx="4905545" cy="4050449"/>
            <a:chOff x="635395" y="1362308"/>
            <a:chExt cx="6540734" cy="5400598"/>
          </a:xfrm>
        </p:grpSpPr>
        <p:grpSp>
          <p:nvGrpSpPr>
            <p:cNvPr id="5" name="Group 4"/>
            <p:cNvGrpSpPr/>
            <p:nvPr/>
          </p:nvGrpSpPr>
          <p:grpSpPr>
            <a:xfrm>
              <a:off x="635395" y="1362308"/>
              <a:ext cx="6540734" cy="5400598"/>
              <a:chOff x="4098427" y="1323134"/>
              <a:chExt cx="6540734" cy="5400598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4430815" y="1323137"/>
                <a:ext cx="1800199" cy="1231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71438" indent="-71438">
                  <a:buFont typeface="Wingdings" panose="05000000000000000000" pitchFamily="2" charset="2"/>
                  <a:buChar char="§"/>
                </a:pPr>
                <a:r>
                  <a:rPr lang="ru-RU" sz="900" dirty="0">
                    <a:latin typeface="+mn-lt"/>
                  </a:rPr>
                  <a:t>Дефицит водных ресурсов</a:t>
                </a:r>
              </a:p>
              <a:p>
                <a:pPr marL="71438" indent="-71438">
                  <a:buFont typeface="Wingdings" panose="05000000000000000000" pitchFamily="2" charset="2"/>
                  <a:buChar char="§"/>
                </a:pPr>
                <a:r>
                  <a:rPr lang="ru-RU" sz="900" b="1" dirty="0">
                    <a:solidFill>
                      <a:srgbClr val="1B4184"/>
                    </a:solidFill>
                    <a:latin typeface="+mn-lt"/>
                  </a:rPr>
                  <a:t>Биоразнообразие/ использование земельных ресурсов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6313405" y="1323134"/>
                <a:ext cx="2167858" cy="1969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71438" indent="-71438">
                  <a:buFont typeface="Wingdings" panose="05000000000000000000" pitchFamily="2" charset="2"/>
                  <a:buChar char="§"/>
                </a:pPr>
                <a:r>
                  <a:rPr lang="ru-RU" sz="900" b="1" dirty="0">
                    <a:latin typeface="+mn-lt"/>
                  </a:rPr>
                  <a:t>Бизнес этика</a:t>
                </a:r>
              </a:p>
              <a:p>
                <a:pPr marL="71438" indent="-71438">
                  <a:buFont typeface="Wingdings" panose="05000000000000000000" pitchFamily="2" charset="2"/>
                  <a:buChar char="§"/>
                </a:pPr>
                <a:r>
                  <a:rPr lang="ru-RU" sz="900" b="1" dirty="0">
                    <a:solidFill>
                      <a:srgbClr val="FFC000"/>
                    </a:solidFill>
                    <a:latin typeface="+mn-lt"/>
                  </a:rPr>
                  <a:t>Развитие персонала</a:t>
                </a:r>
              </a:p>
              <a:p>
                <a:pPr marL="71438" indent="-71438">
                  <a:buFont typeface="Wingdings" panose="05000000000000000000" pitchFamily="2" charset="2"/>
                  <a:buChar char="§"/>
                </a:pPr>
                <a:r>
                  <a:rPr lang="ru-RU" sz="900" b="1" dirty="0">
                    <a:solidFill>
                      <a:srgbClr val="EE0000"/>
                    </a:solidFill>
                    <a:latin typeface="+mn-lt"/>
                  </a:rPr>
                  <a:t>Устойчивые цепочки поставок</a:t>
                </a:r>
              </a:p>
              <a:p>
                <a:pPr marL="71438" indent="-71438">
                  <a:buFont typeface="Wingdings" panose="05000000000000000000" pitchFamily="2" charset="2"/>
                  <a:buChar char="§"/>
                </a:pPr>
                <a:r>
                  <a:rPr lang="ru-RU" sz="900" dirty="0">
                    <a:latin typeface="+mn-lt"/>
                  </a:rPr>
                  <a:t>Доступ к медицине</a:t>
                </a:r>
              </a:p>
              <a:p>
                <a:pPr marL="71438" indent="-71438">
                  <a:buFont typeface="Wingdings" panose="05000000000000000000" pitchFamily="2" charset="2"/>
                  <a:buChar char="§"/>
                </a:pPr>
                <a:r>
                  <a:rPr lang="ru-RU" sz="900" dirty="0">
                    <a:latin typeface="+mn-lt"/>
                  </a:rPr>
                  <a:t>Инновации в продуктах и производственных процессах</a:t>
                </a:r>
              </a:p>
              <a:p>
                <a:pPr marL="71438" indent="-71438">
                  <a:buFont typeface="Wingdings" panose="05000000000000000000" pitchFamily="2" charset="2"/>
                  <a:buChar char="§"/>
                </a:pPr>
                <a:r>
                  <a:rPr lang="ru-RU" sz="900" dirty="0">
                    <a:latin typeface="+mn-lt"/>
                  </a:rPr>
                  <a:t>Обеспечение качества продукции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6313405" y="3389825"/>
                <a:ext cx="2167859" cy="10464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71438" indent="-71438">
                  <a:buFont typeface="Wingdings" panose="05000000000000000000" pitchFamily="2" charset="2"/>
                  <a:buChar char="§"/>
                </a:pPr>
                <a:r>
                  <a:rPr lang="ru-RU" sz="900" dirty="0">
                    <a:latin typeface="+mn-lt"/>
                  </a:rPr>
                  <a:t>Защита интеллектуальной собственности </a:t>
                </a:r>
              </a:p>
              <a:p>
                <a:pPr marL="71438" indent="-71438">
                  <a:buFont typeface="Wingdings" panose="05000000000000000000" pitchFamily="2" charset="2"/>
                  <a:buChar char="§"/>
                </a:pPr>
                <a:r>
                  <a:rPr lang="ru-RU" sz="900" dirty="0">
                    <a:latin typeface="+mn-lt"/>
                  </a:rPr>
                  <a:t>Ответственный маркетинг и продажи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436504" y="3417821"/>
                <a:ext cx="1794512" cy="1600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71438" indent="-71438">
                  <a:buFont typeface="Wingdings" panose="05000000000000000000" pitchFamily="2" charset="2"/>
                  <a:buChar char="§"/>
                </a:pPr>
                <a:r>
                  <a:rPr lang="ru-RU" sz="900" dirty="0">
                    <a:latin typeface="+mn-lt"/>
                  </a:rPr>
                  <a:t>Права человека </a:t>
                </a:r>
              </a:p>
              <a:p>
                <a:pPr marL="71438" indent="-71438">
                  <a:buFont typeface="Wingdings" panose="05000000000000000000" pitchFamily="2" charset="2"/>
                  <a:buChar char="§"/>
                </a:pPr>
                <a:r>
                  <a:rPr lang="ru-RU" sz="900" dirty="0">
                    <a:latin typeface="+mn-lt"/>
                  </a:rPr>
                  <a:t>Изменения климата </a:t>
                </a:r>
              </a:p>
              <a:p>
                <a:pPr marL="71438" indent="-71438">
                  <a:buFont typeface="Wingdings" panose="05000000000000000000" pitchFamily="2" charset="2"/>
                  <a:buChar char="§"/>
                </a:pPr>
                <a:r>
                  <a:rPr lang="ru-RU" sz="900" b="1" dirty="0">
                    <a:solidFill>
                      <a:schemeClr val="accent6"/>
                    </a:solidFill>
                    <a:latin typeface="+mn-lt"/>
                  </a:rPr>
                  <a:t>Эффективное использование ресурсов </a:t>
                </a:r>
              </a:p>
              <a:p>
                <a:pPr marL="71438" indent="-71438">
                  <a:buFont typeface="Wingdings" panose="05000000000000000000" pitchFamily="2" charset="2"/>
                  <a:buChar char="§"/>
                </a:pPr>
                <a:r>
                  <a:rPr lang="ru-RU" sz="900" dirty="0">
                    <a:latin typeface="+mn-lt"/>
                  </a:rPr>
                  <a:t>Безопасность </a:t>
                </a:r>
              </a:p>
              <a:p>
                <a:endParaRPr lang="ru-RU" sz="900" dirty="0">
                  <a:latin typeface="+mn-lt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438464" y="4914166"/>
                <a:ext cx="1792551" cy="1415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71438" indent="-71438">
                  <a:buFont typeface="Wingdings" panose="05000000000000000000" pitchFamily="2" charset="2"/>
                  <a:buChar char="§"/>
                </a:pPr>
                <a:r>
                  <a:rPr lang="ru-RU" sz="900" b="1" dirty="0">
                    <a:solidFill>
                      <a:schemeClr val="accent3"/>
                    </a:solidFill>
                    <a:latin typeface="+mn-lt"/>
                  </a:rPr>
                  <a:t>Экономика замкнутого цикла </a:t>
                </a:r>
              </a:p>
              <a:p>
                <a:pPr marL="71438" indent="-71438">
                  <a:buFont typeface="Wingdings" panose="05000000000000000000" pitchFamily="2" charset="2"/>
                  <a:buChar char="§"/>
                </a:pPr>
                <a:r>
                  <a:rPr lang="ru-RU" sz="900" dirty="0">
                    <a:latin typeface="+mn-lt"/>
                  </a:rPr>
                  <a:t>Зашита окружающей среды </a:t>
                </a:r>
              </a:p>
              <a:p>
                <a:pPr marL="71438" indent="-71438">
                  <a:buFont typeface="Wingdings" panose="05000000000000000000" pitchFamily="2" charset="2"/>
                  <a:buChar char="§"/>
                </a:pPr>
                <a:r>
                  <a:rPr lang="ru-RU" sz="900" dirty="0">
                    <a:latin typeface="+mn-lt"/>
                  </a:rPr>
                  <a:t>Социальные программы</a:t>
                </a:r>
              </a:p>
            </p:txBody>
          </p:sp>
          <p:pic>
            <p:nvPicPr>
              <p:cNvPr id="11" name="Picture 2" descr="Materiality Matrix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880" t="3358" r="89219" b="8124"/>
              <a:stretch/>
            </p:blipFill>
            <p:spPr bwMode="auto">
              <a:xfrm>
                <a:off x="4098427" y="1323134"/>
                <a:ext cx="360040" cy="506702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3" name="TextBox 12"/>
              <p:cNvSpPr txBox="1"/>
              <p:nvPr/>
            </p:nvSpPr>
            <p:spPr>
              <a:xfrm rot="16200000">
                <a:off x="7142234" y="3526378"/>
                <a:ext cx="3982288" cy="34881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ru-RU" sz="1100" dirty="0">
                    <a:latin typeface="+mn-lt"/>
                  </a:rPr>
                  <a:t>Значимость для заинтересованных </a:t>
                </a:r>
                <a:r>
                  <a:rPr lang="ru-RU" sz="1100" dirty="0" smtClean="0">
                    <a:latin typeface="+mn-lt"/>
                  </a:rPr>
                  <a:t>сторон</a:t>
                </a:r>
                <a:endParaRPr lang="ru-RU" sz="1100" dirty="0">
                  <a:latin typeface="+mn-lt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8044001" y="6374919"/>
                <a:ext cx="2595160" cy="34881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ru-RU" sz="1100" dirty="0">
                    <a:latin typeface="+mn-lt"/>
                  </a:rPr>
                  <a:t>Значимость для </a:t>
                </a:r>
                <a:r>
                  <a:rPr lang="ru-RU" sz="1100" dirty="0" smtClean="0">
                    <a:latin typeface="+mn-lt"/>
                  </a:rPr>
                  <a:t>компании</a:t>
                </a:r>
                <a:endParaRPr lang="ru-RU" sz="1100" dirty="0">
                  <a:latin typeface="+mn-lt"/>
                </a:endParaRPr>
              </a:p>
            </p:txBody>
          </p:sp>
        </p:grpSp>
        <p:pic>
          <p:nvPicPr>
            <p:cNvPr id="14" name="Picture 2" descr="Materiality Matrix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22" t="87590" r="1" b="7531"/>
            <a:stretch/>
          </p:blipFill>
          <p:spPr bwMode="auto">
            <a:xfrm>
              <a:off x="965429" y="6174305"/>
              <a:ext cx="4165235" cy="2792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oup 15"/>
          <p:cNvGrpSpPr/>
          <p:nvPr/>
        </p:nvGrpSpPr>
        <p:grpSpPr>
          <a:xfrm>
            <a:off x="4617005" y="836404"/>
            <a:ext cx="3348950" cy="3870431"/>
            <a:chOff x="665397" y="1313763"/>
            <a:chExt cx="4465267" cy="5160575"/>
          </a:xfrm>
        </p:grpSpPr>
        <p:grpSp>
          <p:nvGrpSpPr>
            <p:cNvPr id="17" name="Group 16"/>
            <p:cNvGrpSpPr/>
            <p:nvPr/>
          </p:nvGrpSpPr>
          <p:grpSpPr>
            <a:xfrm>
              <a:off x="665397" y="1313763"/>
              <a:ext cx="4352835" cy="5160575"/>
              <a:chOff x="4128429" y="1274589"/>
              <a:chExt cx="4352835" cy="5160575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4430813" y="1308131"/>
                <a:ext cx="1882591" cy="1969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71438" indent="-71438">
                  <a:buFont typeface="Wingdings" panose="05000000000000000000" pitchFamily="2" charset="2"/>
                  <a:buChar char="§"/>
                </a:pPr>
                <a:r>
                  <a:rPr lang="ru-RU" sz="900" b="1" dirty="0">
                    <a:solidFill>
                      <a:schemeClr val="accent3"/>
                    </a:solidFill>
                    <a:latin typeface="+mn-lt"/>
                  </a:rPr>
                  <a:t>Экономика замкнутого цикла</a:t>
                </a:r>
              </a:p>
              <a:p>
                <a:pPr marL="71438" indent="-71438">
                  <a:buFont typeface="Wingdings" panose="05000000000000000000" pitchFamily="2" charset="2"/>
                  <a:buChar char="§"/>
                </a:pPr>
                <a:r>
                  <a:rPr lang="ru-RU" sz="900" dirty="0">
                    <a:latin typeface="+mn-lt"/>
                  </a:rPr>
                  <a:t>Благополучие проживающих </a:t>
                </a:r>
              </a:p>
              <a:p>
                <a:pPr marL="71438" indent="-71438">
                  <a:buFont typeface="Wingdings" panose="05000000000000000000" pitchFamily="2" charset="2"/>
                  <a:buChar char="§"/>
                </a:pPr>
                <a:r>
                  <a:rPr lang="ru-RU" sz="900" dirty="0">
                    <a:latin typeface="+mn-lt"/>
                  </a:rPr>
                  <a:t>Охрана труда и персональных данных </a:t>
                </a:r>
              </a:p>
              <a:p>
                <a:pPr marL="71438" indent="-71438">
                  <a:buFont typeface="Wingdings" panose="05000000000000000000" pitchFamily="2" charset="2"/>
                  <a:buChar char="§"/>
                </a:pPr>
                <a:r>
                  <a:rPr lang="ru-RU" sz="900" b="1" dirty="0">
                    <a:solidFill>
                      <a:schemeClr val="accent6"/>
                    </a:solidFill>
                    <a:latin typeface="+mn-lt"/>
                  </a:rPr>
                  <a:t>Использование э/э и изменение климата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6313405" y="1308130"/>
                <a:ext cx="2167859" cy="677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95250" indent="-95250">
                  <a:buFont typeface="Wingdings" panose="05000000000000000000" pitchFamily="2" charset="2"/>
                  <a:buChar char="§"/>
                  <a:defRPr sz="1200">
                    <a:latin typeface="+mn-lt"/>
                  </a:defRPr>
                </a:lvl1pPr>
              </a:lstStyle>
              <a:p>
                <a:r>
                  <a:rPr lang="ru-RU" sz="900" b="1" dirty="0"/>
                  <a:t>Бизнес этика</a:t>
                </a:r>
              </a:p>
              <a:p>
                <a:r>
                  <a:rPr lang="ru-RU" sz="900" dirty="0" smtClean="0"/>
                  <a:t>Взаимоотношения </a:t>
                </a:r>
                <a:r>
                  <a:rPr lang="ru-RU" sz="900" dirty="0"/>
                  <a:t>с </a:t>
                </a:r>
                <a:r>
                  <a:rPr lang="ru-RU" sz="900" dirty="0" smtClean="0"/>
                  <a:t>клиентами</a:t>
                </a:r>
                <a:endParaRPr lang="ru-RU" sz="900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6313405" y="3488040"/>
                <a:ext cx="2167859" cy="861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71438" indent="-71438">
                  <a:buFont typeface="Wingdings" panose="05000000000000000000" pitchFamily="2" charset="2"/>
                  <a:buChar char="§"/>
                </a:pPr>
                <a:r>
                  <a:rPr lang="ru-RU" sz="900" b="1" dirty="0">
                    <a:solidFill>
                      <a:srgbClr val="FFC000"/>
                    </a:solidFill>
                    <a:latin typeface="+mn-lt"/>
                  </a:rPr>
                  <a:t>Развитие талантов</a:t>
                </a:r>
              </a:p>
              <a:p>
                <a:pPr marL="71438" indent="-71438">
                  <a:buFont typeface="Wingdings" panose="05000000000000000000" pitchFamily="2" charset="2"/>
                  <a:buChar char="§"/>
                </a:pPr>
                <a:r>
                  <a:rPr lang="ru-RU" sz="900" dirty="0">
                    <a:latin typeface="+mn-lt"/>
                  </a:rPr>
                  <a:t>Политика оплаты труда и мотивации сотрудников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436504" y="3417821"/>
                <a:ext cx="1794512" cy="23391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71438" indent="-71438">
                  <a:buFont typeface="Wingdings" panose="05000000000000000000" pitchFamily="2" charset="2"/>
                  <a:buChar char="§"/>
                </a:pPr>
                <a:r>
                  <a:rPr lang="ru-RU" sz="900" b="1" dirty="0">
                    <a:solidFill>
                      <a:srgbClr val="EE0000"/>
                    </a:solidFill>
                    <a:latin typeface="+mn-lt"/>
                  </a:rPr>
                  <a:t>Ответственные практики в работе с поставщиками</a:t>
                </a:r>
              </a:p>
              <a:p>
                <a:pPr marL="71438" indent="-71438">
                  <a:buFont typeface="Wingdings" panose="05000000000000000000" pitchFamily="2" charset="2"/>
                  <a:buChar char="§"/>
                </a:pPr>
                <a:r>
                  <a:rPr lang="ru-RU" sz="900" dirty="0">
                    <a:latin typeface="+mn-lt"/>
                  </a:rPr>
                  <a:t>Корпоративное управление</a:t>
                </a:r>
              </a:p>
              <a:p>
                <a:pPr marL="71438" indent="-71438">
                  <a:buFont typeface="Wingdings" panose="05000000000000000000" pitchFamily="2" charset="2"/>
                  <a:buChar char="§"/>
                </a:pPr>
                <a:r>
                  <a:rPr lang="ru-RU" sz="900" dirty="0">
                    <a:latin typeface="+mn-lt"/>
                  </a:rPr>
                  <a:t>Равные возможности</a:t>
                </a:r>
              </a:p>
              <a:p>
                <a:pPr marL="71438" indent="-71438">
                  <a:buFont typeface="Wingdings" panose="05000000000000000000" pitchFamily="2" charset="2"/>
                  <a:buChar char="§"/>
                </a:pPr>
                <a:r>
                  <a:rPr lang="ru-RU" sz="900" b="1" dirty="0">
                    <a:solidFill>
                      <a:srgbClr val="1B4184"/>
                    </a:solidFill>
                    <a:latin typeface="+mn-lt"/>
                  </a:rPr>
                  <a:t>Биоразнообразие/ использование земельных ресурсов</a:t>
                </a:r>
              </a:p>
            </p:txBody>
          </p:sp>
          <p:pic>
            <p:nvPicPr>
              <p:cNvPr id="24" name="Picture 2" descr="Materiality Matrix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371" t="2508" r="88726" b="7339"/>
              <a:stretch/>
            </p:blipFill>
            <p:spPr bwMode="auto">
              <a:xfrm>
                <a:off x="4128429" y="1274589"/>
                <a:ext cx="360040" cy="51605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8" name="Picture 2" descr="Materiality Matrix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22" t="87590" r="1" b="7531"/>
            <a:stretch/>
          </p:blipFill>
          <p:spPr bwMode="auto">
            <a:xfrm>
              <a:off x="965429" y="6174305"/>
              <a:ext cx="4165235" cy="2792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29" name="Straight Connector 28"/>
          <p:cNvCxnSpPr/>
          <p:nvPr/>
        </p:nvCxnSpPr>
        <p:spPr>
          <a:xfrm>
            <a:off x="730104" y="2456585"/>
            <a:ext cx="3033570" cy="0"/>
          </a:xfrm>
          <a:prstGeom prst="line">
            <a:avLst/>
          </a:prstGeom>
          <a:ln>
            <a:solidFill>
              <a:schemeClr val="accent6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21574" y="3584232"/>
            <a:ext cx="3033570" cy="0"/>
          </a:xfrm>
          <a:prstGeom prst="line">
            <a:avLst/>
          </a:prstGeom>
          <a:ln>
            <a:solidFill>
              <a:schemeClr val="accent6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075987" y="832032"/>
            <a:ext cx="0" cy="3649778"/>
          </a:xfrm>
          <a:prstGeom prst="line">
            <a:avLst/>
          </a:prstGeom>
          <a:ln>
            <a:solidFill>
              <a:schemeClr val="accent6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193945" y="816555"/>
            <a:ext cx="0" cy="3649778"/>
          </a:xfrm>
          <a:prstGeom prst="line">
            <a:avLst/>
          </a:prstGeom>
          <a:ln>
            <a:solidFill>
              <a:schemeClr val="accent6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848062" y="2422831"/>
            <a:ext cx="3033570" cy="0"/>
          </a:xfrm>
          <a:prstGeom prst="line">
            <a:avLst/>
          </a:prstGeom>
          <a:ln>
            <a:solidFill>
              <a:schemeClr val="accent6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04193" y="331971"/>
            <a:ext cx="6991672" cy="484584"/>
          </a:xfrm>
          <a:solidFill>
            <a:schemeClr val="bg1"/>
          </a:solidFill>
        </p:spPr>
        <p:txBody>
          <a:bodyPr/>
          <a:lstStyle/>
          <a:p>
            <a:r>
              <a:rPr lang="ru-RU" sz="2400" dirty="0"/>
              <a:t>Сравнение значимости аспектов для компаний из разных </a:t>
            </a:r>
            <a:r>
              <a:rPr lang="ru-RU" sz="2400" dirty="0" smtClean="0"/>
              <a:t>индустрий</a:t>
            </a:r>
            <a:endParaRPr lang="ru-RU" sz="2400" dirty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765" y="3240994"/>
            <a:ext cx="1038294" cy="1038294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7466" y="3709039"/>
            <a:ext cx="678140" cy="678140"/>
          </a:xfrm>
          <a:prstGeom prst="rect">
            <a:avLst/>
          </a:prstGeom>
        </p:spPr>
      </p:pic>
      <p:sp>
        <p:nvSpPr>
          <p:cNvPr id="42" name="Rectangle 41"/>
          <p:cNvSpPr/>
          <p:nvPr/>
        </p:nvSpPr>
        <p:spPr>
          <a:xfrm>
            <a:off x="791580" y="4929286"/>
            <a:ext cx="5946979" cy="2077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900" i="1" dirty="0">
                <a:latin typeface="+mn-lt"/>
              </a:rPr>
              <a:t>Источник: </a:t>
            </a:r>
            <a:r>
              <a:rPr lang="ru-RU" sz="900" i="1" dirty="0" smtClean="0">
                <a:latin typeface="+mn-lt"/>
              </a:rPr>
              <a:t>сайты и отчеты</a:t>
            </a:r>
            <a:r>
              <a:rPr lang="ru-RU" sz="900" i="1" dirty="0" smtClean="0">
                <a:latin typeface="+mn-lt"/>
              </a:rPr>
              <a:t> компаний, аспекты представлены выборочно</a:t>
            </a:r>
            <a:endParaRPr lang="ru-RU" sz="9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57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84451-3653-4DDB-AC48-B3EDD80C3F3C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34805" y="411510"/>
            <a:ext cx="6991672" cy="484584"/>
          </a:xfrm>
        </p:spPr>
        <p:txBody>
          <a:bodyPr/>
          <a:lstStyle/>
          <a:p>
            <a:r>
              <a:rPr lang="ru-RU" sz="2400" dirty="0"/>
              <a:t>Проблемы, связанные с использованием специализированных индикаторов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7767" y="1605005"/>
            <a:ext cx="5374469" cy="321626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214313" indent="-214313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ru-RU" sz="1400" b="1" dirty="0" smtClean="0">
                <a:latin typeface="+mn-lt"/>
              </a:rPr>
              <a:t>Отсутствует возможность сравнивать результаты </a:t>
            </a:r>
            <a:r>
              <a:rPr lang="ru-RU" sz="1400" dirty="0" smtClean="0">
                <a:latin typeface="+mn-lt"/>
              </a:rPr>
              <a:t>деятельности компаний в области устойчивого развития и корпоративной социальной ответственности, как внешними, так и внутренними </a:t>
            </a:r>
            <a:r>
              <a:rPr lang="ru-RU" sz="1400" dirty="0" err="1" smtClean="0">
                <a:latin typeface="+mn-lt"/>
              </a:rPr>
              <a:t>стейкхолдерами</a:t>
            </a:r>
            <a:r>
              <a:rPr lang="ru-RU" sz="1400" dirty="0" smtClean="0">
                <a:latin typeface="+mn-lt"/>
              </a:rPr>
              <a:t> </a:t>
            </a:r>
          </a:p>
          <a:p>
            <a:pPr marL="214313" indent="-214313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ru-RU" sz="1400" b="1" dirty="0" smtClean="0">
                <a:latin typeface="+mn-lt"/>
              </a:rPr>
              <a:t>Искажены результаты при сравнении близких </a:t>
            </a:r>
            <a:r>
              <a:rPr lang="ru-RU" sz="1400" dirty="0" smtClean="0">
                <a:latin typeface="+mn-lt"/>
              </a:rPr>
              <a:t>по значению (по сути) </a:t>
            </a:r>
            <a:r>
              <a:rPr lang="ru-RU" sz="1400" b="1" dirty="0" smtClean="0">
                <a:latin typeface="+mn-lt"/>
              </a:rPr>
              <a:t>показателей</a:t>
            </a:r>
            <a:r>
              <a:rPr lang="ru-RU" sz="1400" dirty="0" smtClean="0">
                <a:latin typeface="+mn-lt"/>
              </a:rPr>
              <a:t>, которые могут оцениваться компаниями по-разному </a:t>
            </a:r>
          </a:p>
          <a:p>
            <a:pPr marL="214313" indent="-214313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ru-RU" sz="1400" b="1" dirty="0" smtClean="0">
                <a:latin typeface="+mn-lt"/>
              </a:rPr>
              <a:t>Риск </a:t>
            </a:r>
            <a:r>
              <a:rPr lang="ru-RU" sz="1400" b="1" dirty="0" err="1" smtClean="0">
                <a:latin typeface="+mn-lt"/>
              </a:rPr>
              <a:t>нераскрытия</a:t>
            </a:r>
            <a:r>
              <a:rPr lang="ru-RU" sz="1400" b="1" dirty="0" smtClean="0">
                <a:latin typeface="+mn-lt"/>
              </a:rPr>
              <a:t> информации </a:t>
            </a:r>
            <a:r>
              <a:rPr lang="ru-RU" sz="1400" dirty="0" smtClean="0">
                <a:latin typeface="+mn-lt"/>
              </a:rPr>
              <a:t>по отдельным существенным индикаторам</a:t>
            </a:r>
          </a:p>
          <a:p>
            <a:pPr marL="214313" indent="-214313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ru-RU" sz="1400" dirty="0">
                <a:latin typeface="+mn-lt"/>
              </a:rPr>
              <a:t>Отсутствие фокуса: </a:t>
            </a:r>
            <a:r>
              <a:rPr lang="ru-RU" sz="1400" b="1" dirty="0">
                <a:latin typeface="+mn-lt"/>
              </a:rPr>
              <a:t>более 25% из 250 </a:t>
            </a:r>
            <a:r>
              <a:rPr lang="ru-RU" sz="1400" dirty="0">
                <a:latin typeface="+mn-lt"/>
              </a:rPr>
              <a:t>крупнейших международных компаний включают в отчетность деятельность и результаты </a:t>
            </a:r>
            <a:r>
              <a:rPr lang="ru-RU" sz="1400" b="1" dirty="0">
                <a:latin typeface="+mn-lt"/>
              </a:rPr>
              <a:t>по всем 17 целям</a:t>
            </a:r>
            <a:r>
              <a:rPr lang="ru-RU" sz="1400" dirty="0">
                <a:latin typeface="+mn-lt"/>
              </a:rPr>
              <a:t> устойчивого развития</a:t>
            </a:r>
            <a:r>
              <a:rPr lang="ru-RU" sz="1400" dirty="0" smtClean="0">
                <a:latin typeface="+mn-lt"/>
              </a:rPr>
              <a:t>*</a:t>
            </a:r>
            <a:endParaRPr lang="ru-RU" sz="1400" dirty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1159" y="4884281"/>
            <a:ext cx="5946979" cy="2077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900" i="1" dirty="0">
                <a:latin typeface="+mn-lt"/>
              </a:rPr>
              <a:t>*) Источник:</a:t>
            </a:r>
            <a:r>
              <a:rPr lang="en-US" sz="900" i="1" dirty="0">
                <a:latin typeface="+mn-lt"/>
              </a:rPr>
              <a:t> How to report on the SDGs. What good looks like and why it matters. KPMG, 2018</a:t>
            </a:r>
            <a:r>
              <a:rPr lang="ru-RU" sz="900" i="1" dirty="0">
                <a:latin typeface="+mn-lt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6012160" y="1626645"/>
            <a:ext cx="2681406" cy="290079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36947" indent="-214313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+mn-lt"/>
              </a:rPr>
              <a:t>Возможность сравнения результатов </a:t>
            </a:r>
            <a:endParaRPr lang="en-US" sz="1400" dirty="0">
              <a:latin typeface="+mn-lt"/>
            </a:endParaRPr>
          </a:p>
          <a:p>
            <a:pPr marL="336947" indent="-214313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+mn-lt"/>
              </a:rPr>
              <a:t>Актуальность для бизнеса и </a:t>
            </a:r>
            <a:r>
              <a:rPr lang="ru-RU" sz="1400" dirty="0" err="1" smtClean="0">
                <a:latin typeface="+mn-lt"/>
              </a:rPr>
              <a:t>стейкхолдеров</a:t>
            </a:r>
            <a:r>
              <a:rPr lang="ru-RU" sz="1400" dirty="0" smtClean="0">
                <a:latin typeface="+mn-lt"/>
              </a:rPr>
              <a:t> </a:t>
            </a:r>
            <a:endParaRPr lang="en-US" sz="1400" dirty="0">
              <a:latin typeface="+mn-lt"/>
            </a:endParaRPr>
          </a:p>
          <a:p>
            <a:pPr marL="336947" indent="-214313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+mn-lt"/>
              </a:rPr>
              <a:t>Доступность для понимания</a:t>
            </a:r>
            <a:endParaRPr lang="en-US" sz="1400" dirty="0">
              <a:latin typeface="+mn-lt"/>
            </a:endParaRPr>
          </a:p>
          <a:p>
            <a:pPr marL="336947" indent="-214313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+mn-lt"/>
              </a:rPr>
              <a:t>Достоверность и возможность верификации</a:t>
            </a:r>
          </a:p>
          <a:p>
            <a:pPr marL="336947" indent="-214313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+mn-lt"/>
              </a:rPr>
              <a:t>Отраслевая специфика через целевые значения </a:t>
            </a:r>
            <a:endParaRPr lang="ru-RU" sz="14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87135" y="1120255"/>
            <a:ext cx="3028419" cy="500137"/>
          </a:xfrm>
          <a:prstGeom prst="rect">
            <a:avLst/>
          </a:prstGeom>
          <a:solidFill>
            <a:srgbClr val="DDDDE0"/>
          </a:solidFill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1400" b="1" dirty="0" smtClean="0">
                <a:latin typeface="+mn-lt"/>
              </a:rPr>
              <a:t>Требования к базовым индикаторам</a:t>
            </a:r>
            <a:endParaRPr lang="ru-RU" sz="1400" b="1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7767" y="1120256"/>
            <a:ext cx="5366846" cy="500137"/>
          </a:xfrm>
          <a:prstGeom prst="rect">
            <a:avLst/>
          </a:prstGeom>
          <a:solidFill>
            <a:srgbClr val="1E4385"/>
          </a:solidFill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2"/>
                </a:solidFill>
                <a:latin typeface="+mn-lt"/>
              </a:rPr>
              <a:t>Специализированные </a:t>
            </a:r>
          </a:p>
          <a:p>
            <a:pPr algn="ctr"/>
            <a:r>
              <a:rPr lang="ru-RU" sz="1400" b="1" dirty="0" smtClean="0">
                <a:solidFill>
                  <a:schemeClr val="bg2"/>
                </a:solidFill>
                <a:latin typeface="+mn-lt"/>
              </a:rPr>
              <a:t>индикаторы:</a:t>
            </a:r>
            <a:endParaRPr lang="ru-RU" sz="14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3" name="Chevron 22"/>
          <p:cNvSpPr/>
          <p:nvPr/>
        </p:nvSpPr>
        <p:spPr>
          <a:xfrm>
            <a:off x="5584613" y="1601342"/>
            <a:ext cx="405045" cy="3209393"/>
          </a:xfrm>
          <a:prstGeom prst="chevron">
            <a:avLst/>
          </a:prstGeom>
          <a:solidFill>
            <a:srgbClr val="1E4385">
              <a:alpha val="9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75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84451-3653-4DDB-AC48-B3EDD80C3F3C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12791" y="344003"/>
            <a:ext cx="7445936" cy="484584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" tIns="27000" rIns="27000" bIns="27000" numCol="1" anchor="b" anchorCtr="0" compatLnSpc="1">
            <a:prstTxWarp prst="textNoShape">
              <a:avLst/>
            </a:prstTxWarp>
            <a:noAutofit/>
          </a:bodyPr>
          <a:lstStyle/>
          <a:p>
            <a:r>
              <a:rPr lang="ru-RU" sz="2400" kern="1200" dirty="0"/>
              <a:t>Пространство для базовых индикаторов в рамках стратегий УР компаний в России </a:t>
            </a:r>
          </a:p>
        </p:txBody>
      </p:sp>
      <p:sp>
        <p:nvSpPr>
          <p:cNvPr id="7" name="Rectangle 6"/>
          <p:cNvSpPr/>
          <p:nvPr/>
        </p:nvSpPr>
        <p:spPr>
          <a:xfrm>
            <a:off x="705110" y="1233289"/>
            <a:ext cx="2332596" cy="19645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t"/>
          <a:lstStyle/>
          <a:p>
            <a:pPr algn="ctr"/>
            <a:endParaRPr lang="ru-RU" sz="9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87032" y="1233290"/>
            <a:ext cx="2332596" cy="19645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23411" y="1233289"/>
            <a:ext cx="2332596" cy="19645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9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46418" y="1264126"/>
            <a:ext cx="2184384" cy="34980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Управление цепочками поставок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46418" y="1661155"/>
            <a:ext cx="2184384" cy="23892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Устойчивые продукты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46418" y="1947300"/>
            <a:ext cx="2184384" cy="34980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Маркетинг </a:t>
            </a:r>
            <a:r>
              <a:rPr lang="en-US" sz="1100" dirty="0">
                <a:solidFill>
                  <a:schemeClr val="tx1"/>
                </a:solidFill>
              </a:rPr>
              <a:t>&amp; </a:t>
            </a:r>
            <a:r>
              <a:rPr lang="ru-RU" sz="1100" dirty="0">
                <a:solidFill>
                  <a:schemeClr val="tx1"/>
                </a:solidFill>
              </a:rPr>
              <a:t>коммуникация с потребителями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46418" y="2344329"/>
            <a:ext cx="2184384" cy="23892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Устойчивая упаковка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46418" y="2630474"/>
            <a:ext cx="2184384" cy="2403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Устойчивая логистика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46418" y="2917998"/>
            <a:ext cx="2184384" cy="23892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R&amp;D &amp; </a:t>
            </a:r>
            <a:r>
              <a:rPr lang="ru-RU" sz="1000" dirty="0">
                <a:solidFill>
                  <a:schemeClr val="tx1"/>
                </a:solidFill>
              </a:rPr>
              <a:t>инновации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454540" y="1264126"/>
            <a:ext cx="2192373" cy="35980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Сокращение отходов производства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454540" y="1660915"/>
            <a:ext cx="2192373" cy="245753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CO2</a:t>
            </a:r>
            <a:r>
              <a:rPr lang="ru-RU" sz="1100" dirty="0">
                <a:solidFill>
                  <a:schemeClr val="tx1"/>
                </a:solidFill>
              </a:rPr>
              <a:t> выбросы </a:t>
            </a:r>
            <a:r>
              <a:rPr lang="en-US" sz="1100" dirty="0">
                <a:solidFill>
                  <a:schemeClr val="tx1"/>
                </a:solidFill>
              </a:rPr>
              <a:t>&amp; </a:t>
            </a:r>
            <a:r>
              <a:rPr lang="ru-RU" sz="1100" dirty="0">
                <a:solidFill>
                  <a:schemeClr val="tx1"/>
                </a:solidFill>
              </a:rPr>
              <a:t>энергия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454540" y="1946821"/>
            <a:ext cx="2192373" cy="24717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Отходы </a:t>
            </a:r>
            <a:r>
              <a:rPr lang="en-US" sz="1100" dirty="0">
                <a:solidFill>
                  <a:schemeClr val="tx1"/>
                </a:solidFill>
              </a:rPr>
              <a:t>&amp; </a:t>
            </a:r>
            <a:r>
              <a:rPr lang="ru-RU" sz="1100" dirty="0">
                <a:solidFill>
                  <a:schemeClr val="tx1"/>
                </a:solidFill>
              </a:rPr>
              <a:t>переработка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454540" y="2234107"/>
            <a:ext cx="2192373" cy="245753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Вода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454540" y="2520013"/>
            <a:ext cx="2192373" cy="245753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Зеленые сооружения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454540" y="2805918"/>
            <a:ext cx="2192373" cy="36103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Альтернативные источники энергии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090919" y="1264126"/>
            <a:ext cx="2173880" cy="2403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Местные сообщества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090919" y="1551147"/>
            <a:ext cx="2173880" cy="29003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Партнерства и ассоциации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090919" y="1890209"/>
            <a:ext cx="2173880" cy="27862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Обучение </a:t>
            </a:r>
            <a:r>
              <a:rPr lang="ru-RU" sz="1100" dirty="0" err="1">
                <a:solidFill>
                  <a:schemeClr val="tx1"/>
                </a:solidFill>
              </a:rPr>
              <a:t>стейкхолдеров</a:t>
            </a:r>
            <a:endParaRPr lang="ru-RU" sz="1100" dirty="0">
              <a:solidFill>
                <a:schemeClr val="tx1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45757" y="3251589"/>
            <a:ext cx="8512172" cy="1817939"/>
            <a:chOff x="461010" y="5144708"/>
            <a:chExt cx="8298180" cy="1408492"/>
          </a:xfrm>
        </p:grpSpPr>
        <p:grpSp>
          <p:nvGrpSpPr>
            <p:cNvPr id="26" name="Group 25"/>
            <p:cNvGrpSpPr/>
            <p:nvPr/>
          </p:nvGrpSpPr>
          <p:grpSpPr>
            <a:xfrm>
              <a:off x="461010" y="5144708"/>
              <a:ext cx="8298180" cy="1408492"/>
              <a:chOff x="461010" y="5188964"/>
              <a:chExt cx="8298180" cy="1408492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838200" y="5188964"/>
                <a:ext cx="7543800" cy="256492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461010" y="5445456"/>
                <a:ext cx="8298180" cy="1152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533400" y="5531783"/>
                <a:ext cx="1980000" cy="466406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300" b="1" dirty="0">
                    <a:solidFill>
                      <a:schemeClr val="bg2"/>
                    </a:solidFill>
                  </a:rPr>
                  <a:t>Экологическая ответственность </a:t>
                </a: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591200" y="5531783"/>
                <a:ext cx="1980000" cy="466406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300" b="1" dirty="0">
                    <a:solidFill>
                      <a:schemeClr val="bg2"/>
                    </a:solidFill>
                  </a:rPr>
                  <a:t>Мотивация персонала </a:t>
                </a:r>
                <a:r>
                  <a:rPr lang="en-US" sz="1300" b="1" dirty="0">
                    <a:solidFill>
                      <a:schemeClr val="bg2"/>
                    </a:solidFill>
                  </a:rPr>
                  <a:t>&amp; </a:t>
                </a:r>
                <a:r>
                  <a:rPr lang="ru-RU" sz="1300" b="1" dirty="0">
                    <a:solidFill>
                      <a:schemeClr val="bg2"/>
                    </a:solidFill>
                  </a:rPr>
                  <a:t>развитие талантов</a:t>
                </a: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4649000" y="5531783"/>
                <a:ext cx="1980000" cy="466406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300" b="1" dirty="0">
                    <a:solidFill>
                      <a:schemeClr val="bg2"/>
                    </a:solidFill>
                  </a:rPr>
                  <a:t>Охрана труда и безопасность </a:t>
                </a: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706800" y="5531783"/>
                <a:ext cx="1980000" cy="466406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00" b="1" dirty="0">
                    <a:solidFill>
                      <a:schemeClr val="bg2"/>
                    </a:solidFill>
                  </a:rPr>
                  <a:t>Compliance, </a:t>
                </a:r>
                <a:r>
                  <a:rPr lang="ru-RU" sz="1300" b="1" dirty="0">
                    <a:solidFill>
                      <a:schemeClr val="bg2"/>
                    </a:solidFill>
                  </a:rPr>
                  <a:t>управление рисками</a:t>
                </a: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33400" y="6059498"/>
                <a:ext cx="1980000" cy="466406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300" b="1" dirty="0">
                    <a:solidFill>
                      <a:schemeClr val="bg2"/>
                    </a:solidFill>
                  </a:rPr>
                  <a:t>Анти коррупция, этика, управление </a:t>
                </a: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2591200" y="6059498"/>
                <a:ext cx="1980000" cy="466406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300" b="1" dirty="0">
                    <a:solidFill>
                      <a:schemeClr val="bg2"/>
                    </a:solidFill>
                  </a:rPr>
                  <a:t>Учет и </a:t>
                </a:r>
              </a:p>
              <a:p>
                <a:pPr algn="ctr"/>
                <a:r>
                  <a:rPr lang="ru-RU" sz="1300" b="1" dirty="0">
                    <a:solidFill>
                      <a:schemeClr val="bg2"/>
                    </a:solidFill>
                  </a:rPr>
                  <a:t>отчетность 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4649000" y="6059498"/>
                <a:ext cx="1980000" cy="466406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300" b="1" dirty="0">
                    <a:solidFill>
                      <a:schemeClr val="bg2"/>
                    </a:solidFill>
                  </a:rPr>
                  <a:t>Защита персональных данных</a:t>
                </a: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6706800" y="6059498"/>
                <a:ext cx="1980000" cy="466406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300" b="1" dirty="0" smtClean="0">
                    <a:solidFill>
                      <a:schemeClr val="bg2"/>
                    </a:solidFill>
                  </a:rPr>
                  <a:t>Права человека, отсутствие дискриминации</a:t>
                </a:r>
                <a:endParaRPr lang="ru-RU" sz="1300" b="1" dirty="0">
                  <a:solidFill>
                    <a:schemeClr val="bg2"/>
                  </a:solidFill>
                </a:endParaRPr>
              </a:p>
            </p:txBody>
          </p:sp>
        </p:grpSp>
        <p:sp>
          <p:nvSpPr>
            <p:cNvPr id="27" name="Text Box 3"/>
            <p:cNvSpPr txBox="1">
              <a:spLocks noChangeArrowheads="1"/>
            </p:cNvSpPr>
            <p:nvPr/>
          </p:nvSpPr>
          <p:spPr bwMode="auto">
            <a:xfrm>
              <a:off x="2080212" y="5194756"/>
              <a:ext cx="5024243" cy="206444"/>
            </a:xfrm>
            <a:prstGeom prst="rect">
              <a:avLst/>
            </a:prstGeom>
            <a:solidFill>
              <a:schemeClr val="accent2"/>
            </a:solidFill>
            <a:ln w="28575"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>
                <a:defRPr sz="1400">
                  <a:latin typeface="+mn-lt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r>
                <a:rPr lang="ru-RU" altLang="ru-RU" sz="1100" b="1" dirty="0">
                  <a:solidFill>
                    <a:schemeClr val="bg2"/>
                  </a:solidFill>
                </a:rPr>
                <a:t>ФУНДАМЕНТАЛЬНЫЕ И БАЗОВЫЕ ИНИЦИАТИВЫ</a:t>
              </a:r>
              <a:endParaRPr lang="en-US" altLang="ru-RU" sz="1100" b="1" dirty="0">
                <a:solidFill>
                  <a:schemeClr val="bg2"/>
                </a:solidFill>
              </a:endParaRPr>
            </a:p>
          </p:txBody>
        </p:sp>
      </p:grpSp>
      <p:sp>
        <p:nvSpPr>
          <p:cNvPr id="38" name="Прямоугольник 1"/>
          <p:cNvSpPr/>
          <p:nvPr/>
        </p:nvSpPr>
        <p:spPr>
          <a:xfrm>
            <a:off x="742547" y="947892"/>
            <a:ext cx="2295159" cy="23852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1100" b="1" u="sng" dirty="0">
                <a:solidFill>
                  <a:schemeClr val="accent6"/>
                </a:solidFill>
                <a:latin typeface="Georgia"/>
              </a:rPr>
              <a:t>РЫНКИ И ПРОДУКТЫ</a:t>
            </a:r>
          </a:p>
        </p:txBody>
      </p:sp>
      <p:sp>
        <p:nvSpPr>
          <p:cNvPr id="39" name="Прямоугольник 4"/>
          <p:cNvSpPr/>
          <p:nvPr/>
        </p:nvSpPr>
        <p:spPr>
          <a:xfrm>
            <a:off x="2709559" y="950548"/>
            <a:ext cx="3742004" cy="23852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1100" b="1" u="sng" dirty="0">
                <a:solidFill>
                  <a:schemeClr val="accent6"/>
                </a:solidFill>
                <a:latin typeface="Georgia"/>
              </a:rPr>
              <a:t>ОПЕРАЦИОННАЯ ДЕЯТЕЛЬНОСТЬ </a:t>
            </a:r>
          </a:p>
        </p:txBody>
      </p:sp>
      <p:sp>
        <p:nvSpPr>
          <p:cNvPr id="40" name="Прямоугольник 7"/>
          <p:cNvSpPr/>
          <p:nvPr/>
        </p:nvSpPr>
        <p:spPr>
          <a:xfrm>
            <a:off x="5991375" y="947892"/>
            <a:ext cx="2470130" cy="23852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1100" b="1" u="sng" dirty="0">
                <a:solidFill>
                  <a:schemeClr val="accent6"/>
                </a:solidFill>
                <a:latin typeface="Georgia"/>
              </a:rPr>
              <a:t>СТЕЙКХОЛДЕРЫ</a:t>
            </a:r>
          </a:p>
        </p:txBody>
      </p:sp>
      <p:sp>
        <p:nvSpPr>
          <p:cNvPr id="6" name="Rectangle 5"/>
          <p:cNvSpPr/>
          <p:nvPr/>
        </p:nvSpPr>
        <p:spPr>
          <a:xfrm>
            <a:off x="251520" y="3210902"/>
            <a:ext cx="8708467" cy="1858626"/>
          </a:xfrm>
          <a:prstGeom prst="rect">
            <a:avLst/>
          </a:prstGeom>
          <a:noFill/>
          <a:ln w="38100">
            <a:solidFill>
              <a:srgbClr val="FFC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sz="1400"/>
          </a:p>
        </p:txBody>
      </p:sp>
    </p:spTree>
    <p:extLst>
      <p:ext uri="{BB962C8B-B14F-4D97-AF65-F5344CB8AC3E}">
        <p14:creationId xmlns:p14="http://schemas.microsoft.com/office/powerpoint/2010/main" val="338279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arallelogram 28"/>
          <p:cNvSpPr/>
          <p:nvPr/>
        </p:nvSpPr>
        <p:spPr>
          <a:xfrm>
            <a:off x="5291428" y="1585906"/>
            <a:ext cx="2544086" cy="629977"/>
          </a:xfrm>
          <a:prstGeom prst="parallelogram">
            <a:avLst/>
          </a:prstGeom>
          <a:solidFill>
            <a:srgbClr val="DDDDE0">
              <a:alpha val="3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24" name="Parallelogram 23"/>
          <p:cNvSpPr/>
          <p:nvPr/>
        </p:nvSpPr>
        <p:spPr>
          <a:xfrm>
            <a:off x="133801" y="3664896"/>
            <a:ext cx="2544086" cy="668903"/>
          </a:xfrm>
          <a:prstGeom prst="parallelogram">
            <a:avLst/>
          </a:prstGeom>
          <a:solidFill>
            <a:srgbClr val="DDDDE0">
              <a:alpha val="3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26" name="Parallelogram 25"/>
          <p:cNvSpPr/>
          <p:nvPr/>
        </p:nvSpPr>
        <p:spPr>
          <a:xfrm>
            <a:off x="3931666" y="829636"/>
            <a:ext cx="2766821" cy="585941"/>
          </a:xfrm>
          <a:prstGeom prst="parallelogram">
            <a:avLst/>
          </a:prstGeom>
          <a:solidFill>
            <a:srgbClr val="DDDDE0">
              <a:alpha val="3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25" name="Parallelogram 24"/>
          <p:cNvSpPr/>
          <p:nvPr/>
        </p:nvSpPr>
        <p:spPr>
          <a:xfrm>
            <a:off x="36443" y="2181843"/>
            <a:ext cx="2544086" cy="629977"/>
          </a:xfrm>
          <a:prstGeom prst="parallelogram">
            <a:avLst/>
          </a:prstGeom>
          <a:solidFill>
            <a:srgbClr val="DDDDE0">
              <a:alpha val="3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23" name="Parallelogram 22"/>
          <p:cNvSpPr/>
          <p:nvPr/>
        </p:nvSpPr>
        <p:spPr>
          <a:xfrm>
            <a:off x="5356093" y="3106755"/>
            <a:ext cx="2544086" cy="668903"/>
          </a:xfrm>
          <a:prstGeom prst="parallelogram">
            <a:avLst/>
          </a:prstGeom>
          <a:solidFill>
            <a:srgbClr val="DDDDE0">
              <a:alpha val="3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22" name="Parallelogram 21"/>
          <p:cNvSpPr/>
          <p:nvPr/>
        </p:nvSpPr>
        <p:spPr>
          <a:xfrm>
            <a:off x="4260736" y="4434379"/>
            <a:ext cx="2544086" cy="668903"/>
          </a:xfrm>
          <a:prstGeom prst="parallelogram">
            <a:avLst/>
          </a:prstGeom>
          <a:solidFill>
            <a:srgbClr val="DDDDE0">
              <a:alpha val="3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84451-3653-4DDB-AC48-B3EDD80C3F3C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54043" y="816520"/>
            <a:ext cx="6852011" cy="4286762"/>
            <a:chOff x="-4930225" y="998682"/>
            <a:chExt cx="9136015" cy="5715683"/>
          </a:xfrm>
        </p:grpSpPr>
        <p:sp>
          <p:nvSpPr>
            <p:cNvPr id="8" name="Hexagon 7"/>
            <p:cNvSpPr/>
            <p:nvPr/>
          </p:nvSpPr>
          <p:spPr>
            <a:xfrm rot="3721475">
              <a:off x="-1999334" y="2006766"/>
              <a:ext cx="1042038" cy="944787"/>
            </a:xfrm>
            <a:prstGeom prst="hexagon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-4930225" y="998682"/>
              <a:ext cx="9136015" cy="5715683"/>
              <a:chOff x="920425" y="998682"/>
              <a:chExt cx="9136015" cy="5715683"/>
            </a:xfrm>
          </p:grpSpPr>
          <p:graphicFrame>
            <p:nvGraphicFramePr>
              <p:cNvPr id="5" name="Diagram 4"/>
              <p:cNvGraphicFramePr/>
              <p:nvPr>
                <p:extLst>
                  <p:ext uri="{D42A27DB-BD31-4B8C-83A1-F6EECF244321}">
                    <p14:modId xmlns:p14="http://schemas.microsoft.com/office/powerpoint/2010/main" val="1568824756"/>
                  </p:ext>
                </p:extLst>
              </p:nvPr>
            </p:nvGraphicFramePr>
            <p:xfrm>
              <a:off x="920425" y="998682"/>
              <a:ext cx="9136015" cy="571568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  <p:sp>
            <p:nvSpPr>
              <p:cNvPr id="9" name="Rectangle 8"/>
              <p:cNvSpPr/>
              <p:nvPr/>
            </p:nvSpPr>
            <p:spPr>
              <a:xfrm>
                <a:off x="3052286" y="2514562"/>
                <a:ext cx="1445528" cy="6155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ru-RU" sz="1200" b="1" dirty="0">
                    <a:solidFill>
                      <a:schemeClr val="bg2"/>
                    </a:solidFill>
                    <a:latin typeface="+mn-lt"/>
                  </a:rPr>
                  <a:t>Органы </a:t>
                </a:r>
                <a:r>
                  <a:rPr lang="ru-RU" sz="1200" b="1" dirty="0" smtClean="0">
                    <a:solidFill>
                      <a:schemeClr val="bg2"/>
                    </a:solidFill>
                    <a:latin typeface="+mn-lt"/>
                  </a:rPr>
                  <a:t>власти</a:t>
                </a:r>
                <a:endParaRPr lang="en-US" sz="1200" b="1" dirty="0">
                  <a:solidFill>
                    <a:schemeClr val="bg2"/>
                  </a:solidFill>
                  <a:latin typeface="+mn-lt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802842" y="4485237"/>
                <a:ext cx="1815785" cy="861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200" b="1" dirty="0">
                    <a:solidFill>
                      <a:schemeClr val="bg2"/>
                    </a:solidFill>
                    <a:latin typeface="+mn-lt"/>
                  </a:rPr>
                  <a:t>Местные сообщества и НКО</a:t>
                </a:r>
                <a:endParaRPr lang="en-US" sz="1200" b="1" dirty="0">
                  <a:solidFill>
                    <a:schemeClr val="bg2"/>
                  </a:solidFill>
                  <a:latin typeface="+mn-lt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655840" y="1477523"/>
                <a:ext cx="1796889" cy="6155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200" b="1" dirty="0">
                    <a:solidFill>
                      <a:schemeClr val="bg2"/>
                    </a:solidFill>
                    <a:latin typeface="+mn-lt"/>
                  </a:rPr>
                  <a:t>Инвесторы/ акционеры</a:t>
                </a:r>
                <a:endParaRPr lang="en-US" sz="1200" b="1" dirty="0">
                  <a:solidFill>
                    <a:schemeClr val="bg2"/>
                  </a:solidFill>
                  <a:latin typeface="+mn-lt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333147" y="2333694"/>
                <a:ext cx="1861031" cy="861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200" b="1" dirty="0">
                    <a:solidFill>
                      <a:schemeClr val="bg2"/>
                    </a:solidFill>
                    <a:latin typeface="+mn-lt"/>
                  </a:rPr>
                  <a:t>Бизнес партнеры/ поставщики</a:t>
                </a:r>
                <a:endParaRPr lang="en-US" sz="1200" b="1" dirty="0">
                  <a:solidFill>
                    <a:schemeClr val="bg2"/>
                  </a:solidFill>
                  <a:latin typeface="+mn-lt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6380924" y="4649844"/>
                <a:ext cx="171029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ru-RU" sz="1200" b="1" dirty="0">
                    <a:solidFill>
                      <a:schemeClr val="bg2"/>
                    </a:solidFill>
                    <a:latin typeface="+mn-lt"/>
                  </a:rPr>
                  <a:t>Потребители</a:t>
                </a:r>
                <a:endParaRPr lang="en-US" sz="1200" b="1" dirty="0">
                  <a:solidFill>
                    <a:schemeClr val="bg2"/>
                  </a:solidFill>
                  <a:latin typeface="+mn-lt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649430" y="5724256"/>
                <a:ext cx="158205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ru-RU" sz="1200" b="1" dirty="0">
                    <a:solidFill>
                      <a:schemeClr val="bg2"/>
                    </a:solidFill>
                    <a:latin typeface="+mn-lt"/>
                  </a:rPr>
                  <a:t>Сотрудники</a:t>
                </a:r>
                <a:endParaRPr lang="en-US" sz="1200" b="1" dirty="0">
                  <a:solidFill>
                    <a:schemeClr val="bg2"/>
                  </a:solidFill>
                  <a:latin typeface="+mn-lt"/>
                </a:endParaRPr>
              </a:p>
            </p:txBody>
          </p:sp>
        </p:grpSp>
      </p:grpSp>
      <p:sp>
        <p:nvSpPr>
          <p:cNvPr id="18" name="TextBox 17"/>
          <p:cNvSpPr txBox="1"/>
          <p:nvPr/>
        </p:nvSpPr>
        <p:spPr>
          <a:xfrm>
            <a:off x="4494790" y="4446280"/>
            <a:ext cx="2304958" cy="6232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313" indent="-214313">
              <a:buFont typeface="Wingdings" panose="05000000000000000000" pitchFamily="2" charset="2"/>
              <a:buChar char="ü"/>
            </a:pPr>
            <a:r>
              <a:rPr lang="ru-RU" sz="1200" i="1" dirty="0">
                <a:latin typeface="+mn-lt"/>
              </a:rPr>
              <a:t>Соблюдение прав человека</a:t>
            </a:r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lang="ru-RU" sz="1200" i="1" dirty="0">
                <a:latin typeface="+mn-lt"/>
              </a:rPr>
              <a:t>Охрана труда </a:t>
            </a:r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lang="ru-RU" sz="1200" i="1" dirty="0">
                <a:latin typeface="+mn-lt"/>
              </a:rPr>
              <a:t>Мотивация и развитие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68502" y="3129884"/>
            <a:ext cx="2111366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214313" indent="-214313">
              <a:buFont typeface="Wingdings" panose="05000000000000000000" pitchFamily="2" charset="2"/>
              <a:buChar char="§"/>
            </a:pPr>
            <a:r>
              <a:rPr lang="ru-RU" sz="1200" i="1" dirty="0">
                <a:solidFill>
                  <a:srgbClr val="FFC000"/>
                </a:solidFill>
                <a:latin typeface="+mn-lt"/>
              </a:rPr>
              <a:t>Качество продукции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ru-RU" sz="1200" i="1" dirty="0">
                <a:solidFill>
                  <a:srgbClr val="FFC000"/>
                </a:solidFill>
                <a:latin typeface="+mn-lt"/>
              </a:rPr>
              <a:t>Соблюдение прав потребителя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80713" y="3711633"/>
            <a:ext cx="1772227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214313" indent="-214313">
              <a:buFont typeface="Wingdings" panose="05000000000000000000" pitchFamily="2" charset="2"/>
              <a:buChar char="ü"/>
            </a:pPr>
            <a:r>
              <a:rPr lang="ru-RU" sz="1200" i="1" dirty="0">
                <a:latin typeface="+mn-lt"/>
              </a:rPr>
              <a:t>Экологическая ответственность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ru-RU" sz="1200" i="1" dirty="0">
                <a:solidFill>
                  <a:srgbClr val="FFC000"/>
                </a:solidFill>
                <a:latin typeface="+mn-lt"/>
              </a:rPr>
              <a:t>Развитие</a:t>
            </a:r>
            <a:r>
              <a:rPr lang="ru-RU" sz="1200" i="1" dirty="0">
                <a:latin typeface="+mn-lt"/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1626" y="2166705"/>
            <a:ext cx="2280134" cy="80791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214313" indent="-214313">
              <a:buFont typeface="Wingdings" panose="05000000000000000000" pitchFamily="2" charset="2"/>
              <a:buChar char="ü"/>
            </a:pPr>
            <a:r>
              <a:rPr lang="ru-RU" sz="1200" i="1" dirty="0">
                <a:latin typeface="+mn-lt"/>
              </a:rPr>
              <a:t>Соблюдение законодательства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ru-RU" sz="1200" i="1" dirty="0">
                <a:solidFill>
                  <a:srgbClr val="FFC000"/>
                </a:solidFill>
                <a:latin typeface="+mn-lt"/>
              </a:rPr>
              <a:t>Текущие приоритеты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endParaRPr lang="ru-RU" sz="1200" i="1" dirty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88813" y="1594742"/>
            <a:ext cx="2111366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214313" indent="-214313">
              <a:buFont typeface="Wingdings" panose="05000000000000000000" pitchFamily="2" charset="2"/>
              <a:buChar char="ü"/>
            </a:pPr>
            <a:r>
              <a:rPr lang="ru-RU" sz="1200" i="1" dirty="0">
                <a:latin typeface="+mn-lt"/>
              </a:rPr>
              <a:t>Этика бизнеса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ru-RU" sz="1200" i="1" dirty="0">
                <a:solidFill>
                  <a:srgbClr val="FFC000"/>
                </a:solidFill>
                <a:latin typeface="+mn-lt"/>
              </a:rPr>
              <a:t>Практики работы с партнерами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04493" y="800875"/>
            <a:ext cx="2329009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257175" indent="-257175">
              <a:buFont typeface="Wingdings" panose="05000000000000000000" pitchFamily="2" charset="2"/>
              <a:buChar char="ü"/>
            </a:pPr>
            <a:r>
              <a:rPr lang="ru-RU" sz="1200" i="1" dirty="0">
                <a:latin typeface="+mn-lt"/>
              </a:rPr>
              <a:t>Финансовые показатели</a:t>
            </a:r>
          </a:p>
          <a:p>
            <a:pPr marL="257175" indent="-257175">
              <a:buFont typeface="Wingdings" panose="05000000000000000000" pitchFamily="2" charset="2"/>
              <a:buChar char="ü"/>
            </a:pPr>
            <a:r>
              <a:rPr lang="ru-RU" sz="1200" i="1" dirty="0">
                <a:latin typeface="+mn-lt"/>
              </a:rPr>
              <a:t>Качество управления</a:t>
            </a:r>
          </a:p>
          <a:p>
            <a:pPr marL="257175" indent="-257175">
              <a:buFont typeface="Wingdings" panose="05000000000000000000" pitchFamily="2" charset="2"/>
              <a:buChar char="§"/>
            </a:pPr>
            <a:r>
              <a:rPr lang="ru-RU" sz="1200" i="1" dirty="0">
                <a:solidFill>
                  <a:srgbClr val="FFC000"/>
                </a:solidFill>
                <a:latin typeface="+mn-lt"/>
              </a:rPr>
              <a:t>Репутация</a:t>
            </a: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1635424" y="73972"/>
            <a:ext cx="7189550" cy="730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" tIns="27000" rIns="27000" bIns="27000" numCol="1" anchor="b" anchorCtr="0" compatLnSpc="1">
            <a:prstTxWarp prst="textNoShape">
              <a:avLst/>
            </a:prstTxWarp>
            <a:noAutofit/>
          </a:bodyPr>
          <a:lstStyle>
            <a:lvl1pPr algn="ctr" eaLnBrk="1" hangingPunct="1">
              <a:defRPr lang="ru-RU" sz="2400" b="1">
                <a:solidFill>
                  <a:schemeClr val="accent2"/>
                </a:solidFill>
                <a:latin typeface="Trebuchet MS" pitchFamily="34" charset="0"/>
                <a:ea typeface="+mj-ea"/>
                <a:cs typeface="+mj-cs"/>
              </a:defRPr>
            </a:lvl1pPr>
            <a:lvl2pPr eaLnBrk="1" hangingPunct="1">
              <a:defRPr sz="2700" b="1">
                <a:solidFill>
                  <a:srgbClr val="D47519"/>
                </a:solidFill>
                <a:latin typeface="Trebuchet MS" pitchFamily="34" charset="0"/>
              </a:defRPr>
            </a:lvl2pPr>
            <a:lvl3pPr eaLnBrk="1" hangingPunct="1">
              <a:defRPr sz="2700" b="1">
                <a:solidFill>
                  <a:srgbClr val="D47519"/>
                </a:solidFill>
                <a:latin typeface="Trebuchet MS" pitchFamily="34" charset="0"/>
              </a:defRPr>
            </a:lvl3pPr>
            <a:lvl4pPr eaLnBrk="1" hangingPunct="1">
              <a:defRPr sz="2700" b="1">
                <a:solidFill>
                  <a:srgbClr val="D47519"/>
                </a:solidFill>
                <a:latin typeface="Trebuchet MS" pitchFamily="34" charset="0"/>
              </a:defRPr>
            </a:lvl4pPr>
            <a:lvl5pPr eaLnBrk="1" hangingPunct="1">
              <a:defRPr sz="2700" b="1">
                <a:solidFill>
                  <a:srgbClr val="D47519"/>
                </a:solidFill>
                <a:latin typeface="Trebuchet MS" pitchFamily="34" charset="0"/>
              </a:defRPr>
            </a:lvl5pPr>
            <a:lvl6pPr marL="342900" algn="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0141B"/>
                </a:solidFill>
                <a:latin typeface="Calibri" pitchFamily="34" charset="0"/>
              </a:defRPr>
            </a:lvl6pPr>
            <a:lvl7pPr marL="685800" algn="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0141B"/>
                </a:solidFill>
                <a:latin typeface="Calibri" pitchFamily="34" charset="0"/>
              </a:defRPr>
            </a:lvl7pPr>
            <a:lvl8pPr marL="1028700" algn="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0141B"/>
                </a:solidFill>
                <a:latin typeface="Calibri" pitchFamily="34" charset="0"/>
              </a:defRPr>
            </a:lvl8pPr>
            <a:lvl9pPr marL="1371600" algn="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0141B"/>
                </a:solidFill>
                <a:latin typeface="Calibri" pitchFamily="34" charset="0"/>
              </a:defRPr>
            </a:lvl9pPr>
          </a:lstStyle>
          <a:p>
            <a:r>
              <a:rPr lang="ru-RU" dirty="0"/>
              <a:t>Пространство для базовых индикаторов на основе ключевых интересов </a:t>
            </a:r>
            <a:r>
              <a:rPr lang="ru-RU" dirty="0" err="1"/>
              <a:t>стейкхолдеров</a:t>
            </a:r>
            <a:r>
              <a:rPr lang="ru-RU" dirty="0"/>
              <a:t>  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48998" y="4664701"/>
            <a:ext cx="2891316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214313" indent="-214313">
              <a:buFont typeface="Wingdings" panose="05000000000000000000" pitchFamily="2" charset="2"/>
              <a:buChar char="ü"/>
            </a:pPr>
            <a:r>
              <a:rPr lang="ru-RU" sz="1200" i="1" dirty="0">
                <a:latin typeface="+mn-lt"/>
              </a:rPr>
              <a:t>- аспект входит в базу УР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ru-RU" sz="1200" i="1" dirty="0">
                <a:solidFill>
                  <a:srgbClr val="FFC000"/>
                </a:solidFill>
                <a:latin typeface="+mn-lt"/>
              </a:rPr>
              <a:t>- дополнительный аспект </a:t>
            </a:r>
          </a:p>
        </p:txBody>
      </p:sp>
    </p:spTree>
    <p:extLst>
      <p:ext uri="{BB962C8B-B14F-4D97-AF65-F5344CB8AC3E}">
        <p14:creationId xmlns:p14="http://schemas.microsoft.com/office/powerpoint/2010/main" val="202205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8307" y="361087"/>
            <a:ext cx="3776918" cy="4232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3670" y="521458"/>
            <a:ext cx="1573715" cy="1645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1714500" y="4771234"/>
            <a:ext cx="5429250" cy="368996"/>
          </a:xfrm>
          <a:prstGeom prst="rect">
            <a:avLst/>
          </a:prstGeom>
        </p:spPr>
        <p:txBody>
          <a:bodyPr lIns="68580" tIns="34290" rIns="68580" bIns="34290">
            <a:noAutofit/>
          </a:bodyPr>
          <a:lstStyle>
            <a:lvl1pPr marL="441325" indent="-44132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Tx/>
              <a:buBlip>
                <a:blip r:embed="rId4"/>
              </a:buBlip>
              <a:defRPr lang="ru-RU" sz="2800" kern="120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itchFamily="34" charset="0"/>
              <a:buChar char="–"/>
              <a:defRPr lang="ru-RU" sz="240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Font typeface="Wingdings 3" pitchFamily="18" charset="2"/>
              <a:buChar char="}"/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25"/>
              </a:spcAft>
              <a:buNone/>
            </a:pPr>
            <a:r>
              <a:rPr lang="en-US" sz="800" dirty="0">
                <a:latin typeface="+mn-lt"/>
              </a:rPr>
              <a:t>100 </a:t>
            </a:r>
            <a:r>
              <a:rPr lang="en-US" sz="800" dirty="0" err="1">
                <a:latin typeface="+mn-lt"/>
              </a:rPr>
              <a:t>Ul</a:t>
            </a:r>
            <a:r>
              <a:rPr lang="en-US" sz="800" dirty="0">
                <a:latin typeface="+mn-lt"/>
              </a:rPr>
              <a:t>. Novaya, </a:t>
            </a:r>
            <a:r>
              <a:rPr lang="en-US" sz="800" dirty="0" err="1">
                <a:latin typeface="+mn-lt"/>
              </a:rPr>
              <a:t>Skolkovo</a:t>
            </a:r>
            <a:r>
              <a:rPr lang="en-US" sz="800" dirty="0">
                <a:latin typeface="+mn-lt"/>
              </a:rPr>
              <a:t>, </a:t>
            </a:r>
            <a:r>
              <a:rPr lang="en-US" sz="800" dirty="0" err="1">
                <a:latin typeface="+mn-lt"/>
              </a:rPr>
              <a:t>Odintsovsky</a:t>
            </a:r>
            <a:r>
              <a:rPr lang="en-US" sz="800" dirty="0">
                <a:latin typeface="+mn-lt"/>
              </a:rPr>
              <a:t> district, Moscow region, Russia</a:t>
            </a:r>
          </a:p>
          <a:p>
            <a:pPr marL="0" indent="0" algn="ctr">
              <a:spcBef>
                <a:spcPts val="0"/>
              </a:spcBef>
              <a:spcAft>
                <a:spcPts val="225"/>
              </a:spcAft>
              <a:buNone/>
            </a:pPr>
            <a:r>
              <a:rPr lang="en-US" sz="800" dirty="0" err="1">
                <a:latin typeface="+mn-lt"/>
              </a:rPr>
              <a:t>tel</a:t>
            </a:r>
            <a:r>
              <a:rPr lang="en-US" sz="800" dirty="0">
                <a:latin typeface="+mn-lt"/>
              </a:rPr>
              <a:t>: +7 495 539 30 03 | fax: +7 495 994 46 68 | </a:t>
            </a:r>
            <a:r>
              <a:rPr lang="en-US" sz="800" dirty="0">
                <a:latin typeface="+mn-lt"/>
                <a:hlinkClick r:id="rId5"/>
              </a:rPr>
              <a:t>iems@skolkovo.ru</a:t>
            </a:r>
            <a:r>
              <a:rPr lang="en-US" sz="800" dirty="0">
                <a:latin typeface="+mn-lt"/>
              </a:rPr>
              <a:t> | </a:t>
            </a:r>
            <a:r>
              <a:rPr lang="en-US" sz="800" dirty="0">
                <a:latin typeface="+mn-lt"/>
                <a:hlinkClick r:id="rId6"/>
              </a:rPr>
              <a:t>www.iems.skolkovo.ru</a:t>
            </a:r>
            <a:r>
              <a:rPr lang="ru-RU" sz="800" dirty="0">
                <a:latin typeface="+mn-lt"/>
              </a:rPr>
              <a:t> </a:t>
            </a:r>
            <a:r>
              <a:rPr lang="en-US" sz="800" dirty="0">
                <a:latin typeface="+mn-lt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9027" y="2536906"/>
            <a:ext cx="4556756" cy="14080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1200" b="1" dirty="0">
                <a:latin typeface="+mn-lt"/>
              </a:rPr>
              <a:t>Наталья Зайцева</a:t>
            </a:r>
            <a:endParaRPr lang="ru-RU" sz="1200" dirty="0">
              <a:latin typeface="+mn-lt"/>
            </a:endParaRPr>
          </a:p>
          <a:p>
            <a:endParaRPr lang="ru-RU" sz="300" b="1" dirty="0">
              <a:latin typeface="+mn-lt"/>
            </a:endParaRPr>
          </a:p>
          <a:p>
            <a:r>
              <a:rPr lang="ru-RU" sz="1200" b="1" dirty="0">
                <a:latin typeface="+mn-lt"/>
              </a:rPr>
              <a:t>Руководитель центра устойчивого развития бизнеса</a:t>
            </a:r>
            <a:endParaRPr lang="ru-RU" sz="1200" dirty="0">
              <a:latin typeface="+mn-lt"/>
            </a:endParaRPr>
          </a:p>
          <a:p>
            <a:r>
              <a:rPr lang="ru-RU" sz="1200" dirty="0">
                <a:latin typeface="+mn-lt"/>
              </a:rPr>
              <a:t>Институт исследований развивающихся рынков</a:t>
            </a:r>
          </a:p>
          <a:p>
            <a:r>
              <a:rPr lang="ru-RU" sz="1200" dirty="0">
                <a:latin typeface="+mn-lt"/>
              </a:rPr>
              <a:t>Московская школа управления СКОЛКОВО </a:t>
            </a:r>
          </a:p>
          <a:p>
            <a:r>
              <a:rPr lang="en-US" sz="1200" dirty="0" err="1">
                <a:latin typeface="+mn-lt"/>
              </a:rPr>
              <a:t>tel</a:t>
            </a:r>
            <a:r>
              <a:rPr lang="en-US" sz="1200" dirty="0">
                <a:latin typeface="+mn-lt"/>
              </a:rPr>
              <a:t>/fax: +7 916 44 00 452</a:t>
            </a:r>
            <a:endParaRPr lang="ru-RU" sz="1200" dirty="0">
              <a:latin typeface="+mn-lt"/>
            </a:endParaRPr>
          </a:p>
          <a:p>
            <a:r>
              <a:rPr lang="en-US" sz="1200" u="sng" dirty="0">
                <a:latin typeface="+mn-lt"/>
                <a:hlinkClick r:id="rId7"/>
              </a:rPr>
              <a:t>Natalia_Zaitseva@skolkovo.ru</a:t>
            </a:r>
            <a:endParaRPr lang="ru-RU" sz="1200" dirty="0">
              <a:latin typeface="+mn-lt"/>
            </a:endParaRPr>
          </a:p>
          <a:p>
            <a:r>
              <a:rPr lang="en-US" sz="1200" dirty="0">
                <a:latin typeface="+mn-lt"/>
                <a:hlinkClick r:id="rId8"/>
              </a:rPr>
              <a:t>www.skolkovo.ru</a:t>
            </a:r>
            <a:endParaRPr lang="ru-RU" sz="1200" dirty="0"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54" y="1131462"/>
            <a:ext cx="1028700" cy="1339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89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genda and Process">
  <a:themeElements>
    <a:clrScheme name="Research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1E4385"/>
      </a:accent1>
      <a:accent2>
        <a:srgbClr val="1362AA"/>
      </a:accent2>
      <a:accent3>
        <a:srgbClr val="67A7DE"/>
      </a:accent3>
      <a:accent4>
        <a:srgbClr val="162D5E"/>
      </a:accent4>
      <a:accent5>
        <a:srgbClr val="C6C7CB"/>
      </a:accent5>
      <a:accent6>
        <a:srgbClr val="7A8B9E"/>
      </a:accent6>
      <a:hlink>
        <a:srgbClr val="009999"/>
      </a:hlink>
      <a:folHlink>
        <a:srgbClr val="006666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Тема Office 1">
        <a:dk1>
          <a:srgbClr val="000000"/>
        </a:dk1>
        <a:lt1>
          <a:srgbClr val="FFFFFF"/>
        </a:lt1>
        <a:dk2>
          <a:srgbClr val="323232"/>
        </a:dk2>
        <a:lt2>
          <a:srgbClr val="E3DED1"/>
        </a:lt2>
        <a:accent1>
          <a:srgbClr val="F07F09"/>
        </a:accent1>
        <a:accent2>
          <a:srgbClr val="9F2936"/>
        </a:accent2>
        <a:accent3>
          <a:srgbClr val="FFFFFF"/>
        </a:accent3>
        <a:accent4>
          <a:srgbClr val="000000"/>
        </a:accent4>
        <a:accent5>
          <a:srgbClr val="F6C0AA"/>
        </a:accent5>
        <a:accent6>
          <a:srgbClr val="902430"/>
        </a:accent6>
        <a:hlink>
          <a:srgbClr val="6B9F25"/>
        </a:hlink>
        <a:folHlink>
          <a:srgbClr val="B26B0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32866</TotalTime>
  <Words>678</Words>
  <Application>Microsoft Office PowerPoint</Application>
  <PresentationFormat>On-screen Show (16:9)</PresentationFormat>
  <Paragraphs>181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Georgia</vt:lpstr>
      <vt:lpstr>Trebuchet MS</vt:lpstr>
      <vt:lpstr>Wingdings</vt:lpstr>
      <vt:lpstr>Wingdings 3</vt:lpstr>
      <vt:lpstr>Agenda and Process</vt:lpstr>
      <vt:lpstr>БАЗОВЫЕ ИНДИКАТОРЫ И УЧЕТ ОТРАСЛЕВОЙ СПЕЦИФИКИ</vt:lpstr>
      <vt:lpstr> </vt:lpstr>
      <vt:lpstr>Сравнение значимости аспектов (и индикаторов) для компаний и инвесторов</vt:lpstr>
      <vt:lpstr>Сравнение значимости аспектов для компаний из разных индустрий</vt:lpstr>
      <vt:lpstr>Проблемы, связанные с использованием специализированных индикаторов</vt:lpstr>
      <vt:lpstr>Пространство для базовых индикаторов в рамках стратегий УР компаний в России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SKOLKOVO Business School – Ernst &amp; Young Institute for Emerging Market Studies (IEMS)</dc:title>
  <dc:creator>Dmitry Ontoev</dc:creator>
  <cp:lastModifiedBy>Natalia Zaitseva</cp:lastModifiedBy>
  <cp:revision>1581</cp:revision>
  <cp:lastPrinted>2016-11-09T22:26:58Z</cp:lastPrinted>
  <dcterms:created xsi:type="dcterms:W3CDTF">2012-08-17T12:30:55Z</dcterms:created>
  <dcterms:modified xsi:type="dcterms:W3CDTF">2018-05-16T15:06:12Z</dcterms:modified>
</cp:coreProperties>
</file>