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3" r:id="rId5"/>
    <p:sldId id="258" r:id="rId6"/>
    <p:sldId id="262" r:id="rId7"/>
    <p:sldId id="260" r:id="rId8"/>
    <p:sldId id="264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731000" cy="98679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B78639-2459-4EC4-8337-E44C957A8F16}" type="doc">
      <dgm:prSet loTypeId="urn:microsoft.com/office/officeart/2005/8/layout/arrow5" loCatId="process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362C701-C71B-485F-97F2-EBAEADE35974}">
      <dgm:prSet phldrT="[Текст]" custT="1"/>
      <dgm:spPr/>
      <dgm:t>
        <a:bodyPr/>
        <a:lstStyle/>
        <a:p>
          <a:r>
            <a:rPr lang="ru-RU" sz="2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ОБРАЗОВАТЕЛЬНЫЙ СТАНДАРТ</a:t>
          </a:r>
          <a:endParaRPr lang="ru-RU" sz="24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C5C54891-336C-4D6D-89BC-E0A9A5B2C0F2}" type="parTrans" cxnId="{67832AFF-D61F-498F-BE78-96A15F64968C}">
      <dgm:prSet/>
      <dgm:spPr/>
      <dgm:t>
        <a:bodyPr/>
        <a:lstStyle/>
        <a:p>
          <a:endParaRPr lang="ru-RU"/>
        </a:p>
      </dgm:t>
    </dgm:pt>
    <dgm:pt modelId="{69A74AE0-9AB3-4044-891A-45C7DFC58B5E}" type="sibTrans" cxnId="{67832AFF-D61F-498F-BE78-96A15F64968C}">
      <dgm:prSet/>
      <dgm:spPr/>
      <dgm:t>
        <a:bodyPr/>
        <a:lstStyle/>
        <a:p>
          <a:endParaRPr lang="ru-RU"/>
        </a:p>
      </dgm:t>
    </dgm:pt>
    <dgm:pt modelId="{E40527BF-5A1A-457B-80E6-8E1C76F7FCA3}">
      <dgm:prSet phldrT="[Текст]"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r>
            <a:rPr lang="ru-RU" b="1" cap="none" spc="0" dirty="0" smtClean="0">
              <a:ln/>
              <a:solidFill>
                <a:schemeClr val="accent3"/>
              </a:solidFill>
              <a:effectLst/>
            </a:rPr>
            <a:t>ПРОФЕССИОНАЛЬНЫЙ СТАНДАРТ</a:t>
          </a:r>
          <a:endParaRPr lang="ru-RU" b="1" cap="none" spc="0" dirty="0">
            <a:ln/>
            <a:solidFill>
              <a:schemeClr val="accent3"/>
            </a:solidFill>
            <a:effectLst/>
          </a:endParaRPr>
        </a:p>
      </dgm:t>
    </dgm:pt>
    <dgm:pt modelId="{F133E170-6F31-4BAD-BE8B-A4DA123B2D3D}" type="parTrans" cxnId="{938492D6-C45A-483C-85AD-4459844CAFD0}">
      <dgm:prSet/>
      <dgm:spPr/>
      <dgm:t>
        <a:bodyPr/>
        <a:lstStyle/>
        <a:p>
          <a:endParaRPr lang="ru-RU"/>
        </a:p>
      </dgm:t>
    </dgm:pt>
    <dgm:pt modelId="{C8528B40-8B24-4DF3-B9E4-FD2D9F12AAF0}" type="sibTrans" cxnId="{938492D6-C45A-483C-85AD-4459844CAFD0}">
      <dgm:prSet/>
      <dgm:spPr/>
      <dgm:t>
        <a:bodyPr/>
        <a:lstStyle/>
        <a:p>
          <a:endParaRPr lang="ru-RU"/>
        </a:p>
      </dgm:t>
    </dgm:pt>
    <dgm:pt modelId="{4A71F160-7E12-4EF4-815E-9C84F89341CD}" type="pres">
      <dgm:prSet presAssocID="{D0B78639-2459-4EC4-8337-E44C957A8F1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7E8DD1-1AC2-4D97-90C6-53CC7505A23E}" type="pres">
      <dgm:prSet presAssocID="{6362C701-C71B-485F-97F2-EBAEADE35974}" presName="arrow" presStyleLbl="node1" presStyleIdx="0" presStyleCnt="2" custScaleX="61278" custScaleY="106021" custRadScaleRad="106493" custRadScaleInc="33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06674C-EF81-4DC9-959D-F45BF3DAC1A9}" type="pres">
      <dgm:prSet presAssocID="{E40527BF-5A1A-457B-80E6-8E1C76F7FCA3}" presName="arrow" presStyleLbl="node1" presStyleIdx="1" presStyleCnt="2" custScaleX="65031" custScaleY="97613" custRadScaleRad="101761" custRadScaleInc="-39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DF035A-05F5-415C-A2DB-4282D1D9D76B}" type="presOf" srcId="{6362C701-C71B-485F-97F2-EBAEADE35974}" destId="{D87E8DD1-1AC2-4D97-90C6-53CC7505A23E}" srcOrd="0" destOrd="0" presId="urn:microsoft.com/office/officeart/2005/8/layout/arrow5"/>
    <dgm:cxn modelId="{B2685B2C-33D1-4DC3-B02F-77E79E7BB67D}" type="presOf" srcId="{E40527BF-5A1A-457B-80E6-8E1C76F7FCA3}" destId="{D906674C-EF81-4DC9-959D-F45BF3DAC1A9}" srcOrd="0" destOrd="0" presId="urn:microsoft.com/office/officeart/2005/8/layout/arrow5"/>
    <dgm:cxn modelId="{67832AFF-D61F-498F-BE78-96A15F64968C}" srcId="{D0B78639-2459-4EC4-8337-E44C957A8F16}" destId="{6362C701-C71B-485F-97F2-EBAEADE35974}" srcOrd="0" destOrd="0" parTransId="{C5C54891-336C-4D6D-89BC-E0A9A5B2C0F2}" sibTransId="{69A74AE0-9AB3-4044-891A-45C7DFC58B5E}"/>
    <dgm:cxn modelId="{938492D6-C45A-483C-85AD-4459844CAFD0}" srcId="{D0B78639-2459-4EC4-8337-E44C957A8F16}" destId="{E40527BF-5A1A-457B-80E6-8E1C76F7FCA3}" srcOrd="1" destOrd="0" parTransId="{F133E170-6F31-4BAD-BE8B-A4DA123B2D3D}" sibTransId="{C8528B40-8B24-4DF3-B9E4-FD2D9F12AAF0}"/>
    <dgm:cxn modelId="{4DE16012-3C94-48B5-BFC3-BA98D74FBE92}" type="presOf" srcId="{D0B78639-2459-4EC4-8337-E44C957A8F16}" destId="{4A71F160-7E12-4EF4-815E-9C84F89341CD}" srcOrd="0" destOrd="0" presId="urn:microsoft.com/office/officeart/2005/8/layout/arrow5"/>
    <dgm:cxn modelId="{776B62F9-7DEB-4717-9413-B758AC86A7BB}" type="presParOf" srcId="{4A71F160-7E12-4EF4-815E-9C84F89341CD}" destId="{D87E8DD1-1AC2-4D97-90C6-53CC7505A23E}" srcOrd="0" destOrd="0" presId="urn:microsoft.com/office/officeart/2005/8/layout/arrow5"/>
    <dgm:cxn modelId="{AC8ADFCF-9455-4374-B6A7-084AE81273E3}" type="presParOf" srcId="{4A71F160-7E12-4EF4-815E-9C84F89341CD}" destId="{D906674C-EF81-4DC9-959D-F45BF3DAC1A9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6276D4-72E6-4322-87B8-02A0E9E0DEAE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DD99609A-9E07-498A-BF13-FDEC31C16741}" type="pres">
      <dgm:prSet presAssocID="{DE6276D4-72E6-4322-87B8-02A0E9E0DEAE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E46C6868-BE38-42BE-A6BC-0E3A5288DFE4}" type="presOf" srcId="{DE6276D4-72E6-4322-87B8-02A0E9E0DEAE}" destId="{DD99609A-9E07-498A-BF13-FDEC31C16741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7E8DD1-1AC2-4D97-90C6-53CC7505A23E}">
      <dsp:nvSpPr>
        <dsp:cNvPr id="0" name=""/>
        <dsp:cNvSpPr/>
      </dsp:nvSpPr>
      <dsp:spPr>
        <a:xfrm rot="16200000">
          <a:off x="734823" y="219056"/>
          <a:ext cx="2442671" cy="4226222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ОБРАЗОВАТЕЛЬНЫЙ СТАНДАРТ</a:t>
          </a:r>
          <a:endParaRPr lang="ru-RU" sz="24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sp:txBody>
      <dsp:txXfrm rot="5400000">
        <a:off x="-156953" y="1721500"/>
        <a:ext cx="3798755" cy="1221335"/>
      </dsp:txXfrm>
    </dsp:sp>
    <dsp:sp modelId="{D906674C-EF81-4DC9-959D-F45BF3DAC1A9}">
      <dsp:nvSpPr>
        <dsp:cNvPr id="0" name=""/>
        <dsp:cNvSpPr/>
      </dsp:nvSpPr>
      <dsp:spPr>
        <a:xfrm rot="5400000">
          <a:off x="4923099" y="358728"/>
          <a:ext cx="2592273" cy="3891061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cap="none" spc="0" dirty="0" smtClean="0">
              <a:ln/>
              <a:solidFill>
                <a:schemeClr val="accent3"/>
              </a:solidFill>
              <a:effectLst/>
            </a:rPr>
            <a:t>ПРОФЕССИОНАЛЬНЫЙ СТАНДАРТ</a:t>
          </a:r>
          <a:endParaRPr lang="ru-RU" sz="1900" b="1" kern="1200" cap="none" spc="0" dirty="0">
            <a:ln/>
            <a:solidFill>
              <a:schemeClr val="accent3"/>
            </a:solidFill>
            <a:effectLst/>
          </a:endParaRPr>
        </a:p>
      </dsp:txBody>
      <dsp:txXfrm rot="-5400000">
        <a:off x="4727353" y="1656190"/>
        <a:ext cx="3437413" cy="12961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FE08-81ED-4413-8144-FF429C45BA2A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AE93-53DF-4BC8-B6CA-D1DF700C4D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225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FE08-81ED-4413-8144-FF429C45BA2A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AE93-53DF-4BC8-B6CA-D1DF700C4D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258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FE08-81ED-4413-8144-FF429C45BA2A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AE93-53DF-4BC8-B6CA-D1DF700C4D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782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FE08-81ED-4413-8144-FF429C45BA2A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AE93-53DF-4BC8-B6CA-D1DF700C4D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596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FE08-81ED-4413-8144-FF429C45BA2A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AE93-53DF-4BC8-B6CA-D1DF700C4D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30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FE08-81ED-4413-8144-FF429C45BA2A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AE93-53DF-4BC8-B6CA-D1DF700C4D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012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FE08-81ED-4413-8144-FF429C45BA2A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AE93-53DF-4BC8-B6CA-D1DF700C4D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590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FE08-81ED-4413-8144-FF429C45BA2A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AE93-53DF-4BC8-B6CA-D1DF700C4D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152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FE08-81ED-4413-8144-FF429C45BA2A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AE93-53DF-4BC8-B6CA-D1DF700C4D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72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FE08-81ED-4413-8144-FF429C45BA2A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AE93-53DF-4BC8-B6CA-D1DF700C4D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244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FE08-81ED-4413-8144-FF429C45BA2A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AE93-53DF-4BC8-B6CA-D1DF700C4D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675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3FE08-81ED-4413-8144-FF429C45BA2A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6AE93-53DF-4BC8-B6CA-D1DF700C4D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708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1408E05B5D5C33A6BB4DB0D77AC463308D21046626E6EDBEAE9089518CFF0367FFFF94B368BFD6D122HDL" TargetMode="External"/><Relationship Id="rId2" Type="http://schemas.openxmlformats.org/officeDocument/2006/relationships/hyperlink" Target="consultantplus://offline/ref=1408E05B5D5C33A6BB4DB0D77AC463308D21046626E3EDBEAE9089518CFF0367FFFF94B368BFD6D122HD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1408E05B5D5C33A6BB4DB0D77AC463308D220D6D2BE2EDBEAE9089518CFF0367FFFF94B368BFD6D122HD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3812" y="1484784"/>
            <a:ext cx="7772400" cy="489654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dirty="0" smtClean="0">
                <a:ln w="900" cmpd="sng">
                  <a:solidFill>
                    <a:schemeClr val="tx2">
                      <a:lumMod val="60000"/>
                      <a:lumOff val="40000"/>
                      <a:alpha val="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Вопросы синхронизации требований сферы труда и системы профессионального образования и обучения</a:t>
            </a:r>
            <a:br>
              <a:rPr lang="ru-RU" sz="4000" b="1" dirty="0" smtClean="0">
                <a:ln w="900" cmpd="sng">
                  <a:solidFill>
                    <a:schemeClr val="tx2">
                      <a:lumMod val="60000"/>
                      <a:lumOff val="40000"/>
                      <a:alpha val="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endParaRPr lang="ru-RU" sz="4000" b="1" dirty="0">
              <a:ln w="900" cmpd="sng">
                <a:solidFill>
                  <a:schemeClr val="tx2">
                    <a:lumMod val="60000"/>
                    <a:lumOff val="40000"/>
                    <a:alpha val="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9612" y="4941168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60648"/>
            <a:ext cx="8568952" cy="1080120"/>
          </a:xfrm>
          <a:prstGeom prst="rect">
            <a:avLst/>
          </a:prstGeom>
          <a:solidFill>
            <a:schemeClr val="accent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Отраслевой Совет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по профессиональным квалификациям </a:t>
            </a:r>
            <a:endParaRPr lang="ru-RU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в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лифтовой отрасли и сфере вертикального транспорта 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2400" b="1" i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Модель </a:t>
            </a:r>
            <a:r>
              <a:rPr lang="ru-RU" sz="2400" b="1" i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ru-RU" sz="2400" b="1" i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2400" b="1" i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400" b="1" i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ФГОС - </a:t>
            </a:r>
            <a:r>
              <a:rPr lang="ru-RU" sz="2400" b="1" i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несколько </a:t>
            </a:r>
            <a:r>
              <a:rPr lang="ru-RU" sz="2400" b="1" i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профессиональных стандартов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372" y="1556792"/>
            <a:ext cx="8229600" cy="4224803"/>
          </a:xfrm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5" name="Выгнутая влево стрелка 4"/>
          <p:cNvSpPr/>
          <p:nvPr/>
        </p:nvSpPr>
        <p:spPr>
          <a:xfrm rot="17104387">
            <a:off x="4406095" y="3664012"/>
            <a:ext cx="720080" cy="244538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лево стрелка 5"/>
          <p:cNvSpPr/>
          <p:nvPr/>
        </p:nvSpPr>
        <p:spPr>
          <a:xfrm rot="17104387">
            <a:off x="4024339" y="3107114"/>
            <a:ext cx="732757" cy="241012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лево стрелка 6"/>
          <p:cNvSpPr/>
          <p:nvPr/>
        </p:nvSpPr>
        <p:spPr>
          <a:xfrm rot="17466399">
            <a:off x="3984045" y="2781292"/>
            <a:ext cx="602009" cy="177678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лево стрелка 7"/>
          <p:cNvSpPr/>
          <p:nvPr/>
        </p:nvSpPr>
        <p:spPr>
          <a:xfrm rot="17104387">
            <a:off x="3816479" y="2387650"/>
            <a:ext cx="720080" cy="122413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2492896"/>
            <a:ext cx="3312368" cy="28803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ФГОС </a:t>
            </a:r>
            <a:r>
              <a:rPr lang="ru-RU" sz="2800" b="1" baseline="30000" dirty="0" smtClean="0">
                <a:solidFill>
                  <a:schemeClr val="tx1"/>
                </a:solidFill>
              </a:rPr>
              <a:t>*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0" name="Овал 19"/>
          <p:cNvSpPr/>
          <p:nvPr/>
        </p:nvSpPr>
        <p:spPr>
          <a:xfrm>
            <a:off x="4774041" y="2146010"/>
            <a:ext cx="3116340" cy="108012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Профессиональный стандарт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5076056" y="2909594"/>
            <a:ext cx="3150204" cy="108012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Профессиональный стандарт</a:t>
            </a:r>
          </a:p>
        </p:txBody>
      </p:sp>
      <p:sp>
        <p:nvSpPr>
          <p:cNvPr id="22" name="Овал 21"/>
          <p:cNvSpPr/>
          <p:nvPr/>
        </p:nvSpPr>
        <p:spPr>
          <a:xfrm>
            <a:off x="5436096" y="3518614"/>
            <a:ext cx="3170876" cy="108012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Профессиональный стандарт</a:t>
            </a:r>
          </a:p>
        </p:txBody>
      </p:sp>
      <p:sp>
        <p:nvSpPr>
          <p:cNvPr id="24" name="Овал 23"/>
          <p:cNvSpPr/>
          <p:nvPr/>
        </p:nvSpPr>
        <p:spPr>
          <a:xfrm>
            <a:off x="5868144" y="4221087"/>
            <a:ext cx="3131840" cy="108012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Профессиональный стандарт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67544" y="5805264"/>
            <a:ext cx="8139428" cy="86409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* Пример, ФГОС </a:t>
            </a:r>
            <a:r>
              <a:rPr lang="ru-RU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СПО 13.01.14 «Электромеханик по лифтам»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5815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08112"/>
          </a:xfrm>
        </p:spPr>
        <p:txBody>
          <a:bodyPr>
            <a:noAutofit/>
          </a:bodyPr>
          <a:lstStyle/>
          <a:p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ФГОС 13.02.11 «Техническая эксплуатация и обслуживание электрического и электромеханического оборудования (по отраслям)» и ПС «электромеханик по лифтам» (ОТФ С и ОТФ 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)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5360662"/>
              </p:ext>
            </p:extLst>
          </p:nvPr>
        </p:nvGraphicFramePr>
        <p:xfrm>
          <a:off x="107504" y="1196753"/>
          <a:ext cx="9036496" cy="5884834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296223"/>
                <a:gridCol w="184057"/>
                <a:gridCol w="4556216"/>
              </a:tblGrid>
              <a:tr h="923476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ФГОС 13.02.11 </a:t>
                      </a:r>
                      <a:r>
                        <a:rPr lang="ru-RU" sz="1400" dirty="0">
                          <a:effectLst/>
                        </a:rPr>
                        <a:t>«Техническая эксплуатация и обслуживание электрического и электромеханического оборудования (по отраслям)»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75" marR="56575" marT="0" marB="0"/>
                </a:tc>
                <a:tc rowSpan="5"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 indent="45021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 indent="45021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 indent="45021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 indent="45021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 indent="45021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ПС 16.003 </a:t>
                      </a:r>
                      <a:r>
                        <a:rPr lang="ru-RU" sz="1800" dirty="0">
                          <a:effectLst/>
                        </a:rPr>
                        <a:t>«Электромеханик по лифтам»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75" marR="56575" marT="0" marB="0"/>
                </a:tc>
              </a:tr>
              <a:tr h="732707">
                <a:tc rowSpan="2">
                  <a:txBody>
                    <a:bodyPr/>
                    <a:lstStyle/>
                    <a:p>
                      <a:pPr indent="45021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Вид профессиональной деятельности  (ВПД) – Организация технического обслуживания и ремонта электрического и электромеханического оборудования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75" marR="5657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effectLst/>
                        </a:rPr>
                        <a:t>Вид профессиональной деятельности - Техническое обслуживание и ремонт лифтов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75" marR="56575" marT="0" marB="0"/>
                </a:tc>
              </a:tr>
              <a:tr h="1907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45021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effectLst/>
                        </a:rPr>
                        <a:t>Трудовые функции (ОТФ В и ОТФ С)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75" marR="56575" marT="0" marB="0"/>
                </a:tc>
              </a:tr>
              <a:tr h="373148">
                <a:tc>
                  <a:txBody>
                    <a:bodyPr/>
                    <a:lstStyle/>
                    <a:p>
                      <a:pPr indent="45021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Профессиональные компетенции (одного из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четырех ВПД данного ФГОС)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5" marR="5657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indent="45021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75" marR="56575" marT="0" marB="0"/>
                </a:tc>
              </a:tr>
              <a:tr h="554086">
                <a:tc>
                  <a:txBody>
                    <a:bodyPr/>
                    <a:lstStyle/>
                    <a:p>
                      <a:pPr indent="9017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Выполнение наладки, регулировки и проверки электрического и электромеханического оборудования;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75" marR="5657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effectLst/>
                        </a:rPr>
                        <a:t>Проверка параметров и регулировка механического и электрического оборудования лифта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75" marR="56575" marT="0" marB="0"/>
                </a:tc>
              </a:tr>
              <a:tr h="738781">
                <a:tc>
                  <a:txBody>
                    <a:bodyPr/>
                    <a:lstStyle/>
                    <a:p>
                      <a:pPr indent="450215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Организация и выполнение технического обслуживания и ремонта электрического и электромеханического оборудования;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75" marR="56575" marT="0" marB="0"/>
                </a:tc>
                <a:tc rowSpan="4">
                  <a:txBody>
                    <a:bodyPr/>
                    <a:lstStyle/>
                    <a:p>
                      <a:pPr indent="450215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indent="45021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effectLst/>
                        </a:rPr>
                        <a:t>Проверка правильности функционирования лифта во всех режимах работы лифта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75" marR="56575" marT="0" marB="0"/>
                </a:tc>
              </a:tr>
              <a:tr h="738781">
                <a:tc>
                  <a:txBody>
                    <a:bodyPr/>
                    <a:lstStyle/>
                    <a:p>
                      <a:pPr indent="450215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Осуществление диагностики и технического контроля при эксплуатации электрического и электромеханического оборудования;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75" marR="5657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effectLst/>
                        </a:rPr>
                        <a:t>Осмотр и выявление дефектов оборудования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75" marR="56575" marT="0" marB="0"/>
                </a:tc>
              </a:tr>
              <a:tr h="738781">
                <a:tc>
                  <a:txBody>
                    <a:bodyPr/>
                    <a:lstStyle/>
                    <a:p>
                      <a:pPr indent="450215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Составление отчетной документации по техническому обслуживанию и ремонту электрического и электромеханического оборудования;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75" marR="5657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effectLst/>
                        </a:rPr>
                        <a:t>Осуществление эвакуации пассажиров из остановившейся кабины лифта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75" marR="56575" marT="0" marB="0"/>
                </a:tc>
              </a:tr>
              <a:tr h="554086">
                <a:tc>
                  <a:txBody>
                    <a:bodyPr/>
                    <a:lstStyle/>
                    <a:p>
                      <a:pPr indent="450215" algn="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75" marR="5657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effectLst/>
                        </a:rPr>
                        <a:t>Осуществление ремонта механического,  гидравлического и электрического оборудования лифта	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75" marR="56575" marT="0" marB="0"/>
                </a:tc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4283968" y="3717032"/>
            <a:ext cx="864096" cy="0"/>
          </a:xfrm>
          <a:prstGeom prst="straightConnector1">
            <a:avLst/>
          </a:prstGeom>
          <a:ln w="317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139952" y="4725144"/>
            <a:ext cx="1008112" cy="1944216"/>
          </a:xfrm>
          <a:prstGeom prst="straightConnector1">
            <a:avLst/>
          </a:prstGeom>
          <a:ln w="317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3779912" y="5337212"/>
            <a:ext cx="2376264" cy="180020"/>
          </a:xfrm>
          <a:prstGeom prst="straightConnector1">
            <a:avLst/>
          </a:prstGeom>
          <a:ln w="317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6388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ФГОС и ПС редко имеют прямые взаимные соответствия: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52536" y="836712"/>
            <a:ext cx="9289032" cy="6021288"/>
          </a:xfrm>
        </p:spPr>
        <p:txBody>
          <a:bodyPr>
            <a:noAutofit/>
          </a:bodyPr>
          <a:lstStyle/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>
                <a:effectLst/>
                <a:latin typeface="Times New Roman"/>
                <a:ea typeface="Calibri"/>
                <a:cs typeface="Times New Roman"/>
              </a:rPr>
              <a:t>Образовательный стандарт (ФГОС) определяет рамочные требования к процессу и результатам профессионального образования. Образовательные задачи в стандарте формулируются обобщенно, а конкретизируются в образовательной программе, где учитываются отраслевая специфика и требования работодателей. Эта возможность заложена как в вариативной части (20- 50% времени, отводимого на учебные циклы) ФГОС, так и в свободной трактовке программ общепрофессиональных дисциплин и профессиональных модулей.</a:t>
            </a:r>
          </a:p>
          <a:p>
            <a:pPr marL="457200"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>
                <a:effectLst/>
                <a:latin typeface="Times New Roman"/>
                <a:ea typeface="Calibri"/>
                <a:cs typeface="Times New Roman"/>
              </a:rPr>
              <a:t>ФГОС высшего образования (ВО) по программам </a:t>
            </a:r>
            <a:r>
              <a:rPr lang="ru-RU" sz="1600" b="1" dirty="0" err="1" smtClean="0">
                <a:effectLst/>
                <a:latin typeface="Times New Roman"/>
                <a:ea typeface="Calibri"/>
                <a:cs typeface="Times New Roman"/>
              </a:rPr>
              <a:t>бакалавриата</a:t>
            </a:r>
            <a:r>
              <a:rPr lang="ru-RU" sz="1600" b="1" dirty="0" smtClean="0">
                <a:effectLst/>
                <a:latin typeface="Times New Roman"/>
                <a:ea typeface="Calibri"/>
                <a:cs typeface="Times New Roman"/>
              </a:rPr>
              <a:t>, магистратуры, </a:t>
            </a:r>
            <a:r>
              <a:rPr lang="ru-RU" sz="1600" b="1" dirty="0" err="1" smtClean="0">
                <a:effectLst/>
                <a:latin typeface="Times New Roman"/>
                <a:ea typeface="Calibri"/>
                <a:cs typeface="Times New Roman"/>
              </a:rPr>
              <a:t>специалитета</a:t>
            </a:r>
            <a:r>
              <a:rPr lang="ru-RU" sz="1600" b="1" dirty="0" smtClean="0">
                <a:effectLst/>
                <a:latin typeface="Times New Roman"/>
                <a:ea typeface="Calibri"/>
                <a:cs typeface="Times New Roman"/>
              </a:rPr>
              <a:t> наиболее широко охватывает область профессиональной деятельности. Наиболее узконаправленно формулируется ФГОС для получения образования по программам подготовки квалифицированных рабочих (СПО). ФГОС по программам подготовки специалистов среднего звена (СПО) занимает промежуточное положение.</a:t>
            </a: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>
                <a:effectLst/>
                <a:latin typeface="Times New Roman"/>
                <a:ea typeface="Calibri"/>
                <a:cs typeface="Times New Roman"/>
              </a:rPr>
              <a:t>Профессиональный стандарт - это описание требований к рабочему месту в системе отдельно взятого производственного процесса. Профессиональное образование (и ФГОС, соответственно) нацелено на становление профессионального мировоззрения, на определение молодого человека в сфере отрасли, освоение её языка. Профессиональное образование позволяет выпускнику иметь множественные варианты для развития профессиональной карьеры. Выпускники, освоившие одну и ту же программу, могут занять разные рабочие места а, следовательно,  решать разные задачи в различных условиях, в соответствии с разными профессиональными стандартами.</a:t>
            </a:r>
          </a:p>
        </p:txBody>
      </p:sp>
    </p:spTree>
    <p:extLst>
      <p:ext uri="{BB962C8B-B14F-4D97-AF65-F5344CB8AC3E}">
        <p14:creationId xmlns:p14="http://schemas.microsoft.com/office/powerpoint/2010/main" val="1737534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Предложения Отраслевого </a:t>
            </a:r>
            <a:r>
              <a:rPr lang="ru-RU" sz="3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совета в </a:t>
            </a:r>
            <a:r>
              <a:rPr lang="ru-RU" sz="31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лифтовой отрасли и сфере вертикального транспорта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Вносить 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изменения в Федеральные государственные образовательные стандарты стоит исключительно деликатно, не забывая об интересах их пользователей из других отраслей и о цели широкой базовой общепрофессиональной подготовки.</a:t>
            </a:r>
            <a:endParaRPr lang="ru-RU" sz="24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indent="450215" algn="just">
              <a:spcBef>
                <a:spcPts val="600"/>
              </a:spcBef>
              <a:spcAft>
                <a:spcPts val="600"/>
              </a:spcAft>
            </a:pPr>
            <a:r>
              <a:rPr lang="ru-RU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Целью соотнесения </a:t>
            </a:r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должно 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стать </a:t>
            </a:r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определение степени покрытия 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поля профессиональных квалификаций, как профессиональными стандартами, так и с другой стороны, образовательными стандартами профессионального образования. </a:t>
            </a:r>
            <a:endParaRPr lang="ru-RU" sz="2400" b="1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639456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4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0" indent="0" algn="ctr">
              <a:buNone/>
            </a:pP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Спасибо за внимание!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921671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Деятельность национального лифтового союза  в области разработки профессиональных стандартов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445624" cy="5328592"/>
          </a:xfrm>
        </p:spPr>
        <p:txBody>
          <a:bodyPr>
            <a:noAutofit/>
          </a:bodyPr>
          <a:lstStyle/>
          <a:p>
            <a:pPr indent="12700">
              <a:spcBef>
                <a:spcPts val="0"/>
              </a:spcBef>
              <a:buNone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соответствии с Планом-графиком подготовки профессиональных стандартов в 2013-2014 годах, утвержденном приказом Минтруда России от 30.11.2012 г. № 565 НЛС в инициативном порядке  разработал проекты следующих профессиональных стандартов:</a:t>
            </a:r>
          </a:p>
          <a:p>
            <a:pPr indent="12700">
              <a:spcBef>
                <a:spcPts val="0"/>
              </a:spcBef>
              <a:buNone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1600" b="1" dirty="0" smtClean="0">
                <a:ln w="190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ЭЛЕКТРОМЕХАНИК ПО ЛИФТАМ (утвержден приказом </a:t>
            </a:r>
            <a:r>
              <a:rPr lang="ru-RU" sz="1600" b="1" dirty="0" err="1" smtClean="0">
                <a:ln w="190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минтруда</a:t>
            </a:r>
            <a:r>
              <a:rPr lang="ru-RU" sz="1600" b="1" dirty="0" smtClean="0">
                <a:ln w="190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№ 754н от 21.12.2013);</a:t>
            </a:r>
            <a:br>
              <a:rPr lang="ru-RU" sz="1600" b="1" dirty="0" smtClean="0">
                <a:ln w="190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1600" b="1" dirty="0" smtClean="0">
                <a:ln w="190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СПЕЦИАЛИСТ ПО ОЦЕНКЕ СООТВЕТСТВИЯ ЛИФТОВ ТРЕБОВАНИЯМ БЕЗОПАСНОСТИ (утвержден приказом </a:t>
            </a:r>
            <a:r>
              <a:rPr lang="ru-RU" sz="1600" b="1" dirty="0" err="1" smtClean="0">
                <a:ln w="190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минтруда</a:t>
            </a:r>
            <a:r>
              <a:rPr lang="ru-RU" sz="1600" b="1" dirty="0" smtClean="0">
                <a:ln w="190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№ 756н от 21.12.2013);</a:t>
            </a:r>
            <a:br>
              <a:rPr lang="ru-RU" sz="1600" b="1" dirty="0" smtClean="0">
                <a:ln w="190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1600" b="1" dirty="0" smtClean="0">
                <a:ln w="190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ЭКСПЕРТ ОРГАНА ПО ОЦЕНКЕ СООТВЕТСТВИЯ  ЛИФТОВ ТРЕБОВАНИЯМ БЕЗОПАСНОСТИ (утвержден приказом </a:t>
            </a:r>
            <a:r>
              <a:rPr lang="ru-RU" sz="1600" b="1" dirty="0" err="1" smtClean="0">
                <a:ln w="190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минтруда</a:t>
            </a:r>
            <a:r>
              <a:rPr lang="ru-RU" sz="1600" b="1" dirty="0" smtClean="0">
                <a:ln w="190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№ 753н от 21.12.2013); </a:t>
            </a:r>
            <a:br>
              <a:rPr lang="ru-RU" sz="1600" b="1" dirty="0" smtClean="0">
                <a:ln w="190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1600" b="1" dirty="0" smtClean="0">
                <a:ln w="190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 СПЕЦИАЛИСТ ПО ЭКСПЛУАТАЦИИ ЛИФТОВОГО ОБОРУДОВАНИЯ (утвержден приказом </a:t>
            </a:r>
            <a:r>
              <a:rPr lang="ru-RU" sz="1600" b="1" dirty="0">
                <a:ln w="190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</a:t>
            </a:r>
            <a:r>
              <a:rPr lang="ru-RU" sz="1600" b="1" dirty="0" smtClean="0">
                <a:ln w="190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интруда № 18н от 07.01.2014) ;</a:t>
            </a:r>
            <a:br>
              <a:rPr lang="ru-RU" sz="1600" b="1" dirty="0" smtClean="0">
                <a:ln w="190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Находятся на этапе утверждения в НСПК проекты следующих профессиональных стандартов:</a:t>
            </a:r>
            <a:b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</a:t>
            </a:r>
            <a:r>
              <a:rPr lang="ru-RU" sz="1600" b="1" dirty="0" smtClean="0">
                <a:ln w="190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ЛИФТЕР-ОПЕРАТОР ПО ОБСЛУЖИВАНИЮ ЛИФТОВ И ПЛАТФОРМ ПОДЪЕМНЫХ</a:t>
            </a:r>
          </a:p>
          <a:p>
            <a:pPr indent="12700">
              <a:spcBef>
                <a:spcPts val="0"/>
              </a:spcBef>
              <a:buFontTx/>
              <a:buChar char="-"/>
            </a:pPr>
            <a:r>
              <a:rPr lang="ru-RU" sz="1600" b="1" dirty="0" smtClean="0">
                <a:ln w="190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ДИСПЕТЧЕР АВАРИЙНО-ДИСПЕТЧЕРСКОЙ СЛУЖБЫ</a:t>
            </a:r>
            <a:endParaRPr lang="ru-RU" sz="1600" b="1" dirty="0">
              <a:ln w="1905">
                <a:solidFill>
                  <a:schemeClr val="tx1">
                    <a:lumMod val="95000"/>
                    <a:lumOff val="5000"/>
                  </a:schemeClr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452438" indent="-96838">
              <a:spcBef>
                <a:spcPts val="0"/>
              </a:spcBef>
              <a:buNone/>
            </a:pPr>
            <a:r>
              <a:rPr lang="ru-RU" sz="1600" b="1" dirty="0" smtClean="0">
                <a:ln w="190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ЭЛЕКТРОМЕХАНИК ПО ЭКСПЛУАТАЦИИ, ТЕХНИЧЕСКОМУ ОБСЛУЖИВАНИЮ И РЕМОНТУ     ЭСКАЛАТОРОВ И ПАССАЖИРСКИХ КОНВЕЙЕРОВ</a:t>
            </a:r>
            <a:endParaRPr lang="ru-RU" sz="1600" b="1" dirty="0">
              <a:ln w="1905">
                <a:solidFill>
                  <a:schemeClr val="tx1">
                    <a:lumMod val="95000"/>
                    <a:lumOff val="5000"/>
                  </a:schemeClr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indent="12700">
              <a:spcBef>
                <a:spcPts val="0"/>
              </a:spcBef>
              <a:buNone/>
            </a:pPr>
            <a:r>
              <a:rPr lang="ru-RU" sz="1600" b="1" dirty="0">
                <a:ln w="190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</a:t>
            </a:r>
            <a:r>
              <a:rPr lang="ru-RU" sz="1600" b="1" dirty="0" smtClean="0">
                <a:ln w="190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СПЕЦИАЛИСТ ПО ОБОРУДОВАНИЮ ДИСПЕТЧЕРСКОГО КОНТРОЛЯ</a:t>
            </a:r>
            <a:r>
              <a:rPr lang="ru-RU" sz="1600" b="1" dirty="0">
                <a:ln w="190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1600" b="1" dirty="0">
                <a:ln w="190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1600" b="1" dirty="0">
              <a:ln w="1905">
                <a:solidFill>
                  <a:schemeClr val="tx1">
                    <a:lumMod val="95000"/>
                    <a:lumOff val="5000"/>
                  </a:schemeClr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Основания для обеспечения соответствия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  <a:solidFill>
            <a:schemeClr val="accent1">
              <a:lumMod val="40000"/>
              <a:lumOff val="60000"/>
              <a:alpha val="51000"/>
            </a:schemeClr>
          </a:solidFill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4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«Федеральный закон об образовании» от 29.12.2012 N 273-ФЗ, Ст. 11. п.7</a:t>
            </a:r>
          </a:p>
          <a:p>
            <a:r>
              <a:rPr lang="ru-RU" dirty="0" smtClean="0"/>
              <a:t>«… </a:t>
            </a:r>
            <a:r>
              <a:rPr lang="ru-RU" dirty="0"/>
              <a:t>При формировании федеральных государственных образовательных стандартов профессионального образования учитываются положения соответствующих профессиональных </a:t>
            </a:r>
            <a:r>
              <a:rPr lang="ru-RU" dirty="0" smtClean="0"/>
              <a:t>стандартов..» </a:t>
            </a:r>
            <a:endParaRPr lang="ru-RU" dirty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 </a:t>
            </a:r>
          </a:p>
          <a:p>
            <a:pPr algn="ctr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«Правила разработки, утверждения Федеральных государственных образовательных стандартов и внесения в них изменений»,  утвержденные постановлением Правительства РФ от 5 августа 2013 г. № 661с изменениями от 12 сентября 2014 г. № 928</a:t>
            </a:r>
          </a:p>
          <a:p>
            <a:r>
              <a:rPr lang="ru-RU" dirty="0" smtClean="0"/>
              <a:t>«…Разработчики </a:t>
            </a:r>
            <a:r>
              <a:rPr lang="ru-RU" dirty="0"/>
              <a:t>проектов стандартов профессионального образования и проектов вносимых в указанные стандарты изменений обеспечивают учет в проектах положений соответствующих профессиональных </a:t>
            </a:r>
            <a:r>
              <a:rPr lang="ru-RU" dirty="0" smtClean="0"/>
              <a:t>стандартов…» 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3" y="1349022"/>
            <a:ext cx="6156176" cy="4536504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2844316" y="1700808"/>
            <a:ext cx="6299684" cy="5040560"/>
          </a:xfrm>
          <a:prstGeom prst="rect">
            <a:avLst/>
          </a:prstGeom>
          <a:solidFill>
            <a:schemeClr val="bg1">
              <a:alpha val="14000"/>
            </a:schemeClr>
          </a:solidFill>
          <a:ln w="508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Система взаимозависимости и взаимовлияния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2886070"/>
              </p:ext>
            </p:extLst>
          </p:nvPr>
        </p:nvGraphicFramePr>
        <p:xfrm>
          <a:off x="510952" y="1412776"/>
          <a:ext cx="8229600" cy="5145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322094363"/>
              </p:ext>
            </p:extLst>
          </p:nvPr>
        </p:nvGraphicFramePr>
        <p:xfrm>
          <a:off x="1529662" y="1340768"/>
          <a:ext cx="6096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07504" y="1844824"/>
            <a:ext cx="2736812" cy="1296144"/>
          </a:xfrm>
          <a:prstGeom prst="rect">
            <a:avLst/>
          </a:prstGeom>
          <a:solidFill>
            <a:srgbClr val="FFFF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Система образования</a:t>
            </a:r>
            <a:endParaRPr lang="ru-RU" sz="32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9BBB59">
                  <a:lumMod val="7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00192" y="4581128"/>
            <a:ext cx="2736812" cy="1296144"/>
          </a:xfrm>
          <a:prstGeom prst="rect">
            <a:avLst/>
          </a:prstGeom>
          <a:solidFill>
            <a:srgbClr val="FFC000">
              <a:alpha val="3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8064A2">
                    <a:lumMod val="7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Сфера труда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257346" y="1916832"/>
            <a:ext cx="2736812" cy="36004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</a:rPr>
              <a:t>Механизм актуализации содержания ФГОС </a:t>
            </a:r>
            <a:r>
              <a:rPr lang="ru-RU" sz="2400" b="1" spc="50" dirty="0" smtClean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</a:rPr>
              <a:t>в </a:t>
            </a:r>
            <a:r>
              <a:rPr lang="ru-RU" sz="2400" b="1" spc="50" dirty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</a:rPr>
              <a:t>соответствии с </a:t>
            </a:r>
            <a:r>
              <a:rPr lang="ru-RU" sz="2400" b="1" spc="50" dirty="0" smtClean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</a:rPr>
              <a:t>ПС</a:t>
            </a:r>
            <a:endParaRPr lang="ru-RU" sz="2400" b="1" spc="50" dirty="0">
              <a:ln w="11430"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75892" y="4509120"/>
            <a:ext cx="2279884" cy="1296144"/>
          </a:xfrm>
          <a:prstGeom prst="rect">
            <a:avLst/>
          </a:prstGeom>
          <a:solidFill>
            <a:schemeClr val="bg1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Содержание образовательной программы</a:t>
            </a:r>
            <a:endParaRPr lang="ru-RU" sz="2000" b="1" i="1" dirty="0">
              <a:ln w="12700">
                <a:solidFill>
                  <a:prstClr val="black"/>
                </a:solidFill>
                <a:prstDash val="solid"/>
              </a:ln>
              <a:solidFill>
                <a:srgbClr val="9BBB59">
                  <a:lumMod val="7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395536" y="3969060"/>
            <a:ext cx="43204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45873" y="1844824"/>
            <a:ext cx="2279884" cy="1080120"/>
          </a:xfrm>
          <a:prstGeom prst="rect">
            <a:avLst/>
          </a:prstGeom>
          <a:solidFill>
            <a:schemeClr val="bg1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Содержание труда</a:t>
            </a:r>
            <a:endParaRPr lang="ru-RU" sz="2000" b="1" i="1" dirty="0">
              <a:ln w="12700">
                <a:solidFill>
                  <a:prstClr val="black"/>
                </a:solidFill>
                <a:prstDash val="solid"/>
              </a:ln>
              <a:solidFill>
                <a:srgbClr val="9BBB59">
                  <a:lumMod val="7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Стрелка вниз 18"/>
          <p:cNvSpPr/>
          <p:nvPr/>
        </p:nvSpPr>
        <p:spPr>
          <a:xfrm rot="10800000">
            <a:off x="8244408" y="2492896"/>
            <a:ext cx="43204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Арка 12"/>
          <p:cNvSpPr/>
          <p:nvPr/>
        </p:nvSpPr>
        <p:spPr>
          <a:xfrm rot="10800000">
            <a:off x="2932649" y="3140968"/>
            <a:ext cx="3600400" cy="2744558"/>
          </a:xfrm>
          <a:prstGeom prst="blockArc">
            <a:avLst>
              <a:gd name="adj1" fmla="val 12057474"/>
              <a:gd name="adj2" fmla="val 20663847"/>
              <a:gd name="adj3" fmla="val 243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873293" y="5301208"/>
            <a:ext cx="1728192" cy="432048"/>
          </a:xfrm>
          <a:prstGeom prst="rect">
            <a:avLst/>
          </a:prstGeom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Карта соответствия</a:t>
            </a:r>
            <a:endParaRPr lang="ru-RU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9119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1" y="116632"/>
          <a:ext cx="8964488" cy="6828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307"/>
                <a:gridCol w="2005998"/>
                <a:gridCol w="2520280"/>
                <a:gridCol w="2448272"/>
                <a:gridCol w="1259631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Код ПС</a:t>
                      </a:r>
                      <a:endParaRPr lang="ru-RU" sz="1100" b="1" dirty="0">
                        <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Наименование </a:t>
                      </a:r>
                      <a:r>
                        <a:rPr lang="ru-RU" sz="1100" b="1" dirty="0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ПС</a:t>
                      </a:r>
                      <a:endParaRPr lang="ru-RU" sz="1100" b="1" dirty="0">
                        <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Соответствующий </a:t>
                      </a:r>
                      <a:r>
                        <a:rPr lang="ru-RU" sz="1400" b="1" dirty="0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ФГОС  ВО </a:t>
                      </a:r>
                      <a:r>
                        <a:rPr lang="ru-RU" sz="1400" b="1" dirty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или </a:t>
                      </a:r>
                      <a:r>
                        <a:rPr lang="ru-RU" sz="1400" b="1" dirty="0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СПО </a:t>
                      </a:r>
                      <a:endParaRPr lang="ru-RU" sz="1400" b="1" dirty="0">
                        <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Актуализация</a:t>
                      </a:r>
                      <a:endParaRPr lang="ru-RU" sz="14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Calibri"/>
                          <a:ea typeface="Calibri"/>
                          <a:cs typeface="Times New Roman"/>
                        </a:rPr>
                        <a:t>СПО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Calibri"/>
                          <a:ea typeface="Calibri"/>
                          <a:cs typeface="Times New Roman"/>
                        </a:rPr>
                        <a:t>ВО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16.001</a:t>
                      </a:r>
                      <a:endParaRPr lang="ru-RU" sz="1100" dirty="0">
                        <a:ln>
                          <a:solidFill>
                            <a:sysClr val="windowText" lastClr="000000"/>
                          </a:solidFill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«Специалист </a:t>
                      </a:r>
                      <a:r>
                        <a:rPr lang="ru-RU" sz="11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по оценке соответствия лифтов требованиям </a:t>
                      </a:r>
                      <a:r>
                        <a:rPr lang="ru-RU" sz="11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безопасности»</a:t>
                      </a:r>
                      <a:endParaRPr lang="ru-RU" sz="1100" dirty="0">
                        <a:ln>
                          <a:solidFill>
                            <a:sysClr val="windowText" lastClr="000000"/>
                          </a:solidFill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Calibri"/>
                          <a:hlinkClick r:id="rId2"/>
                        </a:rPr>
                        <a:t>Приказ</a:t>
                      </a:r>
                      <a:r>
                        <a:rPr lang="ru-RU" sz="11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 Минтруда России N 756н от 20.12.2013</a:t>
                      </a:r>
                      <a:endParaRPr lang="ru-RU" sz="1100" dirty="0">
                        <a:ln>
                          <a:solidFill>
                            <a:sysClr val="windowText" lastClr="000000"/>
                          </a:solidFill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27.02.01</a:t>
                      </a:r>
                      <a:r>
                        <a:rPr lang="ru-RU" sz="11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 Метрология</a:t>
                      </a:r>
                      <a:endParaRPr lang="ru-RU" sz="1100" dirty="0">
                        <a:ln>
                          <a:solidFill>
                            <a:sysClr val="windowText" lastClr="000000"/>
                          </a:solidFill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27.02.02</a:t>
                      </a:r>
                      <a:r>
                        <a:rPr lang="ru-RU" sz="11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 Техническое регулирование и управление качеством</a:t>
                      </a:r>
                      <a:endParaRPr lang="ru-RU" sz="1100" dirty="0">
                        <a:ln>
                          <a:solidFill>
                            <a:sysClr val="windowText" lastClr="000000"/>
                          </a:solidFill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27.03.01</a:t>
                      </a:r>
                      <a:r>
                        <a:rPr lang="ru-RU" sz="11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 Стандартизация и метрология </a:t>
                      </a:r>
                      <a:endParaRPr lang="ru-RU" sz="1100" dirty="0">
                        <a:ln>
                          <a:solidFill>
                            <a:sysClr val="windowText" lastClr="000000"/>
                          </a:solidFill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27.03.02</a:t>
                      </a:r>
                      <a:r>
                        <a:rPr lang="ru-RU" sz="11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 Управление качеством</a:t>
                      </a:r>
                      <a:endParaRPr lang="ru-RU" sz="1100" dirty="0">
                        <a:ln>
                          <a:solidFill>
                            <a:sysClr val="windowText" lastClr="000000"/>
                          </a:solidFill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Times New Roman"/>
                        </a:rPr>
                        <a:t>нет</a:t>
                      </a:r>
                      <a:endParaRPr lang="ru-RU" sz="1800" dirty="0">
                        <a:ln>
                          <a:solidFill>
                            <a:sysClr val="windowText" lastClr="000000"/>
                          </a:solidFill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16.002</a:t>
                      </a:r>
                      <a:endParaRPr lang="ru-RU" sz="1100" dirty="0">
                        <a:ln>
                          <a:solidFill>
                            <a:sysClr val="windowText" lastClr="000000"/>
                          </a:solidFill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«Эксперт </a:t>
                      </a:r>
                      <a:r>
                        <a:rPr lang="ru-RU" sz="11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по оценке соответствия лифтов требованиям </a:t>
                      </a:r>
                      <a:r>
                        <a:rPr lang="ru-RU" sz="11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безопасности»</a:t>
                      </a:r>
                      <a:endParaRPr lang="ru-RU" sz="1100" dirty="0">
                        <a:ln>
                          <a:solidFill>
                            <a:sysClr val="windowText" lastClr="000000"/>
                          </a:solidFill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Calibri"/>
                          <a:hlinkClick r:id="rId2"/>
                        </a:rPr>
                        <a:t>Приказ</a:t>
                      </a:r>
                      <a:r>
                        <a:rPr lang="ru-RU" sz="11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 Минтруда России N 753н от 20.12.2013</a:t>
                      </a:r>
                      <a:endParaRPr lang="ru-RU" sz="1100" dirty="0">
                        <a:ln>
                          <a:solidFill>
                            <a:sysClr val="windowText" lastClr="000000"/>
                          </a:solidFill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нет</a:t>
                      </a:r>
                      <a:endParaRPr lang="ru-RU" sz="1100" dirty="0">
                        <a:ln>
                          <a:solidFill>
                            <a:sysClr val="windowText" lastClr="000000"/>
                          </a:solidFill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27.03.01</a:t>
                      </a:r>
                      <a:r>
                        <a:rPr lang="ru-RU" sz="11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 Стандартизация и метрология </a:t>
                      </a:r>
                      <a:endParaRPr lang="ru-RU" sz="1100" dirty="0">
                        <a:ln>
                          <a:solidFill>
                            <a:sysClr val="windowText" lastClr="000000"/>
                          </a:solidFill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27.03.02</a:t>
                      </a:r>
                      <a:r>
                        <a:rPr lang="ru-RU" sz="11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 Управление качеством</a:t>
                      </a:r>
                      <a:endParaRPr lang="ru-RU" sz="1100" dirty="0">
                        <a:ln>
                          <a:solidFill>
                            <a:sysClr val="windowText" lastClr="000000"/>
                          </a:solidFill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27.04.01</a:t>
                      </a:r>
                      <a:r>
                        <a:rPr lang="ru-RU" sz="11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 Стандартизация и метрология </a:t>
                      </a:r>
                      <a:endParaRPr lang="ru-RU" sz="1100" dirty="0">
                        <a:ln>
                          <a:solidFill>
                            <a:sysClr val="windowText" lastClr="000000"/>
                          </a:solidFill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27.04.02</a:t>
                      </a:r>
                      <a:r>
                        <a:rPr lang="ru-RU" sz="11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  Управление качеством</a:t>
                      </a:r>
                      <a:endParaRPr lang="ru-RU" sz="1100" dirty="0">
                        <a:ln>
                          <a:solidFill>
                            <a:sysClr val="windowText" lastClr="000000"/>
                          </a:solidFill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Times New Roman"/>
                        </a:rPr>
                        <a:t>нет</a:t>
                      </a:r>
                      <a:endParaRPr lang="ru-RU" sz="1800" dirty="0">
                        <a:ln>
                          <a:solidFill>
                            <a:sysClr val="windowText" lastClr="000000"/>
                          </a:solidFill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16.003</a:t>
                      </a:r>
                      <a:endParaRPr lang="ru-RU" sz="1100" dirty="0">
                        <a:ln>
                          <a:solidFill>
                            <a:sysClr val="windowText" lastClr="000000"/>
                          </a:solidFill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«Электромеханик </a:t>
                      </a:r>
                      <a:r>
                        <a:rPr lang="ru-RU" sz="11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по </a:t>
                      </a:r>
                      <a:r>
                        <a:rPr lang="ru-RU" sz="11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лифтам»</a:t>
                      </a:r>
                      <a:endParaRPr lang="ru-RU" sz="1100" dirty="0">
                        <a:ln>
                          <a:solidFill>
                            <a:sysClr val="windowText" lastClr="000000"/>
                          </a:solidFill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Calibri"/>
                          <a:hlinkClick r:id="rId3"/>
                        </a:rPr>
                        <a:t>Приказ</a:t>
                      </a:r>
                      <a:r>
                        <a:rPr lang="ru-RU" sz="11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 Минтруда России N 754н от 20.12.2013</a:t>
                      </a:r>
                      <a:endParaRPr lang="ru-RU" sz="1100" dirty="0">
                        <a:ln>
                          <a:solidFill>
                            <a:sysClr val="windowText" lastClr="000000"/>
                          </a:solidFill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u="sng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13.01.14</a:t>
                      </a:r>
                      <a:r>
                        <a:rPr lang="ru-RU" sz="1150" u="sng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u="sng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Электромеханик по лифтам</a:t>
                      </a:r>
                      <a:endParaRPr lang="ru-RU" sz="1100" dirty="0">
                        <a:ln>
                          <a:solidFill>
                            <a:sysClr val="windowText" lastClr="000000"/>
                          </a:solidFill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13.02.11</a:t>
                      </a:r>
                      <a:r>
                        <a:rPr lang="ru-RU" sz="11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 Техническая эксплуатация и обслуживание электрического и электромеханического оборудования (по отраслям)</a:t>
                      </a:r>
                      <a:endParaRPr lang="ru-RU" sz="1100" dirty="0">
                        <a:ln>
                          <a:solidFill>
                            <a:sysClr val="windowText" lastClr="000000"/>
                          </a:solidFill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11.02.14</a:t>
                      </a:r>
                      <a:r>
                        <a:rPr lang="ru-RU" sz="11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 Электронные приборы и устройства</a:t>
                      </a:r>
                      <a:endParaRPr lang="ru-RU" sz="1100" dirty="0">
                        <a:ln>
                          <a:solidFill>
                            <a:sysClr val="windowText" lastClr="000000"/>
                          </a:solidFill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Times New Roman"/>
                        </a:rPr>
                        <a:t>11.03.03</a:t>
                      </a:r>
                      <a:r>
                        <a:rPr lang="ru-RU" sz="11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ru-RU" sz="11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Times New Roman"/>
                        </a:rPr>
                        <a:t>Конструирование и технология электронных средств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Times New Roman"/>
                        </a:rPr>
                        <a:t>15.03.06</a:t>
                      </a:r>
                      <a:r>
                        <a:rPr lang="ru-RU" sz="11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ru-RU" sz="1100" dirty="0" err="1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Мехатроника</a:t>
                      </a:r>
                      <a:r>
                        <a:rPr lang="ru-RU" sz="11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 и робототехника</a:t>
                      </a:r>
                      <a:endParaRPr lang="ru-RU" sz="1100" dirty="0">
                        <a:ln>
                          <a:solidFill>
                            <a:sysClr val="windowText" lastClr="000000"/>
                          </a:solidFill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Times New Roman"/>
                        </a:rPr>
                        <a:t>23.03.03</a:t>
                      </a:r>
                      <a:r>
                        <a:rPr lang="ru-RU" sz="11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Эксплуатация транспортно-технологических машин и комплексов</a:t>
                      </a:r>
                      <a:endParaRPr lang="ru-RU" sz="1100" dirty="0">
                        <a:ln>
                          <a:solidFill>
                            <a:sysClr val="windowText" lastClr="000000"/>
                          </a:solidFill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  <a:endParaRPr lang="ru-RU" sz="24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16.004</a:t>
                      </a:r>
                      <a:endParaRPr lang="ru-RU" sz="1100">
                        <a:ln>
                          <a:solidFill>
                            <a:sysClr val="windowText" lastClr="000000"/>
                          </a:solidFill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«Специалист </a:t>
                      </a:r>
                      <a:r>
                        <a:rPr lang="ru-RU" sz="11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по эксплуатации лифтового </a:t>
                      </a:r>
                      <a:r>
                        <a:rPr lang="ru-RU" sz="11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оборудования»</a:t>
                      </a:r>
                      <a:endParaRPr lang="ru-RU" sz="1100" dirty="0">
                        <a:ln>
                          <a:solidFill>
                            <a:sysClr val="windowText" lastClr="000000"/>
                          </a:solidFill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Calibri"/>
                          <a:hlinkClick r:id="rId4"/>
                        </a:rPr>
                        <a:t>Приказ</a:t>
                      </a:r>
                      <a:r>
                        <a:rPr lang="ru-RU" sz="11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 Минтруда России N 18н от 17.01.2014</a:t>
                      </a:r>
                      <a:endParaRPr lang="ru-RU" sz="1100" dirty="0">
                        <a:ln>
                          <a:solidFill>
                            <a:sysClr val="windowText" lastClr="000000"/>
                          </a:solidFill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13.02.11</a:t>
                      </a:r>
                      <a:r>
                        <a:rPr lang="ru-RU" sz="11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 Техническая эксплуатация и обслуживание электрического и электромеханического оборудования (по отраслям)</a:t>
                      </a:r>
                      <a:endParaRPr lang="ru-RU" sz="1100" dirty="0">
                        <a:ln>
                          <a:solidFill>
                            <a:sysClr val="windowText" lastClr="000000"/>
                          </a:solidFill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08.02.01</a:t>
                      </a:r>
                      <a:r>
                        <a:rPr lang="ru-RU" sz="11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 Строительство и эксплуатация зданий и сооружений</a:t>
                      </a:r>
                      <a:endParaRPr lang="ru-RU" sz="1100" dirty="0">
                        <a:ln>
                          <a:solidFill>
                            <a:sysClr val="windowText" lastClr="000000"/>
                          </a:solidFill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27.02.02</a:t>
                      </a:r>
                      <a:r>
                        <a:rPr lang="ru-RU" sz="11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 Техническое регулирование и управление качеством</a:t>
                      </a:r>
                      <a:endParaRPr lang="ru-RU" sz="1100" dirty="0">
                        <a:ln>
                          <a:solidFill>
                            <a:sysClr val="windowText" lastClr="000000"/>
                          </a:solidFill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Times New Roman"/>
                        </a:rPr>
                        <a:t>23.03.03</a:t>
                      </a:r>
                      <a:r>
                        <a:rPr lang="ru-RU" sz="11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Calibri"/>
                        </a:rPr>
                        <a:t>Эксплуатация транспортно-технологических машин и комплексов</a:t>
                      </a:r>
                      <a:endParaRPr lang="ru-RU" sz="1100" dirty="0">
                        <a:ln>
                          <a:solidFill>
                            <a:sysClr val="windowText" lastClr="000000"/>
                          </a:solidFill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alibri"/>
                          <a:ea typeface="Calibri"/>
                          <a:cs typeface="Times New Roman"/>
                        </a:rPr>
                        <a:t>нет</a:t>
                      </a:r>
                      <a:endParaRPr lang="ru-RU" sz="1800" dirty="0">
                        <a:ln>
                          <a:solidFill>
                            <a:sysClr val="windowText" lastClr="000000"/>
                          </a:solidFill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Выгнутая влево стрелка 64"/>
          <p:cNvSpPr/>
          <p:nvPr/>
        </p:nvSpPr>
        <p:spPr>
          <a:xfrm rot="17104387">
            <a:off x="4552005" y="3552197"/>
            <a:ext cx="720080" cy="274760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4" name="Выгнутая влево стрелка 63"/>
          <p:cNvSpPr/>
          <p:nvPr/>
        </p:nvSpPr>
        <p:spPr>
          <a:xfrm rot="17104387">
            <a:off x="4024339" y="3107114"/>
            <a:ext cx="732757" cy="241012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3" name="Выгнутая влево стрелка 62"/>
          <p:cNvSpPr/>
          <p:nvPr/>
        </p:nvSpPr>
        <p:spPr>
          <a:xfrm rot="17466399">
            <a:off x="3984045" y="2781292"/>
            <a:ext cx="602009" cy="177678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2" name="Выгнутая влево стрелка 61"/>
          <p:cNvSpPr/>
          <p:nvPr/>
        </p:nvSpPr>
        <p:spPr>
          <a:xfrm rot="17104387">
            <a:off x="3816479" y="2387650"/>
            <a:ext cx="720080" cy="122413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492896"/>
            <a:ext cx="3312368" cy="28803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Профессиональный стандарт</a:t>
            </a:r>
          </a:p>
          <a:p>
            <a:pPr algn="ctr"/>
            <a:endParaRPr lang="ru-RU" sz="2400" b="1" dirty="0">
              <a:solidFill>
                <a:schemeClr val="tx1"/>
              </a:solidFill>
            </a:endParaRPr>
          </a:p>
          <a:p>
            <a:r>
              <a:rPr lang="ru-RU" sz="2400" b="1" dirty="0" smtClean="0">
                <a:solidFill>
                  <a:schemeClr val="tx1"/>
                </a:solidFill>
              </a:rPr>
              <a:t>ОТФ         ОТФ       ОТФ</a:t>
            </a:r>
          </a:p>
          <a:p>
            <a:endParaRPr lang="ru-RU" sz="2400" b="1" dirty="0" smtClean="0">
              <a:solidFill>
                <a:schemeClr val="tx1"/>
              </a:solidFill>
            </a:endParaRPr>
          </a:p>
          <a:p>
            <a:r>
              <a:rPr lang="ru-RU" sz="2400" b="1" dirty="0" smtClean="0">
                <a:solidFill>
                  <a:schemeClr val="tx1"/>
                </a:solidFill>
              </a:rPr>
              <a:t>ТФ  ТФ  ТФ  ТФ  ТФ  ТФ</a:t>
            </a:r>
          </a:p>
          <a:p>
            <a:pPr algn="ctr"/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Модель 1</a:t>
            </a:r>
            <a:r>
              <a:rPr lang="ru-RU" sz="2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2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Профессиональный стандарт- несколько ФГОС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427984" y="1844824"/>
            <a:ext cx="3312368" cy="108012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Профессиональное обучение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1475656" y="3356992"/>
            <a:ext cx="1440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267744" y="335699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915816" y="3356992"/>
            <a:ext cx="1440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>
            <a:off x="899592" y="4077072"/>
            <a:ext cx="1440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1187624" y="4077072"/>
            <a:ext cx="1440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H="1">
            <a:off x="1979712" y="4077072"/>
            <a:ext cx="1440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2339752" y="4077072"/>
            <a:ext cx="1440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flipH="1">
            <a:off x="2987824" y="4077072"/>
            <a:ext cx="1440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3347864" y="4077072"/>
            <a:ext cx="1440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Овал 56"/>
          <p:cNvSpPr/>
          <p:nvPr/>
        </p:nvSpPr>
        <p:spPr>
          <a:xfrm>
            <a:off x="4644008" y="2708920"/>
            <a:ext cx="1656184" cy="108012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ФГОС СПО ППКРС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5076056" y="3573016"/>
            <a:ext cx="1656184" cy="108012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ФГОС СПО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0" name="Овал 59"/>
          <p:cNvSpPr/>
          <p:nvPr/>
        </p:nvSpPr>
        <p:spPr>
          <a:xfrm>
            <a:off x="5868144" y="4437112"/>
            <a:ext cx="1872208" cy="108012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prstClr val="black"/>
                </a:solidFill>
              </a:rPr>
              <a:t>ФГОС </a:t>
            </a:r>
            <a:r>
              <a:rPr lang="ru-RU" b="1" dirty="0" smtClean="0">
                <a:solidFill>
                  <a:prstClr val="black"/>
                </a:solidFill>
              </a:rPr>
              <a:t>ВО</a:t>
            </a:r>
            <a:endParaRPr lang="ru-RU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Профессиональный стандарт 16.003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«Электромеханик по лифтам» 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ОТФ </a:t>
            </a:r>
            <a:r>
              <a:rPr lang="ru-RU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 </a:t>
            </a:r>
            <a:r>
              <a:rPr lang="ru-RU" sz="2000" i="1" dirty="0" smtClean="0"/>
              <a:t>- программы </a:t>
            </a:r>
            <a:r>
              <a:rPr lang="ru-RU" sz="2000" i="1" dirty="0"/>
              <a:t>профессионального обучения или СПО по программам</a:t>
            </a:r>
            <a:r>
              <a:rPr lang="ru-RU" sz="2000" dirty="0"/>
              <a:t> </a:t>
            </a:r>
            <a:r>
              <a:rPr lang="ru-RU" sz="2000" i="1" dirty="0"/>
              <a:t>подготовки квалифицированных рабочих – </a:t>
            </a:r>
            <a:r>
              <a:rPr lang="ru-RU" sz="2000" i="1" dirty="0" smtClean="0"/>
              <a:t>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ФГОС </a:t>
            </a:r>
            <a:r>
              <a:rPr lang="ru-RU" sz="2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СПО 13.01.14 «Электромеханик по лифтам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</a:t>
            </a:r>
            <a:r>
              <a:rPr lang="ru-RU" sz="2000" b="1" i="1" dirty="0" smtClean="0"/>
              <a:t>;</a:t>
            </a:r>
          </a:p>
          <a:p>
            <a:endParaRPr lang="ru-RU" sz="2000" dirty="0"/>
          </a:p>
          <a:p>
            <a:r>
              <a:rPr lang="ru-RU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ОТФ В-С 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i="1" dirty="0" smtClean="0"/>
              <a:t>- СПО </a:t>
            </a:r>
            <a:r>
              <a:rPr lang="ru-RU" sz="2000" i="1" dirty="0"/>
              <a:t>по </a:t>
            </a:r>
            <a:r>
              <a:rPr lang="ru-RU" sz="2000" i="1" dirty="0" smtClean="0"/>
              <a:t>программы</a:t>
            </a:r>
            <a:r>
              <a:rPr lang="ru-RU" sz="2000" dirty="0" smtClean="0"/>
              <a:t> </a:t>
            </a:r>
            <a:r>
              <a:rPr lang="ru-RU" sz="2000" i="1" dirty="0"/>
              <a:t>подготовки квалифицированных рабочих или программам специалистов среднего звена </a:t>
            </a:r>
            <a:r>
              <a:rPr lang="ru-RU" sz="2000" i="1" dirty="0" smtClean="0"/>
              <a:t>–  </a:t>
            </a:r>
            <a:r>
              <a:rPr lang="ru-RU" sz="2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ФГОС СПО 13.01.14 «Электромеханик по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лифтам»</a:t>
            </a:r>
            <a:r>
              <a:rPr lang="ru-RU" sz="2000" dirty="0" smtClean="0"/>
              <a:t> или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ФГОС </a:t>
            </a:r>
            <a:r>
              <a:rPr lang="ru-RU" sz="2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СПО 13.02.11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«</a:t>
            </a:r>
            <a:r>
              <a:rPr lang="ru-RU" sz="2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Техническая эксплуатация и обслуживание электрического и электромеханического оборудования (по отраслям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)»</a:t>
            </a:r>
            <a:r>
              <a:rPr lang="ru-RU" sz="2000" dirty="0" smtClean="0"/>
              <a:t>;</a:t>
            </a:r>
          </a:p>
          <a:p>
            <a:pPr>
              <a:buNone/>
            </a:pPr>
            <a:endParaRPr lang="ru-RU" sz="2000" dirty="0"/>
          </a:p>
          <a:p>
            <a:r>
              <a:rPr lang="ru-RU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ОТФ </a:t>
            </a:r>
            <a:r>
              <a:rPr lang="en-US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</a:t>
            </a:r>
            <a:r>
              <a:rPr lang="ru-RU" sz="2000" i="1" dirty="0"/>
              <a:t> требует освоения СПО по программам</a:t>
            </a:r>
            <a:r>
              <a:rPr lang="ru-RU" sz="2000" dirty="0"/>
              <a:t> </a:t>
            </a:r>
            <a:r>
              <a:rPr lang="ru-RU" sz="2000" i="1" dirty="0"/>
              <a:t>подготовки специалистов среднего звена или ВО по программам</a:t>
            </a:r>
            <a:r>
              <a:rPr lang="ru-RU" sz="2000" dirty="0"/>
              <a:t> </a:t>
            </a:r>
            <a:r>
              <a:rPr lang="ru-RU" sz="2000" i="1" dirty="0" err="1"/>
              <a:t>бакалавриата</a:t>
            </a:r>
            <a:r>
              <a:rPr lang="ru-RU" sz="2000" i="1" dirty="0"/>
              <a:t>, магистратуры, </a:t>
            </a:r>
            <a:r>
              <a:rPr lang="ru-RU" sz="2000" i="1" dirty="0" err="1" smtClean="0"/>
              <a:t>специалитета</a:t>
            </a:r>
            <a:r>
              <a:rPr lang="ru-RU" sz="2000" i="1" dirty="0" smtClean="0"/>
              <a:t> </a:t>
            </a:r>
            <a:r>
              <a:rPr lang="ru-RU" sz="2000" b="1" i="1" dirty="0" smtClean="0"/>
              <a:t> </a:t>
            </a:r>
            <a:r>
              <a:rPr lang="ru-RU" sz="2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ФГОС СПО 11.02.14 «Электронные приборы и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устройства» </a:t>
            </a:r>
            <a:r>
              <a:rPr lang="ru-RU" sz="2000" i="1" dirty="0" smtClean="0"/>
              <a:t>или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ФГОС </a:t>
            </a:r>
            <a:r>
              <a:rPr lang="ru-RU" sz="2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 11.03.03 «Конструирование и технология электронных средств»</a:t>
            </a:r>
            <a:endParaRPr lang="ru-RU" sz="2000" dirty="0"/>
          </a:p>
          <a:p>
            <a:pPr>
              <a:buNone/>
            </a:pPr>
            <a:r>
              <a:rPr lang="ru-RU" sz="2000" i="1" dirty="0"/>
              <a:t> </a:t>
            </a:r>
            <a:endParaRPr lang="ru-RU" sz="2000" dirty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0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Профессиональный стандарт</a:t>
            </a:r>
            <a:r>
              <a:rPr lang="ru-RU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16.004 «Специалист по эксплуатации лифтового оборудования</a:t>
            </a:r>
            <a:r>
              <a:rPr lang="ru-RU" sz="2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»</a:t>
            </a:r>
            <a:endParaRPr lang="ru-RU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>
            <a:noAutofit/>
          </a:bodyPr>
          <a:lstStyle/>
          <a:p>
            <a:r>
              <a:rPr lang="ru-RU" sz="1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ОТФ </a:t>
            </a:r>
            <a:r>
              <a:rPr lang="ru-RU" sz="1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 «Организация эксплуатации лифтов» </a:t>
            </a:r>
            <a:r>
              <a:rPr lang="ru-RU" sz="1600" i="1" dirty="0"/>
              <a:t>это может быть </a:t>
            </a:r>
            <a:r>
              <a:rPr lang="ru-RU" sz="1600" b="1" i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любой ФГОС </a:t>
            </a:r>
            <a:r>
              <a:rPr lang="ru-RU" sz="1600" i="1" dirty="0"/>
              <a:t>из </a:t>
            </a:r>
            <a:r>
              <a:rPr lang="ru-RU" sz="1600" i="1" dirty="0" smtClean="0"/>
              <a:t>следующих  </a:t>
            </a:r>
            <a:r>
              <a:rPr lang="ru-RU" sz="1600" i="1" dirty="0"/>
              <a:t>укрупненных </a:t>
            </a:r>
            <a:r>
              <a:rPr lang="ru-RU" sz="1600" i="1" dirty="0" smtClean="0"/>
              <a:t>групп:</a:t>
            </a:r>
          </a:p>
          <a:p>
            <a:pPr lvl="0" fontAlgn="base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Техника </a:t>
            </a: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 технологии строительства </a:t>
            </a:r>
          </a:p>
          <a:p>
            <a:pPr lvl="0" fontAlgn="base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Электроника</a:t>
            </a: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радиотехника и системы связи</a:t>
            </a:r>
          </a:p>
          <a:p>
            <a:pPr lvl="0" fontAlgn="base"/>
            <a:r>
              <a:rPr lang="ru-RU" sz="1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Фотоника</a:t>
            </a: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приборостроение, оптические и биотехнические системы и технологии</a:t>
            </a:r>
          </a:p>
          <a:p>
            <a:pPr lvl="0" fontAlgn="base"/>
            <a:r>
              <a:rPr lang="ru-RU" sz="1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Электро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</a:t>
            </a: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 теплоэнергетика</a:t>
            </a:r>
          </a:p>
          <a:p>
            <a:pPr lvl="0" fontAlgn="base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Машиностроение</a:t>
            </a: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lvl="0" fontAlgn="base"/>
            <a:r>
              <a:rPr lang="ru-RU" sz="1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Техносферная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безопасность и </a:t>
            </a:r>
            <a:r>
              <a:rPr lang="ru-RU" sz="1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природообустройство</a:t>
            </a: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lvl="0" fontAlgn="base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Техника </a:t>
            </a: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 технологии наземного транспорта</a:t>
            </a:r>
          </a:p>
          <a:p>
            <a:pPr lvl="0" fontAlgn="base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Управление </a:t>
            </a: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технических системах</a:t>
            </a:r>
          </a:p>
          <a:p>
            <a:pPr lvl="0" fontAlgn="base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Экономика </a:t>
            </a: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 управление</a:t>
            </a:r>
          </a:p>
          <a:p>
            <a:pPr>
              <a:buNone/>
            </a:pPr>
            <a:endParaRPr lang="ru-RU" sz="1600" dirty="0"/>
          </a:p>
          <a:p>
            <a:pPr fontAlgn="base"/>
            <a:r>
              <a:rPr lang="ru-RU" sz="1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ОТФ </a:t>
            </a:r>
            <a:r>
              <a:rPr lang="ru-RU" sz="1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</a:t>
            </a:r>
            <a:r>
              <a:rPr lang="ru-RU" sz="1600" i="1" dirty="0"/>
              <a:t> </a:t>
            </a:r>
            <a:r>
              <a:rPr lang="ru-RU" sz="1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«Организация технического обслуживания и ремонта лифтов» </a:t>
            </a:r>
            <a:r>
              <a:rPr lang="ru-RU" sz="1600" i="1" dirty="0"/>
              <a:t>это может быть </a:t>
            </a:r>
            <a:r>
              <a:rPr lang="ru-RU" sz="1600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любой ФГОС </a:t>
            </a:r>
            <a:r>
              <a:rPr lang="ru-RU" sz="1600" i="1" dirty="0"/>
              <a:t>из укрупненных групп: </a:t>
            </a:r>
            <a:endParaRPr lang="ru-RU" sz="1600" i="1" dirty="0" smtClean="0"/>
          </a:p>
          <a:p>
            <a:pPr fontAlgn="base"/>
            <a:r>
              <a:rPr lang="ru-RU" sz="1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Электро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</a:t>
            </a: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 теплоэнергетика</a:t>
            </a:r>
            <a:r>
              <a:rPr lang="ru-RU" sz="16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endParaRPr lang="ru-RU" sz="16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fontAlgn="base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Машиностроение</a:t>
            </a:r>
            <a:endParaRPr lang="ru-RU" sz="16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fontAlgn="base"/>
            <a:r>
              <a:rPr lang="ru-RU" sz="1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Техносферная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безопасность и </a:t>
            </a:r>
            <a:r>
              <a:rPr lang="ru-RU" sz="1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природообустройство</a:t>
            </a:r>
            <a:r>
              <a:rPr lang="ru-RU" sz="1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fontAlgn="base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Техника </a:t>
            </a: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 технологии наземного 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транспорта</a:t>
            </a:r>
            <a:endParaRPr lang="ru-RU" sz="16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fontAlgn="base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Управление </a:t>
            </a: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технических 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системах</a:t>
            </a: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188"/>
            <a:ext cx="8229600" cy="634082"/>
          </a:xfrm>
        </p:spPr>
        <p:txBody>
          <a:bodyPr>
            <a:noAutofit/>
          </a:bodyPr>
          <a:lstStyle/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Сравнительный анализ  ФГОС ППКРС «Электромеханик по лифтам»  и ПС «Электромеханик по лифтам» ОТФ А и ОТФ В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5160335"/>
              </p:ext>
            </p:extLst>
          </p:nvPr>
        </p:nvGraphicFramePr>
        <p:xfrm>
          <a:off x="179510" y="692696"/>
          <a:ext cx="8856986" cy="6048672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160018"/>
                <a:gridCol w="268474"/>
                <a:gridCol w="4428494"/>
              </a:tblGrid>
              <a:tr h="1084410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ФГОС 13.01.14 </a:t>
                      </a:r>
                      <a:r>
                        <a:rPr lang="ru-RU" sz="1800" dirty="0">
                          <a:effectLst/>
                        </a:rPr>
                        <a:t>«Электромеханик по лифтам»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98" marR="61198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 indent="45021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98" marR="61198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ПС 16.003 </a:t>
                      </a:r>
                      <a:r>
                        <a:rPr lang="ru-RU" sz="1800" b="1" dirty="0">
                          <a:effectLst/>
                        </a:rPr>
                        <a:t>«Электромеханик по лифтам»</a:t>
                      </a:r>
                      <a:endParaRPr lang="ru-RU" sz="16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98" marR="61198" marT="0" marB="0" anchor="ctr"/>
                </a:tc>
              </a:tr>
              <a:tr h="1248840">
                <a:tc>
                  <a:txBody>
                    <a:bodyPr/>
                    <a:lstStyle/>
                    <a:p>
                      <a:pPr marL="0" marR="0" indent="4502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</a:rPr>
                        <a:t>Вид профессиональной деятельности  – Эксплуатационно-техническое обслуживание  лифтового </a:t>
                      </a:r>
                      <a:r>
                        <a:rPr lang="ru-RU" sz="1600" dirty="0" smtClean="0">
                          <a:effectLst/>
                        </a:rPr>
                        <a:t>оборудования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u="sng" dirty="0" smtClean="0">
                          <a:effectLst/>
                        </a:rPr>
                        <a:t>Профессиональные компетенции ВПД 1</a:t>
                      </a:r>
                      <a:endParaRPr lang="ru-RU" sz="1600" i="1" u="sng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98" marR="61198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 indent="45021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98" marR="61198" marT="0" marB="0"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Вид профессиональной деятельности - Техническое обслуживание и ремонт </a:t>
                      </a:r>
                      <a:r>
                        <a:rPr lang="ru-RU" sz="1600" b="1" dirty="0" smtClean="0">
                          <a:effectLst/>
                        </a:rPr>
                        <a:t>лифтов</a:t>
                      </a:r>
                    </a:p>
                    <a:p>
                      <a:pPr marL="0" marR="0" indent="45021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u="sng" dirty="0" smtClean="0">
                          <a:effectLst/>
                        </a:rPr>
                        <a:t>Трудовые функции (ОТФ А и ОТФ В)</a:t>
                      </a:r>
                      <a:endParaRPr lang="ru-RU" sz="1600" b="1" i="1" u="sng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98" marR="61198" marT="0" marB="0"/>
                </a:tc>
              </a:tr>
              <a:tr h="499536">
                <a:tc>
                  <a:txBody>
                    <a:bodyPr/>
                    <a:lstStyle/>
                    <a:p>
                      <a:pPr indent="450215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Произведение работ по монтажу и испытанию лифтов</a:t>
                      </a:r>
                    </a:p>
                  </a:txBody>
                  <a:tcPr marL="61198" marR="61198" marT="0" marB="0" anchor="ctr">
                    <a:lnBlToT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98" marR="61198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b="1" dirty="0">
                          <a:effectLst/>
                        </a:rPr>
                        <a:t>Периодический осмотр, очистка и смазка оборудования лифта</a:t>
                      </a:r>
                      <a:endParaRPr lang="ru-RU" sz="16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98" marR="61198" marT="0" marB="0" anchor="ctr"/>
                </a:tc>
              </a:tr>
              <a:tr h="499536">
                <a:tc>
                  <a:txBody>
                    <a:bodyPr/>
                    <a:lstStyle/>
                    <a:p>
                      <a:pPr indent="450215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Осуществление прокладки электропроводки</a:t>
                      </a:r>
                    </a:p>
                  </a:txBody>
                  <a:tcPr marL="61198" marR="61198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98" marR="61198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b="1" dirty="0">
                          <a:effectLst/>
                        </a:rPr>
                        <a:t>Проверка параметров и регулировка механического оборудования</a:t>
                      </a:r>
                      <a:endParaRPr lang="ru-RU" sz="16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98" marR="61198" marT="0" marB="0" anchor="ctr"/>
                </a:tc>
              </a:tr>
              <a:tr h="823194">
                <a:tc>
                  <a:txBody>
                    <a:bodyPr/>
                    <a:lstStyle/>
                    <a:p>
                      <a:pPr indent="450215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dirty="0">
                          <a:effectLst/>
                        </a:rPr>
                        <a:t>Проведение диагностики неисправностей лифтового оборудования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98" marR="61198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 indent="450215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98" marR="61198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b="1" dirty="0">
                          <a:effectLst/>
                        </a:rPr>
                        <a:t>Проверка параметров и регулировка электрического оборудования</a:t>
                      </a:r>
                      <a:endParaRPr lang="ru-RU" sz="16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98" marR="61198" marT="0" marB="0" anchor="ctr"/>
                </a:tc>
              </a:tr>
              <a:tr h="1069962">
                <a:tc>
                  <a:txBody>
                    <a:bodyPr/>
                    <a:lstStyle/>
                    <a:p>
                      <a:pPr indent="450215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Выполнение слесарных и слесарно-сборочных работ с применением необходимого оборудования, инструментов и приспособлений</a:t>
                      </a:r>
                    </a:p>
                  </a:txBody>
                  <a:tcPr marL="61198" marR="61198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98" marR="61198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b="1" dirty="0">
                          <a:effectLst/>
                        </a:rPr>
                        <a:t>Проверка правильности функционирования лифта во всех режимах работы</a:t>
                      </a:r>
                      <a:endParaRPr lang="ru-RU" sz="16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98" marR="61198" marT="0" marB="0" anchor="ctr"/>
                </a:tc>
              </a:tr>
              <a:tr h="823194">
                <a:tc>
                  <a:txBody>
                    <a:bodyPr/>
                    <a:lstStyle/>
                    <a:p>
                      <a:pPr indent="450215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dirty="0">
                          <a:effectLst/>
                        </a:rPr>
                        <a:t>Устранение неисправностей лифтового оборудования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98" marR="61198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 indent="450215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98" marR="61198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b="1" dirty="0">
                          <a:effectLst/>
                        </a:rPr>
                        <a:t>Осуществление эвакуации пассажиров из остановившейся кабины лифта</a:t>
                      </a:r>
                      <a:endParaRPr lang="ru-RU" sz="16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98" marR="61198" marT="0" marB="0" anchor="ctr"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3851920" y="4293096"/>
            <a:ext cx="1152128" cy="864096"/>
          </a:xfrm>
          <a:prstGeom prst="straightConnector1">
            <a:avLst/>
          </a:prstGeom>
          <a:ln w="317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7705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</TotalTime>
  <Words>979</Words>
  <Application>Microsoft Office PowerPoint</Application>
  <PresentationFormat>Экран (4:3)</PresentationFormat>
  <Paragraphs>170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Вопросы синхронизации требований сферы труда и системы профессионального образования и обучения </vt:lpstr>
      <vt:lpstr>Деятельность национального лифтового союза  в области разработки профессиональных стандартов</vt:lpstr>
      <vt:lpstr>Основания для обеспечения соответствия</vt:lpstr>
      <vt:lpstr>Система взаимозависимости и взаимовлияния</vt:lpstr>
      <vt:lpstr>Презентация PowerPoint</vt:lpstr>
      <vt:lpstr>Модель 1 Профессиональный стандарт- несколько ФГОС</vt:lpstr>
      <vt:lpstr>Профессиональный стандарт 16.003  «Электромеханик по лифтам» </vt:lpstr>
      <vt:lpstr>Профессиональный стандарт 16.004 «Специалист по эксплуатации лифтового оборудования»</vt:lpstr>
      <vt:lpstr>Сравнительный анализ  ФГОС ППКРС «Электромеханик по лифтам»  и ПС «Электромеханик по лифтам» ОТФ А и ОТФ В</vt:lpstr>
      <vt:lpstr>Модель 2 ФГОС - несколько профессиональных стандартов </vt:lpstr>
      <vt:lpstr>ФГОС 13.02.11 «Техническая эксплуатация и обслуживание электрического и электромеханического оборудования (по отраслям)» и ПС «электромеханик по лифтам» (ОТФ С и ОТФ D)</vt:lpstr>
      <vt:lpstr>ФГОС и ПС редко имеют прямые взаимные соответствия:</vt:lpstr>
      <vt:lpstr>Предложения Отраслевого совета в лифтовой отрасли и сфере вертикального транспорта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laborfirm</dc:creator>
  <cp:lastModifiedBy>Студент НИУ ВШЭ</cp:lastModifiedBy>
  <cp:revision>14</cp:revision>
  <cp:lastPrinted>2014-12-10T09:57:16Z</cp:lastPrinted>
  <dcterms:created xsi:type="dcterms:W3CDTF">2014-12-08T08:15:24Z</dcterms:created>
  <dcterms:modified xsi:type="dcterms:W3CDTF">2014-12-10T09:57:50Z</dcterms:modified>
</cp:coreProperties>
</file>