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89" r:id="rId4"/>
    <p:sldId id="290" r:id="rId5"/>
    <p:sldId id="286" r:id="rId6"/>
    <p:sldId id="281" r:id="rId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560"/>
    <a:srgbClr val="E40E41"/>
    <a:srgbClr val="2C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985" autoAdjust="0"/>
  </p:normalViewPr>
  <p:slideViewPr>
    <p:cSldViewPr>
      <p:cViewPr>
        <p:scale>
          <a:sx n="86" d="100"/>
          <a:sy n="86" d="100"/>
        </p:scale>
        <p:origin x="-23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2E08-63EE-4226-BF01-A79A23B85E91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6056-8004-494D-81C3-B20CA00ED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7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6056-8004-494D-81C3-B20CA00ED2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3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идея: как и в прошлый кризис,</a:t>
            </a:r>
            <a:r>
              <a:rPr lang="ru-RU" baseline="0" dirty="0" smtClean="0"/>
              <a:t> мы наблюдаем усиление темпов консолидации рынка, что вызвано в первую очередь ростом рисков и падением доходности банковского бизнеса, а кризис выступил как катализатор</a:t>
            </a:r>
            <a:r>
              <a:rPr lang="en-US" baseline="0" dirty="0" smtClean="0"/>
              <a:t> </a:t>
            </a:r>
            <a:r>
              <a:rPr lang="ru-RU" baseline="0" dirty="0" smtClean="0"/>
              <a:t>данного процесса: неэффективные собственники желают выйти из бизнеса, их более успешные конкуренты – напротив, хотят увеличить свое присутствие и, что самое главное, обладают достаточными финансовыми возможностями.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Главное отличие текущей ситуации от прошлого кризиса – драйвером консолидации выступают частные, а не госбанки.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График: изменение доли топ-50 банков с начала 2014 года и этот же показатель за вычетом крупнейших госбанков. Вывод: рост госбанков замедляется, а рост частных крупных организаций – напротив, ускоряется.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6056-8004-494D-81C3-B20CA00ED2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4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6056-8004-494D-81C3-B20CA00ED2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Можно ожидать еще несколько сделок до конца года – как</a:t>
            </a:r>
            <a:r>
              <a:rPr lang="ru-RU" sz="1200" baseline="0" dirty="0" smtClean="0"/>
              <a:t> минимум </a:t>
            </a:r>
            <a:r>
              <a:rPr lang="ru-RU" sz="1200" dirty="0" smtClean="0"/>
              <a:t>ходят слухи о продаже </a:t>
            </a:r>
            <a:r>
              <a:rPr lang="ru-RU" sz="1200" dirty="0" err="1" smtClean="0"/>
              <a:t>Уралсиба</a:t>
            </a:r>
            <a:r>
              <a:rPr lang="ru-RU" sz="1200" dirty="0" smtClean="0"/>
              <a:t> и </a:t>
            </a:r>
            <a:r>
              <a:rPr lang="ru-RU" sz="1200" dirty="0" err="1" smtClean="0"/>
              <a:t>Юниаструмбанка</a:t>
            </a:r>
            <a:r>
              <a:rPr lang="ru-RU" sz="1200" baseline="0" dirty="0" smtClean="0"/>
              <a:t> (по сообщениям СМИ сделка уже закрыта, однако официальных подтверждений нет). Так же интересная ситуация происходит с Возрождением – пока детали не ясны, но там явно планируется какое-то слияние поглощение (либо Возрождение объединится с Абсолютом, либо их захватит таинственный покупатель)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Консолидация отрасли продолжится – как за счет отзывов лицензий, так и за счет дальнейших сделок.  Профессионалы в отрасли говорят, что довольно много банков на продажу, но продавцы не могут договориться о цене – это тоже сигнал к тому, что будут еще сделки.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Это может пойти на пользу сектору – на первые 200 банков приходится более 95%</a:t>
            </a:r>
            <a:r>
              <a:rPr lang="ru-RU" sz="1200" baseline="0" dirty="0" smtClean="0"/>
              <a:t> активов всей системы. Получается, что регулятор вынужден следить за кучей банков, при этом большая их часть не имеет значения в масштабах системы.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…при наличии должного контроля – большой размер позволяет</a:t>
            </a:r>
            <a:r>
              <a:rPr lang="ru-RU" sz="1200" baseline="0" dirty="0" smtClean="0"/>
              <a:t> рассчитывать на помощь государства в случае проблем, что может негативно сказаться на качестве управления рисками. Кроме того, очевидно, что если кредитная организация теряет свою финансовую устойчивость, то чем больше ее размер, тем значительнее негативный эффект – как для банковского сектора в частности, так и для экономики в общем.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6056-8004-494D-81C3-B20CA00ED2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7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6056-8004-494D-81C3-B20CA00ED2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9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350" y="4797152"/>
            <a:ext cx="7486600" cy="72007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350" y="5517232"/>
            <a:ext cx="6400800" cy="622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4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528" y="260648"/>
            <a:ext cx="5410944" cy="85010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9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1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3409528" y="188640"/>
            <a:ext cx="5410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Образец заголовка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66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3409528" y="116632"/>
            <a:ext cx="5410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Образец заголовка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01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409528" y="188640"/>
            <a:ext cx="5410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Образец заголовка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2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6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8" y="369643"/>
            <a:ext cx="2118563" cy="470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979513"/>
            <a:ext cx="5486400" cy="27480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9304-2F9F-4887-B2DE-08CEA31D1CD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9F5F-4776-4698-82B7-923A8C92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619" y="4581128"/>
            <a:ext cx="7076079" cy="1531881"/>
          </a:xfrm>
          <a:noFill/>
        </p:spPr>
        <p:txBody>
          <a:bodyPr>
            <a:noAutofit/>
          </a:bodyPr>
          <a:lstStyle/>
          <a:p>
            <a:pPr algn="l"/>
            <a:r>
              <a:rPr lang="ru-RU" kern="800" spc="-100" dirty="0" smtClean="0">
                <a:latin typeface="+mj-lt"/>
              </a:rPr>
              <a:t>НПФ как источник </a:t>
            </a:r>
            <a:br>
              <a:rPr lang="ru-RU" kern="800" spc="-100" dirty="0" smtClean="0">
                <a:latin typeface="+mj-lt"/>
              </a:rPr>
            </a:br>
            <a:r>
              <a:rPr lang="ru-RU" kern="800" spc="-100" dirty="0" smtClean="0">
                <a:latin typeface="+mj-lt"/>
              </a:rPr>
              <a:t>длинных денег</a:t>
            </a:r>
            <a:endParaRPr lang="ru-RU" kern="800" spc="-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829" y="6093296"/>
            <a:ext cx="6400800" cy="36004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Москва, </a:t>
            </a:r>
            <a:r>
              <a:rPr lang="ru-RU" sz="1400" b="1" dirty="0" smtClean="0"/>
              <a:t>1</a:t>
            </a:r>
            <a:r>
              <a:rPr lang="en-US" sz="1400" b="1" dirty="0" smtClean="0"/>
              <a:t>6</a:t>
            </a:r>
            <a:r>
              <a:rPr lang="ru-RU" sz="1400" b="1" dirty="0" smtClean="0">
                <a:latin typeface="+mn-lt"/>
              </a:rPr>
              <a:t> ию</a:t>
            </a:r>
            <a:r>
              <a:rPr lang="ru-RU" sz="1400" b="1" dirty="0"/>
              <a:t>л</a:t>
            </a:r>
            <a:r>
              <a:rPr lang="ru-RU" sz="1400" b="1" dirty="0" smtClean="0">
                <a:latin typeface="+mn-lt"/>
              </a:rPr>
              <a:t>я 2015 г.</a:t>
            </a:r>
            <a:endParaRPr lang="ru-RU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4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27584" y="170080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Принято принципиальное решение о сохранении системы обязательных пенсионных накоплений</a:t>
            </a:r>
          </a:p>
          <a:p>
            <a:pPr marL="361950" lvl="1" indent="-361950"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Размер «частных» пенсионных денег сопоставим с средствами «молчунов» - на  1 июля 2015 пенсионные активы под управлением НПФ и УК составили 1.7 </a:t>
            </a:r>
            <a:r>
              <a:rPr lang="ru-RU" sz="2000" dirty="0" err="1" smtClean="0"/>
              <a:t>трлн.руб</a:t>
            </a:r>
            <a:r>
              <a:rPr lang="ru-RU" sz="2000" dirty="0" smtClean="0"/>
              <a:t>. (28 млн. клиентов) а под управлением ВЭБ – 1.8 </a:t>
            </a:r>
            <a:r>
              <a:rPr lang="ru-RU" sz="2000" dirty="0" err="1" smtClean="0"/>
              <a:t>трлн.руб</a:t>
            </a:r>
            <a:r>
              <a:rPr lang="ru-RU" sz="2000" dirty="0"/>
              <a:t> </a:t>
            </a:r>
            <a:r>
              <a:rPr lang="ru-RU" sz="2000" dirty="0" smtClean="0"/>
              <a:t>(52 </a:t>
            </a:r>
            <a:r>
              <a:rPr lang="ru-RU" sz="2000" dirty="0" smtClean="0"/>
              <a:t>млн. </a:t>
            </a:r>
            <a:r>
              <a:rPr lang="ru-RU" sz="2000" dirty="0" smtClean="0"/>
              <a:t>клиентов) </a:t>
            </a:r>
          </a:p>
          <a:p>
            <a:pPr marL="361950" lvl="1" indent="-361950"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НПФ прошли процедуру акционирования и включения в систему страхования</a:t>
            </a:r>
          </a:p>
          <a:p>
            <a:pPr marL="361950" lvl="1" indent="-361950"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Регулятор ужесточает требования к НПФ по раскрытию информации, управлению рисками и качеству активов </a:t>
            </a:r>
            <a:endParaRPr lang="ru-RU" sz="2000" dirty="0"/>
          </a:p>
          <a:p>
            <a:pPr marL="361950" lvl="1" indent="-361950"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23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09528" y="301483"/>
            <a:ext cx="5410944" cy="6734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Общая ситуация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4934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4423" y="1738463"/>
            <a:ext cx="6474596" cy="54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инвестиционных портфелей НПФ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95928" y="60014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Источник: Банк России, собственные расчеты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9528" y="116632"/>
            <a:ext cx="5410944" cy="119322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Структура инвестиционных портфелей НПФ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300192" y="2217440"/>
            <a:ext cx="2705472" cy="3345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Сохраняется высокая доля депозитов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Доля негосударственных облигаций стабилизировалась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Структура остается достаточно консервативной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7440"/>
            <a:ext cx="596188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09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6177" y="1970039"/>
            <a:ext cx="2808312" cy="334523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Для ОФЗ снизилась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Потенциал диверсификации активов в рамках требований портфелей и за счет снижения числа </a:t>
            </a:r>
            <a:r>
              <a:rPr lang="ru-RU" sz="2000" dirty="0" smtClean="0"/>
              <a:t>молчунов </a:t>
            </a:r>
            <a:r>
              <a:rPr lang="ru-RU" sz="2000" dirty="0" smtClean="0"/>
              <a:t>и перехода их средств в управление НПФ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09528" y="301483"/>
            <a:ext cx="5410944" cy="67343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Структура портфелей ВЭБ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933"/>
            <a:ext cx="6056376" cy="368808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34423" y="1700808"/>
            <a:ext cx="6474596" cy="2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Структура </a:t>
            </a:r>
            <a:r>
              <a:rPr lang="ru-RU" sz="1600" b="1" dirty="0"/>
              <a:t>инвестиционных портфелей ВЭБ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295928" y="60014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Источник: Банк России, собственные расчеты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11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6120680" cy="57606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dirty="0" smtClean="0"/>
              <a:t>Выводы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715200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</a:pPr>
            <a:r>
              <a:rPr lang="ru-RU" sz="2400" dirty="0" smtClean="0"/>
              <a:t>Сохранение обязательных пенсионных накоплений и </a:t>
            </a:r>
            <a:r>
              <a:rPr lang="ru-RU" sz="2400" dirty="0" err="1" smtClean="0"/>
              <a:t>софинансирования</a:t>
            </a:r>
            <a:r>
              <a:rPr lang="ru-RU" sz="2400" dirty="0" smtClean="0"/>
              <a:t> пенсионных накоплений, а также новые льготы для работников и работодателей по формированию накоплений усилят потенциал развития пенсионной отрасли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</a:pPr>
            <a:r>
              <a:rPr lang="ru-RU" sz="2400" dirty="0" smtClean="0"/>
              <a:t>Консолидация отрасли в рамках финансовых групп и путем слияния НПФ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</a:pPr>
            <a:r>
              <a:rPr lang="ru-RU" sz="2400" dirty="0" smtClean="0"/>
              <a:t>Требования регуляторов по качеству активов должны быть адекватными с использованием широкого спектра рейтинговых инструментов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69100" y="6326752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72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528" y="307294"/>
            <a:ext cx="5410944" cy="67343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Контакты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1"/>
            <a:ext cx="77152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Отдел по работе с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клиентами: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+7 (495)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771 7226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119435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Москва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Большой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Саввинский переулок,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12,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строение 9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E-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mail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info@rusrating.ru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www.rusrating.ru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6326752"/>
            <a:ext cx="59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42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365D"/>
      </a:dk2>
      <a:lt2>
        <a:srgbClr val="0070C0"/>
      </a:lt2>
      <a:accent1>
        <a:srgbClr val="AB0A30"/>
      </a:accent1>
      <a:accent2>
        <a:srgbClr val="720620"/>
      </a:accent2>
      <a:accent3>
        <a:srgbClr val="17365D"/>
      </a:accent3>
      <a:accent4>
        <a:srgbClr val="AB0A30"/>
      </a:accent4>
      <a:accent5>
        <a:srgbClr val="BC0C36"/>
      </a:accent5>
      <a:accent6>
        <a:srgbClr val="548DD4"/>
      </a:accent6>
      <a:hlink>
        <a:srgbClr val="0000FF"/>
      </a:hlink>
      <a:folHlink>
        <a:srgbClr val="800080"/>
      </a:folHlink>
    </a:clrScheme>
    <a:fontScheme name="Другая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571</Words>
  <Application>Microsoft Office PowerPoint</Application>
  <PresentationFormat>Экран (4:3)</PresentationFormat>
  <Paragraphs>51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НПФ как источник  длинных денег</vt:lpstr>
      <vt:lpstr>Презентация PowerPoint</vt:lpstr>
      <vt:lpstr>Презентация PowerPoint</vt:lpstr>
      <vt:lpstr>Презентация PowerPoint</vt:lpstr>
      <vt:lpstr>Выводы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mikheevs</cp:lastModifiedBy>
  <cp:revision>153</cp:revision>
  <cp:lastPrinted>2015-07-14T15:10:41Z</cp:lastPrinted>
  <dcterms:created xsi:type="dcterms:W3CDTF">2015-04-05T19:12:19Z</dcterms:created>
  <dcterms:modified xsi:type="dcterms:W3CDTF">2015-07-16T06:14:57Z</dcterms:modified>
</cp:coreProperties>
</file>