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4" r:id="rId4"/>
    <p:sldId id="257" r:id="rId5"/>
    <p:sldId id="258" r:id="rId6"/>
    <p:sldId id="266" r:id="rId7"/>
    <p:sldId id="270" r:id="rId8"/>
    <p:sldId id="267" r:id="rId9"/>
    <p:sldId id="268" r:id="rId10"/>
    <p:sldId id="27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FF66"/>
    <a:srgbClr val="FFFF99"/>
    <a:srgbClr val="FFFF66"/>
    <a:srgbClr val="FF66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046317850988162"/>
          <c:y val="3.4621958268727077E-2"/>
          <c:w val="0.86697795852140636"/>
          <c:h val="0.5887779779702416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промышленного производства в % нарастающим итогом с начала года к соответствующему периоду предыдущего года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106.7</c:v>
                </c:pt>
                <c:pt idx="1">
                  <c:v>106.3</c:v>
                </c:pt>
                <c:pt idx="2">
                  <c:v>105.9</c:v>
                </c:pt>
                <c:pt idx="3">
                  <c:v>105.5</c:v>
                </c:pt>
                <c:pt idx="4">
                  <c:v>105.2</c:v>
                </c:pt>
                <c:pt idx="5">
                  <c:v>105.3</c:v>
                </c:pt>
                <c:pt idx="6">
                  <c:v>105.3</c:v>
                </c:pt>
                <c:pt idx="7">
                  <c:v>105.4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производства в % нарастающим итогом с начала года к соответствующему периоду предыдущего год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113.5</c:v>
                </c:pt>
                <c:pt idx="1">
                  <c:v>111.8</c:v>
                </c:pt>
                <c:pt idx="2">
                  <c:v>110.6</c:v>
                </c:pt>
                <c:pt idx="3">
                  <c:v>109.2</c:v>
                </c:pt>
                <c:pt idx="4">
                  <c:v>108.1</c:v>
                </c:pt>
                <c:pt idx="5">
                  <c:v>108</c:v>
                </c:pt>
                <c:pt idx="6">
                  <c:v>107.6</c:v>
                </c:pt>
                <c:pt idx="7">
                  <c:v>107.6</c:v>
                </c:pt>
              </c:numCache>
            </c:numRef>
          </c:val>
        </c:ser>
        <c:marker val="1"/>
        <c:axId val="64418560"/>
        <c:axId val="64420096"/>
      </c:lineChart>
      <c:catAx>
        <c:axId val="64418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4420096"/>
        <c:crosses val="autoZero"/>
        <c:auto val="1"/>
        <c:lblAlgn val="ctr"/>
        <c:lblOffset val="100"/>
      </c:catAx>
      <c:valAx>
        <c:axId val="6442009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418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69496574454690263"/>
          <c:w val="0.98581217783832531"/>
          <c:h val="0.2921517979483763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349217196696941"/>
          <c:y val="3.4127358864888026E-2"/>
          <c:w val="0.77164631568183073"/>
          <c:h val="0.5238707603917025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Значение Индекса РТС, закрытие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11 января</c:v>
                </c:pt>
                <c:pt idx="1">
                  <c:v>1 февраля</c:v>
                </c:pt>
                <c:pt idx="2">
                  <c:v>1 марта</c:v>
                </c:pt>
                <c:pt idx="3">
                  <c:v>1 апреля</c:v>
                </c:pt>
                <c:pt idx="4">
                  <c:v>3 мая</c:v>
                </c:pt>
                <c:pt idx="5">
                  <c:v>3 июня</c:v>
                </c:pt>
                <c:pt idx="6">
                  <c:v>1 июля</c:v>
                </c:pt>
                <c:pt idx="7">
                  <c:v>1 августа</c:v>
                </c:pt>
                <c:pt idx="8">
                  <c:v>1 сентября</c:v>
                </c:pt>
                <c:pt idx="9">
                  <c:v>3 октября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1802.23</c:v>
                </c:pt>
                <c:pt idx="1">
                  <c:v>1910.01</c:v>
                </c:pt>
                <c:pt idx="2">
                  <c:v>1962.6599999999999</c:v>
                </c:pt>
                <c:pt idx="3">
                  <c:v>2076.7799999999997</c:v>
                </c:pt>
                <c:pt idx="4">
                  <c:v>1976.74</c:v>
                </c:pt>
                <c:pt idx="5">
                  <c:v>1858.08</c:v>
                </c:pt>
                <c:pt idx="6">
                  <c:v>1937.57</c:v>
                </c:pt>
                <c:pt idx="7">
                  <c:v>1985.78</c:v>
                </c:pt>
                <c:pt idx="8">
                  <c:v>1703.86</c:v>
                </c:pt>
                <c:pt idx="9">
                  <c:v>1291.7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торгов по акциям, входящим в список для расчета Индекса, млн.  USD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11 января</c:v>
                </c:pt>
                <c:pt idx="1">
                  <c:v>1 февраля</c:v>
                </c:pt>
                <c:pt idx="2">
                  <c:v>1 марта</c:v>
                </c:pt>
                <c:pt idx="3">
                  <c:v>1 апреля</c:v>
                </c:pt>
                <c:pt idx="4">
                  <c:v>3 мая</c:v>
                </c:pt>
                <c:pt idx="5">
                  <c:v>3 июня</c:v>
                </c:pt>
                <c:pt idx="6">
                  <c:v>1 июля</c:v>
                </c:pt>
                <c:pt idx="7">
                  <c:v>1 августа</c:v>
                </c:pt>
                <c:pt idx="8">
                  <c:v>1 сентября</c:v>
                </c:pt>
                <c:pt idx="9">
                  <c:v>3 октября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334</c:v>
                </c:pt>
                <c:pt idx="1">
                  <c:v>631</c:v>
                </c:pt>
                <c:pt idx="2">
                  <c:v>546</c:v>
                </c:pt>
                <c:pt idx="3">
                  <c:v>439</c:v>
                </c:pt>
                <c:pt idx="4">
                  <c:v>479</c:v>
                </c:pt>
                <c:pt idx="5">
                  <c:v>434</c:v>
                </c:pt>
                <c:pt idx="6">
                  <c:v>570</c:v>
                </c:pt>
                <c:pt idx="7">
                  <c:v>307</c:v>
                </c:pt>
                <c:pt idx="8">
                  <c:v>459</c:v>
                </c:pt>
                <c:pt idx="9">
                  <c:v>356</c:v>
                </c:pt>
              </c:numCache>
            </c:numRef>
          </c:val>
        </c:ser>
        <c:marker val="1"/>
        <c:axId val="71948544"/>
        <c:axId val="63897600"/>
      </c:lineChart>
      <c:catAx>
        <c:axId val="71948544"/>
        <c:scaling>
          <c:orientation val="minMax"/>
        </c:scaling>
        <c:axPos val="b"/>
        <c:numFmt formatCode="@" sourceLinked="1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63897600"/>
        <c:crosses val="autoZero"/>
        <c:auto val="1"/>
        <c:lblAlgn val="ctr"/>
        <c:lblOffset val="100"/>
      </c:catAx>
      <c:valAx>
        <c:axId val="63897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948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8004298977565"/>
          <c:y val="0.75955687463297761"/>
          <c:w val="0.88966785186816744"/>
          <c:h val="0.1662129421517273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финансовых рынков    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48.9</c:v>
                </c:pt>
                <c:pt idx="1">
                  <c:v>46.8</c:v>
                </c:pt>
                <c:pt idx="2" formatCode="0.0">
                  <c:v>47.2</c:v>
                </c:pt>
                <c:pt idx="3">
                  <c:v>48.3</c:v>
                </c:pt>
                <c:pt idx="4" formatCode="0.0">
                  <c:v>52.083333333333336</c:v>
                </c:pt>
                <c:pt idx="5">
                  <c:v>53.2</c:v>
                </c:pt>
                <c:pt idx="6" formatCode="0.0">
                  <c:v>46.7</c:v>
                </c:pt>
                <c:pt idx="7" formatCode="0.0">
                  <c:v>53.8</c:v>
                </c:pt>
                <c:pt idx="8" formatCode="0.0">
                  <c:v>46.5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Сводный индекс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52.2</c:v>
                </c:pt>
                <c:pt idx="1">
                  <c:v>50.2</c:v>
                </c:pt>
                <c:pt idx="2">
                  <c:v>50.8</c:v>
                </c:pt>
                <c:pt idx="3">
                  <c:v>50</c:v>
                </c:pt>
                <c:pt idx="4">
                  <c:v>52.5</c:v>
                </c:pt>
                <c:pt idx="5">
                  <c:v>53.5</c:v>
                </c:pt>
                <c:pt idx="6">
                  <c:v>51</c:v>
                </c:pt>
                <c:pt idx="7" formatCode="General">
                  <c:v>54.6</c:v>
                </c:pt>
                <c:pt idx="8" formatCode="General">
                  <c:v>49.5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Индекс рынка производимой продукции 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50.7</c:v>
                </c:pt>
                <c:pt idx="1">
                  <c:v>47.1</c:v>
                </c:pt>
                <c:pt idx="2" formatCode="0.0">
                  <c:v>50</c:v>
                </c:pt>
                <c:pt idx="3">
                  <c:v>52</c:v>
                </c:pt>
                <c:pt idx="4" formatCode="0.0">
                  <c:v>51.718750000000064</c:v>
                </c:pt>
                <c:pt idx="5">
                  <c:v>56.5</c:v>
                </c:pt>
                <c:pt idx="6" formatCode="0.0">
                  <c:v>49.1</c:v>
                </c:pt>
                <c:pt idx="7" formatCode="0.0">
                  <c:v>55</c:v>
                </c:pt>
                <c:pt idx="8" formatCode="0.0">
                  <c:v>53.3</c:v>
                </c:pt>
              </c:numCache>
            </c:numRef>
          </c:val>
        </c:ser>
        <c:marker val="1"/>
        <c:axId val="73638656"/>
        <c:axId val="73640192"/>
      </c:lineChart>
      <c:catAx>
        <c:axId val="7363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640192"/>
        <c:crosses val="autoZero"/>
        <c:auto val="1"/>
        <c:lblAlgn val="ctr"/>
        <c:lblOffset val="100"/>
      </c:catAx>
      <c:valAx>
        <c:axId val="73640192"/>
        <c:scaling>
          <c:orientation val="minMax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6386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5268052123381293"/>
          <c:y val="1.4785591199086652E-3"/>
          <c:w val="0.34080029674036738"/>
          <c:h val="0.6389476228409616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Индекс личной оценки делового климата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50.8</c:v>
                </c:pt>
                <c:pt idx="1">
                  <c:v>44</c:v>
                </c:pt>
                <c:pt idx="2" formatCode="0.0">
                  <c:v>45</c:v>
                </c:pt>
                <c:pt idx="3">
                  <c:v>48.9</c:v>
                </c:pt>
                <c:pt idx="4" formatCode="0.0">
                  <c:v>46.875</c:v>
                </c:pt>
                <c:pt idx="5">
                  <c:v>54.4</c:v>
                </c:pt>
                <c:pt idx="6" formatCode="0.0">
                  <c:v>57.1</c:v>
                </c:pt>
                <c:pt idx="7" formatCode="0.0">
                  <c:v>56.8</c:v>
                </c:pt>
                <c:pt idx="8" formatCode="0.0">
                  <c:v>46.5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Индекс инвестиционной и социальной активности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60.9</c:v>
                </c:pt>
                <c:pt idx="1">
                  <c:v>46.8</c:v>
                </c:pt>
                <c:pt idx="2" formatCode="0.0">
                  <c:v>61</c:v>
                </c:pt>
                <c:pt idx="3">
                  <c:v>48.1</c:v>
                </c:pt>
                <c:pt idx="4" formatCode="0.0">
                  <c:v>59.6</c:v>
                </c:pt>
                <c:pt idx="5" formatCode="0.0">
                  <c:v>50.8</c:v>
                </c:pt>
                <c:pt idx="6" formatCode="0.0">
                  <c:v>42.1</c:v>
                </c:pt>
                <c:pt idx="7" formatCode="0.0">
                  <c:v>54.8</c:v>
                </c:pt>
                <c:pt idx="8" formatCode="0.0">
                  <c:v>44.8</c:v>
                </c:pt>
              </c:numCache>
            </c:numRef>
          </c:val>
        </c:ser>
        <c:ser>
          <c:idx val="3"/>
          <c:order val="3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val>
        </c:ser>
        <c:ser>
          <c:idx val="5"/>
          <c:order val="5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marker val="1"/>
        <c:axId val="71244800"/>
        <c:axId val="80872192"/>
      </c:lineChart>
      <c:catAx>
        <c:axId val="71244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872192"/>
        <c:crosses val="autoZero"/>
        <c:auto val="1"/>
        <c:lblAlgn val="ctr"/>
        <c:lblOffset val="100"/>
      </c:catAx>
      <c:valAx>
        <c:axId val="80872192"/>
        <c:scaling>
          <c:orientation val="minMax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244800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2007-2008 гг.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58</c:v>
                </c:pt>
                <c:pt idx="1">
                  <c:v>116</c:v>
                </c:pt>
                <c:pt idx="2">
                  <c:v>65</c:v>
                </c:pt>
                <c:pt idx="3">
                  <c:v>37</c:v>
                </c:pt>
                <c:pt idx="4">
                  <c:v>60</c:v>
                </c:pt>
                <c:pt idx="5">
                  <c:v>45</c:v>
                </c:pt>
                <c:pt idx="6">
                  <c:v>84</c:v>
                </c:pt>
                <c:pt idx="7">
                  <c:v>33</c:v>
                </c:pt>
                <c:pt idx="8">
                  <c:v>109</c:v>
                </c:pt>
                <c:pt idx="9">
                  <c:v>72</c:v>
                </c:pt>
                <c:pt idx="10">
                  <c:v>9</c:v>
                </c:pt>
                <c:pt idx="11">
                  <c:v>88</c:v>
                </c:pt>
                <c:pt idx="12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2008-2009гг.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51</c:v>
                </c:pt>
                <c:pt idx="1">
                  <c:v>110</c:v>
                </c:pt>
                <c:pt idx="2">
                  <c:v>59</c:v>
                </c:pt>
                <c:pt idx="3">
                  <c:v>29</c:v>
                </c:pt>
                <c:pt idx="4">
                  <c:v>59</c:v>
                </c:pt>
                <c:pt idx="5">
                  <c:v>46</c:v>
                </c:pt>
                <c:pt idx="6">
                  <c:v>99</c:v>
                </c:pt>
                <c:pt idx="7">
                  <c:v>27</c:v>
                </c:pt>
                <c:pt idx="8">
                  <c:v>112</c:v>
                </c:pt>
                <c:pt idx="9">
                  <c:v>67</c:v>
                </c:pt>
                <c:pt idx="10">
                  <c:v>8</c:v>
                </c:pt>
                <c:pt idx="11">
                  <c:v>91</c:v>
                </c:pt>
                <c:pt idx="12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2009-2010гг.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63</c:v>
                </c:pt>
                <c:pt idx="1">
                  <c:v>114</c:v>
                </c:pt>
                <c:pt idx="2">
                  <c:v>71</c:v>
                </c:pt>
                <c:pt idx="3">
                  <c:v>36</c:v>
                </c:pt>
                <c:pt idx="4">
                  <c:v>51</c:v>
                </c:pt>
                <c:pt idx="5">
                  <c:v>51</c:v>
                </c:pt>
                <c:pt idx="6">
                  <c:v>108</c:v>
                </c:pt>
                <c:pt idx="7">
                  <c:v>43</c:v>
                </c:pt>
                <c:pt idx="8">
                  <c:v>119</c:v>
                </c:pt>
                <c:pt idx="9">
                  <c:v>74</c:v>
                </c:pt>
                <c:pt idx="10">
                  <c:v>7</c:v>
                </c:pt>
                <c:pt idx="11">
                  <c:v>95</c:v>
                </c:pt>
                <c:pt idx="12">
                  <c:v>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2010-2011гг.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63</c:v>
                </c:pt>
                <c:pt idx="1">
                  <c:v>118</c:v>
                </c:pt>
                <c:pt idx="2">
                  <c:v>47</c:v>
                </c:pt>
                <c:pt idx="3">
                  <c:v>79</c:v>
                </c:pt>
                <c:pt idx="4">
                  <c:v>53</c:v>
                </c:pt>
                <c:pt idx="5">
                  <c:v>50</c:v>
                </c:pt>
                <c:pt idx="6">
                  <c:v>123</c:v>
                </c:pt>
                <c:pt idx="7">
                  <c:v>57</c:v>
                </c:pt>
                <c:pt idx="8">
                  <c:v>125</c:v>
                </c:pt>
                <c:pt idx="9">
                  <c:v>69</c:v>
                </c:pt>
                <c:pt idx="10">
                  <c:v>8</c:v>
                </c:pt>
                <c:pt idx="11">
                  <c:v>101</c:v>
                </c:pt>
                <c:pt idx="12">
                  <c:v>57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2011-2012гг.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66</c:v>
                </c:pt>
                <c:pt idx="1">
                  <c:v>128</c:v>
                </c:pt>
                <c:pt idx="2">
                  <c:v>48</c:v>
                </c:pt>
                <c:pt idx="3">
                  <c:v>44</c:v>
                </c:pt>
                <c:pt idx="4">
                  <c:v>68</c:v>
                </c:pt>
                <c:pt idx="5">
                  <c:v>52</c:v>
                </c:pt>
                <c:pt idx="6">
                  <c:v>128</c:v>
                </c:pt>
                <c:pt idx="7">
                  <c:v>65</c:v>
                </c:pt>
                <c:pt idx="8">
                  <c:v>127</c:v>
                </c:pt>
                <c:pt idx="9">
                  <c:v>68</c:v>
                </c:pt>
                <c:pt idx="10">
                  <c:v>8</c:v>
                </c:pt>
                <c:pt idx="11">
                  <c:v>114</c:v>
                </c:pt>
                <c:pt idx="12">
                  <c:v>71</c:v>
                </c:pt>
              </c:numCache>
            </c:numRef>
          </c:val>
        </c:ser>
        <c:shape val="box"/>
        <c:axId val="85004288"/>
        <c:axId val="85005824"/>
        <c:axId val="0"/>
      </c:bar3DChart>
      <c:catAx>
        <c:axId val="8500428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500"/>
            </a:pPr>
            <a:endParaRPr lang="ru-RU"/>
          </a:p>
        </c:txPr>
        <c:crossAx val="85005824"/>
        <c:crosses val="autoZero"/>
        <c:auto val="1"/>
        <c:lblAlgn val="ctr"/>
        <c:lblOffset val="100"/>
      </c:catAx>
      <c:valAx>
        <c:axId val="85005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5004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3533A-A0AF-4208-9E97-47057ABD186B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A115C-B970-400A-B30D-936147832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115C-B970-400A-B30D-936147832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115C-B970-400A-B30D-936147832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2EB9-32AD-4690-BF19-74FFBBB49C2E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F1C8-8D7A-48E7-8A26-A35120B5134F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B9A0-06EA-436E-86CA-B53BBCF54C0D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9BE1-5EA1-4913-8194-6E722B99B3DB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D9AD-4D0B-4E51-9493-49F961A3BBB3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5DA7-2137-465E-8B65-7A9DC2989313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69EC-5599-4127-8627-07CB50343BB2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7631-FE20-4087-97A4-386D478C642C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9106-D062-4762-9291-5DAFCF8B3418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C-8C16-4A77-940A-D365F50731A5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1DC1-3BAF-4765-8D65-D31E4C966EC9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719AC-127B-4342-9778-14D96C510A37}" type="datetime1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CB14-F8B3-47A1-9A56-723B2E29E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Заседание Правления РСПП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О проекте Стратегии-2020 и оценках ее основных положений </a:t>
            </a:r>
            <a:r>
              <a:rPr lang="ru-RU" sz="3600" dirty="0" err="1" smtClean="0">
                <a:solidFill>
                  <a:schemeClr val="tx1"/>
                </a:solidFill>
              </a:rPr>
              <a:t>бизнес-сообществом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4509120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А.Н. Шохин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Президент РСПП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92696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Global Competitiveness Index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638132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Место России в рейтинге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Направления доработки проекта Стратегии-2020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556792"/>
            <a:ext cx="7452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/>
              <a:t>Перейти к полноценным долгосрочным стратегиям </a:t>
            </a:r>
            <a:r>
              <a:rPr lang="ru-RU" dirty="0" smtClean="0"/>
              <a:t>(минимум на 25 лет)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5517232"/>
            <a:ext cx="745232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Максимально открыть процесс доработки Стратегии для всех заинтересованных экспертов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437112"/>
            <a:ext cx="745232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/>
              <a:t>Выбрать сбалансированную позицию в отношении госрегулирования и контрольно-надзорных функций </a:t>
            </a:r>
            <a:r>
              <a:rPr lang="ru-RU" dirty="0" smtClean="0"/>
              <a:t>(ликвидация избыточных и повышение эффективности реализации необходимых функций)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764704"/>
            <a:ext cx="74523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/>
              <a:t>Зафиксировать максимально возможный уровень нагрузки на бизнес и предложить продуманный набор стимулирующих модернизацию мер </a:t>
            </a:r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0" y="2060848"/>
            <a:ext cx="745232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/>
              <a:t>Ориентироваться на институциональные меры, используя несистемные решения лишь как вспомогательные </a:t>
            </a:r>
            <a:r>
              <a:rPr lang="ru-RU" dirty="0" smtClean="0"/>
              <a:t>(омбудсмен не заменит прозрачную и эффективную судебную систему, предложения по ликвидации </a:t>
            </a:r>
            <a:r>
              <a:rPr lang="ru-RU" dirty="0" smtClean="0"/>
              <a:t>краткосрочного д</a:t>
            </a:r>
            <a:r>
              <a:rPr lang="ru-RU" dirty="0" smtClean="0"/>
              <a:t>ефицита </a:t>
            </a:r>
            <a:r>
              <a:rPr lang="ru-RU" dirty="0" smtClean="0"/>
              <a:t>Пенсионного фонда не </a:t>
            </a:r>
            <a:r>
              <a:rPr lang="ru-RU" dirty="0" smtClean="0"/>
              <a:t>заменят </a:t>
            </a:r>
            <a:r>
              <a:rPr lang="ru-RU" dirty="0" smtClean="0"/>
              <a:t>четкой стратегии пенсионной реформы)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1680" y="3645024"/>
            <a:ext cx="745232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/>
              <a:t>Отказаться от противопоставления «плохого» и «хорошего» бизнеса </a:t>
            </a:r>
            <a:r>
              <a:rPr lang="ru-RU" dirty="0" smtClean="0"/>
              <a:t>(чем мера </a:t>
            </a:r>
            <a:r>
              <a:rPr lang="ru-RU" dirty="0" err="1" smtClean="0"/>
              <a:t>универсальнее</a:t>
            </a:r>
            <a:r>
              <a:rPr lang="ru-RU" dirty="0" smtClean="0"/>
              <a:t>, тем она </a:t>
            </a:r>
            <a:r>
              <a:rPr lang="ru-RU" dirty="0" err="1" smtClean="0"/>
              <a:t>востребованее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Российские </a:t>
            </a:r>
            <a:r>
              <a:rPr lang="ru-RU" sz="2400" b="1" dirty="0" err="1" smtClean="0">
                <a:solidFill>
                  <a:schemeClr val="bg1"/>
                </a:solidFill>
              </a:rPr>
              <a:t>макропоказатели</a:t>
            </a:r>
            <a:r>
              <a:rPr lang="ru-RU" sz="2400" b="1" dirty="0" smtClean="0">
                <a:solidFill>
                  <a:schemeClr val="bg1"/>
                </a:solidFill>
              </a:rPr>
              <a:t>: предкризисный период, стагнация или временные трудности, 2011 год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980728"/>
          <a:ext cx="51480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076056" y="1052736"/>
          <a:ext cx="4067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9664" y="587727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Данные: Росстат, сайт РТС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692696"/>
          <a:ext cx="63722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Индекс деловой среды РСПП, 2011 год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483768" y="3645024"/>
          <a:ext cx="666023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Система стратегических документов в Российской Федерации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0" y="5661248"/>
            <a:ext cx="91440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135888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2030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64904"/>
            <a:ext cx="608416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Концепция долгосрочного социально-экономического развития Российской Федерации на период до 2020 года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05064"/>
            <a:ext cx="60841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Государственная программа Российской Федерации "Энергосбережение и повышение энергетической эффективности на период до 2020 года"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84984"/>
            <a:ext cx="608416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Стратегии социально-экономического развития ПФО, ЮФО, ЦФО, Сибири на период до 2020 года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844824"/>
            <a:ext cx="73803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Стратегии социально-экономического развития СКФО, Дальнего Востока и Байкальского региона на период до 2025 года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412776"/>
            <a:ext cx="88204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Энергетическая стратегия России на период до 2030 года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92696"/>
            <a:ext cx="8820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Транспортная стратегия Российской Федерации на период до 2030 года, Стратегия развития железнодорожного транспорта в Российской Федерации до 2030 года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013176"/>
            <a:ext cx="608416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Стратегии инновационного развития Российской Федерации на период до 2020 года</a:t>
            </a:r>
            <a:endParaRPr lang="ru-RU" b="1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Система стратегических документов в Российской Федерации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0" y="5661248"/>
            <a:ext cx="91440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135888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2030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92696"/>
            <a:ext cx="61561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Стратегия развития финансового рынка Российской Федерации на период до 2020 года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412776"/>
            <a:ext cx="61561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Стратегия развития торговли в Российской Федерации на 2011 - 2015 годы и период до 2020 года 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45024"/>
            <a:ext cx="4355976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Основные направления налоговой политики Российской Федерации на 2012 год и на плановый период 2013 и 2014 годов, бюджетной политики на 2012 год и на плановый период 2013 и 2014 годов, государственной долговой политики Российской Федерации на 2012-2014 гг.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132856"/>
            <a:ext cx="615617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Стратегии развития тяжелого машиностроения, автомобильной промышленности, фармацевтической промышленности, </a:t>
            </a:r>
            <a:r>
              <a:rPr lang="ru-RU" b="1" dirty="0" err="1" smtClean="0"/>
              <a:t>рыбохозяйственного</a:t>
            </a:r>
            <a:r>
              <a:rPr lang="ru-RU" b="1" dirty="0" smtClean="0"/>
              <a:t> комплекса, легкой промышленности, металлургической промышленности и т.д. на период до 2020 года</a:t>
            </a:r>
            <a:endParaRPr lang="ru-RU" b="1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делового климата*…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10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Пенсионная реформа</a:t>
            </a:r>
          </a:p>
          <a:p>
            <a:r>
              <a:rPr lang="ru-RU" dirty="0" smtClean="0"/>
              <a:t>Налоговая реформа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68960"/>
            <a:ext cx="3707904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Проблемные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068960"/>
            <a:ext cx="3707904" cy="36933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Дискуссионные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509120"/>
            <a:ext cx="3707904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Нуждаются в доработке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085184"/>
            <a:ext cx="3203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Финансовый сектор</a:t>
            </a:r>
          </a:p>
          <a:p>
            <a:r>
              <a:rPr lang="ru-RU" dirty="0" smtClean="0"/>
              <a:t>Транспортная инфраструктура</a:t>
            </a:r>
          </a:p>
          <a:p>
            <a:r>
              <a:rPr lang="ru-RU" dirty="0" smtClean="0"/>
              <a:t>Энергетика</a:t>
            </a:r>
          </a:p>
          <a:p>
            <a:r>
              <a:rPr lang="ru-RU" dirty="0" smtClean="0"/>
              <a:t>Саморегулирование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6096" y="4581128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Могут быть приняты с минимальными корректировками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3429000"/>
            <a:ext cx="370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Тарифная политика</a:t>
            </a:r>
          </a:p>
          <a:p>
            <a:r>
              <a:rPr lang="ru-RU" dirty="0" smtClean="0"/>
              <a:t>Бюджетная политика</a:t>
            </a:r>
          </a:p>
          <a:p>
            <a:r>
              <a:rPr lang="ru-RU" dirty="0" smtClean="0"/>
              <a:t>Контроль-надзор</a:t>
            </a:r>
          </a:p>
          <a:p>
            <a:r>
              <a:rPr lang="ru-RU" dirty="0" smtClean="0"/>
              <a:t>Строительство жилья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99584" y="530120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Миграция</a:t>
            </a:r>
          </a:p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Рынок труда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20688"/>
            <a:ext cx="216024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Избыточно жесткая система госрегулирования, контроля, надзора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339752" y="620688"/>
            <a:ext cx="216024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Растущая финансовая нагрузка на бизнес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983760" y="620688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Нестабильность на финансовых рынках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644008" y="620688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Нестабильность спроса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644008" y="1340768"/>
            <a:ext cx="216024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Нечеткость стратегии развития страны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339752" y="1556792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Неразвитость инфраструктуры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983760" y="1340768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Неразвитость институтов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844824"/>
            <a:ext cx="2160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Коррупционная нагрузка на бизнес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364088" y="63347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Опросы РСПП, Индекс деловой среды РСПП</a:t>
            </a:r>
            <a:endParaRPr lang="ru-RU" sz="1400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2564904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…и направления Стратегии-2020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Налоговая политика: стимулы в проекте Стратегии-2020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229200"/>
            <a:ext cx="9144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Но: отказ от практики предоставления налоговых льгот без всесторонней оценки их влияния, а также согласование введения налоговых льгот с бюджетными проектировками, основанными на пессимистическом макроэкономическом прогнозе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3140968"/>
            <a:ext cx="4427984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Право применять нулевую ставку налога на прибыль некоммерческим организациям (включая бюджетные), осуществляющим деятельность во всех социально значимых областях, а не только в сфере образования и здравоохранения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92696"/>
            <a:ext cx="4427984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Ревизия налогового законодательства на предмет выявления в нем внутренних противоречий, пробелов и неясностей с ориентацией на преобладающие в судебной практике толкования различных норм налогового права при доработке Налогового кодекса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140968"/>
            <a:ext cx="4427984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Обеспечение единообразного толкования спорных вопросов налогового законодательства в разъяснениях Министерства финансов и придание им обязательной силы для налоговых органов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692696"/>
            <a:ext cx="4427984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Введение института предварительного налогового урегулирования; введение системы электронных счетов-фактур, выбор налогоплательщиков для проверки с использованием системы оценки рисков и др.; значительное повышение ответственности налоговых органов и их сотрудников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Налоговая политика: предложения в проекте Стратегии-2020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2808312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Прогрессивное налогообложение всех сырьевых отраслей по мировым ценам на сырье (не только нефть, но и  газ, частично уголь, калий, металлы и др. сырье)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068960"/>
            <a:ext cx="284380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Налог на дополнительный доход  для нефтяного сектора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5157192"/>
            <a:ext cx="291581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Увеличение акцизов на табак и алкоголь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3068960"/>
            <a:ext cx="288032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Взимание налога на имущество организаций с недвижимого имущества на основании его кадастровой оценки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221088"/>
            <a:ext cx="288032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Оптимизация (а, значит, сокращение) перечня освобождений от НДС, в том числе в форме применения ставки 0%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836712"/>
            <a:ext cx="2880320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Переход от упрощенной системы налогообложения к налогу на реальные денежные потоки в части специальных налоговых режимов для малого бизнеса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836712"/>
            <a:ext cx="2915816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Введение универсального налога за километр пробега, призванного заместить иные виды фискальной нагрузки, связанной с использованием дорог и автомобилей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3429000"/>
            <a:ext cx="2915816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Повышение в 2012-2015 гг. акцизов на моторные топлива в размере не менее чем 7-8 рублей в расчете на 1 литр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Пенсионная реформа в проекте Стратегии-2020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24744"/>
            <a:ext cx="442798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Расширение налоговой базы за счет повышения порога заработной платы для отчислений взносов в пенсионную систему до 720 000 тыс. руб. в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1124744"/>
            <a:ext cx="442798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Введение дополнительного тарифа в пенсионную систему для рабочих мест, относящихся к спискам профессий, работ, дающим право на получение досрочных пенсий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2636912"/>
            <a:ext cx="442798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Введение дополнительного тарифа взносов работающих в районах Крайнего Севера и приравненных к ним местностях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348880"/>
            <a:ext cx="442798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Сохранение в будущем пенсионных взносов для зарплат выше предельно установленного уровня, которые в настоящее время предлагается ввести только на 2012-2013 годы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692696"/>
            <a:ext cx="504056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организаций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861048"/>
            <a:ext cx="504056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граждан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293096"/>
            <a:ext cx="442798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Повышение пенсионного возраста до 63 лет для обоих полов (к 2030 году)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4293096"/>
            <a:ext cx="442798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Повышение требований к минимальному стажу, после которого работник может претендовать на получение трудовой, а не социальной пенсии (повышение минимального стажа с 5 до 15-20 лет)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13176"/>
            <a:ext cx="442798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Снижение персонифицированного тарифа, учитываемого на лицевых счетах пенсионера, с 16% до 14% в пользу распределительной части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CD4CB14-F8B3-47A1-9A56-723B2E29E6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905</Words>
  <Application>Microsoft Office PowerPoint</Application>
  <PresentationFormat>Экран (4:3)</PresentationFormat>
  <Paragraphs>98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Заседание Правления РСПП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Правления РСПП</dc:title>
  <dc:creator>GluhovaMN</dc:creator>
  <cp:lastModifiedBy>GluhovaMN</cp:lastModifiedBy>
  <cp:revision>114</cp:revision>
  <dcterms:created xsi:type="dcterms:W3CDTF">2011-10-06T05:46:50Z</dcterms:created>
  <dcterms:modified xsi:type="dcterms:W3CDTF">2011-10-12T09:43:26Z</dcterms:modified>
</cp:coreProperties>
</file>