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Lst>
  <p:notesMasterIdLst>
    <p:notesMasterId r:id="rId21"/>
  </p:notesMasterIdLst>
  <p:sldIdLst>
    <p:sldId id="256" r:id="rId3"/>
    <p:sldId id="273" r:id="rId4"/>
    <p:sldId id="257" r:id="rId5"/>
    <p:sldId id="303" r:id="rId6"/>
    <p:sldId id="286" r:id="rId7"/>
    <p:sldId id="282" r:id="rId8"/>
    <p:sldId id="319" r:id="rId9"/>
    <p:sldId id="258" r:id="rId10"/>
    <p:sldId id="290" r:id="rId11"/>
    <p:sldId id="304" r:id="rId12"/>
    <p:sldId id="306" r:id="rId13"/>
    <p:sldId id="296" r:id="rId14"/>
    <p:sldId id="309" r:id="rId15"/>
    <p:sldId id="311" r:id="rId16"/>
    <p:sldId id="313" r:id="rId17"/>
    <p:sldId id="317" r:id="rId18"/>
    <p:sldId id="267" r:id="rId19"/>
    <p:sldId id="28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2" autoAdjust="0"/>
    <p:restoredTop sz="94660"/>
  </p:normalViewPr>
  <p:slideViewPr>
    <p:cSldViewPr>
      <p:cViewPr>
        <p:scale>
          <a:sx n="118" d="100"/>
          <a:sy n="118" d="100"/>
        </p:scale>
        <p:origin x="-5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9C161-D4D9-4274-A3E6-7C0D1B0B79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41F59C08-903C-420A-93DF-7E13BF130832}">
      <dgm:prSet phldrT="[Текст]" custT="1"/>
      <dgm:spPr>
        <a:ln>
          <a:solidFill>
            <a:schemeClr val="bg2">
              <a:lumMod val="25000"/>
            </a:schemeClr>
          </a:solidFill>
        </a:ln>
      </dgm:spPr>
      <dgm:t>
        <a:bodyPr/>
        <a:lstStyle/>
        <a:p>
          <a:r>
            <a:rPr lang="ru-RU" sz="2400" b="1" dirty="0" smtClean="0">
              <a:latin typeface="Times New Roman" pitchFamily="18" charset="0"/>
              <a:cs typeface="Times New Roman" pitchFamily="18" charset="0"/>
            </a:rPr>
            <a:t>Федеральный Закон</a:t>
          </a:r>
          <a:endParaRPr lang="ru-RU" sz="2400" b="1" dirty="0">
            <a:latin typeface="Times New Roman" pitchFamily="18" charset="0"/>
            <a:cs typeface="Times New Roman" pitchFamily="18" charset="0"/>
          </a:endParaRPr>
        </a:p>
      </dgm:t>
    </dgm:pt>
    <dgm:pt modelId="{E98C56EE-1A59-4234-97AA-2A3862529973}" type="parTrans" cxnId="{002214DD-7798-49C4-ABCF-72352F457464}">
      <dgm:prSet/>
      <dgm:spPr/>
      <dgm:t>
        <a:bodyPr/>
        <a:lstStyle/>
        <a:p>
          <a:endParaRPr lang="ru-RU"/>
        </a:p>
      </dgm:t>
    </dgm:pt>
    <dgm:pt modelId="{6E46E6CE-F2BC-41CC-8C72-26AA2CE191EA}" type="sibTrans" cxnId="{002214DD-7798-49C4-ABCF-72352F457464}">
      <dgm:prSet/>
      <dgm:spPr/>
      <dgm:t>
        <a:bodyPr/>
        <a:lstStyle/>
        <a:p>
          <a:endParaRPr lang="ru-RU"/>
        </a:p>
      </dgm:t>
    </dgm:pt>
    <dgm:pt modelId="{AF6C6DD3-F2EF-42F4-B945-D1D1478E5D46}">
      <dgm:prSet phldrT="[Текст]" custT="1"/>
      <dgm:spPr>
        <a:ln>
          <a:solidFill>
            <a:schemeClr val="bg2">
              <a:lumMod val="25000"/>
            </a:schemeClr>
          </a:solidFill>
        </a:ln>
      </dgm:spPr>
      <dgm:t>
        <a:bodyPr/>
        <a:lstStyle/>
        <a:p>
          <a:endParaRPr lang="ru-RU" sz="2200" b="1" dirty="0" smtClean="0">
            <a:latin typeface="Times New Roman" pitchFamily="18" charset="0"/>
            <a:cs typeface="Times New Roman" pitchFamily="18" charset="0"/>
          </a:endParaRPr>
        </a:p>
        <a:p>
          <a:r>
            <a:rPr lang="ru-RU" sz="2300" b="1" dirty="0" smtClean="0">
              <a:latin typeface="Times New Roman" pitchFamily="18" charset="0"/>
              <a:cs typeface="Times New Roman" pitchFamily="18" charset="0"/>
            </a:rPr>
            <a:t>О консолидированной финансовой отчетности</a:t>
          </a:r>
        </a:p>
        <a:p>
          <a:r>
            <a:rPr lang="ru-RU" sz="2300" b="1" dirty="0" smtClean="0">
              <a:latin typeface="Times New Roman" pitchFamily="18" charset="0"/>
              <a:cs typeface="Times New Roman" pitchFamily="18" charset="0"/>
            </a:rPr>
            <a:t>№ 208-ФЗ от 27.07.10г</a:t>
          </a:r>
        </a:p>
        <a:p>
          <a:r>
            <a:rPr lang="ru-RU" sz="2400" dirty="0" smtClean="0"/>
            <a:t> </a:t>
          </a:r>
          <a:endParaRPr lang="ru-RU" sz="2400" dirty="0"/>
        </a:p>
      </dgm:t>
    </dgm:pt>
    <dgm:pt modelId="{07EFABA0-D1AB-4162-9D34-A0FCAAE8737D}" type="parTrans" cxnId="{582BA3E6-44A9-4671-A35A-72A79A599969}">
      <dgm:prSet/>
      <dgm:spPr>
        <a:ln>
          <a:solidFill>
            <a:schemeClr val="bg2">
              <a:lumMod val="25000"/>
            </a:schemeClr>
          </a:solidFill>
        </a:ln>
      </dgm:spPr>
      <dgm:t>
        <a:bodyPr/>
        <a:lstStyle/>
        <a:p>
          <a:endParaRPr lang="ru-RU"/>
        </a:p>
      </dgm:t>
    </dgm:pt>
    <dgm:pt modelId="{DE3287E3-DF20-4545-BAA1-140E0575E2F2}" type="sibTrans" cxnId="{582BA3E6-44A9-4671-A35A-72A79A599969}">
      <dgm:prSet/>
      <dgm:spPr/>
      <dgm:t>
        <a:bodyPr/>
        <a:lstStyle/>
        <a:p>
          <a:endParaRPr lang="ru-RU"/>
        </a:p>
      </dgm:t>
    </dgm:pt>
    <dgm:pt modelId="{DE121D20-8606-42E3-9317-20BCB9299273}">
      <dgm:prSet phldrT="[Текст]" custT="1"/>
      <dgm:spPr>
        <a:ln>
          <a:solidFill>
            <a:schemeClr val="bg2">
              <a:lumMod val="25000"/>
            </a:schemeClr>
          </a:solidFill>
        </a:ln>
      </dgm:spPr>
      <dgm:t>
        <a:bodyPr/>
        <a:lstStyle/>
        <a:p>
          <a:r>
            <a:rPr lang="ru-RU" sz="2300" b="1" dirty="0" smtClean="0">
              <a:latin typeface="Times New Roman" pitchFamily="18" charset="0"/>
              <a:cs typeface="Times New Roman" pitchFamily="18" charset="0"/>
            </a:rPr>
            <a:t>О бухгалтерском учете</a:t>
          </a:r>
        </a:p>
        <a:p>
          <a:r>
            <a:rPr lang="ru-RU" sz="2300" b="1" dirty="0" smtClean="0">
              <a:latin typeface="Times New Roman" pitchFamily="18" charset="0"/>
              <a:cs typeface="Times New Roman" pitchFamily="18" charset="0"/>
            </a:rPr>
            <a:t>№ 402-ФЗ от 06.12.2011 </a:t>
          </a:r>
          <a:endParaRPr lang="ru-RU" sz="2300" b="1" dirty="0">
            <a:latin typeface="Times New Roman" pitchFamily="18" charset="0"/>
            <a:cs typeface="Times New Roman" pitchFamily="18" charset="0"/>
          </a:endParaRPr>
        </a:p>
      </dgm:t>
    </dgm:pt>
    <dgm:pt modelId="{3F3BB9D5-DB84-477C-A1F5-F25586644AA5}" type="parTrans" cxnId="{D0095D02-45C0-47A8-8AF6-F9B48A8582C4}">
      <dgm:prSet/>
      <dgm:spPr>
        <a:ln>
          <a:solidFill>
            <a:schemeClr val="bg2">
              <a:lumMod val="25000"/>
            </a:schemeClr>
          </a:solidFill>
        </a:ln>
      </dgm:spPr>
      <dgm:t>
        <a:bodyPr/>
        <a:lstStyle/>
        <a:p>
          <a:endParaRPr lang="ru-RU"/>
        </a:p>
      </dgm:t>
    </dgm:pt>
    <dgm:pt modelId="{310FE949-30E4-4096-AF6E-15B040E995C5}" type="sibTrans" cxnId="{D0095D02-45C0-47A8-8AF6-F9B48A8582C4}">
      <dgm:prSet/>
      <dgm:spPr/>
      <dgm:t>
        <a:bodyPr/>
        <a:lstStyle/>
        <a:p>
          <a:endParaRPr lang="ru-RU"/>
        </a:p>
      </dgm:t>
    </dgm:pt>
    <dgm:pt modelId="{3ECF0BE7-D90F-4153-AE2D-E0AD0C2C34A7}" type="pres">
      <dgm:prSet presAssocID="{D0E9C161-D4D9-4274-A3E6-7C0D1B0B79ED}" presName="hierChild1" presStyleCnt="0">
        <dgm:presLayoutVars>
          <dgm:chPref val="1"/>
          <dgm:dir/>
          <dgm:animOne val="branch"/>
          <dgm:animLvl val="lvl"/>
          <dgm:resizeHandles/>
        </dgm:presLayoutVars>
      </dgm:prSet>
      <dgm:spPr/>
      <dgm:t>
        <a:bodyPr/>
        <a:lstStyle/>
        <a:p>
          <a:endParaRPr lang="ru-RU"/>
        </a:p>
      </dgm:t>
    </dgm:pt>
    <dgm:pt modelId="{854A7730-5969-48E3-B782-6B194C7B6857}" type="pres">
      <dgm:prSet presAssocID="{41F59C08-903C-420A-93DF-7E13BF130832}" presName="hierRoot1" presStyleCnt="0"/>
      <dgm:spPr/>
    </dgm:pt>
    <dgm:pt modelId="{509FBCE0-6F14-43BB-BCAF-35D83E0CB705}" type="pres">
      <dgm:prSet presAssocID="{41F59C08-903C-420A-93DF-7E13BF130832}" presName="composite" presStyleCnt="0"/>
      <dgm:spPr/>
    </dgm:pt>
    <dgm:pt modelId="{2218A9C6-430C-410B-AD65-1D2835AE7DD0}" type="pres">
      <dgm:prSet presAssocID="{41F59C08-903C-420A-93DF-7E13BF130832}" presName="background" presStyleLbl="node0" presStyleIdx="0" presStyleCnt="1"/>
      <dgm:spPr>
        <a:solidFill>
          <a:schemeClr val="bg2">
            <a:lumMod val="50000"/>
          </a:schemeClr>
        </a:solidFill>
      </dgm:spPr>
    </dgm:pt>
    <dgm:pt modelId="{23951E80-BE7B-4053-A3EE-7F81006231F5}" type="pres">
      <dgm:prSet presAssocID="{41F59C08-903C-420A-93DF-7E13BF130832}" presName="text" presStyleLbl="fgAcc0" presStyleIdx="0" presStyleCnt="1" custScaleY="60412" custLinFactNeighborX="-1618" custLinFactNeighborY="-1053">
        <dgm:presLayoutVars>
          <dgm:chPref val="3"/>
        </dgm:presLayoutVars>
      </dgm:prSet>
      <dgm:spPr/>
      <dgm:t>
        <a:bodyPr/>
        <a:lstStyle/>
        <a:p>
          <a:endParaRPr lang="ru-RU"/>
        </a:p>
      </dgm:t>
    </dgm:pt>
    <dgm:pt modelId="{46543AB2-E1B9-4497-8246-D943CDF426AE}" type="pres">
      <dgm:prSet presAssocID="{41F59C08-903C-420A-93DF-7E13BF130832}" presName="hierChild2" presStyleCnt="0"/>
      <dgm:spPr/>
    </dgm:pt>
    <dgm:pt modelId="{37B34990-A7AD-430D-B07E-F78E2D7AB491}" type="pres">
      <dgm:prSet presAssocID="{07EFABA0-D1AB-4162-9D34-A0FCAAE8737D}" presName="Name10" presStyleLbl="parChTrans1D2" presStyleIdx="0" presStyleCnt="2"/>
      <dgm:spPr/>
      <dgm:t>
        <a:bodyPr/>
        <a:lstStyle/>
        <a:p>
          <a:endParaRPr lang="ru-RU"/>
        </a:p>
      </dgm:t>
    </dgm:pt>
    <dgm:pt modelId="{9FE65DAB-3900-4EF7-AC10-BE2A4DC83555}" type="pres">
      <dgm:prSet presAssocID="{AF6C6DD3-F2EF-42F4-B945-D1D1478E5D46}" presName="hierRoot2" presStyleCnt="0"/>
      <dgm:spPr/>
    </dgm:pt>
    <dgm:pt modelId="{9EE2B3FA-58EA-4A72-9A7C-69FE196CCCF2}" type="pres">
      <dgm:prSet presAssocID="{AF6C6DD3-F2EF-42F4-B945-D1D1478E5D46}" presName="composite2" presStyleCnt="0"/>
      <dgm:spPr/>
    </dgm:pt>
    <dgm:pt modelId="{9E78E1B3-88BC-4A46-B048-573DB29EA851}" type="pres">
      <dgm:prSet presAssocID="{AF6C6DD3-F2EF-42F4-B945-D1D1478E5D46}" presName="background2" presStyleLbl="node2" presStyleIdx="0" presStyleCnt="2"/>
      <dgm:spPr>
        <a:solidFill>
          <a:schemeClr val="bg2">
            <a:lumMod val="50000"/>
          </a:schemeClr>
        </a:solidFill>
      </dgm:spPr>
    </dgm:pt>
    <dgm:pt modelId="{300B0F4F-A0F3-4E5A-9DC6-B5DA1FC996CB}" type="pres">
      <dgm:prSet presAssocID="{AF6C6DD3-F2EF-42F4-B945-D1D1478E5D46}" presName="text2" presStyleLbl="fgAcc2" presStyleIdx="0" presStyleCnt="2" custScaleX="126451">
        <dgm:presLayoutVars>
          <dgm:chPref val="3"/>
        </dgm:presLayoutVars>
      </dgm:prSet>
      <dgm:spPr/>
      <dgm:t>
        <a:bodyPr/>
        <a:lstStyle/>
        <a:p>
          <a:endParaRPr lang="ru-RU"/>
        </a:p>
      </dgm:t>
    </dgm:pt>
    <dgm:pt modelId="{00DCFF71-27B0-4EC9-AC14-AE0511A2CFD1}" type="pres">
      <dgm:prSet presAssocID="{AF6C6DD3-F2EF-42F4-B945-D1D1478E5D46}" presName="hierChild3" presStyleCnt="0"/>
      <dgm:spPr/>
    </dgm:pt>
    <dgm:pt modelId="{A3C5A564-C62C-44A5-A906-F4717FFF325E}" type="pres">
      <dgm:prSet presAssocID="{3F3BB9D5-DB84-477C-A1F5-F25586644AA5}" presName="Name10" presStyleLbl="parChTrans1D2" presStyleIdx="1" presStyleCnt="2"/>
      <dgm:spPr/>
      <dgm:t>
        <a:bodyPr/>
        <a:lstStyle/>
        <a:p>
          <a:endParaRPr lang="ru-RU"/>
        </a:p>
      </dgm:t>
    </dgm:pt>
    <dgm:pt modelId="{C57C0E1D-8D68-4EE9-81B8-B0CB118E1756}" type="pres">
      <dgm:prSet presAssocID="{DE121D20-8606-42E3-9317-20BCB9299273}" presName="hierRoot2" presStyleCnt="0"/>
      <dgm:spPr/>
    </dgm:pt>
    <dgm:pt modelId="{9F2CF547-875D-42A1-8164-A4B904C65BC9}" type="pres">
      <dgm:prSet presAssocID="{DE121D20-8606-42E3-9317-20BCB9299273}" presName="composite2" presStyleCnt="0"/>
      <dgm:spPr/>
    </dgm:pt>
    <dgm:pt modelId="{DAB37F03-5F5D-48CD-93EB-DE4498893B43}" type="pres">
      <dgm:prSet presAssocID="{DE121D20-8606-42E3-9317-20BCB9299273}" presName="background2" presStyleLbl="node2" presStyleIdx="1" presStyleCnt="2"/>
      <dgm:spPr>
        <a:solidFill>
          <a:schemeClr val="bg2">
            <a:lumMod val="50000"/>
          </a:schemeClr>
        </a:solidFill>
      </dgm:spPr>
    </dgm:pt>
    <dgm:pt modelId="{33299871-BA29-4B81-9028-5D0503B44B95}" type="pres">
      <dgm:prSet presAssocID="{DE121D20-8606-42E3-9317-20BCB9299273}" presName="text2" presStyleLbl="fgAcc2" presStyleIdx="1" presStyleCnt="2" custScaleX="124704">
        <dgm:presLayoutVars>
          <dgm:chPref val="3"/>
        </dgm:presLayoutVars>
      </dgm:prSet>
      <dgm:spPr/>
      <dgm:t>
        <a:bodyPr/>
        <a:lstStyle/>
        <a:p>
          <a:endParaRPr lang="ru-RU"/>
        </a:p>
      </dgm:t>
    </dgm:pt>
    <dgm:pt modelId="{B60E44F6-1813-443D-9F83-964ACC9B6214}" type="pres">
      <dgm:prSet presAssocID="{DE121D20-8606-42E3-9317-20BCB9299273}" presName="hierChild3" presStyleCnt="0"/>
      <dgm:spPr/>
    </dgm:pt>
  </dgm:ptLst>
  <dgm:cxnLst>
    <dgm:cxn modelId="{260E697A-45C6-4BFD-9C9A-3C4D192F00D3}" type="presOf" srcId="{AF6C6DD3-F2EF-42F4-B945-D1D1478E5D46}" destId="{300B0F4F-A0F3-4E5A-9DC6-B5DA1FC996CB}" srcOrd="0" destOrd="0" presId="urn:microsoft.com/office/officeart/2005/8/layout/hierarchy1"/>
    <dgm:cxn modelId="{4A4A40DA-C5AE-49E7-A367-C6CB40CC4A20}" type="presOf" srcId="{41F59C08-903C-420A-93DF-7E13BF130832}" destId="{23951E80-BE7B-4053-A3EE-7F81006231F5}" srcOrd="0" destOrd="0" presId="urn:microsoft.com/office/officeart/2005/8/layout/hierarchy1"/>
    <dgm:cxn modelId="{8014C66C-73BC-4880-A6D2-5C2C13AD3285}" type="presOf" srcId="{D0E9C161-D4D9-4274-A3E6-7C0D1B0B79ED}" destId="{3ECF0BE7-D90F-4153-AE2D-E0AD0C2C34A7}" srcOrd="0" destOrd="0" presId="urn:microsoft.com/office/officeart/2005/8/layout/hierarchy1"/>
    <dgm:cxn modelId="{847BB2CC-1441-46AA-8DE3-AA43E2C840DE}" type="presOf" srcId="{DE121D20-8606-42E3-9317-20BCB9299273}" destId="{33299871-BA29-4B81-9028-5D0503B44B95}" srcOrd="0" destOrd="0" presId="urn:microsoft.com/office/officeart/2005/8/layout/hierarchy1"/>
    <dgm:cxn modelId="{002214DD-7798-49C4-ABCF-72352F457464}" srcId="{D0E9C161-D4D9-4274-A3E6-7C0D1B0B79ED}" destId="{41F59C08-903C-420A-93DF-7E13BF130832}" srcOrd="0" destOrd="0" parTransId="{E98C56EE-1A59-4234-97AA-2A3862529973}" sibTransId="{6E46E6CE-F2BC-41CC-8C72-26AA2CE191EA}"/>
    <dgm:cxn modelId="{582BA3E6-44A9-4671-A35A-72A79A599969}" srcId="{41F59C08-903C-420A-93DF-7E13BF130832}" destId="{AF6C6DD3-F2EF-42F4-B945-D1D1478E5D46}" srcOrd="0" destOrd="0" parTransId="{07EFABA0-D1AB-4162-9D34-A0FCAAE8737D}" sibTransId="{DE3287E3-DF20-4545-BAA1-140E0575E2F2}"/>
    <dgm:cxn modelId="{A12C0142-AB69-4174-99D6-6EC0C2E41F42}" type="presOf" srcId="{3F3BB9D5-DB84-477C-A1F5-F25586644AA5}" destId="{A3C5A564-C62C-44A5-A906-F4717FFF325E}" srcOrd="0" destOrd="0" presId="urn:microsoft.com/office/officeart/2005/8/layout/hierarchy1"/>
    <dgm:cxn modelId="{193396C8-A806-4529-9E9D-4B56D1885C10}" type="presOf" srcId="{07EFABA0-D1AB-4162-9D34-A0FCAAE8737D}" destId="{37B34990-A7AD-430D-B07E-F78E2D7AB491}" srcOrd="0" destOrd="0" presId="urn:microsoft.com/office/officeart/2005/8/layout/hierarchy1"/>
    <dgm:cxn modelId="{D0095D02-45C0-47A8-8AF6-F9B48A8582C4}" srcId="{41F59C08-903C-420A-93DF-7E13BF130832}" destId="{DE121D20-8606-42E3-9317-20BCB9299273}" srcOrd="1" destOrd="0" parTransId="{3F3BB9D5-DB84-477C-A1F5-F25586644AA5}" sibTransId="{310FE949-30E4-4096-AF6E-15B040E995C5}"/>
    <dgm:cxn modelId="{19B5CA43-289F-432C-8E03-296DB940AC6C}" type="presParOf" srcId="{3ECF0BE7-D90F-4153-AE2D-E0AD0C2C34A7}" destId="{854A7730-5969-48E3-B782-6B194C7B6857}" srcOrd="0" destOrd="0" presId="urn:microsoft.com/office/officeart/2005/8/layout/hierarchy1"/>
    <dgm:cxn modelId="{FE00C931-2F1A-438A-8B2A-8A7A48710606}" type="presParOf" srcId="{854A7730-5969-48E3-B782-6B194C7B6857}" destId="{509FBCE0-6F14-43BB-BCAF-35D83E0CB705}" srcOrd="0" destOrd="0" presId="urn:microsoft.com/office/officeart/2005/8/layout/hierarchy1"/>
    <dgm:cxn modelId="{7C7DF1FD-1670-4A96-82BB-C032766AE594}" type="presParOf" srcId="{509FBCE0-6F14-43BB-BCAF-35D83E0CB705}" destId="{2218A9C6-430C-410B-AD65-1D2835AE7DD0}" srcOrd="0" destOrd="0" presId="urn:microsoft.com/office/officeart/2005/8/layout/hierarchy1"/>
    <dgm:cxn modelId="{399319B8-0C8F-4FDE-8002-6429F457893B}" type="presParOf" srcId="{509FBCE0-6F14-43BB-BCAF-35D83E0CB705}" destId="{23951E80-BE7B-4053-A3EE-7F81006231F5}" srcOrd="1" destOrd="0" presId="urn:microsoft.com/office/officeart/2005/8/layout/hierarchy1"/>
    <dgm:cxn modelId="{BBDF142E-70D1-4150-8638-65B699D0EBCB}" type="presParOf" srcId="{854A7730-5969-48E3-B782-6B194C7B6857}" destId="{46543AB2-E1B9-4497-8246-D943CDF426AE}" srcOrd="1" destOrd="0" presId="urn:microsoft.com/office/officeart/2005/8/layout/hierarchy1"/>
    <dgm:cxn modelId="{C0129230-C640-440C-AF97-D194BE42DB59}" type="presParOf" srcId="{46543AB2-E1B9-4497-8246-D943CDF426AE}" destId="{37B34990-A7AD-430D-B07E-F78E2D7AB491}" srcOrd="0" destOrd="0" presId="urn:microsoft.com/office/officeart/2005/8/layout/hierarchy1"/>
    <dgm:cxn modelId="{FA534FE1-13F7-4CC3-8E5B-EC1082F62B6D}" type="presParOf" srcId="{46543AB2-E1B9-4497-8246-D943CDF426AE}" destId="{9FE65DAB-3900-4EF7-AC10-BE2A4DC83555}" srcOrd="1" destOrd="0" presId="urn:microsoft.com/office/officeart/2005/8/layout/hierarchy1"/>
    <dgm:cxn modelId="{425D6D10-2BE8-4921-81F1-02388A85C249}" type="presParOf" srcId="{9FE65DAB-3900-4EF7-AC10-BE2A4DC83555}" destId="{9EE2B3FA-58EA-4A72-9A7C-69FE196CCCF2}" srcOrd="0" destOrd="0" presId="urn:microsoft.com/office/officeart/2005/8/layout/hierarchy1"/>
    <dgm:cxn modelId="{6B0C48B2-52DD-4D66-90E8-6EF1743BCA6B}" type="presParOf" srcId="{9EE2B3FA-58EA-4A72-9A7C-69FE196CCCF2}" destId="{9E78E1B3-88BC-4A46-B048-573DB29EA851}" srcOrd="0" destOrd="0" presId="urn:microsoft.com/office/officeart/2005/8/layout/hierarchy1"/>
    <dgm:cxn modelId="{FF3FFEAD-AC9C-4765-A6A4-28EE445FC1C7}" type="presParOf" srcId="{9EE2B3FA-58EA-4A72-9A7C-69FE196CCCF2}" destId="{300B0F4F-A0F3-4E5A-9DC6-B5DA1FC996CB}" srcOrd="1" destOrd="0" presId="urn:microsoft.com/office/officeart/2005/8/layout/hierarchy1"/>
    <dgm:cxn modelId="{9C284922-56F9-4246-A6D0-5E36F5A8F837}" type="presParOf" srcId="{9FE65DAB-3900-4EF7-AC10-BE2A4DC83555}" destId="{00DCFF71-27B0-4EC9-AC14-AE0511A2CFD1}" srcOrd="1" destOrd="0" presId="urn:microsoft.com/office/officeart/2005/8/layout/hierarchy1"/>
    <dgm:cxn modelId="{F62EDD15-60BD-4DDD-9175-B5AB79C8AE49}" type="presParOf" srcId="{46543AB2-E1B9-4497-8246-D943CDF426AE}" destId="{A3C5A564-C62C-44A5-A906-F4717FFF325E}" srcOrd="2" destOrd="0" presId="urn:microsoft.com/office/officeart/2005/8/layout/hierarchy1"/>
    <dgm:cxn modelId="{86A6BE9A-9570-4E69-AED2-A8B862C7E25D}" type="presParOf" srcId="{46543AB2-E1B9-4497-8246-D943CDF426AE}" destId="{C57C0E1D-8D68-4EE9-81B8-B0CB118E1756}" srcOrd="3" destOrd="0" presId="urn:microsoft.com/office/officeart/2005/8/layout/hierarchy1"/>
    <dgm:cxn modelId="{D92AF18E-CDE2-456A-9118-489BF7C6ADE8}" type="presParOf" srcId="{C57C0E1D-8D68-4EE9-81B8-B0CB118E1756}" destId="{9F2CF547-875D-42A1-8164-A4B904C65BC9}" srcOrd="0" destOrd="0" presId="urn:microsoft.com/office/officeart/2005/8/layout/hierarchy1"/>
    <dgm:cxn modelId="{C36DE6FA-9DEA-4317-A731-AFFEDC4D2F0D}" type="presParOf" srcId="{9F2CF547-875D-42A1-8164-A4B904C65BC9}" destId="{DAB37F03-5F5D-48CD-93EB-DE4498893B43}" srcOrd="0" destOrd="0" presId="urn:microsoft.com/office/officeart/2005/8/layout/hierarchy1"/>
    <dgm:cxn modelId="{F9966B30-147F-41DD-A124-7D82F52921D1}" type="presParOf" srcId="{9F2CF547-875D-42A1-8164-A4B904C65BC9}" destId="{33299871-BA29-4B81-9028-5D0503B44B95}" srcOrd="1" destOrd="0" presId="urn:microsoft.com/office/officeart/2005/8/layout/hierarchy1"/>
    <dgm:cxn modelId="{9F79CE52-29DE-4A2D-AE29-690AC820A667}" type="presParOf" srcId="{C57C0E1D-8D68-4EE9-81B8-B0CB118E1756}" destId="{B60E44F6-1813-443D-9F83-964ACC9B621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4E6DC2-052C-4BE4-9D5F-4DB119E915E3}" type="doc">
      <dgm:prSet loTypeId="urn:microsoft.com/office/officeart/2005/8/layout/pyramid2" loCatId="pyramid" qsTypeId="urn:microsoft.com/office/officeart/2005/8/quickstyle/simple1" qsCatId="simple" csTypeId="urn:microsoft.com/office/officeart/2005/8/colors/accent1_2" csCatId="accent1" phldr="1"/>
      <dgm:spPr/>
    </dgm:pt>
    <dgm:pt modelId="{4848A31D-7B91-4267-A031-E8E35F2F764E}">
      <dgm:prSet phldrT="[Текст]" custT="1"/>
      <dgm:spPr/>
      <dgm:t>
        <a:bodyPr/>
        <a:lstStyle/>
        <a:p>
          <a:endParaRPr lang="ru-RU" sz="2300" dirty="0" smtClean="0">
            <a:latin typeface="Times New Roman" pitchFamily="18" charset="0"/>
            <a:cs typeface="Times New Roman" pitchFamily="18" charset="0"/>
          </a:endParaRPr>
        </a:p>
        <a:p>
          <a:r>
            <a:rPr lang="ru-RU" sz="2300" b="1" dirty="0" smtClean="0">
              <a:latin typeface="Times New Roman" pitchFamily="18" charset="0"/>
              <a:cs typeface="Times New Roman" pitchFamily="18" charset="0"/>
            </a:rPr>
            <a:t>Рыночный</a:t>
          </a:r>
        </a:p>
        <a:p>
          <a:endParaRPr lang="ru-RU" sz="1600" dirty="0"/>
        </a:p>
      </dgm:t>
    </dgm:pt>
    <dgm:pt modelId="{57E91F73-FF3B-4F95-B5C0-2CAAD945B749}" type="parTrans" cxnId="{0AB48F6D-8CE1-4072-8F5A-8C8F0CED7B1B}">
      <dgm:prSet/>
      <dgm:spPr/>
      <dgm:t>
        <a:bodyPr/>
        <a:lstStyle/>
        <a:p>
          <a:endParaRPr lang="ru-RU"/>
        </a:p>
      </dgm:t>
    </dgm:pt>
    <dgm:pt modelId="{4533F5A0-C73A-4346-89FD-E4AC621712BB}" type="sibTrans" cxnId="{0AB48F6D-8CE1-4072-8F5A-8C8F0CED7B1B}">
      <dgm:prSet/>
      <dgm:spPr/>
      <dgm:t>
        <a:bodyPr/>
        <a:lstStyle/>
        <a:p>
          <a:endParaRPr lang="ru-RU"/>
        </a:p>
      </dgm:t>
    </dgm:pt>
    <dgm:pt modelId="{60061C1B-88F6-4A68-896B-205ED603D6CA}">
      <dgm:prSet phldrT="[Текст]" custT="1"/>
      <dgm:spPr/>
      <dgm:t>
        <a:bodyPr/>
        <a:lstStyle/>
        <a:p>
          <a:r>
            <a:rPr lang="ru-RU" sz="2300" b="1" dirty="0" smtClean="0">
              <a:latin typeface="Times New Roman" pitchFamily="18" charset="0"/>
              <a:cs typeface="Times New Roman" pitchFamily="18" charset="0"/>
            </a:rPr>
            <a:t>Доходный</a:t>
          </a:r>
          <a:endParaRPr lang="ru-RU" sz="1600" b="1" dirty="0"/>
        </a:p>
      </dgm:t>
    </dgm:pt>
    <dgm:pt modelId="{52C9B914-8331-49DA-A75E-57CF962D3D3D}" type="parTrans" cxnId="{31B7D198-7D27-4C5C-9BDA-71525F18A4C9}">
      <dgm:prSet/>
      <dgm:spPr/>
      <dgm:t>
        <a:bodyPr/>
        <a:lstStyle/>
        <a:p>
          <a:endParaRPr lang="ru-RU"/>
        </a:p>
      </dgm:t>
    </dgm:pt>
    <dgm:pt modelId="{564F9C21-BA77-40CF-AA87-EFA8E66FE5E6}" type="sibTrans" cxnId="{31B7D198-7D27-4C5C-9BDA-71525F18A4C9}">
      <dgm:prSet/>
      <dgm:spPr/>
      <dgm:t>
        <a:bodyPr/>
        <a:lstStyle/>
        <a:p>
          <a:endParaRPr lang="ru-RU"/>
        </a:p>
      </dgm:t>
    </dgm:pt>
    <dgm:pt modelId="{51A8F678-1A02-446F-9070-4DE9F706B765}">
      <dgm:prSet phldrT="[Текст]" custT="1"/>
      <dgm:spPr/>
      <dgm:t>
        <a:bodyPr/>
        <a:lstStyle/>
        <a:p>
          <a:r>
            <a:rPr lang="ru-RU" sz="2300" b="1" dirty="0" smtClean="0">
              <a:latin typeface="Times New Roman" pitchFamily="18" charset="0"/>
              <a:cs typeface="Times New Roman" pitchFamily="18" charset="0"/>
            </a:rPr>
            <a:t>Затратный</a:t>
          </a:r>
        </a:p>
      </dgm:t>
    </dgm:pt>
    <dgm:pt modelId="{C1E10FA5-5F69-4FAE-8758-54FFD7C1BAEE}" type="parTrans" cxnId="{F16FADAB-DD77-4032-8E1B-8803D6317283}">
      <dgm:prSet/>
      <dgm:spPr/>
      <dgm:t>
        <a:bodyPr/>
        <a:lstStyle/>
        <a:p>
          <a:endParaRPr lang="ru-RU"/>
        </a:p>
      </dgm:t>
    </dgm:pt>
    <dgm:pt modelId="{4231CADA-0CB9-4648-A178-7A680066593E}" type="sibTrans" cxnId="{F16FADAB-DD77-4032-8E1B-8803D6317283}">
      <dgm:prSet/>
      <dgm:spPr/>
      <dgm:t>
        <a:bodyPr/>
        <a:lstStyle/>
        <a:p>
          <a:endParaRPr lang="ru-RU"/>
        </a:p>
      </dgm:t>
    </dgm:pt>
    <dgm:pt modelId="{60B135C3-E3B3-466D-B58C-2C90866DA189}" type="pres">
      <dgm:prSet presAssocID="{E44E6DC2-052C-4BE4-9D5F-4DB119E915E3}" presName="compositeShape" presStyleCnt="0">
        <dgm:presLayoutVars>
          <dgm:dir/>
          <dgm:resizeHandles/>
        </dgm:presLayoutVars>
      </dgm:prSet>
      <dgm:spPr/>
    </dgm:pt>
    <dgm:pt modelId="{73834D72-DDD5-4002-BECF-FB350B9A94DA}" type="pres">
      <dgm:prSet presAssocID="{E44E6DC2-052C-4BE4-9D5F-4DB119E915E3}" presName="pyramid" presStyleLbl="node1" presStyleIdx="0" presStyleCnt="1"/>
      <dgm:spPr>
        <a:solidFill>
          <a:schemeClr val="accent4">
            <a:lumMod val="50000"/>
            <a:alpha val="75000"/>
          </a:schemeClr>
        </a:solidFill>
      </dgm:spPr>
    </dgm:pt>
    <dgm:pt modelId="{E39E82E7-C31B-4569-AD96-C79325BBC9CB}" type="pres">
      <dgm:prSet presAssocID="{E44E6DC2-052C-4BE4-9D5F-4DB119E915E3}" presName="theList" presStyleCnt="0"/>
      <dgm:spPr/>
    </dgm:pt>
    <dgm:pt modelId="{51336F3A-7E7D-4A12-AAD8-755A42913280}" type="pres">
      <dgm:prSet presAssocID="{4848A31D-7B91-4267-A031-E8E35F2F764E}" presName="aNode" presStyleLbl="fgAcc1" presStyleIdx="0" presStyleCnt="3">
        <dgm:presLayoutVars>
          <dgm:bulletEnabled val="1"/>
        </dgm:presLayoutVars>
      </dgm:prSet>
      <dgm:spPr/>
      <dgm:t>
        <a:bodyPr/>
        <a:lstStyle/>
        <a:p>
          <a:endParaRPr lang="ru-RU"/>
        </a:p>
      </dgm:t>
    </dgm:pt>
    <dgm:pt modelId="{9DDB4B47-90B6-4227-9C2D-63499B520401}" type="pres">
      <dgm:prSet presAssocID="{4848A31D-7B91-4267-A031-E8E35F2F764E}" presName="aSpace" presStyleCnt="0"/>
      <dgm:spPr/>
    </dgm:pt>
    <dgm:pt modelId="{78958FDE-F736-4EE7-92B7-4B7C76365BA1}" type="pres">
      <dgm:prSet presAssocID="{60061C1B-88F6-4A68-896B-205ED603D6CA}" presName="aNode" presStyleLbl="fgAcc1" presStyleIdx="1" presStyleCnt="3">
        <dgm:presLayoutVars>
          <dgm:bulletEnabled val="1"/>
        </dgm:presLayoutVars>
      </dgm:prSet>
      <dgm:spPr/>
      <dgm:t>
        <a:bodyPr/>
        <a:lstStyle/>
        <a:p>
          <a:endParaRPr lang="ru-RU"/>
        </a:p>
      </dgm:t>
    </dgm:pt>
    <dgm:pt modelId="{B7BCE485-C52B-430C-823A-DF7C8F48B96F}" type="pres">
      <dgm:prSet presAssocID="{60061C1B-88F6-4A68-896B-205ED603D6CA}" presName="aSpace" presStyleCnt="0"/>
      <dgm:spPr/>
    </dgm:pt>
    <dgm:pt modelId="{DA5DA9FA-C2D6-4EE9-9AF6-20027F78B109}" type="pres">
      <dgm:prSet presAssocID="{51A8F678-1A02-446F-9070-4DE9F706B765}" presName="aNode" presStyleLbl="fgAcc1" presStyleIdx="2" presStyleCnt="3">
        <dgm:presLayoutVars>
          <dgm:bulletEnabled val="1"/>
        </dgm:presLayoutVars>
      </dgm:prSet>
      <dgm:spPr/>
      <dgm:t>
        <a:bodyPr/>
        <a:lstStyle/>
        <a:p>
          <a:endParaRPr lang="ru-RU"/>
        </a:p>
      </dgm:t>
    </dgm:pt>
    <dgm:pt modelId="{AEB8869F-C67B-4CD3-94F9-F5717172F08B}" type="pres">
      <dgm:prSet presAssocID="{51A8F678-1A02-446F-9070-4DE9F706B765}" presName="aSpace" presStyleCnt="0"/>
      <dgm:spPr/>
    </dgm:pt>
  </dgm:ptLst>
  <dgm:cxnLst>
    <dgm:cxn modelId="{43024111-B291-41F9-9B68-918FB38AD2B4}" type="presOf" srcId="{E44E6DC2-052C-4BE4-9D5F-4DB119E915E3}" destId="{60B135C3-E3B3-466D-B58C-2C90866DA189}" srcOrd="0" destOrd="0" presId="urn:microsoft.com/office/officeart/2005/8/layout/pyramid2"/>
    <dgm:cxn modelId="{BC581789-009D-4D42-AD89-678BE4A7A846}" type="presOf" srcId="{4848A31D-7B91-4267-A031-E8E35F2F764E}" destId="{51336F3A-7E7D-4A12-AAD8-755A42913280}" srcOrd="0" destOrd="0" presId="urn:microsoft.com/office/officeart/2005/8/layout/pyramid2"/>
    <dgm:cxn modelId="{F16FADAB-DD77-4032-8E1B-8803D6317283}" srcId="{E44E6DC2-052C-4BE4-9D5F-4DB119E915E3}" destId="{51A8F678-1A02-446F-9070-4DE9F706B765}" srcOrd="2" destOrd="0" parTransId="{C1E10FA5-5F69-4FAE-8758-54FFD7C1BAEE}" sibTransId="{4231CADA-0CB9-4648-A178-7A680066593E}"/>
    <dgm:cxn modelId="{53394551-84BA-47C8-A646-F5017260EB6A}" type="presOf" srcId="{51A8F678-1A02-446F-9070-4DE9F706B765}" destId="{DA5DA9FA-C2D6-4EE9-9AF6-20027F78B109}" srcOrd="0" destOrd="0" presId="urn:microsoft.com/office/officeart/2005/8/layout/pyramid2"/>
    <dgm:cxn modelId="{31B7D198-7D27-4C5C-9BDA-71525F18A4C9}" srcId="{E44E6DC2-052C-4BE4-9D5F-4DB119E915E3}" destId="{60061C1B-88F6-4A68-896B-205ED603D6CA}" srcOrd="1" destOrd="0" parTransId="{52C9B914-8331-49DA-A75E-57CF962D3D3D}" sibTransId="{564F9C21-BA77-40CF-AA87-EFA8E66FE5E6}"/>
    <dgm:cxn modelId="{0AB48F6D-8CE1-4072-8F5A-8C8F0CED7B1B}" srcId="{E44E6DC2-052C-4BE4-9D5F-4DB119E915E3}" destId="{4848A31D-7B91-4267-A031-E8E35F2F764E}" srcOrd="0" destOrd="0" parTransId="{57E91F73-FF3B-4F95-B5C0-2CAAD945B749}" sibTransId="{4533F5A0-C73A-4346-89FD-E4AC621712BB}"/>
    <dgm:cxn modelId="{E5EC9A1C-D113-4930-9FC0-AADBC43C397E}" type="presOf" srcId="{60061C1B-88F6-4A68-896B-205ED603D6CA}" destId="{78958FDE-F736-4EE7-92B7-4B7C76365BA1}" srcOrd="0" destOrd="0" presId="urn:microsoft.com/office/officeart/2005/8/layout/pyramid2"/>
    <dgm:cxn modelId="{A69DA360-0A3D-48E1-A4F5-AE29A4BCABC2}" type="presParOf" srcId="{60B135C3-E3B3-466D-B58C-2C90866DA189}" destId="{73834D72-DDD5-4002-BECF-FB350B9A94DA}" srcOrd="0" destOrd="0" presId="urn:microsoft.com/office/officeart/2005/8/layout/pyramid2"/>
    <dgm:cxn modelId="{1AEEAC4E-8ED7-4942-80F5-D5BBA6844539}" type="presParOf" srcId="{60B135C3-E3B3-466D-B58C-2C90866DA189}" destId="{E39E82E7-C31B-4569-AD96-C79325BBC9CB}" srcOrd="1" destOrd="0" presId="urn:microsoft.com/office/officeart/2005/8/layout/pyramid2"/>
    <dgm:cxn modelId="{C720AD47-C91E-4F3E-A8F3-DEA3A7153A85}" type="presParOf" srcId="{E39E82E7-C31B-4569-AD96-C79325BBC9CB}" destId="{51336F3A-7E7D-4A12-AAD8-755A42913280}" srcOrd="0" destOrd="0" presId="urn:microsoft.com/office/officeart/2005/8/layout/pyramid2"/>
    <dgm:cxn modelId="{AF1F406D-05A9-4F07-92F3-26F0B8437768}" type="presParOf" srcId="{E39E82E7-C31B-4569-AD96-C79325BBC9CB}" destId="{9DDB4B47-90B6-4227-9C2D-63499B520401}" srcOrd="1" destOrd="0" presId="urn:microsoft.com/office/officeart/2005/8/layout/pyramid2"/>
    <dgm:cxn modelId="{D3D2CAF6-F3AE-4664-861D-C1BDE3979A8A}" type="presParOf" srcId="{E39E82E7-C31B-4569-AD96-C79325BBC9CB}" destId="{78958FDE-F736-4EE7-92B7-4B7C76365BA1}" srcOrd="2" destOrd="0" presId="urn:microsoft.com/office/officeart/2005/8/layout/pyramid2"/>
    <dgm:cxn modelId="{10FAA77F-D74D-450D-BB37-7556F3246B25}" type="presParOf" srcId="{E39E82E7-C31B-4569-AD96-C79325BBC9CB}" destId="{B7BCE485-C52B-430C-823A-DF7C8F48B96F}" srcOrd="3" destOrd="0" presId="urn:microsoft.com/office/officeart/2005/8/layout/pyramid2"/>
    <dgm:cxn modelId="{3B56B562-49CA-433F-AE22-018F39EEB653}" type="presParOf" srcId="{E39E82E7-C31B-4569-AD96-C79325BBC9CB}" destId="{DA5DA9FA-C2D6-4EE9-9AF6-20027F78B109}" srcOrd="4" destOrd="0" presId="urn:microsoft.com/office/officeart/2005/8/layout/pyramid2"/>
    <dgm:cxn modelId="{7EAB317D-193E-4F31-9423-B7E6FE7ED4D4}" type="presParOf" srcId="{E39E82E7-C31B-4569-AD96-C79325BBC9CB}" destId="{AEB8869F-C67B-4CD3-94F9-F5717172F08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93D61-559A-4A45-AF38-581D78B2FE1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83D24508-E8F7-419B-8F10-1BC92B4C97D0}">
      <dgm:prSet phldrT="[Текст]"/>
      <dgm:spPr/>
      <dgm:t>
        <a:bodyPr/>
        <a:lstStyle/>
        <a:p>
          <a:endParaRPr lang="ru-RU" dirty="0" smtClean="0"/>
        </a:p>
        <a:p>
          <a:endParaRPr lang="ru-RU" dirty="0"/>
        </a:p>
      </dgm:t>
    </dgm:pt>
    <dgm:pt modelId="{E32C8327-F374-4038-9763-BFF994CFCF18}" type="parTrans" cxnId="{754C1B76-60B0-44BB-9652-61C17ED4105A}">
      <dgm:prSet/>
      <dgm:spPr/>
      <dgm:t>
        <a:bodyPr/>
        <a:lstStyle/>
        <a:p>
          <a:endParaRPr lang="ru-RU"/>
        </a:p>
      </dgm:t>
    </dgm:pt>
    <dgm:pt modelId="{A96BE9D9-858B-4EDA-A900-123E7A8EFA48}" type="sibTrans" cxnId="{754C1B76-60B0-44BB-9652-61C17ED4105A}">
      <dgm:prSet/>
      <dgm:spPr/>
      <dgm:t>
        <a:bodyPr/>
        <a:lstStyle/>
        <a:p>
          <a:endParaRPr lang="ru-RU"/>
        </a:p>
      </dgm:t>
    </dgm:pt>
    <dgm:pt modelId="{A9209B2B-BDC1-40B0-83A3-5DCA3E6055D8}">
      <dgm:prSet phldrT="[Текст]" custT="1"/>
      <dgm:spPr>
        <a:blipFill rotWithShape="0">
          <a:blip xmlns:r="http://schemas.openxmlformats.org/officeDocument/2006/relationships" r:embed="rId1"/>
          <a:stretch>
            <a:fillRect/>
          </a:stretch>
        </a:blipFill>
      </dgm:spPr>
      <dgm:t>
        <a:bodyPr/>
        <a:lstStyle/>
        <a:p>
          <a:r>
            <a:rPr lang="ru-RU" sz="2100" b="1" dirty="0" smtClean="0">
              <a:latin typeface="Times New Roman" pitchFamily="18" charset="0"/>
              <a:cs typeface="Times New Roman" pitchFamily="18" charset="0"/>
            </a:rPr>
            <a:t>Отсутствие активного рынка</a:t>
          </a:r>
          <a:endParaRPr lang="ru-RU" sz="2100" b="1" dirty="0">
            <a:latin typeface="Times New Roman" pitchFamily="18" charset="0"/>
            <a:cs typeface="Times New Roman" pitchFamily="18" charset="0"/>
          </a:endParaRPr>
        </a:p>
      </dgm:t>
    </dgm:pt>
    <dgm:pt modelId="{7FDFC9ED-852A-4D6A-9FF7-DFF9A8FD6E0C}" type="parTrans" cxnId="{2BCE8EFC-DAEF-46C5-9255-47D9AB453325}">
      <dgm:prSet/>
      <dgm:spPr/>
      <dgm:t>
        <a:bodyPr/>
        <a:lstStyle/>
        <a:p>
          <a:endParaRPr lang="ru-RU"/>
        </a:p>
      </dgm:t>
    </dgm:pt>
    <dgm:pt modelId="{BA8349B5-4127-472F-83BB-131EC95357AB}" type="sibTrans" cxnId="{2BCE8EFC-DAEF-46C5-9255-47D9AB453325}">
      <dgm:prSet/>
      <dgm:spPr/>
      <dgm:t>
        <a:bodyPr/>
        <a:lstStyle/>
        <a:p>
          <a:endParaRPr lang="ru-RU"/>
        </a:p>
      </dgm:t>
    </dgm:pt>
    <dgm:pt modelId="{1584DD22-E1E6-41A6-92D0-10623F9003BD}">
      <dgm:prSet phldrT="[Текст]" custT="1"/>
      <dgm:spPr/>
      <dgm:t>
        <a:bodyPr/>
        <a:lstStyle/>
        <a:p>
          <a:r>
            <a:rPr lang="ru-RU" sz="2100" b="1" dirty="0" smtClean="0">
              <a:latin typeface="Times New Roman" pitchFamily="18" charset="0"/>
              <a:cs typeface="Times New Roman" pitchFamily="18" charset="0"/>
            </a:rPr>
            <a:t>Утерян механизм конкуренции</a:t>
          </a:r>
          <a:endParaRPr lang="ru-RU" sz="2100" b="1" dirty="0">
            <a:latin typeface="Times New Roman" pitchFamily="18" charset="0"/>
            <a:cs typeface="Times New Roman" pitchFamily="18" charset="0"/>
          </a:endParaRPr>
        </a:p>
      </dgm:t>
    </dgm:pt>
    <dgm:pt modelId="{01E4570B-CCF9-4091-ABF5-EB07202AF4CE}" type="parTrans" cxnId="{4F3EC7A3-15CA-4281-89B8-9F76F3B41BE6}">
      <dgm:prSet/>
      <dgm:spPr/>
      <dgm:t>
        <a:bodyPr/>
        <a:lstStyle/>
        <a:p>
          <a:endParaRPr lang="ru-RU"/>
        </a:p>
      </dgm:t>
    </dgm:pt>
    <dgm:pt modelId="{CD29203A-3D80-445B-BD83-21D3DD8B2898}" type="sibTrans" cxnId="{4F3EC7A3-15CA-4281-89B8-9F76F3B41BE6}">
      <dgm:prSet/>
      <dgm:spPr/>
      <dgm:t>
        <a:bodyPr/>
        <a:lstStyle/>
        <a:p>
          <a:endParaRPr lang="ru-RU"/>
        </a:p>
      </dgm:t>
    </dgm:pt>
    <dgm:pt modelId="{DEEFF4F5-8D20-4304-9D38-B3FF84A2DE4C}">
      <dgm:prSet phldrT="[Текст]" custT="1"/>
      <dgm:spPr/>
      <dgm:t>
        <a:bodyPr/>
        <a:lstStyle/>
        <a:p>
          <a:r>
            <a:rPr lang="ru-RU" sz="2000" b="1" dirty="0" smtClean="0">
              <a:latin typeface="Times New Roman" pitchFamily="18" charset="0"/>
              <a:cs typeface="Times New Roman" pitchFamily="18" charset="0"/>
            </a:rPr>
            <a:t>Неустойчивость экономики</a:t>
          </a:r>
          <a:endParaRPr lang="ru-RU" sz="2000" b="1" dirty="0">
            <a:latin typeface="Times New Roman" pitchFamily="18" charset="0"/>
            <a:cs typeface="Times New Roman" pitchFamily="18" charset="0"/>
          </a:endParaRPr>
        </a:p>
      </dgm:t>
    </dgm:pt>
    <dgm:pt modelId="{7B838957-7C4C-4BAE-87D8-68EB27762148}" type="parTrans" cxnId="{B180126D-168C-4C6A-8672-AA138A89A94D}">
      <dgm:prSet/>
      <dgm:spPr/>
      <dgm:t>
        <a:bodyPr/>
        <a:lstStyle/>
        <a:p>
          <a:endParaRPr lang="ru-RU"/>
        </a:p>
      </dgm:t>
    </dgm:pt>
    <dgm:pt modelId="{9097E176-62BC-42DA-976D-841FBEBD1F71}" type="sibTrans" cxnId="{B180126D-168C-4C6A-8672-AA138A89A94D}">
      <dgm:prSet/>
      <dgm:spPr/>
      <dgm:t>
        <a:bodyPr/>
        <a:lstStyle/>
        <a:p>
          <a:endParaRPr lang="ru-RU"/>
        </a:p>
      </dgm:t>
    </dgm:pt>
    <dgm:pt modelId="{BE21D557-006B-4A83-8A8D-0AF2D9F769B8}">
      <dgm:prSet phldrT="[Текст]" custT="1"/>
      <dgm:spPr/>
      <dgm:t>
        <a:bodyPr/>
        <a:lstStyle/>
        <a:p>
          <a:r>
            <a:rPr lang="ru-RU" sz="2000" b="1" dirty="0" smtClean="0">
              <a:latin typeface="Times New Roman" pitchFamily="18" charset="0"/>
              <a:cs typeface="Times New Roman" pitchFamily="18" charset="0"/>
            </a:rPr>
            <a:t>Коррупция</a:t>
          </a:r>
          <a:endParaRPr lang="ru-RU" sz="2000" b="1" dirty="0">
            <a:latin typeface="Times New Roman" pitchFamily="18" charset="0"/>
            <a:cs typeface="Times New Roman" pitchFamily="18" charset="0"/>
          </a:endParaRPr>
        </a:p>
      </dgm:t>
    </dgm:pt>
    <dgm:pt modelId="{6CE95108-7686-4D28-97CB-0CE6E1D6BB47}" type="parTrans" cxnId="{465E43B0-B36B-47E3-93F6-B1F7A2A65A2D}">
      <dgm:prSet/>
      <dgm:spPr/>
      <dgm:t>
        <a:bodyPr/>
        <a:lstStyle/>
        <a:p>
          <a:endParaRPr lang="ru-RU"/>
        </a:p>
      </dgm:t>
    </dgm:pt>
    <dgm:pt modelId="{2AC58474-FF4B-4AE7-8B5F-3093042A9221}" type="sibTrans" cxnId="{465E43B0-B36B-47E3-93F6-B1F7A2A65A2D}">
      <dgm:prSet/>
      <dgm:spPr/>
      <dgm:t>
        <a:bodyPr/>
        <a:lstStyle/>
        <a:p>
          <a:endParaRPr lang="ru-RU"/>
        </a:p>
      </dgm:t>
    </dgm:pt>
    <dgm:pt modelId="{BF11AF85-69CE-410E-A53E-EF4042FF369D}">
      <dgm:prSet phldrT="[Текст]" custT="1"/>
      <dgm:spPr/>
      <dgm:t>
        <a:bodyPr/>
        <a:lstStyle/>
        <a:p>
          <a:r>
            <a:rPr lang="ru-RU" sz="2100" b="1" dirty="0" smtClean="0">
              <a:latin typeface="Times New Roman" pitchFamily="18" charset="0"/>
              <a:cs typeface="Times New Roman" pitchFamily="18" charset="0"/>
            </a:rPr>
            <a:t>Отсутствие свободных денежных средств</a:t>
          </a:r>
          <a:endParaRPr lang="ru-RU" sz="2100" b="1" dirty="0">
            <a:latin typeface="Times New Roman" pitchFamily="18" charset="0"/>
            <a:cs typeface="Times New Roman" pitchFamily="18" charset="0"/>
          </a:endParaRPr>
        </a:p>
      </dgm:t>
    </dgm:pt>
    <dgm:pt modelId="{C988D203-F3CB-49F9-A72F-75EAB4DE8AAC}" type="parTrans" cxnId="{08520E2C-35D2-44DC-AA1E-AF784A76CAA6}">
      <dgm:prSet/>
      <dgm:spPr/>
      <dgm:t>
        <a:bodyPr/>
        <a:lstStyle/>
        <a:p>
          <a:endParaRPr lang="ru-RU"/>
        </a:p>
      </dgm:t>
    </dgm:pt>
    <dgm:pt modelId="{9B211BD0-8540-405E-81B2-4444F86BF186}" type="sibTrans" cxnId="{08520E2C-35D2-44DC-AA1E-AF784A76CAA6}">
      <dgm:prSet/>
      <dgm:spPr/>
      <dgm:t>
        <a:bodyPr/>
        <a:lstStyle/>
        <a:p>
          <a:endParaRPr lang="ru-RU"/>
        </a:p>
      </dgm:t>
    </dgm:pt>
    <dgm:pt modelId="{4254AE53-66BB-4364-9D9D-7C715C2B0638}">
      <dgm:prSet phldrT="[Текст]" custT="1"/>
      <dgm:spPr/>
      <dgm:t>
        <a:bodyPr/>
        <a:lstStyle/>
        <a:p>
          <a:r>
            <a:rPr lang="ru-RU" sz="2100" b="1" dirty="0" smtClean="0">
              <a:latin typeface="Times New Roman" pitchFamily="18" charset="0"/>
              <a:cs typeface="Times New Roman" pitchFamily="18" charset="0"/>
            </a:rPr>
            <a:t>Монополизация</a:t>
          </a:r>
          <a:endParaRPr lang="ru-RU" sz="2100" b="1" dirty="0">
            <a:latin typeface="Times New Roman" pitchFamily="18" charset="0"/>
            <a:cs typeface="Times New Roman" pitchFamily="18" charset="0"/>
          </a:endParaRPr>
        </a:p>
      </dgm:t>
    </dgm:pt>
    <dgm:pt modelId="{76044EB6-EF59-4D04-8509-2CD2128AB6F2}" type="parTrans" cxnId="{4B71FE9A-A3AA-4EFE-8058-EB9BD75F57D8}">
      <dgm:prSet/>
      <dgm:spPr/>
      <dgm:t>
        <a:bodyPr/>
        <a:lstStyle/>
        <a:p>
          <a:endParaRPr lang="ru-RU"/>
        </a:p>
      </dgm:t>
    </dgm:pt>
    <dgm:pt modelId="{AFED1527-64FA-4B1E-BA16-8182AC2F2721}" type="sibTrans" cxnId="{4B71FE9A-A3AA-4EFE-8058-EB9BD75F57D8}">
      <dgm:prSet/>
      <dgm:spPr/>
      <dgm:t>
        <a:bodyPr/>
        <a:lstStyle/>
        <a:p>
          <a:endParaRPr lang="ru-RU"/>
        </a:p>
      </dgm:t>
    </dgm:pt>
    <dgm:pt modelId="{82FCC9EB-BA86-49FD-9147-D74EBF8712DD}">
      <dgm:prSet phldrT="[Текст]" custT="1"/>
      <dgm:spPr/>
      <dgm:t>
        <a:bodyPr/>
        <a:lstStyle/>
        <a:p>
          <a:endParaRPr lang="ru-RU" sz="600" b="1" dirty="0"/>
        </a:p>
      </dgm:t>
    </dgm:pt>
    <dgm:pt modelId="{06ECDCE9-4D05-4A88-8B71-94E891ED9FD2}" type="parTrans" cxnId="{BD85896B-70D6-4B58-BDA1-BDBF65D1EBCF}">
      <dgm:prSet/>
      <dgm:spPr/>
      <dgm:t>
        <a:bodyPr/>
        <a:lstStyle/>
        <a:p>
          <a:endParaRPr lang="ru-RU"/>
        </a:p>
      </dgm:t>
    </dgm:pt>
    <dgm:pt modelId="{E2A445EE-B650-466B-A738-60313588B931}" type="sibTrans" cxnId="{BD85896B-70D6-4B58-BDA1-BDBF65D1EBCF}">
      <dgm:prSet/>
      <dgm:spPr/>
      <dgm:t>
        <a:bodyPr/>
        <a:lstStyle/>
        <a:p>
          <a:endParaRPr lang="ru-RU"/>
        </a:p>
      </dgm:t>
    </dgm:pt>
    <dgm:pt modelId="{94F14F1D-EB6D-4D4D-8627-E1647A03463A}">
      <dgm:prSet phldrT="[Текст]" custT="1"/>
      <dgm:spPr/>
      <dgm:t>
        <a:bodyPr/>
        <a:lstStyle/>
        <a:p>
          <a:r>
            <a:rPr lang="ru-RU" sz="2000" b="1" dirty="0" smtClean="0">
              <a:latin typeface="Times New Roman" pitchFamily="18" charset="0"/>
              <a:cs typeface="Times New Roman" pitchFamily="18" charset="0"/>
            </a:rPr>
            <a:t>Теневой бизнес</a:t>
          </a:r>
          <a:endParaRPr lang="ru-RU" sz="2000" b="1" dirty="0">
            <a:latin typeface="Times New Roman" pitchFamily="18" charset="0"/>
            <a:cs typeface="Times New Roman" pitchFamily="18" charset="0"/>
          </a:endParaRPr>
        </a:p>
      </dgm:t>
    </dgm:pt>
    <dgm:pt modelId="{A834D86E-814C-44FD-8EC5-5FACAE7DCD97}" type="parTrans" cxnId="{C80245D4-2ADD-423E-B2E5-2660B0647EB8}">
      <dgm:prSet/>
      <dgm:spPr/>
      <dgm:t>
        <a:bodyPr/>
        <a:lstStyle/>
        <a:p>
          <a:endParaRPr lang="ru-RU"/>
        </a:p>
      </dgm:t>
    </dgm:pt>
    <dgm:pt modelId="{4C255316-CE30-4A0E-9413-539D0E2A5BFE}" type="sibTrans" cxnId="{C80245D4-2ADD-423E-B2E5-2660B0647EB8}">
      <dgm:prSet/>
      <dgm:spPr/>
      <dgm:t>
        <a:bodyPr/>
        <a:lstStyle/>
        <a:p>
          <a:endParaRPr lang="ru-RU"/>
        </a:p>
      </dgm:t>
    </dgm:pt>
    <dgm:pt modelId="{0D37994E-456E-4DF1-A0A6-6BD29D9DE1B3}">
      <dgm:prSet phldrT="[Текст]"/>
      <dgm:spPr/>
      <dgm:t>
        <a:bodyPr/>
        <a:lstStyle/>
        <a:p>
          <a:endParaRPr lang="ru-RU" dirty="0" smtClean="0"/>
        </a:p>
        <a:p>
          <a:endParaRPr lang="ru-RU" dirty="0"/>
        </a:p>
      </dgm:t>
    </dgm:pt>
    <dgm:pt modelId="{35500F2B-F77D-4707-853B-6D917CE5AA14}" type="sibTrans" cxnId="{518FBB66-A8AE-4713-95D5-16554FA8E00F}">
      <dgm:prSet/>
      <dgm:spPr/>
      <dgm:t>
        <a:bodyPr/>
        <a:lstStyle/>
        <a:p>
          <a:endParaRPr lang="ru-RU"/>
        </a:p>
      </dgm:t>
    </dgm:pt>
    <dgm:pt modelId="{EEC873A4-AE3D-4FDF-9C6C-2C396D268187}" type="parTrans" cxnId="{518FBB66-A8AE-4713-95D5-16554FA8E00F}">
      <dgm:prSet/>
      <dgm:spPr/>
      <dgm:t>
        <a:bodyPr/>
        <a:lstStyle/>
        <a:p>
          <a:endParaRPr lang="ru-RU"/>
        </a:p>
      </dgm:t>
    </dgm:pt>
    <dgm:pt modelId="{A1744A5D-84C6-4D1B-9545-BA32D5F63A6D}">
      <dgm:prSet phldrT="[Текст]" custT="1"/>
      <dgm:spPr/>
      <dgm:t>
        <a:bodyPr/>
        <a:lstStyle/>
        <a:p>
          <a:endParaRPr lang="ru-RU" sz="2200" b="1" dirty="0">
            <a:latin typeface="Times New Roman" pitchFamily="18" charset="0"/>
            <a:cs typeface="Times New Roman" pitchFamily="18" charset="0"/>
          </a:endParaRPr>
        </a:p>
      </dgm:t>
    </dgm:pt>
    <dgm:pt modelId="{2C9DB23F-39CD-4D97-B999-F75D91A47E26}" type="parTrans" cxnId="{D51AC259-8DCB-4077-91DB-737566D7FBFA}">
      <dgm:prSet/>
      <dgm:spPr/>
      <dgm:t>
        <a:bodyPr/>
        <a:lstStyle/>
        <a:p>
          <a:endParaRPr lang="ru-RU"/>
        </a:p>
      </dgm:t>
    </dgm:pt>
    <dgm:pt modelId="{692BE212-D476-49A1-B6D8-2C3E81DA65A5}" type="sibTrans" cxnId="{D51AC259-8DCB-4077-91DB-737566D7FBFA}">
      <dgm:prSet/>
      <dgm:spPr/>
      <dgm:t>
        <a:bodyPr/>
        <a:lstStyle/>
        <a:p>
          <a:endParaRPr lang="ru-RU"/>
        </a:p>
      </dgm:t>
    </dgm:pt>
    <dgm:pt modelId="{6284A1A6-A934-45E9-83D4-13D36F4DAA8F}">
      <dgm:prSet phldrT="[Текст]" custT="1"/>
      <dgm:spPr/>
      <dgm:t>
        <a:bodyPr/>
        <a:lstStyle/>
        <a:p>
          <a:r>
            <a:rPr lang="ru-RU" sz="2100" b="1" dirty="0" smtClean="0">
              <a:latin typeface="Times New Roman" pitchFamily="18" charset="0"/>
              <a:cs typeface="Times New Roman" pitchFamily="18" charset="0"/>
            </a:rPr>
            <a:t>Высокие инфляционные риски</a:t>
          </a:r>
          <a:endParaRPr lang="ru-RU" sz="2100" b="1" dirty="0">
            <a:latin typeface="Times New Roman" pitchFamily="18" charset="0"/>
            <a:cs typeface="Times New Roman" pitchFamily="18" charset="0"/>
          </a:endParaRPr>
        </a:p>
      </dgm:t>
    </dgm:pt>
    <dgm:pt modelId="{6A4DD5E7-9050-4377-BEC6-BA78768E5E2D}" type="parTrans" cxnId="{F5FC98AD-45EE-4013-99C9-0C7F147868BF}">
      <dgm:prSet/>
      <dgm:spPr/>
      <dgm:t>
        <a:bodyPr/>
        <a:lstStyle/>
        <a:p>
          <a:endParaRPr lang="ru-RU"/>
        </a:p>
      </dgm:t>
    </dgm:pt>
    <dgm:pt modelId="{3784D5F1-2A23-42B3-88E4-DCC1BAC520F7}" type="sibTrans" cxnId="{F5FC98AD-45EE-4013-99C9-0C7F147868BF}">
      <dgm:prSet/>
      <dgm:spPr/>
      <dgm:t>
        <a:bodyPr/>
        <a:lstStyle/>
        <a:p>
          <a:endParaRPr lang="ru-RU"/>
        </a:p>
      </dgm:t>
    </dgm:pt>
    <dgm:pt modelId="{E0CA0760-64CF-42B1-8AEA-9E79E1900EDB}">
      <dgm:prSet phldrT="[Текст]" custT="1"/>
      <dgm:spPr/>
      <dgm:t>
        <a:bodyPr/>
        <a:lstStyle/>
        <a:p>
          <a:r>
            <a:rPr lang="ru-RU" sz="2100" b="1" dirty="0" smtClean="0">
              <a:latin typeface="Times New Roman" pitchFamily="18" charset="0"/>
              <a:cs typeface="Times New Roman" pitchFamily="18" charset="0"/>
            </a:rPr>
            <a:t>Непрозрачность сделок</a:t>
          </a:r>
          <a:endParaRPr lang="ru-RU" sz="2100" b="1" dirty="0">
            <a:latin typeface="Times New Roman" pitchFamily="18" charset="0"/>
            <a:cs typeface="Times New Roman" pitchFamily="18" charset="0"/>
          </a:endParaRPr>
        </a:p>
      </dgm:t>
    </dgm:pt>
    <dgm:pt modelId="{082BE3D3-DE7A-4757-9EB3-6F88E2E2DA6A}" type="parTrans" cxnId="{55FF1D6A-C981-4127-8BB1-B09C4B65418B}">
      <dgm:prSet/>
      <dgm:spPr/>
      <dgm:t>
        <a:bodyPr/>
        <a:lstStyle/>
        <a:p>
          <a:endParaRPr lang="ru-RU"/>
        </a:p>
      </dgm:t>
    </dgm:pt>
    <dgm:pt modelId="{377C7444-4C03-4D9F-A572-E79F9F673ED8}" type="sibTrans" cxnId="{55FF1D6A-C981-4127-8BB1-B09C4B65418B}">
      <dgm:prSet/>
      <dgm:spPr/>
      <dgm:t>
        <a:bodyPr/>
        <a:lstStyle/>
        <a:p>
          <a:endParaRPr lang="ru-RU"/>
        </a:p>
      </dgm:t>
    </dgm:pt>
    <dgm:pt modelId="{AB3CD228-BE9B-4434-9770-0EC8E91E83B7}">
      <dgm:prSet phldrT="[Текст]" custT="1"/>
      <dgm:spPr/>
      <dgm:t>
        <a:bodyPr/>
        <a:lstStyle/>
        <a:p>
          <a:endParaRPr lang="ru-RU" sz="2200" b="1" dirty="0">
            <a:latin typeface="Times New Roman" pitchFamily="18" charset="0"/>
            <a:cs typeface="Times New Roman" pitchFamily="18" charset="0"/>
          </a:endParaRPr>
        </a:p>
      </dgm:t>
    </dgm:pt>
    <dgm:pt modelId="{C3CD0FE3-B957-4E23-A890-000D3453B0EA}" type="parTrans" cxnId="{2E665E6D-858F-45BC-9742-76DFDC7D893D}">
      <dgm:prSet/>
      <dgm:spPr/>
      <dgm:t>
        <a:bodyPr/>
        <a:lstStyle/>
        <a:p>
          <a:endParaRPr lang="ru-RU"/>
        </a:p>
      </dgm:t>
    </dgm:pt>
    <dgm:pt modelId="{00EA722B-399C-4559-9298-B6403A9D1CA0}" type="sibTrans" cxnId="{2E665E6D-858F-45BC-9742-76DFDC7D893D}">
      <dgm:prSet/>
      <dgm:spPr/>
      <dgm:t>
        <a:bodyPr/>
        <a:lstStyle/>
        <a:p>
          <a:endParaRPr lang="ru-RU"/>
        </a:p>
      </dgm:t>
    </dgm:pt>
    <dgm:pt modelId="{D00190E6-41D1-4938-A907-52F4853358B3}">
      <dgm:prSet phldrT="[Текст]" custT="1"/>
      <dgm:spPr/>
      <dgm:t>
        <a:bodyPr/>
        <a:lstStyle/>
        <a:p>
          <a:r>
            <a:rPr lang="ru-RU" sz="2100" b="1" dirty="0" smtClean="0">
              <a:latin typeface="Times New Roman" pitchFamily="18" charset="0"/>
              <a:cs typeface="Times New Roman" pitchFamily="18" charset="0"/>
            </a:rPr>
            <a:t>Неразвитость оценочной деятельности</a:t>
          </a:r>
          <a:endParaRPr lang="ru-RU" sz="2100" b="1" dirty="0">
            <a:latin typeface="Times New Roman" pitchFamily="18" charset="0"/>
            <a:cs typeface="Times New Roman" pitchFamily="18" charset="0"/>
          </a:endParaRPr>
        </a:p>
      </dgm:t>
    </dgm:pt>
    <dgm:pt modelId="{F3D53E31-EC52-41C1-8D64-EEAA78E7585D}" type="parTrans" cxnId="{CB8568DE-A5C2-4282-A162-A193905BF9F5}">
      <dgm:prSet/>
      <dgm:spPr/>
      <dgm:t>
        <a:bodyPr/>
        <a:lstStyle/>
        <a:p>
          <a:endParaRPr lang="ru-RU"/>
        </a:p>
      </dgm:t>
    </dgm:pt>
    <dgm:pt modelId="{AAC9513D-11D1-4FAD-8E72-8B2D9F11CFFF}" type="sibTrans" cxnId="{CB8568DE-A5C2-4282-A162-A193905BF9F5}">
      <dgm:prSet/>
      <dgm:spPr/>
      <dgm:t>
        <a:bodyPr/>
        <a:lstStyle/>
        <a:p>
          <a:endParaRPr lang="ru-RU"/>
        </a:p>
      </dgm:t>
    </dgm:pt>
    <dgm:pt modelId="{0DC395CD-13F8-43EB-9EC2-1725ECE8F88D}">
      <dgm:prSet phldrT="[Текст]" custT="1"/>
      <dgm:spPr/>
      <dgm:t>
        <a:bodyPr/>
        <a:lstStyle/>
        <a:p>
          <a:r>
            <a:rPr lang="ru-RU" sz="2000" b="1" dirty="0" err="1" smtClean="0">
              <a:latin typeface="Times New Roman" pitchFamily="18" charset="0"/>
              <a:cs typeface="Times New Roman" pitchFamily="18" charset="0"/>
            </a:rPr>
            <a:t>Неурегулирован</a:t>
          </a:r>
          <a:r>
            <a:rPr lang="ru-RU" sz="2000" b="1" dirty="0" smtClean="0">
              <a:latin typeface="Times New Roman" pitchFamily="18" charset="0"/>
              <a:cs typeface="Times New Roman" pitchFamily="18" charset="0"/>
            </a:rPr>
            <a:t> механизм оценки</a:t>
          </a:r>
          <a:endParaRPr lang="ru-RU" sz="2000" b="1" dirty="0">
            <a:latin typeface="Times New Roman" pitchFamily="18" charset="0"/>
            <a:cs typeface="Times New Roman" pitchFamily="18" charset="0"/>
          </a:endParaRPr>
        </a:p>
      </dgm:t>
    </dgm:pt>
    <dgm:pt modelId="{CCD40B18-25FC-46C6-897C-AA9607A26FEE}" type="parTrans" cxnId="{B2F9818B-4B1D-4F02-B23B-44662B790E1B}">
      <dgm:prSet/>
      <dgm:spPr/>
      <dgm:t>
        <a:bodyPr/>
        <a:lstStyle/>
        <a:p>
          <a:endParaRPr lang="ru-RU"/>
        </a:p>
      </dgm:t>
    </dgm:pt>
    <dgm:pt modelId="{AD97E149-7EFC-4E50-AF6C-09F0A743809D}" type="sibTrans" cxnId="{B2F9818B-4B1D-4F02-B23B-44662B790E1B}">
      <dgm:prSet/>
      <dgm:spPr/>
      <dgm:t>
        <a:bodyPr/>
        <a:lstStyle/>
        <a:p>
          <a:endParaRPr lang="ru-RU"/>
        </a:p>
      </dgm:t>
    </dgm:pt>
    <dgm:pt modelId="{A3D7EB7B-7F56-449A-B69D-5700964423F6}" type="pres">
      <dgm:prSet presAssocID="{94793D61-559A-4A45-AF38-581D78B2FE1C}" presName="linearFlow" presStyleCnt="0">
        <dgm:presLayoutVars>
          <dgm:dir/>
          <dgm:animLvl val="lvl"/>
          <dgm:resizeHandles val="exact"/>
        </dgm:presLayoutVars>
      </dgm:prSet>
      <dgm:spPr/>
      <dgm:t>
        <a:bodyPr/>
        <a:lstStyle/>
        <a:p>
          <a:endParaRPr lang="ru-RU"/>
        </a:p>
      </dgm:t>
    </dgm:pt>
    <dgm:pt modelId="{8BFF9966-282A-42DB-A7B1-D357CD53F408}" type="pres">
      <dgm:prSet presAssocID="{83D24508-E8F7-419B-8F10-1BC92B4C97D0}" presName="composite" presStyleCnt="0"/>
      <dgm:spPr/>
    </dgm:pt>
    <dgm:pt modelId="{74924C99-A12B-4DFC-A0A6-7C7049304797}" type="pres">
      <dgm:prSet presAssocID="{83D24508-E8F7-419B-8F10-1BC92B4C97D0}" presName="parentText" presStyleLbl="alignNode1" presStyleIdx="0" presStyleCnt="3">
        <dgm:presLayoutVars>
          <dgm:chMax val="1"/>
          <dgm:bulletEnabled val="1"/>
        </dgm:presLayoutVars>
      </dgm:prSet>
      <dgm:spPr/>
      <dgm:t>
        <a:bodyPr/>
        <a:lstStyle/>
        <a:p>
          <a:endParaRPr lang="ru-RU"/>
        </a:p>
      </dgm:t>
    </dgm:pt>
    <dgm:pt modelId="{6FB9AC70-2188-49B4-B6A6-75C6A8670C95}" type="pres">
      <dgm:prSet presAssocID="{83D24508-E8F7-419B-8F10-1BC92B4C97D0}" presName="descendantText" presStyleLbl="alignAcc1" presStyleIdx="0" presStyleCnt="3" custScaleY="112444">
        <dgm:presLayoutVars>
          <dgm:bulletEnabled val="1"/>
        </dgm:presLayoutVars>
      </dgm:prSet>
      <dgm:spPr/>
      <dgm:t>
        <a:bodyPr/>
        <a:lstStyle/>
        <a:p>
          <a:endParaRPr lang="ru-RU"/>
        </a:p>
      </dgm:t>
    </dgm:pt>
    <dgm:pt modelId="{A4A41E86-B02B-4D3C-9F27-71D7F44BEB7C}" type="pres">
      <dgm:prSet presAssocID="{A96BE9D9-858B-4EDA-A900-123E7A8EFA48}" presName="sp" presStyleCnt="0"/>
      <dgm:spPr/>
    </dgm:pt>
    <dgm:pt modelId="{0A174418-8934-4AAF-8DFC-E7D794791EA9}" type="pres">
      <dgm:prSet presAssocID="{82FCC9EB-BA86-49FD-9147-D74EBF8712DD}" presName="composite" presStyleCnt="0"/>
      <dgm:spPr/>
    </dgm:pt>
    <dgm:pt modelId="{A5ACC20C-3838-49C1-8A49-1574FE5C7BE6}" type="pres">
      <dgm:prSet presAssocID="{82FCC9EB-BA86-49FD-9147-D74EBF8712DD}" presName="parentText" presStyleLbl="alignNode1" presStyleIdx="1" presStyleCnt="3">
        <dgm:presLayoutVars>
          <dgm:chMax val="1"/>
          <dgm:bulletEnabled val="1"/>
        </dgm:presLayoutVars>
      </dgm:prSet>
      <dgm:spPr/>
      <dgm:t>
        <a:bodyPr/>
        <a:lstStyle/>
        <a:p>
          <a:endParaRPr lang="ru-RU"/>
        </a:p>
      </dgm:t>
    </dgm:pt>
    <dgm:pt modelId="{67A41EE5-C16B-4502-992E-234EE0B0BFE9}" type="pres">
      <dgm:prSet presAssocID="{82FCC9EB-BA86-49FD-9147-D74EBF8712DD}" presName="descendantText" presStyleLbl="alignAcc1" presStyleIdx="1" presStyleCnt="3" custScaleY="135910">
        <dgm:presLayoutVars>
          <dgm:bulletEnabled val="1"/>
        </dgm:presLayoutVars>
      </dgm:prSet>
      <dgm:spPr/>
      <dgm:t>
        <a:bodyPr/>
        <a:lstStyle/>
        <a:p>
          <a:endParaRPr lang="ru-RU"/>
        </a:p>
      </dgm:t>
    </dgm:pt>
    <dgm:pt modelId="{E7C21EC7-AE54-44AD-BC59-B4A68CC48B9D}" type="pres">
      <dgm:prSet presAssocID="{E2A445EE-B650-466B-A738-60313588B931}" presName="sp" presStyleCnt="0"/>
      <dgm:spPr/>
    </dgm:pt>
    <dgm:pt modelId="{F7D736A4-F875-44F4-9D55-67A45FB50067}" type="pres">
      <dgm:prSet presAssocID="{0D37994E-456E-4DF1-A0A6-6BD29D9DE1B3}" presName="composite" presStyleCnt="0"/>
      <dgm:spPr/>
    </dgm:pt>
    <dgm:pt modelId="{570E67E7-B122-4FFE-9DDB-E9E33CF8783A}" type="pres">
      <dgm:prSet presAssocID="{0D37994E-456E-4DF1-A0A6-6BD29D9DE1B3}" presName="parentText" presStyleLbl="alignNode1" presStyleIdx="2" presStyleCnt="3" custScaleY="125397">
        <dgm:presLayoutVars>
          <dgm:chMax val="1"/>
          <dgm:bulletEnabled val="1"/>
        </dgm:presLayoutVars>
      </dgm:prSet>
      <dgm:spPr/>
      <dgm:t>
        <a:bodyPr/>
        <a:lstStyle/>
        <a:p>
          <a:endParaRPr lang="ru-RU"/>
        </a:p>
      </dgm:t>
    </dgm:pt>
    <dgm:pt modelId="{34D54BBE-D890-46C6-B671-9206401DBC69}" type="pres">
      <dgm:prSet presAssocID="{0D37994E-456E-4DF1-A0A6-6BD29D9DE1B3}" presName="descendantText" presStyleLbl="alignAcc1" presStyleIdx="2" presStyleCnt="3" custScaleY="134906" custLinFactNeighborX="73" custLinFactNeighborY="514">
        <dgm:presLayoutVars>
          <dgm:bulletEnabled val="1"/>
        </dgm:presLayoutVars>
      </dgm:prSet>
      <dgm:spPr/>
      <dgm:t>
        <a:bodyPr/>
        <a:lstStyle/>
        <a:p>
          <a:endParaRPr lang="ru-RU"/>
        </a:p>
      </dgm:t>
    </dgm:pt>
  </dgm:ptLst>
  <dgm:cxnLst>
    <dgm:cxn modelId="{71C8DC47-E204-4751-8359-C1F36DDE599C}" type="presOf" srcId="{94F14F1D-EB6D-4D4D-8627-E1647A03463A}" destId="{67A41EE5-C16B-4502-992E-234EE0B0BFE9}" srcOrd="0" destOrd="2" presId="urn:microsoft.com/office/officeart/2005/8/layout/chevron2"/>
    <dgm:cxn modelId="{55FF1D6A-C981-4127-8BB1-B09C4B65418B}" srcId="{0D37994E-456E-4DF1-A0A6-6BD29D9DE1B3}" destId="{E0CA0760-64CF-42B1-8AEA-9E79E1900EDB}" srcOrd="3" destOrd="0" parTransId="{082BE3D3-DE7A-4757-9EB3-6F88E2E2DA6A}" sibTransId="{377C7444-4C03-4D9F-A572-E79F9F673ED8}"/>
    <dgm:cxn modelId="{E1A3F98F-1563-4421-83E6-6853E7B58F75}" type="presOf" srcId="{0DC395CD-13F8-43EB-9EC2-1725ECE8F88D}" destId="{67A41EE5-C16B-4502-992E-234EE0B0BFE9}" srcOrd="0" destOrd="3" presId="urn:microsoft.com/office/officeart/2005/8/layout/chevron2"/>
    <dgm:cxn modelId="{2E665E6D-858F-45BC-9742-76DFDC7D893D}" srcId="{0D37994E-456E-4DF1-A0A6-6BD29D9DE1B3}" destId="{AB3CD228-BE9B-4434-9770-0EC8E91E83B7}" srcOrd="0" destOrd="0" parTransId="{C3CD0FE3-B957-4E23-A890-000D3453B0EA}" sibTransId="{00EA722B-399C-4559-9298-B6403A9D1CA0}"/>
    <dgm:cxn modelId="{223C740A-20B2-4BB4-83B9-890FCDCBFCD8}" type="presOf" srcId="{DEEFF4F5-8D20-4304-9D38-B3FF84A2DE4C}" destId="{67A41EE5-C16B-4502-992E-234EE0B0BFE9}" srcOrd="0" destOrd="0" presId="urn:microsoft.com/office/officeart/2005/8/layout/chevron2"/>
    <dgm:cxn modelId="{9AEA2198-326B-44E1-BE11-C986D8813B18}" type="presOf" srcId="{0D37994E-456E-4DF1-A0A6-6BD29D9DE1B3}" destId="{570E67E7-B122-4FFE-9DDB-E9E33CF8783A}" srcOrd="0" destOrd="0" presId="urn:microsoft.com/office/officeart/2005/8/layout/chevron2"/>
    <dgm:cxn modelId="{CCB95CDD-D60C-4ABF-8B63-32079D05846F}" type="presOf" srcId="{82FCC9EB-BA86-49FD-9147-D74EBF8712DD}" destId="{A5ACC20C-3838-49C1-8A49-1574FE5C7BE6}" srcOrd="0" destOrd="0" presId="urn:microsoft.com/office/officeart/2005/8/layout/chevron2"/>
    <dgm:cxn modelId="{8BDCBADF-8D29-4FA5-8D3B-D3FC98A40D2B}" type="presOf" srcId="{AB3CD228-BE9B-4434-9770-0EC8E91E83B7}" destId="{34D54BBE-D890-46C6-B671-9206401DBC69}" srcOrd="0" destOrd="0" presId="urn:microsoft.com/office/officeart/2005/8/layout/chevron2"/>
    <dgm:cxn modelId="{7BA348B5-E9FD-4F13-A78C-08C9B9F0EC19}" type="presOf" srcId="{D00190E6-41D1-4938-A907-52F4853358B3}" destId="{34D54BBE-D890-46C6-B671-9206401DBC69}" srcOrd="0" destOrd="4" presId="urn:microsoft.com/office/officeart/2005/8/layout/chevron2"/>
    <dgm:cxn modelId="{266678BA-C936-402E-85E4-3062DC1E401D}" type="presOf" srcId="{4254AE53-66BB-4364-9D9D-7C715C2B0638}" destId="{6FB9AC70-2188-49B4-B6A6-75C6A8670C95}" srcOrd="0" destOrd="1" presId="urn:microsoft.com/office/officeart/2005/8/layout/chevron2"/>
    <dgm:cxn modelId="{B2F9818B-4B1D-4F02-B23B-44662B790E1B}" srcId="{82FCC9EB-BA86-49FD-9147-D74EBF8712DD}" destId="{0DC395CD-13F8-43EB-9EC2-1725ECE8F88D}" srcOrd="3" destOrd="0" parTransId="{CCD40B18-25FC-46C6-897C-AA9607A26FEE}" sibTransId="{AD97E149-7EFC-4E50-AF6C-09F0A743809D}"/>
    <dgm:cxn modelId="{BD85896B-70D6-4B58-BDA1-BDBF65D1EBCF}" srcId="{94793D61-559A-4A45-AF38-581D78B2FE1C}" destId="{82FCC9EB-BA86-49FD-9147-D74EBF8712DD}" srcOrd="1" destOrd="0" parTransId="{06ECDCE9-4D05-4A88-8B71-94E891ED9FD2}" sibTransId="{E2A445EE-B650-466B-A738-60313588B931}"/>
    <dgm:cxn modelId="{4B71FE9A-A3AA-4EFE-8058-EB9BD75F57D8}" srcId="{83D24508-E8F7-419B-8F10-1BC92B4C97D0}" destId="{4254AE53-66BB-4364-9D9D-7C715C2B0638}" srcOrd="1" destOrd="0" parTransId="{76044EB6-EF59-4D04-8509-2CD2128AB6F2}" sibTransId="{AFED1527-64FA-4B1E-BA16-8182AC2F2721}"/>
    <dgm:cxn modelId="{9CB9DC68-E756-4B0D-AE0E-7042C5D53251}" type="presOf" srcId="{BF11AF85-69CE-410E-A53E-EF4042FF369D}" destId="{34D54BBE-D890-46C6-B671-9206401DBC69}" srcOrd="0" destOrd="1" presId="urn:microsoft.com/office/officeart/2005/8/layout/chevron2"/>
    <dgm:cxn modelId="{2BCE8EFC-DAEF-46C5-9255-47D9AB453325}" srcId="{83D24508-E8F7-419B-8F10-1BC92B4C97D0}" destId="{A9209B2B-BDC1-40B0-83A3-5DCA3E6055D8}" srcOrd="0" destOrd="0" parTransId="{7FDFC9ED-852A-4D6A-9FF7-DFF9A8FD6E0C}" sibTransId="{BA8349B5-4127-472F-83BB-131EC95357AB}"/>
    <dgm:cxn modelId="{CFFE069C-12F5-484C-B119-EBA666A032F1}" type="presOf" srcId="{A1744A5D-84C6-4D1B-9545-BA32D5F63A6D}" destId="{34D54BBE-D890-46C6-B671-9206401DBC69}" srcOrd="0" destOrd="5" presId="urn:microsoft.com/office/officeart/2005/8/layout/chevron2"/>
    <dgm:cxn modelId="{E2D901BC-39B0-4DA4-8D17-E26DAD345A62}" type="presOf" srcId="{1584DD22-E1E6-41A6-92D0-10623F9003BD}" destId="{6FB9AC70-2188-49B4-B6A6-75C6A8670C95}" srcOrd="0" destOrd="2" presId="urn:microsoft.com/office/officeart/2005/8/layout/chevron2"/>
    <dgm:cxn modelId="{2FF74137-4ECD-4EC4-AA26-29B22D938790}" type="presOf" srcId="{A9209B2B-BDC1-40B0-83A3-5DCA3E6055D8}" destId="{6FB9AC70-2188-49B4-B6A6-75C6A8670C95}" srcOrd="0" destOrd="0" presId="urn:microsoft.com/office/officeart/2005/8/layout/chevron2"/>
    <dgm:cxn modelId="{08520E2C-35D2-44DC-AA1E-AF784A76CAA6}" srcId="{0D37994E-456E-4DF1-A0A6-6BD29D9DE1B3}" destId="{BF11AF85-69CE-410E-A53E-EF4042FF369D}" srcOrd="1" destOrd="0" parTransId="{C988D203-F3CB-49F9-A72F-75EAB4DE8AAC}" sibTransId="{9B211BD0-8540-405E-81B2-4444F86BF186}"/>
    <dgm:cxn modelId="{11D572E1-82B0-4549-90A8-594090080B13}" type="presOf" srcId="{94793D61-559A-4A45-AF38-581D78B2FE1C}" destId="{A3D7EB7B-7F56-449A-B69D-5700964423F6}" srcOrd="0" destOrd="0" presId="urn:microsoft.com/office/officeart/2005/8/layout/chevron2"/>
    <dgm:cxn modelId="{4F3EC7A3-15CA-4281-89B8-9F76F3B41BE6}" srcId="{83D24508-E8F7-419B-8F10-1BC92B4C97D0}" destId="{1584DD22-E1E6-41A6-92D0-10623F9003BD}" srcOrd="2" destOrd="0" parTransId="{01E4570B-CCF9-4091-ABF5-EB07202AF4CE}" sibTransId="{CD29203A-3D80-445B-BD83-21D3DD8B2898}"/>
    <dgm:cxn modelId="{B180126D-168C-4C6A-8672-AA138A89A94D}" srcId="{82FCC9EB-BA86-49FD-9147-D74EBF8712DD}" destId="{DEEFF4F5-8D20-4304-9D38-B3FF84A2DE4C}" srcOrd="0" destOrd="0" parTransId="{7B838957-7C4C-4BAE-87D8-68EB27762148}" sibTransId="{9097E176-62BC-42DA-976D-841FBEBD1F71}"/>
    <dgm:cxn modelId="{D7D4DBDD-4E70-4F4A-8783-78AB09EDB87B}" type="presOf" srcId="{6284A1A6-A934-45E9-83D4-13D36F4DAA8F}" destId="{34D54BBE-D890-46C6-B671-9206401DBC69}" srcOrd="0" destOrd="2" presId="urn:microsoft.com/office/officeart/2005/8/layout/chevron2"/>
    <dgm:cxn modelId="{465E43B0-B36B-47E3-93F6-B1F7A2A65A2D}" srcId="{82FCC9EB-BA86-49FD-9147-D74EBF8712DD}" destId="{BE21D557-006B-4A83-8A8D-0AF2D9F769B8}" srcOrd="1" destOrd="0" parTransId="{6CE95108-7686-4D28-97CB-0CE6E1D6BB47}" sibTransId="{2AC58474-FF4B-4AE7-8B5F-3093042A9221}"/>
    <dgm:cxn modelId="{C80245D4-2ADD-423E-B2E5-2660B0647EB8}" srcId="{82FCC9EB-BA86-49FD-9147-D74EBF8712DD}" destId="{94F14F1D-EB6D-4D4D-8627-E1647A03463A}" srcOrd="2" destOrd="0" parTransId="{A834D86E-814C-44FD-8EC5-5FACAE7DCD97}" sibTransId="{4C255316-CE30-4A0E-9413-539D0E2A5BFE}"/>
    <dgm:cxn modelId="{C80DB1D4-27EE-4A31-A162-AA44ED36D956}" type="presOf" srcId="{BE21D557-006B-4A83-8A8D-0AF2D9F769B8}" destId="{67A41EE5-C16B-4502-992E-234EE0B0BFE9}" srcOrd="0" destOrd="1" presId="urn:microsoft.com/office/officeart/2005/8/layout/chevron2"/>
    <dgm:cxn modelId="{22E986C6-F475-4AF5-817C-01170BA40157}" type="presOf" srcId="{83D24508-E8F7-419B-8F10-1BC92B4C97D0}" destId="{74924C99-A12B-4DFC-A0A6-7C7049304797}" srcOrd="0" destOrd="0" presId="urn:microsoft.com/office/officeart/2005/8/layout/chevron2"/>
    <dgm:cxn modelId="{57CAFD27-9BBF-4A33-9C67-D27A9C721EDD}" type="presOf" srcId="{E0CA0760-64CF-42B1-8AEA-9E79E1900EDB}" destId="{34D54BBE-D890-46C6-B671-9206401DBC69}" srcOrd="0" destOrd="3" presId="urn:microsoft.com/office/officeart/2005/8/layout/chevron2"/>
    <dgm:cxn modelId="{754C1B76-60B0-44BB-9652-61C17ED4105A}" srcId="{94793D61-559A-4A45-AF38-581D78B2FE1C}" destId="{83D24508-E8F7-419B-8F10-1BC92B4C97D0}" srcOrd="0" destOrd="0" parTransId="{E32C8327-F374-4038-9763-BFF994CFCF18}" sibTransId="{A96BE9D9-858B-4EDA-A900-123E7A8EFA48}"/>
    <dgm:cxn modelId="{F5FC98AD-45EE-4013-99C9-0C7F147868BF}" srcId="{0D37994E-456E-4DF1-A0A6-6BD29D9DE1B3}" destId="{6284A1A6-A934-45E9-83D4-13D36F4DAA8F}" srcOrd="2" destOrd="0" parTransId="{6A4DD5E7-9050-4377-BEC6-BA78768E5E2D}" sibTransId="{3784D5F1-2A23-42B3-88E4-DCC1BAC520F7}"/>
    <dgm:cxn modelId="{D51AC259-8DCB-4077-91DB-737566D7FBFA}" srcId="{0D37994E-456E-4DF1-A0A6-6BD29D9DE1B3}" destId="{A1744A5D-84C6-4D1B-9545-BA32D5F63A6D}" srcOrd="5" destOrd="0" parTransId="{2C9DB23F-39CD-4D97-B999-F75D91A47E26}" sibTransId="{692BE212-D476-49A1-B6D8-2C3E81DA65A5}"/>
    <dgm:cxn modelId="{518FBB66-A8AE-4713-95D5-16554FA8E00F}" srcId="{94793D61-559A-4A45-AF38-581D78B2FE1C}" destId="{0D37994E-456E-4DF1-A0A6-6BD29D9DE1B3}" srcOrd="2" destOrd="0" parTransId="{EEC873A4-AE3D-4FDF-9C6C-2C396D268187}" sibTransId="{35500F2B-F77D-4707-853B-6D917CE5AA14}"/>
    <dgm:cxn modelId="{CB8568DE-A5C2-4282-A162-A193905BF9F5}" srcId="{0D37994E-456E-4DF1-A0A6-6BD29D9DE1B3}" destId="{D00190E6-41D1-4938-A907-52F4853358B3}" srcOrd="4" destOrd="0" parTransId="{F3D53E31-EC52-41C1-8D64-EEAA78E7585D}" sibTransId="{AAC9513D-11D1-4FAD-8E72-8B2D9F11CFFF}"/>
    <dgm:cxn modelId="{A94D5911-08A5-4EB1-A4BD-2C02FAAA7093}" type="presParOf" srcId="{A3D7EB7B-7F56-449A-B69D-5700964423F6}" destId="{8BFF9966-282A-42DB-A7B1-D357CD53F408}" srcOrd="0" destOrd="0" presId="urn:microsoft.com/office/officeart/2005/8/layout/chevron2"/>
    <dgm:cxn modelId="{C3EAB455-50DF-4B51-BD7E-3D3482EFC2FB}" type="presParOf" srcId="{8BFF9966-282A-42DB-A7B1-D357CD53F408}" destId="{74924C99-A12B-4DFC-A0A6-7C7049304797}" srcOrd="0" destOrd="0" presId="urn:microsoft.com/office/officeart/2005/8/layout/chevron2"/>
    <dgm:cxn modelId="{CE939F24-D86B-461F-BA11-D587F7C6A84E}" type="presParOf" srcId="{8BFF9966-282A-42DB-A7B1-D357CD53F408}" destId="{6FB9AC70-2188-49B4-B6A6-75C6A8670C95}" srcOrd="1" destOrd="0" presId="urn:microsoft.com/office/officeart/2005/8/layout/chevron2"/>
    <dgm:cxn modelId="{380821C8-2C32-454C-BAB4-C6E69962375E}" type="presParOf" srcId="{A3D7EB7B-7F56-449A-B69D-5700964423F6}" destId="{A4A41E86-B02B-4D3C-9F27-71D7F44BEB7C}" srcOrd="1" destOrd="0" presId="urn:microsoft.com/office/officeart/2005/8/layout/chevron2"/>
    <dgm:cxn modelId="{6124D2D9-D3E9-4319-9134-DBAB95887FF0}" type="presParOf" srcId="{A3D7EB7B-7F56-449A-B69D-5700964423F6}" destId="{0A174418-8934-4AAF-8DFC-E7D794791EA9}" srcOrd="2" destOrd="0" presId="urn:microsoft.com/office/officeart/2005/8/layout/chevron2"/>
    <dgm:cxn modelId="{5B853A92-BA25-494A-B215-88F7C60BA39F}" type="presParOf" srcId="{0A174418-8934-4AAF-8DFC-E7D794791EA9}" destId="{A5ACC20C-3838-49C1-8A49-1574FE5C7BE6}" srcOrd="0" destOrd="0" presId="urn:microsoft.com/office/officeart/2005/8/layout/chevron2"/>
    <dgm:cxn modelId="{E4EE0DC1-F360-4570-BCC3-E37749D9E63F}" type="presParOf" srcId="{0A174418-8934-4AAF-8DFC-E7D794791EA9}" destId="{67A41EE5-C16B-4502-992E-234EE0B0BFE9}" srcOrd="1" destOrd="0" presId="urn:microsoft.com/office/officeart/2005/8/layout/chevron2"/>
    <dgm:cxn modelId="{7AAE9390-71E7-4EF7-967A-8DD9F5CA06F1}" type="presParOf" srcId="{A3D7EB7B-7F56-449A-B69D-5700964423F6}" destId="{E7C21EC7-AE54-44AD-BC59-B4A68CC48B9D}" srcOrd="3" destOrd="0" presId="urn:microsoft.com/office/officeart/2005/8/layout/chevron2"/>
    <dgm:cxn modelId="{41E416AB-6DA1-490F-B2AC-60E57A7C3FC0}" type="presParOf" srcId="{A3D7EB7B-7F56-449A-B69D-5700964423F6}" destId="{F7D736A4-F875-44F4-9D55-67A45FB50067}" srcOrd="4" destOrd="0" presId="urn:microsoft.com/office/officeart/2005/8/layout/chevron2"/>
    <dgm:cxn modelId="{E230C820-5262-49B7-8AAA-C9B0EB37D8C7}" type="presParOf" srcId="{F7D736A4-F875-44F4-9D55-67A45FB50067}" destId="{570E67E7-B122-4FFE-9DDB-E9E33CF8783A}" srcOrd="0" destOrd="0" presId="urn:microsoft.com/office/officeart/2005/8/layout/chevron2"/>
    <dgm:cxn modelId="{22B1A7B7-58FA-4768-8078-51FDA3BCF6B3}" type="presParOf" srcId="{F7D736A4-F875-44F4-9D55-67A45FB50067}" destId="{34D54BBE-D890-46C6-B671-9206401DBC6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C5A564-C62C-44A5-A906-F4717FFF325E}">
      <dsp:nvSpPr>
        <dsp:cNvPr id="0" name=""/>
        <dsp:cNvSpPr/>
      </dsp:nvSpPr>
      <dsp:spPr>
        <a:xfrm>
          <a:off x="4044742" y="1083543"/>
          <a:ext cx="2179235" cy="853622"/>
        </a:xfrm>
        <a:custGeom>
          <a:avLst/>
          <a:gdLst/>
          <a:ahLst/>
          <a:cxnLst/>
          <a:rect l="0" t="0" r="0" b="0"/>
          <a:pathLst>
            <a:path>
              <a:moveTo>
                <a:pt x="0" y="0"/>
              </a:moveTo>
              <a:lnTo>
                <a:pt x="0" y="587829"/>
              </a:lnTo>
              <a:lnTo>
                <a:pt x="2179235" y="587829"/>
              </a:lnTo>
              <a:lnTo>
                <a:pt x="2179235" y="853622"/>
              </a:lnTo>
            </a:path>
          </a:pathLst>
        </a:custGeom>
        <a:noFill/>
        <a:ln w="2540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37B34990-A7AD-430D-B07E-F78E2D7AB491}">
      <dsp:nvSpPr>
        <dsp:cNvPr id="0" name=""/>
        <dsp:cNvSpPr/>
      </dsp:nvSpPr>
      <dsp:spPr>
        <a:xfrm>
          <a:off x="1983413" y="1083543"/>
          <a:ext cx="2061328" cy="853622"/>
        </a:xfrm>
        <a:custGeom>
          <a:avLst/>
          <a:gdLst/>
          <a:ahLst/>
          <a:cxnLst/>
          <a:rect l="0" t="0" r="0" b="0"/>
          <a:pathLst>
            <a:path>
              <a:moveTo>
                <a:pt x="2061328" y="0"/>
              </a:moveTo>
              <a:lnTo>
                <a:pt x="2061328" y="587829"/>
              </a:lnTo>
              <a:lnTo>
                <a:pt x="0" y="587829"/>
              </a:lnTo>
              <a:lnTo>
                <a:pt x="0" y="853622"/>
              </a:lnTo>
            </a:path>
          </a:pathLst>
        </a:custGeom>
        <a:noFill/>
        <a:ln w="2540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2218A9C6-430C-410B-AD65-1D2835AE7DD0}">
      <dsp:nvSpPr>
        <dsp:cNvPr id="0" name=""/>
        <dsp:cNvSpPr/>
      </dsp:nvSpPr>
      <dsp:spPr>
        <a:xfrm>
          <a:off x="2610178" y="-17100"/>
          <a:ext cx="2869128" cy="1100644"/>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51E80-BE7B-4053-A3EE-7F81006231F5}">
      <dsp:nvSpPr>
        <dsp:cNvPr id="0" name=""/>
        <dsp:cNvSpPr/>
      </dsp:nvSpPr>
      <dsp:spPr>
        <a:xfrm>
          <a:off x="2928970" y="285752"/>
          <a:ext cx="2869128" cy="1100644"/>
        </a:xfrm>
        <a:prstGeom prst="roundRect">
          <a:avLst>
            <a:gd name="adj" fmla="val 10000"/>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Федеральный Закон</a:t>
          </a:r>
          <a:endParaRPr lang="ru-RU" sz="2400" b="1" kern="1200" dirty="0">
            <a:latin typeface="Times New Roman" pitchFamily="18" charset="0"/>
            <a:cs typeface="Times New Roman" pitchFamily="18" charset="0"/>
          </a:endParaRPr>
        </a:p>
      </dsp:txBody>
      <dsp:txXfrm>
        <a:off x="2961207" y="317989"/>
        <a:ext cx="2804654" cy="1036170"/>
      </dsp:txXfrm>
    </dsp:sp>
    <dsp:sp modelId="{9E78E1B3-88BC-4A46-B048-573DB29EA851}">
      <dsp:nvSpPr>
        <dsp:cNvPr id="0" name=""/>
        <dsp:cNvSpPr/>
      </dsp:nvSpPr>
      <dsp:spPr>
        <a:xfrm>
          <a:off x="169392" y="1937166"/>
          <a:ext cx="3628041" cy="1821896"/>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0B0F4F-A0F3-4E5A-9DC6-B5DA1FC996CB}">
      <dsp:nvSpPr>
        <dsp:cNvPr id="0" name=""/>
        <dsp:cNvSpPr/>
      </dsp:nvSpPr>
      <dsp:spPr>
        <a:xfrm>
          <a:off x="488184" y="2240019"/>
          <a:ext cx="3628041" cy="1821896"/>
        </a:xfrm>
        <a:prstGeom prst="roundRect">
          <a:avLst>
            <a:gd name="adj" fmla="val 10000"/>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ru-RU" sz="2200" b="1" kern="1200" dirty="0" smtClean="0">
            <a:latin typeface="Times New Roman" pitchFamily="18" charset="0"/>
            <a:cs typeface="Times New Roman" pitchFamily="18" charset="0"/>
          </a:endParaRPr>
        </a:p>
        <a:p>
          <a:pPr lvl="0" algn="ctr" defTabSz="977900">
            <a:lnSpc>
              <a:spcPct val="90000"/>
            </a:lnSpc>
            <a:spcBef>
              <a:spcPct val="0"/>
            </a:spcBef>
            <a:spcAft>
              <a:spcPct val="35000"/>
            </a:spcAft>
          </a:pPr>
          <a:r>
            <a:rPr lang="ru-RU" sz="2300" b="1" kern="1200" dirty="0" smtClean="0">
              <a:latin typeface="Times New Roman" pitchFamily="18" charset="0"/>
              <a:cs typeface="Times New Roman" pitchFamily="18" charset="0"/>
            </a:rPr>
            <a:t>О консолидированной финансовой отчетности</a:t>
          </a:r>
        </a:p>
        <a:p>
          <a:pPr lvl="0" algn="ctr" defTabSz="977900">
            <a:lnSpc>
              <a:spcPct val="90000"/>
            </a:lnSpc>
            <a:spcBef>
              <a:spcPct val="0"/>
            </a:spcBef>
            <a:spcAft>
              <a:spcPct val="35000"/>
            </a:spcAft>
          </a:pPr>
          <a:r>
            <a:rPr lang="ru-RU" sz="2300" b="1" kern="1200" dirty="0" smtClean="0">
              <a:latin typeface="Times New Roman" pitchFamily="18" charset="0"/>
              <a:cs typeface="Times New Roman" pitchFamily="18" charset="0"/>
            </a:rPr>
            <a:t>№ 208-ФЗ от 27.07.10г</a:t>
          </a:r>
        </a:p>
        <a:p>
          <a:pPr lvl="0" algn="ctr" defTabSz="977900">
            <a:lnSpc>
              <a:spcPct val="90000"/>
            </a:lnSpc>
            <a:spcBef>
              <a:spcPct val="0"/>
            </a:spcBef>
            <a:spcAft>
              <a:spcPct val="35000"/>
            </a:spcAft>
          </a:pPr>
          <a:r>
            <a:rPr lang="ru-RU" sz="2400" kern="1200" dirty="0" smtClean="0"/>
            <a:t> </a:t>
          </a:r>
          <a:endParaRPr lang="ru-RU" sz="2400" kern="1200" dirty="0"/>
        </a:p>
      </dsp:txBody>
      <dsp:txXfrm>
        <a:off x="541546" y="2293381"/>
        <a:ext cx="3521317" cy="1715172"/>
      </dsp:txXfrm>
    </dsp:sp>
    <dsp:sp modelId="{DAB37F03-5F5D-48CD-93EB-DE4498893B43}">
      <dsp:nvSpPr>
        <dsp:cNvPr id="0" name=""/>
        <dsp:cNvSpPr/>
      </dsp:nvSpPr>
      <dsp:spPr>
        <a:xfrm>
          <a:off x="4435018" y="1937166"/>
          <a:ext cx="3577918" cy="1821896"/>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99871-BA29-4B81-9028-5D0503B44B95}">
      <dsp:nvSpPr>
        <dsp:cNvPr id="0" name=""/>
        <dsp:cNvSpPr/>
      </dsp:nvSpPr>
      <dsp:spPr>
        <a:xfrm>
          <a:off x="4753810" y="2240019"/>
          <a:ext cx="3577918" cy="1821896"/>
        </a:xfrm>
        <a:prstGeom prst="roundRect">
          <a:avLst>
            <a:gd name="adj" fmla="val 10000"/>
          </a:avLst>
        </a:prstGeom>
        <a:solidFill>
          <a:schemeClr val="lt1">
            <a:alpha val="90000"/>
            <a:hueOff val="0"/>
            <a:satOff val="0"/>
            <a:lumOff val="0"/>
            <a:alphaOff val="0"/>
          </a:schemeClr>
        </a:solidFill>
        <a:ln w="25400" cap="flat" cmpd="sng" algn="ctr">
          <a:solidFill>
            <a:schemeClr val="bg2">
              <a:lumMod val="2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latin typeface="Times New Roman" pitchFamily="18" charset="0"/>
              <a:cs typeface="Times New Roman" pitchFamily="18" charset="0"/>
            </a:rPr>
            <a:t>О бухгалтерском учете</a:t>
          </a:r>
        </a:p>
        <a:p>
          <a:pPr lvl="0" algn="ctr" defTabSz="1022350">
            <a:lnSpc>
              <a:spcPct val="90000"/>
            </a:lnSpc>
            <a:spcBef>
              <a:spcPct val="0"/>
            </a:spcBef>
            <a:spcAft>
              <a:spcPct val="35000"/>
            </a:spcAft>
          </a:pPr>
          <a:r>
            <a:rPr lang="ru-RU" sz="2300" b="1" kern="1200" dirty="0" smtClean="0">
              <a:latin typeface="Times New Roman" pitchFamily="18" charset="0"/>
              <a:cs typeface="Times New Roman" pitchFamily="18" charset="0"/>
            </a:rPr>
            <a:t>№ 402-ФЗ от 06.12.2011 </a:t>
          </a:r>
          <a:endParaRPr lang="ru-RU" sz="2300" b="1" kern="1200" dirty="0">
            <a:latin typeface="Times New Roman" pitchFamily="18" charset="0"/>
            <a:cs typeface="Times New Roman" pitchFamily="18" charset="0"/>
          </a:endParaRPr>
        </a:p>
      </dsp:txBody>
      <dsp:txXfrm>
        <a:off x="4807172" y="2293381"/>
        <a:ext cx="3471194" cy="17151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34D72-DDD5-4002-BECF-FB350B9A94DA}">
      <dsp:nvSpPr>
        <dsp:cNvPr id="0" name=""/>
        <dsp:cNvSpPr/>
      </dsp:nvSpPr>
      <dsp:spPr>
        <a:xfrm>
          <a:off x="289323" y="0"/>
          <a:ext cx="4714907" cy="4714907"/>
        </a:xfrm>
        <a:prstGeom prst="triangle">
          <a:avLst/>
        </a:prstGeom>
        <a:solidFill>
          <a:schemeClr val="accent4">
            <a:lumMod val="50000"/>
            <a:alpha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336F3A-7E7D-4A12-AAD8-755A42913280}">
      <dsp:nvSpPr>
        <dsp:cNvPr id="0" name=""/>
        <dsp:cNvSpPr/>
      </dsp:nvSpPr>
      <dsp:spPr>
        <a:xfrm>
          <a:off x="2646777" y="474023"/>
          <a:ext cx="3064690" cy="11161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endParaRPr lang="ru-RU" sz="2300" kern="1200" dirty="0" smtClean="0">
            <a:latin typeface="Times New Roman" pitchFamily="18" charset="0"/>
            <a:cs typeface="Times New Roman" pitchFamily="18" charset="0"/>
          </a:endParaRPr>
        </a:p>
        <a:p>
          <a:pPr lvl="0" algn="ctr" defTabSz="1022350">
            <a:lnSpc>
              <a:spcPct val="90000"/>
            </a:lnSpc>
            <a:spcBef>
              <a:spcPct val="0"/>
            </a:spcBef>
            <a:spcAft>
              <a:spcPct val="35000"/>
            </a:spcAft>
          </a:pPr>
          <a:r>
            <a:rPr lang="ru-RU" sz="2300" b="1" kern="1200" dirty="0" smtClean="0">
              <a:latin typeface="Times New Roman" pitchFamily="18" charset="0"/>
              <a:cs typeface="Times New Roman" pitchFamily="18" charset="0"/>
            </a:rPr>
            <a:t>Рыночный</a:t>
          </a:r>
        </a:p>
        <a:p>
          <a:pPr lvl="0" algn="ctr" defTabSz="1022350">
            <a:lnSpc>
              <a:spcPct val="90000"/>
            </a:lnSpc>
            <a:spcBef>
              <a:spcPct val="0"/>
            </a:spcBef>
            <a:spcAft>
              <a:spcPct val="35000"/>
            </a:spcAft>
          </a:pPr>
          <a:endParaRPr lang="ru-RU" sz="1600" kern="1200" dirty="0"/>
        </a:p>
      </dsp:txBody>
      <dsp:txXfrm>
        <a:off x="2701261" y="528507"/>
        <a:ext cx="2955722" cy="1007139"/>
      </dsp:txXfrm>
    </dsp:sp>
    <dsp:sp modelId="{78958FDE-F736-4EE7-92B7-4B7C76365BA1}">
      <dsp:nvSpPr>
        <dsp:cNvPr id="0" name=""/>
        <dsp:cNvSpPr/>
      </dsp:nvSpPr>
      <dsp:spPr>
        <a:xfrm>
          <a:off x="2646777" y="1729643"/>
          <a:ext cx="3064690" cy="11161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latin typeface="Times New Roman" pitchFamily="18" charset="0"/>
              <a:cs typeface="Times New Roman" pitchFamily="18" charset="0"/>
            </a:rPr>
            <a:t>Доходный</a:t>
          </a:r>
          <a:endParaRPr lang="ru-RU" sz="1600" b="1" kern="1200" dirty="0"/>
        </a:p>
      </dsp:txBody>
      <dsp:txXfrm>
        <a:off x="2701261" y="1784127"/>
        <a:ext cx="2955722" cy="1007139"/>
      </dsp:txXfrm>
    </dsp:sp>
    <dsp:sp modelId="{DA5DA9FA-C2D6-4EE9-9AF6-20027F78B109}">
      <dsp:nvSpPr>
        <dsp:cNvPr id="0" name=""/>
        <dsp:cNvSpPr/>
      </dsp:nvSpPr>
      <dsp:spPr>
        <a:xfrm>
          <a:off x="2646777" y="2985264"/>
          <a:ext cx="3064690" cy="1116107"/>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ru-RU" sz="2300" b="1" kern="1200" dirty="0" smtClean="0">
              <a:latin typeface="Times New Roman" pitchFamily="18" charset="0"/>
              <a:cs typeface="Times New Roman" pitchFamily="18" charset="0"/>
            </a:rPr>
            <a:t>Затратный</a:t>
          </a:r>
        </a:p>
      </dsp:txBody>
      <dsp:txXfrm>
        <a:off x="2701261" y="3039748"/>
        <a:ext cx="2955722" cy="1007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231D9-2E3B-4BDC-93C7-08C328340612}" type="datetimeFigureOut">
              <a:rPr lang="ru-RU" smtClean="0"/>
              <a:pPr/>
              <a:t>14.06.2013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FA6B10-C558-4A0E-B92E-A5AB97B4DC59}" type="slidenum">
              <a:rPr lang="ru-RU" smtClean="0"/>
              <a:pPr/>
              <a:t>‹#›</a:t>
            </a:fld>
            <a:endParaRPr lang="ru-RU"/>
          </a:p>
        </p:txBody>
      </p:sp>
    </p:spTree>
    <p:extLst>
      <p:ext uri="{BB962C8B-B14F-4D97-AF65-F5344CB8AC3E}">
        <p14:creationId xmlns:p14="http://schemas.microsoft.com/office/powerpoint/2010/main" val="1406378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AC74DC3A-265A-4F27-B112-F673AC173E96}" type="datetimeFigureOut">
              <a:rPr lang="ru-RU" smtClean="0"/>
              <a:pPr/>
              <a:t>14.06.2013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6D9E71C-3D4C-455D-B294-7D57BD80D3C7}"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D9E71C-3D4C-455D-B294-7D57BD80D3C7}"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AC74DC3A-265A-4F27-B112-F673AC173E96}" type="datetimeFigureOut">
              <a:rPr lang="ru-RU" smtClean="0"/>
              <a:pPr/>
              <a:t>14.06.2013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6D9E71C-3D4C-455D-B294-7D57BD80D3C7}"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36D9E71C-3D4C-455D-B294-7D57BD80D3C7}"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36D9E71C-3D4C-455D-B294-7D57BD80D3C7}"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6D9E71C-3D4C-455D-B294-7D57BD80D3C7}"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6D9E71C-3D4C-455D-B294-7D57BD80D3C7}"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AC74DC3A-265A-4F27-B112-F673AC173E96}" type="datetimeFigureOut">
              <a:rPr lang="ru-RU" smtClean="0"/>
              <a:pPr/>
              <a:t>14.06.2013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36D9E71C-3D4C-455D-B294-7D57BD80D3C7}"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AC74DC3A-265A-4F27-B112-F673AC173E96}" type="datetimeFigureOut">
              <a:rPr lang="ru-RU" smtClean="0"/>
              <a:pPr/>
              <a:t>14.06.2013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36D9E71C-3D4C-455D-B294-7D57BD80D3C7}"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D9E71C-3D4C-455D-B294-7D57BD80D3C7}"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6D9E71C-3D4C-455D-B294-7D57BD80D3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74DC3A-265A-4F27-B112-F673AC173E96}" type="datetimeFigureOut">
              <a:rPr lang="ru-RU" smtClean="0"/>
              <a:pPr/>
              <a:t>14.06.2013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D9E71C-3D4C-455D-B294-7D57BD80D3C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4DC3A-265A-4F27-B112-F673AC173E96}" type="datetimeFigureOut">
              <a:rPr lang="ru-RU" smtClean="0"/>
              <a:pPr/>
              <a:t>14.06.2013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9E71C-3D4C-455D-B294-7D57BD80D3C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C74DC3A-265A-4F27-B112-F673AC173E96}" type="datetimeFigureOut">
              <a:rPr lang="ru-RU" smtClean="0"/>
              <a:pPr/>
              <a:t>14.06.2013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36D9E71C-3D4C-455D-B294-7D57BD80D3C7}"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www.ivsc.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85017" y="2928934"/>
            <a:ext cx="7125027" cy="1384995"/>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u="none" strike="noStrike" cap="none" normalizeH="0" baseline="0" dirty="0" smtClean="0">
                <a:ln>
                  <a:noFill/>
                </a:ln>
                <a:effectLst/>
                <a:latin typeface="Times New Roman" pitchFamily="18" charset="0"/>
                <a:ea typeface="Calibri" pitchFamily="34" charset="0"/>
                <a:cs typeface="Times New Roman" pitchFamily="18" charset="0"/>
              </a:rPr>
              <a:t>Применение справедливой стоимости при </a:t>
            </a:r>
          </a:p>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a:latin typeface="Times New Roman" pitchFamily="18" charset="0"/>
                <a:ea typeface="Calibri" pitchFamily="34" charset="0"/>
                <a:cs typeface="Times New Roman" pitchFamily="18" charset="0"/>
              </a:rPr>
              <a:t>ф</a:t>
            </a:r>
            <a:r>
              <a:rPr kumimoji="0" lang="ru-RU" sz="2800" b="1" u="none" strike="noStrike" cap="none" normalizeH="0" baseline="0" dirty="0" smtClean="0">
                <a:ln>
                  <a:noFill/>
                </a:ln>
                <a:effectLst/>
                <a:latin typeface="Times New Roman" pitchFamily="18" charset="0"/>
                <a:ea typeface="Calibri" pitchFamily="34" charset="0"/>
                <a:cs typeface="Times New Roman" pitchFamily="18" charset="0"/>
              </a:rPr>
              <a:t>ормировании  финансовых показателей</a:t>
            </a:r>
          </a:p>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a:latin typeface="Times New Roman" pitchFamily="18" charset="0"/>
                <a:cs typeface="Times New Roman" pitchFamily="18" charset="0"/>
              </a:rPr>
              <a:t>д</a:t>
            </a:r>
            <a:r>
              <a:rPr lang="ru-RU" sz="2800" b="1" dirty="0" smtClean="0">
                <a:latin typeface="Times New Roman" pitchFamily="18" charset="0"/>
                <a:cs typeface="Times New Roman" pitchFamily="18" charset="0"/>
              </a:rPr>
              <a:t>еятельности компаний</a:t>
            </a:r>
            <a:endParaRPr kumimoji="0" lang="ru-RU" sz="2800" b="1" u="none" strike="noStrike" cap="none" normalizeH="0" baseline="0" dirty="0" smtClean="0">
              <a:ln>
                <a:noFill/>
              </a:ln>
              <a:effectLst/>
              <a:latin typeface="Times New Roman" pitchFamily="18" charset="0"/>
              <a:cs typeface="Times New Roman" pitchFamily="18" charset="0"/>
            </a:endParaRPr>
          </a:p>
        </p:txBody>
      </p:sp>
      <p:sp>
        <p:nvSpPr>
          <p:cNvPr id="3" name="Прямоугольник 2"/>
          <p:cNvSpPr/>
          <p:nvPr/>
        </p:nvSpPr>
        <p:spPr>
          <a:xfrm>
            <a:off x="2771800" y="277011"/>
            <a:ext cx="5976664" cy="1461939"/>
          </a:xfrm>
          <a:prstGeom prst="rect">
            <a:avLst/>
          </a:prstGeom>
        </p:spPr>
        <p:txBody>
          <a:bodyPr wrap="square">
            <a:spAutoFit/>
          </a:bodyPr>
          <a:lstStyle/>
          <a:p>
            <a:pPr algn="ctr"/>
            <a:endParaRPr lang="ru-RU" sz="2000" b="1" dirty="0" smtClean="0"/>
          </a:p>
          <a:p>
            <a:pPr algn="ctr"/>
            <a:r>
              <a:rPr lang="ru-RU" sz="2300" b="1" i="1" dirty="0" smtClean="0">
                <a:latin typeface="Times New Roman" pitchFamily="18" charset="0"/>
                <a:cs typeface="Times New Roman" pitchFamily="18" charset="0"/>
              </a:rPr>
              <a:t>Круглый стол</a:t>
            </a:r>
          </a:p>
          <a:p>
            <a:pPr algn="ctr"/>
            <a:r>
              <a:rPr lang="ru-RU" sz="2300" b="1" i="1" dirty="0" smtClean="0">
                <a:latin typeface="Times New Roman" pitchFamily="18" charset="0"/>
                <a:cs typeface="Times New Roman" pitchFamily="18" charset="0"/>
              </a:rPr>
              <a:t>«Через эффективное управление компанией к более стабильной экономике»</a:t>
            </a:r>
            <a:endParaRPr lang="ru-RU" sz="2300" b="1" i="1"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857488" cy="2643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2500298" y="5103674"/>
            <a:ext cx="6286544" cy="969496"/>
          </a:xfrm>
          <a:prstGeom prst="rect">
            <a:avLst/>
          </a:prstGeom>
        </p:spPr>
        <p:txBody>
          <a:bodyPr wrap="square">
            <a:spAutoFit/>
          </a:bodyPr>
          <a:lstStyle/>
          <a:p>
            <a:pPr algn="r"/>
            <a:r>
              <a:rPr lang="ru-RU" sz="1900" b="1" dirty="0" smtClean="0"/>
              <a:t>Гришкина Светлана Николаевна </a:t>
            </a:r>
          </a:p>
          <a:p>
            <a:pPr algn="r"/>
            <a:r>
              <a:rPr lang="ru-RU" sz="1900" b="1" dirty="0"/>
              <a:t>п</a:t>
            </a:r>
            <a:r>
              <a:rPr lang="ru-RU" sz="1900" b="1" dirty="0" smtClean="0"/>
              <a:t>рофессор кафедры «Бухгалтерский учет</a:t>
            </a:r>
          </a:p>
          <a:p>
            <a:pPr algn="r"/>
            <a:r>
              <a:rPr lang="ru-RU" sz="1900" b="1" dirty="0"/>
              <a:t>в</a:t>
            </a:r>
            <a:r>
              <a:rPr lang="ru-RU" sz="1900" b="1" dirty="0" smtClean="0"/>
              <a:t> коммерческих организациях»</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Последняя редакция</a:t>
            </a:r>
            <a:endParaRPr lang="ru-RU" dirty="0"/>
          </a:p>
        </p:txBody>
      </p:sp>
      <p:sp>
        <p:nvSpPr>
          <p:cNvPr id="3" name="Объект 2"/>
          <p:cNvSpPr>
            <a:spLocks noGrp="1"/>
          </p:cNvSpPr>
          <p:nvPr>
            <p:ph idx="1"/>
          </p:nvPr>
        </p:nvSpPr>
        <p:spPr>
          <a:xfrm>
            <a:off x="457200" y="1752600"/>
            <a:ext cx="8229600" cy="4628728"/>
          </a:xfrm>
        </p:spPr>
        <p:txBody>
          <a:bodyPr>
            <a:normAutofit fontScale="92500" lnSpcReduction="20000"/>
          </a:bodyPr>
          <a:lstStyle/>
          <a:p>
            <a:pPr algn="just"/>
            <a:r>
              <a:rPr lang="ru-RU" sz="2600" dirty="0">
                <a:solidFill>
                  <a:schemeClr val="tx1"/>
                </a:solidFill>
              </a:rPr>
              <a:t>19 июля 2011 г. Международный комитет по стандартам оценки (IVSC) опубликовал </a:t>
            </a:r>
            <a:r>
              <a:rPr lang="ru-RU" sz="2600" dirty="0" smtClean="0">
                <a:solidFill>
                  <a:schemeClr val="tx1"/>
                </a:solidFill>
              </a:rPr>
              <a:t>информацию </a:t>
            </a:r>
            <a:r>
              <a:rPr lang="ru-RU" sz="2600" dirty="0">
                <a:solidFill>
                  <a:schemeClr val="tx1"/>
                </a:solidFill>
              </a:rPr>
              <a:t>о выходе новой редакции Международных стандартов оценки (IVSC 2011</a:t>
            </a:r>
            <a:r>
              <a:rPr lang="ru-RU" sz="2600" dirty="0" smtClean="0">
                <a:solidFill>
                  <a:schemeClr val="tx1"/>
                </a:solidFill>
              </a:rPr>
              <a:t>).</a:t>
            </a:r>
          </a:p>
          <a:p>
            <a:pPr algn="just"/>
            <a:endParaRPr lang="ru-RU" sz="2600" dirty="0" smtClean="0">
              <a:solidFill>
                <a:schemeClr val="tx1"/>
              </a:solidFill>
            </a:endParaRPr>
          </a:p>
          <a:p>
            <a:pPr algn="just"/>
            <a:r>
              <a:rPr lang="ru-RU" sz="2600" dirty="0">
                <a:solidFill>
                  <a:schemeClr val="tx1"/>
                </a:solidFill>
              </a:rPr>
              <a:t>Международные стандарты оценки 2011 </a:t>
            </a:r>
            <a:r>
              <a:rPr lang="ru-RU" sz="2600" dirty="0" smtClean="0">
                <a:solidFill>
                  <a:schemeClr val="tx1"/>
                </a:solidFill>
              </a:rPr>
              <a:t>действуют </a:t>
            </a:r>
            <a:r>
              <a:rPr lang="ru-RU" sz="2600" dirty="0">
                <a:solidFill>
                  <a:schemeClr val="tx1"/>
                </a:solidFill>
              </a:rPr>
              <a:t>с 1 января 2012 года. </a:t>
            </a:r>
            <a:endParaRPr lang="ru-RU" sz="2600" dirty="0" smtClean="0">
              <a:solidFill>
                <a:schemeClr val="tx1"/>
              </a:solidFill>
            </a:endParaRPr>
          </a:p>
          <a:p>
            <a:pPr algn="just"/>
            <a:endParaRPr lang="ru-RU" sz="2600" dirty="0" smtClean="0">
              <a:solidFill>
                <a:schemeClr val="tx1"/>
              </a:solidFill>
            </a:endParaRPr>
          </a:p>
          <a:p>
            <a:pPr algn="just"/>
            <a:r>
              <a:rPr lang="ru-RU" sz="2600" dirty="0" smtClean="0">
                <a:solidFill>
                  <a:schemeClr val="tx1"/>
                </a:solidFill>
              </a:rPr>
              <a:t>Документ на английском языке представлен на официальном сайте - </a:t>
            </a:r>
            <a:r>
              <a:rPr lang="en-US" sz="2600" dirty="0">
                <a:solidFill>
                  <a:schemeClr val="tx1"/>
                </a:solidFill>
                <a:hlinkClick r:id="rId2"/>
              </a:rPr>
              <a:t>http://</a:t>
            </a:r>
            <a:r>
              <a:rPr lang="en-US" sz="2600" dirty="0" smtClean="0">
                <a:solidFill>
                  <a:schemeClr val="tx1"/>
                </a:solidFill>
                <a:hlinkClick r:id="rId2"/>
              </a:rPr>
              <a:t>www.ivsc</a:t>
            </a:r>
            <a:r>
              <a:rPr lang="ru-RU" sz="2600" dirty="0" smtClean="0">
                <a:solidFill>
                  <a:schemeClr val="tx1"/>
                </a:solidFill>
                <a:hlinkClick r:id="rId2"/>
              </a:rPr>
              <a:t>.</a:t>
            </a:r>
            <a:r>
              <a:rPr lang="en-US" sz="2600" dirty="0" smtClean="0">
                <a:solidFill>
                  <a:schemeClr val="tx1"/>
                </a:solidFill>
                <a:hlinkClick r:id="rId2"/>
              </a:rPr>
              <a:t>org/</a:t>
            </a:r>
            <a:r>
              <a:rPr lang="ru-RU" sz="2600" dirty="0" smtClean="0">
                <a:solidFill>
                  <a:schemeClr val="tx1"/>
                </a:solidFill>
              </a:rPr>
              <a:t> </a:t>
            </a:r>
          </a:p>
          <a:p>
            <a:pPr algn="just"/>
            <a:endParaRPr lang="ru-RU" dirty="0" smtClean="0">
              <a:solidFill>
                <a:schemeClr val="tx1"/>
              </a:solidFill>
            </a:endParaRPr>
          </a:p>
          <a:p>
            <a:pPr algn="just"/>
            <a:r>
              <a:rPr lang="ru-RU" dirty="0" smtClean="0">
                <a:solidFill>
                  <a:schemeClr val="tx1"/>
                </a:solidFill>
              </a:rPr>
              <a:t>Официального перевода на русский язык не существует</a:t>
            </a:r>
            <a:endParaRPr lang="ru-RU" dirty="0">
              <a:solidFill>
                <a:schemeClr val="tx1"/>
              </a:solidFill>
            </a:endParaRPr>
          </a:p>
        </p:txBody>
      </p:sp>
    </p:spTree>
    <p:extLst>
      <p:ext uri="{BB962C8B-B14F-4D97-AF65-F5344CB8AC3E}">
        <p14:creationId xmlns:p14="http://schemas.microsoft.com/office/powerpoint/2010/main" val="3882785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Справедливая стоимость в МСО</a:t>
            </a:r>
            <a:endParaRPr lang="ru-RU" dirty="0"/>
          </a:p>
        </p:txBody>
      </p:sp>
      <p:sp>
        <p:nvSpPr>
          <p:cNvPr id="3" name="Объект 2"/>
          <p:cNvSpPr>
            <a:spLocks noGrp="1"/>
          </p:cNvSpPr>
          <p:nvPr>
            <p:ph idx="1"/>
          </p:nvPr>
        </p:nvSpPr>
        <p:spPr>
          <a:xfrm>
            <a:off x="457200" y="1752600"/>
            <a:ext cx="8229600" cy="4700736"/>
          </a:xfrm>
        </p:spPr>
        <p:txBody>
          <a:bodyPr>
            <a:normAutofit fontScale="70000" lnSpcReduction="20000"/>
          </a:bodyPr>
          <a:lstStyle/>
          <a:p>
            <a:pPr marL="114300" indent="0" algn="just">
              <a:buNone/>
            </a:pPr>
            <a:r>
              <a:rPr lang="ru-RU" dirty="0" smtClean="0">
                <a:solidFill>
                  <a:schemeClr val="tx1"/>
                </a:solidFill>
              </a:rPr>
              <a:t>Представлена в стандарте-применении </a:t>
            </a:r>
            <a:r>
              <a:rPr lang="en-US" dirty="0" smtClean="0">
                <a:solidFill>
                  <a:schemeClr val="tx1"/>
                </a:solidFill>
              </a:rPr>
              <a:t>IVS 300 Valuations for Financial Reporting</a:t>
            </a:r>
            <a:r>
              <a:rPr lang="ru-RU" dirty="0" smtClean="0">
                <a:solidFill>
                  <a:schemeClr val="tx1"/>
                </a:solidFill>
              </a:rPr>
              <a:t> – «Оценка для целей финансовой отчетности»</a:t>
            </a:r>
            <a:r>
              <a:rPr lang="en-US" dirty="0" smtClean="0">
                <a:solidFill>
                  <a:schemeClr val="tx1"/>
                </a:solidFill>
              </a:rPr>
              <a:t> </a:t>
            </a:r>
            <a:endParaRPr lang="ru-RU" dirty="0" smtClean="0">
              <a:solidFill>
                <a:schemeClr val="tx1"/>
              </a:solidFill>
            </a:endParaRPr>
          </a:p>
          <a:p>
            <a:pPr marL="114300" indent="0" algn="just">
              <a:buNone/>
            </a:pPr>
            <a:r>
              <a:rPr lang="ru-RU" u="sng" dirty="0" smtClean="0">
                <a:solidFill>
                  <a:schemeClr val="tx1"/>
                </a:solidFill>
              </a:rPr>
              <a:t>Основные положения:</a:t>
            </a:r>
          </a:p>
          <a:p>
            <a:pPr algn="just"/>
            <a:r>
              <a:rPr lang="ru-RU" dirty="0" smtClean="0">
                <a:solidFill>
                  <a:schemeClr val="tx1"/>
                </a:solidFill>
              </a:rPr>
              <a:t>Подтверждается существующий тезис, что справедливая стоимость в контексте бухгалтерских измерений в целом соответствует рыночной стоимости в оценочном смысле.</a:t>
            </a:r>
          </a:p>
          <a:p>
            <a:pPr algn="just"/>
            <a:endParaRPr lang="ru-RU" dirty="0" smtClean="0">
              <a:solidFill>
                <a:schemeClr val="tx1"/>
              </a:solidFill>
            </a:endParaRPr>
          </a:p>
          <a:p>
            <a:pPr algn="just"/>
            <a:r>
              <a:rPr lang="ru-RU" dirty="0" smtClean="0">
                <a:solidFill>
                  <a:schemeClr val="tx1"/>
                </a:solidFill>
              </a:rPr>
              <a:t>Разъясняется смысл трехуровневой иерархий данных при использовании оценочных подходов, закрепленной в МСФО 13.</a:t>
            </a:r>
          </a:p>
          <a:p>
            <a:pPr algn="just"/>
            <a:endParaRPr lang="ru-RU" dirty="0" smtClean="0">
              <a:solidFill>
                <a:schemeClr val="tx1"/>
              </a:solidFill>
            </a:endParaRPr>
          </a:p>
          <a:p>
            <a:pPr algn="just"/>
            <a:r>
              <a:rPr lang="ru-RU" dirty="0" smtClean="0">
                <a:solidFill>
                  <a:schemeClr val="tx1"/>
                </a:solidFill>
              </a:rPr>
              <a:t>Освещается проблема агрегации активов при их бухгалтерском измерении по справедливой стоимости.</a:t>
            </a:r>
            <a:endParaRPr lang="ru-RU" dirty="0">
              <a:solidFill>
                <a:schemeClr val="tx1"/>
              </a:solidFill>
            </a:endParaRPr>
          </a:p>
        </p:txBody>
      </p:sp>
    </p:spTree>
    <p:extLst>
      <p:ext uri="{BB962C8B-B14F-4D97-AF65-F5344CB8AC3E}">
        <p14:creationId xmlns:p14="http://schemas.microsoft.com/office/powerpoint/2010/main" val="290338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Справедливая стоимость в МСО</a:t>
            </a:r>
            <a:endParaRPr lang="ru-RU" dirty="0"/>
          </a:p>
        </p:txBody>
      </p:sp>
      <p:sp>
        <p:nvSpPr>
          <p:cNvPr id="3" name="Объект 2"/>
          <p:cNvSpPr>
            <a:spLocks noGrp="1"/>
          </p:cNvSpPr>
          <p:nvPr>
            <p:ph idx="1"/>
          </p:nvPr>
        </p:nvSpPr>
        <p:spPr/>
        <p:txBody>
          <a:bodyPr/>
          <a:lstStyle/>
          <a:p>
            <a:pPr algn="just"/>
            <a:r>
              <a:rPr lang="ru-RU" u="sng" dirty="0">
                <a:solidFill>
                  <a:schemeClr val="tx1"/>
                </a:solidFill>
              </a:rPr>
              <a:t>Стандарт приводит определение справедливой стоимости согласно </a:t>
            </a:r>
            <a:r>
              <a:rPr lang="en-US" u="sng" dirty="0">
                <a:solidFill>
                  <a:schemeClr val="tx1"/>
                </a:solidFill>
              </a:rPr>
              <a:t>IFRS 13</a:t>
            </a:r>
            <a:r>
              <a:rPr lang="ru-RU" u="sng" dirty="0">
                <a:solidFill>
                  <a:schemeClr val="tx1"/>
                </a:solidFill>
              </a:rPr>
              <a:t>: </a:t>
            </a:r>
            <a:r>
              <a:rPr lang="ru-RU" dirty="0">
                <a:solidFill>
                  <a:schemeClr val="tx1"/>
                </a:solidFill>
              </a:rPr>
              <a:t>цена, которая была бы получена при продаже актива или уплачена при передаче обязательства в условиях операции, осуществляемой на организованном рынке, между участниками рынка на дату оценки.</a:t>
            </a:r>
            <a:endParaRPr lang="en-US" dirty="0">
              <a:solidFill>
                <a:schemeClr val="tx1"/>
              </a:solidFill>
            </a:endParaRPr>
          </a:p>
          <a:p>
            <a:pPr algn="just"/>
            <a:endParaRPr lang="ru-RU" dirty="0">
              <a:solidFill>
                <a:schemeClr val="tx1"/>
              </a:solidFill>
            </a:endParaRPr>
          </a:p>
          <a:p>
            <a:pPr marL="114300" indent="0">
              <a:buNone/>
            </a:pPr>
            <a:endParaRPr lang="ru-RU" dirty="0"/>
          </a:p>
        </p:txBody>
      </p:sp>
    </p:spTree>
    <p:extLst>
      <p:ext uri="{BB962C8B-B14F-4D97-AF65-F5344CB8AC3E}">
        <p14:creationId xmlns:p14="http://schemas.microsoft.com/office/powerpoint/2010/main" val="2753223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ЕПО 1. Оценка для целей финансовой отчетности</a:t>
            </a:r>
            <a:endParaRPr lang="ru-RU" dirty="0"/>
          </a:p>
        </p:txBody>
      </p:sp>
      <p:sp>
        <p:nvSpPr>
          <p:cNvPr id="3" name="Объект 2"/>
          <p:cNvSpPr>
            <a:spLocks noGrp="1"/>
          </p:cNvSpPr>
          <p:nvPr>
            <p:ph idx="1"/>
          </p:nvPr>
        </p:nvSpPr>
        <p:spPr/>
        <p:txBody>
          <a:bodyPr>
            <a:normAutofit fontScale="85000" lnSpcReduction="10000"/>
          </a:bodyPr>
          <a:lstStyle/>
          <a:p>
            <a:pPr marL="114300" indent="0" algn="just">
              <a:buNone/>
            </a:pPr>
            <a:r>
              <a:rPr lang="ru-RU" dirty="0" smtClean="0"/>
              <a:t> </a:t>
            </a:r>
            <a:r>
              <a:rPr lang="ru-RU" dirty="0" smtClean="0">
                <a:solidFill>
                  <a:schemeClr val="tx1"/>
                </a:solidFill>
              </a:rPr>
              <a:t>При отсутствии текущих цен на активном рынке, оценщик должен рассмотреть информацию из разнообразных источников, включая:</a:t>
            </a:r>
          </a:p>
          <a:p>
            <a:pPr marL="114300" indent="0" algn="just">
              <a:buNone/>
            </a:pPr>
            <a:endParaRPr lang="ru-RU" dirty="0" smtClean="0">
              <a:solidFill>
                <a:schemeClr val="tx1"/>
              </a:solidFill>
            </a:endParaRPr>
          </a:p>
          <a:p>
            <a:pPr marL="114300" indent="0" algn="just">
              <a:buNone/>
            </a:pPr>
            <a:r>
              <a:rPr lang="ru-RU" dirty="0" smtClean="0">
                <a:solidFill>
                  <a:schemeClr val="tx1"/>
                </a:solidFill>
              </a:rPr>
              <a:t>1. Текущие цены, наблюдаемые на активном рынке в отношении имущества другого типа, находящегося в другом состоянии или местоположении (или характеризующегося другими условиями аренды или иными договорами), - с учетом введения корректировок на отражение таких различий;</a:t>
            </a:r>
            <a:endParaRPr lang="ru-RU" dirty="0">
              <a:solidFill>
                <a:schemeClr val="tx1"/>
              </a:solidFill>
            </a:endParaRPr>
          </a:p>
        </p:txBody>
      </p:sp>
    </p:spTree>
    <p:extLst>
      <p:ext uri="{BB962C8B-B14F-4D97-AF65-F5344CB8AC3E}">
        <p14:creationId xmlns:p14="http://schemas.microsoft.com/office/powerpoint/2010/main" val="422375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ЕПО 1. Оценка для целей финансовой отчетности</a:t>
            </a:r>
          </a:p>
        </p:txBody>
      </p:sp>
      <p:sp>
        <p:nvSpPr>
          <p:cNvPr id="3" name="Объект 2"/>
          <p:cNvSpPr>
            <a:spLocks noGrp="1"/>
          </p:cNvSpPr>
          <p:nvPr>
            <p:ph idx="1"/>
          </p:nvPr>
        </p:nvSpPr>
        <p:spPr/>
        <p:txBody>
          <a:bodyPr/>
          <a:lstStyle/>
          <a:p>
            <a:pPr marL="0" indent="0">
              <a:buNone/>
            </a:pPr>
            <a:r>
              <a:rPr lang="ru-RU" dirty="0" smtClean="0">
                <a:solidFill>
                  <a:schemeClr val="tx1"/>
                </a:solidFill>
              </a:rPr>
              <a:t>2. недавние цены на сопоставимые объекты имущества на менее активных рынках, - скорректированные так, чтобы отразить любые изменения экономических условий за время, прошедшее с дат сделок, которые были совершены по данным ценам;</a:t>
            </a:r>
            <a:endParaRPr lang="ru-RU" dirty="0">
              <a:solidFill>
                <a:schemeClr val="tx1"/>
              </a:solidFill>
            </a:endParaRPr>
          </a:p>
        </p:txBody>
      </p:sp>
    </p:spTree>
    <p:extLst>
      <p:ext uri="{BB962C8B-B14F-4D97-AF65-F5344CB8AC3E}">
        <p14:creationId xmlns:p14="http://schemas.microsoft.com/office/powerpoint/2010/main" val="2306108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ЕПО 1. Оценка для целей финансовой отчетности</a:t>
            </a:r>
          </a:p>
        </p:txBody>
      </p:sp>
      <p:sp>
        <p:nvSpPr>
          <p:cNvPr id="3" name="Объект 2"/>
          <p:cNvSpPr>
            <a:spLocks noGrp="1"/>
          </p:cNvSpPr>
          <p:nvPr>
            <p:ph idx="1"/>
          </p:nvPr>
        </p:nvSpPr>
        <p:spPr/>
        <p:txBody>
          <a:bodyPr>
            <a:normAutofit fontScale="85000" lnSpcReduction="20000"/>
          </a:bodyPr>
          <a:lstStyle/>
          <a:p>
            <a:pPr marL="0" indent="0" algn="just">
              <a:buNone/>
            </a:pPr>
            <a:r>
              <a:rPr lang="ru-RU" dirty="0" smtClean="0"/>
              <a:t>3. проектировки дисконтированных денежных потоков, основанные на надежных расчетных оценках будущих денежных потоков, подкрепленных условиями любых существующих арендных или других договоров, и, когда возможно, внешними свидетельствами, такими как текущие рыночные арендные платы по сопоставимым объектам имущества, находящимся в том же самом местоположении и состоянии, - с использованием ставок дисконтирования, которые отражали бы текущие рыночные оценки неопределенности относительно величины и временного профиля рассматриваемых денежных потоков.</a:t>
            </a:r>
            <a:endParaRPr lang="ru-RU" dirty="0"/>
          </a:p>
        </p:txBody>
      </p:sp>
    </p:spTree>
    <p:extLst>
      <p:ext uri="{BB962C8B-B14F-4D97-AF65-F5344CB8AC3E}">
        <p14:creationId xmlns:p14="http://schemas.microsoft.com/office/powerpoint/2010/main" val="2584508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60672" cy="1364444"/>
          </a:xfrm>
        </p:spPr>
        <p:txBody>
          <a:bodyPr>
            <a:normAutofit/>
          </a:bodyPr>
          <a:lstStyle/>
          <a:p>
            <a:r>
              <a:rPr lang="ru-RU" sz="2400" dirty="0" smtClean="0"/>
              <a:t>Процедуры оценки справедливой стоимости на примере основных средств</a:t>
            </a:r>
            <a:endParaRPr lang="ru-RU" sz="2400" dirty="0"/>
          </a:p>
        </p:txBody>
      </p:sp>
      <p:sp>
        <p:nvSpPr>
          <p:cNvPr id="3" name="Объект 2"/>
          <p:cNvSpPr>
            <a:spLocks noGrp="1"/>
          </p:cNvSpPr>
          <p:nvPr>
            <p:ph idx="1"/>
          </p:nvPr>
        </p:nvSpPr>
        <p:spPr>
          <a:xfrm>
            <a:off x="457200" y="1752600"/>
            <a:ext cx="8229600" cy="4772744"/>
          </a:xfrm>
        </p:spPr>
        <p:txBody>
          <a:bodyPr>
            <a:normAutofit fontScale="70000" lnSpcReduction="20000"/>
          </a:bodyPr>
          <a:lstStyle/>
          <a:p>
            <a:pPr marL="114300" indent="0">
              <a:buNone/>
            </a:pPr>
            <a:r>
              <a:rPr lang="ru-RU" dirty="0">
                <a:solidFill>
                  <a:schemeClr val="tx1"/>
                </a:solidFill>
              </a:rPr>
              <a:t>Основные этапы процедуры оценки справедливой стоимости основных средств включают в себя:</a:t>
            </a:r>
          </a:p>
          <a:p>
            <a:r>
              <a:rPr lang="ru-RU" dirty="0">
                <a:solidFill>
                  <a:schemeClr val="tx1"/>
                </a:solidFill>
              </a:rPr>
              <a:t>1) посещение предприятия и сбор сведений об основных средствах;</a:t>
            </a:r>
          </a:p>
          <a:p>
            <a:r>
              <a:rPr lang="ru-RU" dirty="0">
                <a:solidFill>
                  <a:schemeClr val="tx1"/>
                </a:solidFill>
              </a:rPr>
              <a:t>2) анализ состава и состояния основных средств;</a:t>
            </a:r>
          </a:p>
          <a:p>
            <a:r>
              <a:rPr lang="ru-RU" dirty="0">
                <a:solidFill>
                  <a:schemeClr val="tx1"/>
                </a:solidFill>
              </a:rPr>
              <a:t>3) анализ технико-экономических показателей деятельности предприятия;</a:t>
            </a:r>
          </a:p>
          <a:p>
            <a:r>
              <a:rPr lang="ru-RU" dirty="0">
                <a:solidFill>
                  <a:schemeClr val="tx1"/>
                </a:solidFill>
              </a:rPr>
              <a:t>4) анализ рынка отрасли;</a:t>
            </a:r>
          </a:p>
          <a:p>
            <a:r>
              <a:rPr lang="ru-RU" dirty="0">
                <a:solidFill>
                  <a:schemeClr val="tx1"/>
                </a:solidFill>
              </a:rPr>
              <a:t>5) оценка рыночной стоимости ликвидных активов;</a:t>
            </a:r>
          </a:p>
          <a:p>
            <a:r>
              <a:rPr lang="ru-RU" dirty="0">
                <a:solidFill>
                  <a:schemeClr val="tx1"/>
                </a:solidFill>
              </a:rPr>
              <a:t>6) оценка стоимости замещения за вычетом износа специализированных активов;</a:t>
            </a:r>
          </a:p>
          <a:p>
            <a:r>
              <a:rPr lang="ru-RU" dirty="0">
                <a:solidFill>
                  <a:schemeClr val="tx1"/>
                </a:solidFill>
              </a:rPr>
              <a:t>7) тест на экономическое обесценивание (анализ дополнительного внешнего износа);</a:t>
            </a:r>
          </a:p>
          <a:p>
            <a:r>
              <a:rPr lang="ru-RU" dirty="0">
                <a:solidFill>
                  <a:schemeClr val="tx1"/>
                </a:solidFill>
              </a:rPr>
              <a:t>8) контрольные мероприятия, подготовка заключения и необходимой статистики.</a:t>
            </a:r>
          </a:p>
        </p:txBody>
      </p:sp>
    </p:spTree>
    <p:extLst>
      <p:ext uri="{BB962C8B-B14F-4D97-AF65-F5344CB8AC3E}">
        <p14:creationId xmlns:p14="http://schemas.microsoft.com/office/powerpoint/2010/main" val="2527368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85786" y="357166"/>
            <a:ext cx="8043485" cy="49244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2600" b="1" cap="none" spc="0" dirty="0" smtClean="0">
                <a:ln>
                  <a:prstDash val="solid"/>
                </a:ln>
                <a:solidFill>
                  <a:schemeClr val="tx2">
                    <a:lumMod val="75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Проблемы </a:t>
            </a:r>
            <a:r>
              <a:rPr lang="ru-RU" sz="2600" b="1" dirty="0" smtClean="0">
                <a:ln>
                  <a:prstDash val="solid"/>
                </a:ln>
                <a:solidFill>
                  <a:schemeClr val="tx2">
                    <a:lumMod val="75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rPr>
              <a:t>оценки по справедливой стоимости в РФ</a:t>
            </a:r>
            <a:endParaRPr lang="ru-RU" sz="2600" b="1" cap="none" spc="0" dirty="0">
              <a:ln>
                <a:prstDash val="solid"/>
              </a:ln>
              <a:solidFill>
                <a:schemeClr val="tx2">
                  <a:lumMod val="75000"/>
                </a:schemeClr>
              </a:solidFill>
              <a:effectLst>
                <a:outerShdw blurRad="88000" dist="50800" dir="5040000" algn="tl">
                  <a:schemeClr val="accent4">
                    <a:tint val="80000"/>
                    <a:satMod val="250000"/>
                    <a:alpha val="45000"/>
                  </a:schemeClr>
                </a:outerShdw>
              </a:effectLst>
              <a:latin typeface="Times New Roman" pitchFamily="18" charset="0"/>
              <a:cs typeface="Times New Roman" pitchFamily="18" charset="0"/>
            </a:endParaRPr>
          </a:p>
        </p:txBody>
      </p:sp>
      <p:graphicFrame>
        <p:nvGraphicFramePr>
          <p:cNvPr id="11" name="Схема 10"/>
          <p:cNvGraphicFramePr/>
          <p:nvPr/>
        </p:nvGraphicFramePr>
        <p:xfrm>
          <a:off x="428596" y="1071546"/>
          <a:ext cx="8215370"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14414" y="2428868"/>
            <a:ext cx="6907660" cy="1754326"/>
          </a:xfrm>
          <a:prstGeom prst="rect">
            <a:avLst/>
          </a:prstGeom>
          <a:noFill/>
          <a:effectLst>
            <a:reflection blurRad="6350" stA="50000" endA="300" endPos="55000" dir="5400000" sy="-100000" algn="bl" rotWithShape="0"/>
          </a:effectLst>
          <a:scene3d>
            <a:camera prst="orthographicFront"/>
            <a:lightRig rig="threePt" dir="t"/>
          </a:scene3d>
          <a:sp3d>
            <a:bevelT prst="relaxedInset"/>
          </a:sp3d>
        </p:spPr>
        <p:txBody>
          <a:bodyPr wrap="none" lIns="91440" tIns="45720" rIns="91440" bIns="45720">
            <a:spAutoFit/>
          </a:bodyPr>
          <a:lstStyle/>
          <a:p>
            <a:pPr algn="ctr"/>
            <a:r>
              <a:rPr lang="ru-RU"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139700">
                    <a:schemeClr val="accent1">
                      <a:satMod val="175000"/>
                      <a:alpha val="40000"/>
                    </a:schemeClr>
                  </a:glow>
                </a:effectLst>
              </a:rPr>
              <a:t>Спасибо за внимание!</a:t>
            </a:r>
          </a:p>
          <a:p>
            <a:pPr algn="ctr"/>
            <a:endParaRPr lang="ru-RU"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139700">
                  <a:schemeClr val="accent1">
                    <a:satMod val="175000"/>
                    <a:alpha val="4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9" y="285728"/>
            <a:ext cx="8215369" cy="1446550"/>
          </a:xfrm>
          <a:prstGeom prst="rect">
            <a:avLst/>
          </a:prstGeom>
        </p:spPr>
        <p:txBody>
          <a:bodyPr wrap="square">
            <a:spAutoFit/>
          </a:bodyPr>
          <a:lstStyle/>
          <a:p>
            <a:r>
              <a:rPr lang="ru-RU" sz="2200" dirty="0" smtClean="0">
                <a:latin typeface="Times New Roman" pitchFamily="18" charset="0"/>
                <a:cs typeface="Times New Roman" pitchFamily="18" charset="0"/>
              </a:rPr>
              <a:t>Положение о признании Международных стандартов финансовой отчетности и Разъяснений Международных стандартов финансовой отчетности для применения на территории РФ (Постановление  Правительства РФ от 25.02.2011 N 107 </a:t>
            </a:r>
            <a:r>
              <a:rPr lang="ru-RU" sz="2100" dirty="0" smtClean="0"/>
              <a:t>)</a:t>
            </a:r>
            <a:endParaRPr lang="ru-RU" sz="2100" dirty="0"/>
          </a:p>
        </p:txBody>
      </p:sp>
      <p:graphicFrame>
        <p:nvGraphicFramePr>
          <p:cNvPr id="6" name="Схема 5"/>
          <p:cNvGraphicFramePr/>
          <p:nvPr/>
        </p:nvGraphicFramePr>
        <p:xfrm>
          <a:off x="428596" y="1928802"/>
          <a:ext cx="850112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85786" y="2928935"/>
            <a:ext cx="7643866" cy="3182410"/>
          </a:xfrm>
          <a:prstGeom prst="rect">
            <a:avLst/>
          </a:prstGeom>
        </p:spPr>
        <p:txBody>
          <a:bodyPr wrap="square">
            <a:spAutoFit/>
          </a:bodyPr>
          <a:lstStyle/>
          <a:p>
            <a:pPr algn="just"/>
            <a:r>
              <a:rPr lang="ru-RU" sz="2500" b="1" dirty="0" smtClean="0">
                <a:latin typeface="Times New Roman" pitchFamily="18" charset="0"/>
                <a:cs typeface="Times New Roman" pitchFamily="18" charset="0"/>
              </a:rPr>
              <a:t>Справедливая стоимость </a:t>
            </a:r>
            <a:r>
              <a:rPr lang="en-US" sz="2500" dirty="0" smtClean="0">
                <a:latin typeface="Times New Roman" pitchFamily="18" charset="0"/>
                <a:cs typeface="Times New Roman" pitchFamily="18" charset="0"/>
              </a:rPr>
              <a:t>(fair value) </a:t>
            </a:r>
            <a:r>
              <a:rPr lang="ru-RU" sz="2500" dirty="0" smtClean="0">
                <a:latin typeface="Times New Roman" pitchFamily="18" charset="0"/>
                <a:cs typeface="Times New Roman" pitchFamily="18" charset="0"/>
              </a:rPr>
              <a:t>— цена, которая может быть получена при продаже актива </a:t>
            </a:r>
            <a:r>
              <a:rPr lang="ru-RU"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exit price</a:t>
            </a:r>
            <a:r>
              <a:rPr lang="ru-RU" sz="2400" dirty="0" smtClean="0">
                <a:latin typeface="Times New Roman" pitchFamily="18" charset="0"/>
                <a:cs typeface="Times New Roman" pitchFamily="18" charset="0"/>
              </a:rPr>
              <a:t>)  </a:t>
            </a:r>
            <a:r>
              <a:rPr lang="ru-RU" sz="2500" dirty="0" smtClean="0">
                <a:latin typeface="Times New Roman" pitchFamily="18" charset="0"/>
                <a:cs typeface="Times New Roman" pitchFamily="18" charset="0"/>
              </a:rPr>
              <a:t>или уплачена при передаче обязательства при проведении операции на добровольной основе на основном (или наиболее выгодном) рынке на дату оценки в текущих рыночных условиях .</a:t>
            </a:r>
          </a:p>
          <a:p>
            <a:endParaRPr lang="ru-RU" sz="2000" dirty="0" smtClean="0">
              <a:cs typeface="Arial" pitchFamily="34" charset="0"/>
            </a:endParaRPr>
          </a:p>
          <a:p>
            <a:endParaRPr lang="ru-RU" sz="2000" dirty="0" smtClean="0"/>
          </a:p>
          <a:p>
            <a:pPr marL="939800" lvl="1">
              <a:lnSpc>
                <a:spcPct val="39000"/>
              </a:lnSpc>
            </a:pPr>
            <a:endParaRPr lang="ru-RU" sz="2000" b="1" dirty="0" smtClean="0">
              <a:solidFill>
                <a:schemeClr val="accent1"/>
              </a:solidFill>
            </a:endParaRPr>
          </a:p>
        </p:txBody>
      </p:sp>
      <p:sp>
        <p:nvSpPr>
          <p:cNvPr id="6" name="Прямоугольник 5"/>
          <p:cNvSpPr/>
          <p:nvPr/>
        </p:nvSpPr>
        <p:spPr>
          <a:xfrm>
            <a:off x="857224" y="1142984"/>
            <a:ext cx="7786742" cy="861774"/>
          </a:xfrm>
          <a:prstGeom prst="rect">
            <a:avLst/>
          </a:prstGeom>
        </p:spPr>
        <p:txBody>
          <a:bodyPr wrap="square">
            <a:spAutoFit/>
          </a:bodyPr>
          <a:lstStyle/>
          <a:p>
            <a:pPr algn="ctr"/>
            <a:r>
              <a:rPr lang="ru-RU" sz="2500" b="1" dirty="0" smtClean="0">
                <a:latin typeface="Times New Roman" pitchFamily="18" charset="0"/>
                <a:cs typeface="Times New Roman" pitchFamily="18" charset="0"/>
              </a:rPr>
              <a:t>МСФО (IFRS) 13 "Оценка по справедливой стоимости"</a:t>
            </a:r>
            <a:endParaRPr lang="ru-RU" sz="2500" b="1" dirty="0">
              <a:latin typeface="Times New Roman" pitchFamily="18" charset="0"/>
              <a:cs typeface="Times New Roman" pitchFamily="18" charset="0"/>
            </a:endParaRPr>
          </a:p>
        </p:txBody>
      </p:sp>
      <p:sp>
        <p:nvSpPr>
          <p:cNvPr id="7" name="Прямоугольник 6"/>
          <p:cNvSpPr/>
          <p:nvPr/>
        </p:nvSpPr>
        <p:spPr>
          <a:xfrm>
            <a:off x="6929454" y="357166"/>
            <a:ext cx="1732526" cy="415498"/>
          </a:xfrm>
          <a:prstGeom prst="rect">
            <a:avLst/>
          </a:prstGeom>
        </p:spPr>
        <p:txBody>
          <a:bodyPr wrap="none">
            <a:spAutoFit/>
          </a:bodyPr>
          <a:lstStyle/>
          <a:p>
            <a:r>
              <a:rPr lang="ru-RU" sz="2100" b="1" dirty="0" smtClean="0">
                <a:latin typeface="Times New Roman" pitchFamily="18" charset="0"/>
                <a:cs typeface="Times New Roman" pitchFamily="18" charset="0"/>
              </a:rPr>
              <a:t>12 мая 2011г.</a:t>
            </a:r>
            <a:endParaRPr lang="ru-RU" sz="21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Плюсы и минусы</a:t>
            </a:r>
            <a:endParaRPr lang="ru-RU" dirty="0"/>
          </a:p>
        </p:txBody>
      </p:sp>
      <p:cxnSp>
        <p:nvCxnSpPr>
          <p:cNvPr id="7" name="Прямая со стрелкой 6"/>
          <p:cNvCxnSpPr/>
          <p:nvPr/>
        </p:nvCxnSpPr>
        <p:spPr>
          <a:xfrm flipH="1">
            <a:off x="2627784" y="1268760"/>
            <a:ext cx="21602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652120" y="1268760"/>
            <a:ext cx="14401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p:nvSpPr>
        <p:spPr>
          <a:xfrm>
            <a:off x="233772" y="1638649"/>
            <a:ext cx="4572000" cy="1477328"/>
          </a:xfrm>
          <a:prstGeom prst="rect">
            <a:avLst/>
          </a:prstGeom>
        </p:spPr>
        <p:txBody>
          <a:bodyPr>
            <a:spAutoFit/>
          </a:bodyPr>
          <a:lstStyle/>
          <a:p>
            <a:pPr marL="285750" indent="-285750">
              <a:buFont typeface="Wingdings" pitchFamily="2" charset="2"/>
              <a:buChar char="ü"/>
            </a:pPr>
            <a:r>
              <a:rPr lang="ru-RU" b="1" dirty="0">
                <a:solidFill>
                  <a:srgbClr val="FF0000"/>
                </a:solidFill>
              </a:rPr>
              <a:t>повышение </a:t>
            </a:r>
            <a:r>
              <a:rPr lang="ru-RU" b="1" dirty="0" smtClean="0">
                <a:solidFill>
                  <a:srgbClr val="FF0000"/>
                </a:solidFill>
              </a:rPr>
              <a:t>прозрачности</a:t>
            </a:r>
          </a:p>
          <a:p>
            <a:pPr marL="285750" indent="-285750">
              <a:buFont typeface="Wingdings" pitchFamily="2" charset="2"/>
              <a:buChar char="ü"/>
            </a:pPr>
            <a:endParaRPr lang="ru-RU" b="1" dirty="0">
              <a:solidFill>
                <a:srgbClr val="FF0000"/>
              </a:solidFill>
            </a:endParaRPr>
          </a:p>
          <a:p>
            <a:pPr marL="285750" indent="-285750">
              <a:buFont typeface="Wingdings" pitchFamily="2" charset="2"/>
              <a:buChar char="ü"/>
            </a:pPr>
            <a:r>
              <a:rPr lang="ru-RU" b="1" dirty="0">
                <a:solidFill>
                  <a:srgbClr val="FF0000"/>
                </a:solidFill>
              </a:rPr>
              <a:t>и</a:t>
            </a:r>
            <a:r>
              <a:rPr lang="ru-RU" b="1" dirty="0" smtClean="0">
                <a:solidFill>
                  <a:srgbClr val="FF0000"/>
                </a:solidFill>
              </a:rPr>
              <a:t>нформативности</a:t>
            </a:r>
          </a:p>
          <a:p>
            <a:pPr marL="285750" indent="-285750">
              <a:buFont typeface="Wingdings" pitchFamily="2" charset="2"/>
              <a:buChar char="ü"/>
            </a:pPr>
            <a:endParaRPr lang="ru-RU" b="1" dirty="0">
              <a:solidFill>
                <a:srgbClr val="FF0000"/>
              </a:solidFill>
            </a:endParaRPr>
          </a:p>
          <a:p>
            <a:pPr marL="285750" indent="-285750">
              <a:buFont typeface="Wingdings" pitchFamily="2" charset="2"/>
              <a:buChar char="ü"/>
            </a:pPr>
            <a:r>
              <a:rPr lang="ru-RU" b="1" dirty="0">
                <a:solidFill>
                  <a:srgbClr val="FF0000"/>
                </a:solidFill>
              </a:rPr>
              <a:t>полноты информации</a:t>
            </a:r>
          </a:p>
        </p:txBody>
      </p:sp>
      <p:sp>
        <p:nvSpPr>
          <p:cNvPr id="12" name="Прямоугольник 11"/>
          <p:cNvSpPr/>
          <p:nvPr/>
        </p:nvSpPr>
        <p:spPr>
          <a:xfrm>
            <a:off x="4211069" y="1638649"/>
            <a:ext cx="4572000" cy="1200329"/>
          </a:xfrm>
          <a:prstGeom prst="rect">
            <a:avLst/>
          </a:prstGeom>
        </p:spPr>
        <p:txBody>
          <a:bodyPr>
            <a:spAutoFit/>
          </a:bodyPr>
          <a:lstStyle/>
          <a:p>
            <a:pPr marL="285750" indent="-285750">
              <a:buFont typeface="Wingdings" pitchFamily="2" charset="2"/>
              <a:buChar char="ü"/>
            </a:pPr>
            <a:r>
              <a:rPr lang="ru-RU" b="1" dirty="0">
                <a:solidFill>
                  <a:srgbClr val="002060"/>
                </a:solidFill>
              </a:rPr>
              <a:t>трудности в определении </a:t>
            </a:r>
            <a:r>
              <a:rPr lang="ru-RU" b="1" dirty="0" smtClean="0">
                <a:solidFill>
                  <a:srgbClr val="002060"/>
                </a:solidFill>
              </a:rPr>
              <a:t>цены</a:t>
            </a:r>
          </a:p>
          <a:p>
            <a:pPr marL="285750" indent="-285750">
              <a:buFont typeface="Wingdings" pitchFamily="2" charset="2"/>
              <a:buChar char="ü"/>
            </a:pPr>
            <a:endParaRPr lang="ru-RU" b="1" dirty="0">
              <a:solidFill>
                <a:srgbClr val="002060"/>
              </a:solidFill>
            </a:endParaRPr>
          </a:p>
          <a:p>
            <a:pPr marL="285750" indent="-285750">
              <a:buFont typeface="Wingdings" pitchFamily="2" charset="2"/>
              <a:buChar char="ü"/>
            </a:pPr>
            <a:r>
              <a:rPr lang="ru-RU" b="1" dirty="0">
                <a:solidFill>
                  <a:srgbClr val="002060"/>
                </a:solidFill>
              </a:rPr>
              <a:t>признание больших убытков в период кризиса </a:t>
            </a:r>
          </a:p>
        </p:txBody>
      </p:sp>
      <p:sp>
        <p:nvSpPr>
          <p:cNvPr id="13" name="Прямоугольник 12"/>
          <p:cNvSpPr/>
          <p:nvPr/>
        </p:nvSpPr>
        <p:spPr>
          <a:xfrm>
            <a:off x="2045817" y="3115977"/>
            <a:ext cx="4950296" cy="646331"/>
          </a:xfrm>
          <a:prstGeom prst="rect">
            <a:avLst/>
          </a:prstGeom>
        </p:spPr>
        <p:txBody>
          <a:bodyPr wrap="square">
            <a:spAutoFit/>
          </a:bodyPr>
          <a:lstStyle/>
          <a:p>
            <a:pPr algn="ctr"/>
            <a:r>
              <a:rPr lang="ru-RU" b="1" u="sng" dirty="0"/>
              <a:t>Подход к оценке справедливой </a:t>
            </a:r>
            <a:r>
              <a:rPr lang="ru-RU" b="1" u="sng" dirty="0" smtClean="0"/>
              <a:t>стоимости:</a:t>
            </a:r>
            <a:endParaRPr lang="ru-RU" b="1" u="sng" dirty="0"/>
          </a:p>
        </p:txBody>
      </p:sp>
      <p:sp>
        <p:nvSpPr>
          <p:cNvPr id="15" name="Прямоугольник 14"/>
          <p:cNvSpPr/>
          <p:nvPr/>
        </p:nvSpPr>
        <p:spPr>
          <a:xfrm>
            <a:off x="245871" y="3762308"/>
            <a:ext cx="8550188" cy="2862322"/>
          </a:xfrm>
          <a:prstGeom prst="rect">
            <a:avLst/>
          </a:prstGeom>
        </p:spPr>
        <p:txBody>
          <a:bodyPr wrap="square">
            <a:spAutoFit/>
          </a:bodyPr>
          <a:lstStyle/>
          <a:p>
            <a:r>
              <a:rPr lang="ru-RU" dirty="0"/>
              <a:t>Для целей оценки необходимо определить</a:t>
            </a:r>
            <a:r>
              <a:rPr lang="ru-RU" dirty="0" smtClean="0"/>
              <a:t>:</a:t>
            </a:r>
          </a:p>
          <a:p>
            <a:endParaRPr lang="ru-RU" dirty="0"/>
          </a:p>
          <a:p>
            <a:pPr marL="285750" indent="-285750">
              <a:buFont typeface="Arial" pitchFamily="34" charset="0"/>
              <a:buChar char="•"/>
            </a:pPr>
            <a:r>
              <a:rPr lang="ru-RU" dirty="0"/>
              <a:t>Конкретный оцениваемый актив или обязательство</a:t>
            </a:r>
          </a:p>
          <a:p>
            <a:pPr marL="285750" indent="-285750">
              <a:buFont typeface="Arial" pitchFamily="34" charset="0"/>
              <a:buChar char="•"/>
            </a:pPr>
            <a:r>
              <a:rPr lang="ru-RU" dirty="0"/>
              <a:t>Для нефинансового актива – способ использования актива, предполагаемый для целей оценки</a:t>
            </a:r>
          </a:p>
          <a:p>
            <a:pPr marL="285750" indent="-285750">
              <a:buFont typeface="Arial" pitchFamily="34" charset="0"/>
              <a:buChar char="•"/>
            </a:pPr>
            <a:r>
              <a:rPr lang="ru-RU" dirty="0"/>
              <a:t>Основной (или наиболее благоприятный) рынок</a:t>
            </a:r>
          </a:p>
          <a:p>
            <a:pPr marL="285750" indent="-285750">
              <a:buFont typeface="Arial" pitchFamily="34" charset="0"/>
              <a:buChar char="•"/>
            </a:pPr>
            <a:r>
              <a:rPr lang="ru-RU" dirty="0"/>
              <a:t>Соответствующая методика оценки</a:t>
            </a:r>
          </a:p>
          <a:p>
            <a:pPr marL="285750" indent="-285750">
              <a:buFont typeface="Arial" pitchFamily="34" charset="0"/>
              <a:buChar char="•"/>
            </a:pPr>
            <a:r>
              <a:rPr lang="ru-RU" dirty="0"/>
              <a:t>Исходные данные для методики оценки на основании допущений участника рынка </a:t>
            </a:r>
            <a:endParaRPr lang="ru-RU" dirty="0" smtClean="0"/>
          </a:p>
          <a:p>
            <a:endParaRPr lang="ru-RU" dirty="0"/>
          </a:p>
        </p:txBody>
      </p:sp>
    </p:spTree>
    <p:extLst>
      <p:ext uri="{BB962C8B-B14F-4D97-AF65-F5344CB8AC3E}">
        <p14:creationId xmlns:p14="http://schemas.microsoft.com/office/powerpoint/2010/main" val="1904385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МСФО (</a:t>
            </a:r>
            <a:r>
              <a:rPr lang="en-US" dirty="0"/>
              <a:t>IFRS) 13:</a:t>
            </a:r>
            <a:endParaRPr lang="ru-RU" dirty="0"/>
          </a:p>
        </p:txBody>
      </p:sp>
      <p:sp>
        <p:nvSpPr>
          <p:cNvPr id="3" name="Объект 2"/>
          <p:cNvSpPr>
            <a:spLocks noGrp="1"/>
          </p:cNvSpPr>
          <p:nvPr>
            <p:ph idx="1"/>
          </p:nvPr>
        </p:nvSpPr>
        <p:spPr/>
        <p:txBody>
          <a:bodyPr>
            <a:normAutofit fontScale="70000" lnSpcReduction="20000"/>
          </a:bodyPr>
          <a:lstStyle/>
          <a:p>
            <a:pPr algn="just"/>
            <a:r>
              <a:rPr lang="ru-RU" dirty="0">
                <a:solidFill>
                  <a:schemeClr val="tx1"/>
                </a:solidFill>
              </a:rPr>
              <a:t>определяет справедливую стоимость;</a:t>
            </a:r>
          </a:p>
          <a:p>
            <a:pPr algn="just"/>
            <a:endParaRPr lang="ru-RU" dirty="0">
              <a:solidFill>
                <a:schemeClr val="tx1"/>
              </a:solidFill>
            </a:endParaRPr>
          </a:p>
          <a:p>
            <a:pPr algn="just"/>
            <a:r>
              <a:rPr lang="ru-RU" dirty="0">
                <a:solidFill>
                  <a:schemeClr val="tx1"/>
                </a:solidFill>
              </a:rPr>
              <a:t>устанавливает в отдельном МСФО концепцию измерения справедливой стоимости; и</a:t>
            </a:r>
          </a:p>
          <a:p>
            <a:pPr algn="just"/>
            <a:endParaRPr lang="ru-RU" dirty="0">
              <a:solidFill>
                <a:schemeClr val="tx1"/>
              </a:solidFill>
            </a:endParaRPr>
          </a:p>
          <a:p>
            <a:pPr algn="just"/>
            <a:r>
              <a:rPr lang="ru-RU" dirty="0">
                <a:solidFill>
                  <a:schemeClr val="tx1"/>
                </a:solidFill>
              </a:rPr>
              <a:t>определяет раскрытие информации об оценках по справедливой стоимости;</a:t>
            </a:r>
          </a:p>
          <a:p>
            <a:pPr algn="just"/>
            <a:endParaRPr lang="ru-RU" dirty="0">
              <a:solidFill>
                <a:schemeClr val="tx1"/>
              </a:solidFill>
            </a:endParaRPr>
          </a:p>
          <a:p>
            <a:pPr algn="just"/>
            <a:r>
              <a:rPr lang="ru-RU" dirty="0">
                <a:solidFill>
                  <a:schemeClr val="tx1"/>
                </a:solidFill>
              </a:rPr>
              <a:t>объясняет как оценивать справедливую стоимость для финансовой отчетности;</a:t>
            </a:r>
          </a:p>
          <a:p>
            <a:pPr algn="just"/>
            <a:endParaRPr lang="ru-RU" dirty="0">
              <a:solidFill>
                <a:schemeClr val="tx1"/>
              </a:solidFill>
            </a:endParaRPr>
          </a:p>
          <a:p>
            <a:pPr algn="just"/>
            <a:r>
              <a:rPr lang="ru-RU" dirty="0">
                <a:solidFill>
                  <a:schemeClr val="tx1"/>
                </a:solidFill>
              </a:rPr>
              <a:t>требует оценок по справедливой стоимости в дополнении к тем, которые уже требуются или разрешены другими МСФО.</a:t>
            </a:r>
          </a:p>
          <a:p>
            <a:endParaRPr lang="ru-RU" dirty="0"/>
          </a:p>
        </p:txBody>
      </p:sp>
    </p:spTree>
    <p:extLst>
      <p:ext uri="{BB962C8B-B14F-4D97-AF65-F5344CB8AC3E}">
        <p14:creationId xmlns:p14="http://schemas.microsoft.com/office/powerpoint/2010/main" val="2698391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285852" y="214290"/>
            <a:ext cx="6850914" cy="861774"/>
          </a:xfrm>
          <a:prstGeom prst="rect">
            <a:avLst/>
          </a:prstGeom>
        </p:spPr>
        <p:txBody>
          <a:bodyPr wrap="none">
            <a:spAutoFit/>
          </a:bodyPr>
          <a:lstStyle/>
          <a:p>
            <a:r>
              <a:rPr lang="ru-RU" sz="2500" b="1" dirty="0" smtClean="0">
                <a:effectLst>
                  <a:outerShdw blurRad="38100" dist="38100" dir="2700000" algn="tl">
                    <a:srgbClr val="000000">
                      <a:alpha val="43137"/>
                    </a:srgbClr>
                  </a:outerShdw>
                </a:effectLst>
                <a:latin typeface="Times New Roman" pitchFamily="18" charset="0"/>
                <a:cs typeface="Times New Roman" pitchFamily="18" charset="0"/>
              </a:rPr>
              <a:t>Подходы для оценки справедливой стоимости</a:t>
            </a:r>
          </a:p>
          <a:p>
            <a:endParaRPr lang="ru-RU" sz="25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8" name="Схема 7"/>
          <p:cNvGraphicFramePr/>
          <p:nvPr/>
        </p:nvGraphicFramePr>
        <p:xfrm>
          <a:off x="1571604" y="1142984"/>
          <a:ext cx="6000792" cy="4714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 подхода к измерению</a:t>
            </a:r>
          </a:p>
        </p:txBody>
      </p:sp>
      <p:sp>
        <p:nvSpPr>
          <p:cNvPr id="3" name="Объект 2"/>
          <p:cNvSpPr>
            <a:spLocks noGrp="1"/>
          </p:cNvSpPr>
          <p:nvPr>
            <p:ph idx="1"/>
          </p:nvPr>
        </p:nvSpPr>
        <p:spPr/>
        <p:txBody>
          <a:bodyPr>
            <a:normAutofit fontScale="85000" lnSpcReduction="20000"/>
          </a:bodyPr>
          <a:lstStyle/>
          <a:p>
            <a:pPr marL="0" indent="0">
              <a:buNone/>
            </a:pPr>
            <a:r>
              <a:rPr lang="ru-RU" u="sng" dirty="0">
                <a:solidFill>
                  <a:schemeClr val="tx1"/>
                </a:solidFill>
              </a:rPr>
              <a:t>рыночный подход </a:t>
            </a:r>
            <a:r>
              <a:rPr lang="ru-RU" dirty="0">
                <a:solidFill>
                  <a:schemeClr val="tx1"/>
                </a:solidFill>
              </a:rPr>
              <a:t>– оценка справедливой стоимости производится на основании данных о ценах сделок с аналогичными объектами;</a:t>
            </a:r>
          </a:p>
          <a:p>
            <a:endParaRPr lang="ru-RU" dirty="0">
              <a:solidFill>
                <a:schemeClr val="tx1"/>
              </a:solidFill>
            </a:endParaRPr>
          </a:p>
          <a:p>
            <a:pPr marL="0" indent="0">
              <a:buNone/>
            </a:pPr>
            <a:r>
              <a:rPr lang="ru-RU" u="sng" dirty="0" smtClean="0">
                <a:solidFill>
                  <a:schemeClr val="tx1"/>
                </a:solidFill>
              </a:rPr>
              <a:t>доходный </a:t>
            </a:r>
            <a:r>
              <a:rPr lang="ru-RU" u="sng" dirty="0">
                <a:solidFill>
                  <a:schemeClr val="tx1"/>
                </a:solidFill>
              </a:rPr>
              <a:t>подход</a:t>
            </a:r>
            <a:r>
              <a:rPr lang="ru-RU" dirty="0">
                <a:solidFill>
                  <a:schemeClr val="tx1"/>
                </a:solidFill>
              </a:rPr>
              <a:t> – основан на определении текущей стоимости будущих доходов от эксплуатации и/или возможной продажи оцениваемого объекта;</a:t>
            </a:r>
          </a:p>
          <a:p>
            <a:endParaRPr lang="ru-RU" dirty="0">
              <a:solidFill>
                <a:schemeClr val="tx1"/>
              </a:solidFill>
            </a:endParaRPr>
          </a:p>
          <a:p>
            <a:pPr marL="0" indent="0">
              <a:buNone/>
            </a:pPr>
            <a:r>
              <a:rPr lang="ru-RU" u="sng" dirty="0" smtClean="0">
                <a:solidFill>
                  <a:schemeClr val="tx1"/>
                </a:solidFill>
              </a:rPr>
              <a:t>затратный </a:t>
            </a:r>
            <a:r>
              <a:rPr lang="ru-RU" u="sng" dirty="0">
                <a:solidFill>
                  <a:schemeClr val="tx1"/>
                </a:solidFill>
              </a:rPr>
              <a:t>подход </a:t>
            </a:r>
            <a:r>
              <a:rPr lang="ru-RU" dirty="0">
                <a:solidFill>
                  <a:schemeClr val="tx1"/>
                </a:solidFill>
              </a:rPr>
              <a:t>– справедливая стоимость определяется на основе стоимости строительства/приобретения объекта, аналогичного по своей полезности оцениваемому объекту.</a:t>
            </a:r>
          </a:p>
          <a:p>
            <a:endParaRPr lang="ru-RU" dirty="0"/>
          </a:p>
        </p:txBody>
      </p:sp>
    </p:spTree>
    <p:extLst>
      <p:ext uri="{BB962C8B-B14F-4D97-AF65-F5344CB8AC3E}">
        <p14:creationId xmlns:p14="http://schemas.microsoft.com/office/powerpoint/2010/main" val="411475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43042" y="357166"/>
            <a:ext cx="6429420" cy="492443"/>
          </a:xfrm>
          <a:prstGeom prst="rect">
            <a:avLst/>
          </a:prstGeom>
        </p:spPr>
        <p:txBody>
          <a:bodyPr wrap="square">
            <a:spAutoFit/>
          </a:bodyPr>
          <a:lstStyle/>
          <a:p>
            <a:r>
              <a:rPr lang="ru-RU" sz="2600" b="1" dirty="0" smtClean="0">
                <a:latin typeface="Times New Roman" pitchFamily="18" charset="0"/>
                <a:cs typeface="Times New Roman" pitchFamily="18" charset="0"/>
              </a:rPr>
              <a:t>Иерархия справедливой стоимости</a:t>
            </a:r>
            <a:endParaRPr lang="ru-RU" sz="26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428596" y="2000240"/>
          <a:ext cx="8380069" cy="3545390"/>
        </p:xfrm>
        <a:graphic>
          <a:graphicData uri="http://schemas.openxmlformats.org/drawingml/2006/table">
            <a:tbl>
              <a:tblPr firstRow="1" bandRow="1">
                <a:tableStyleId>{5C22544A-7EE6-4342-B048-85BDC9FD1C3A}</a:tableStyleId>
              </a:tblPr>
              <a:tblGrid>
                <a:gridCol w="2152889"/>
                <a:gridCol w="2612010"/>
                <a:gridCol w="1728496"/>
                <a:gridCol w="1886674"/>
              </a:tblGrid>
              <a:tr h="550667">
                <a:tc>
                  <a:txBody>
                    <a:bodyPr/>
                    <a:lstStyle/>
                    <a:p>
                      <a:pPr algn="l"/>
                      <a:r>
                        <a:rPr lang="ru-RU" dirty="0" smtClean="0"/>
                        <a:t> </a:t>
                      </a:r>
                      <a:endParaRPr lang="ru-RU" dirty="0"/>
                    </a:p>
                  </a:txBody>
                  <a:tcPr marL="0" marR="0" marT="0" marB="0" anchor="ctr"/>
                </a:tc>
                <a:tc>
                  <a:txBody>
                    <a:bodyPr/>
                    <a:lstStyle/>
                    <a:p>
                      <a:pPr algn="ctr"/>
                      <a:r>
                        <a:rPr lang="ru-RU" b="1" dirty="0"/>
                        <a:t>Уровень 1</a:t>
                      </a:r>
                      <a:endParaRPr lang="ru-RU" dirty="0"/>
                    </a:p>
                  </a:txBody>
                  <a:tcPr marL="0" marR="0" marT="0" marB="0" anchor="ctr"/>
                </a:tc>
                <a:tc>
                  <a:txBody>
                    <a:bodyPr/>
                    <a:lstStyle/>
                    <a:p>
                      <a:pPr algn="ctr"/>
                      <a:r>
                        <a:rPr lang="ru-RU" b="1" dirty="0"/>
                        <a:t>Уровень 2</a:t>
                      </a:r>
                      <a:endParaRPr lang="ru-RU" dirty="0"/>
                    </a:p>
                  </a:txBody>
                  <a:tcPr marL="0" marR="0" marT="0" marB="0" anchor="ctr"/>
                </a:tc>
                <a:tc>
                  <a:txBody>
                    <a:bodyPr/>
                    <a:lstStyle/>
                    <a:p>
                      <a:pPr algn="ctr"/>
                      <a:r>
                        <a:rPr lang="ru-RU" b="1" dirty="0" smtClean="0"/>
                        <a:t>Уровень 3</a:t>
                      </a:r>
                      <a:endParaRPr lang="ru-RU" dirty="0"/>
                    </a:p>
                  </a:txBody>
                  <a:tcPr marL="0" marR="0" marT="0" marB="0" anchor="ctr"/>
                </a:tc>
              </a:tr>
              <a:tr h="1222028">
                <a:tc>
                  <a:txBody>
                    <a:bodyPr/>
                    <a:lstStyle/>
                    <a:p>
                      <a:pPr algn="l"/>
                      <a:r>
                        <a:rPr lang="ru-RU" b="1" dirty="0" smtClean="0"/>
                        <a:t>Исходные данные </a:t>
                      </a:r>
                      <a:endParaRPr lang="ru-RU" dirty="0"/>
                    </a:p>
                  </a:txBody>
                  <a:tcPr marL="0" marR="0" marT="0" marB="0" anchor="ctr"/>
                </a:tc>
                <a:tc>
                  <a:txBody>
                    <a:bodyPr/>
                    <a:lstStyle/>
                    <a:p>
                      <a:pPr algn="ctr"/>
                      <a:r>
                        <a:rPr lang="ru-RU" dirty="0"/>
                        <a:t>Наблюдаемые</a:t>
                      </a:r>
                    </a:p>
                  </a:txBody>
                  <a:tcPr marL="0" marR="0" marT="0" marB="0" anchor="ctr"/>
                </a:tc>
                <a:tc>
                  <a:txBody>
                    <a:bodyPr/>
                    <a:lstStyle/>
                    <a:p>
                      <a:pPr algn="ctr"/>
                      <a:r>
                        <a:rPr lang="ru-RU"/>
                        <a:t>Наблюдаемые</a:t>
                      </a:r>
                    </a:p>
                  </a:txBody>
                  <a:tcPr marL="0" marR="0" marT="0" marB="0" anchor="ctr"/>
                </a:tc>
                <a:tc>
                  <a:txBody>
                    <a:bodyPr/>
                    <a:lstStyle/>
                    <a:p>
                      <a:pPr algn="ctr"/>
                      <a:r>
                        <a:rPr lang="ru-RU" dirty="0"/>
                        <a:t>Ненаблюдаемые</a:t>
                      </a:r>
                    </a:p>
                  </a:txBody>
                  <a:tcPr marL="0" marR="0" marT="0" marB="0" anchor="ctr"/>
                </a:tc>
              </a:tr>
              <a:tr h="550667">
                <a:tc>
                  <a:txBody>
                    <a:bodyPr/>
                    <a:lstStyle/>
                    <a:p>
                      <a:pPr algn="l"/>
                      <a:r>
                        <a:rPr lang="ru-RU" b="1" dirty="0" smtClean="0"/>
                        <a:t>Сопоставимость</a:t>
                      </a:r>
                      <a:endParaRPr lang="ru-RU" dirty="0"/>
                    </a:p>
                  </a:txBody>
                  <a:tcPr marL="0" marR="0" marT="0" marB="0" anchor="ctr"/>
                </a:tc>
                <a:tc>
                  <a:txBody>
                    <a:bodyPr/>
                    <a:lstStyle/>
                    <a:p>
                      <a:pPr algn="ctr"/>
                      <a:r>
                        <a:rPr lang="ru-RU"/>
                        <a:t>Идентично</a:t>
                      </a:r>
                    </a:p>
                  </a:txBody>
                  <a:tcPr marL="0" marR="0" marT="0" marB="0" anchor="ctr"/>
                </a:tc>
                <a:tc>
                  <a:txBody>
                    <a:bodyPr/>
                    <a:lstStyle/>
                    <a:p>
                      <a:pPr algn="ctr"/>
                      <a:r>
                        <a:rPr lang="ru-RU"/>
                        <a:t>Похоже</a:t>
                      </a:r>
                    </a:p>
                  </a:txBody>
                  <a:tcPr marL="0" marR="0" marT="0" marB="0" anchor="ctr"/>
                </a:tc>
                <a:tc>
                  <a:txBody>
                    <a:bodyPr/>
                    <a:lstStyle/>
                    <a:p>
                      <a:pPr algn="ctr"/>
                      <a:r>
                        <a:rPr lang="ru-RU" dirty="0"/>
                        <a:t>Не похоже</a:t>
                      </a:r>
                    </a:p>
                  </a:txBody>
                  <a:tcPr marL="0" marR="0" marT="0" marB="0" anchor="ctr"/>
                </a:tc>
              </a:tr>
              <a:tr h="1222028">
                <a:tc>
                  <a:txBody>
                    <a:bodyPr/>
                    <a:lstStyle/>
                    <a:p>
                      <a:pPr algn="l"/>
                      <a:r>
                        <a:rPr lang="ru-RU" b="1" dirty="0" smtClean="0"/>
                        <a:t>Примеры</a:t>
                      </a:r>
                      <a:endParaRPr lang="ru-RU" dirty="0"/>
                    </a:p>
                  </a:txBody>
                  <a:tcPr marL="0" marR="0" marT="0" marB="0" anchor="ctr"/>
                </a:tc>
                <a:tc>
                  <a:txBody>
                    <a:bodyPr/>
                    <a:lstStyle/>
                    <a:p>
                      <a:pPr algn="ctr"/>
                      <a:r>
                        <a:rPr lang="ru-RU" dirty="0"/>
                        <a:t>Иностранная валюта, Котируемые акции и облигации</a:t>
                      </a:r>
                    </a:p>
                  </a:txBody>
                  <a:tcPr marL="0" marR="0" marT="0" marB="0" anchor="ctr"/>
                </a:tc>
                <a:tc>
                  <a:txBody>
                    <a:bodyPr/>
                    <a:lstStyle/>
                    <a:p>
                      <a:pPr algn="ctr"/>
                      <a:r>
                        <a:rPr lang="ru-RU" dirty="0"/>
                        <a:t>Имущество</a:t>
                      </a:r>
                    </a:p>
                  </a:txBody>
                  <a:tcPr marL="0" marR="0" marT="0" marB="0" anchor="ctr"/>
                </a:tc>
                <a:tc>
                  <a:txBody>
                    <a:bodyPr/>
                    <a:lstStyle/>
                    <a:p>
                      <a:pPr algn="ctr"/>
                      <a:r>
                        <a:rPr lang="ru-RU" dirty="0" err="1"/>
                        <a:t>Некотируемые</a:t>
                      </a:r>
                      <a:r>
                        <a:rPr lang="ru-RU" dirty="0"/>
                        <a:t> акции</a:t>
                      </a:r>
                    </a:p>
                  </a:txBody>
                  <a:tcPr marL="0" marR="0" marT="0" marB="0" anchor="ctr"/>
                </a:tc>
              </a:tr>
            </a:tbl>
          </a:graphicData>
        </a:graphic>
      </p:graphicFrame>
      <p:sp>
        <p:nvSpPr>
          <p:cNvPr id="7" name="Прямоугольник 6"/>
          <p:cNvSpPr/>
          <p:nvPr/>
        </p:nvSpPr>
        <p:spPr>
          <a:xfrm>
            <a:off x="2928926" y="857232"/>
            <a:ext cx="3214710" cy="461665"/>
          </a:xfrm>
          <a:prstGeom prst="rect">
            <a:avLst/>
          </a:prstGeom>
        </p:spPr>
        <p:txBody>
          <a:bodyPr wrap="square">
            <a:spAutoFit/>
          </a:bodyPr>
          <a:lstStyle/>
          <a:p>
            <a:r>
              <a:rPr lang="ru-RU" sz="2400" b="1" dirty="0" smtClean="0">
                <a:latin typeface="Times New Roman" pitchFamily="18" charset="0"/>
                <a:cs typeface="Times New Roman" pitchFamily="18" charset="0"/>
              </a:rPr>
              <a:t>(</a:t>
            </a:r>
            <a:r>
              <a:rPr lang="ru-RU" sz="2400" b="1" dirty="0" err="1" smtClean="0">
                <a:latin typeface="Times New Roman" pitchFamily="18" charset="0"/>
                <a:cs typeface="Times New Roman" pitchFamily="18" charset="0"/>
              </a:rPr>
              <a:t>fair</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value</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hierarchy</a:t>
            </a:r>
            <a:r>
              <a:rPr lang="ru-RU" sz="2400" b="1" dirty="0" smtClean="0">
                <a:latin typeface="Times New Roman" pitchFamily="18" charset="0"/>
                <a:cs typeface="Times New Roman" pitchFamily="18" charset="0"/>
              </a:rPr>
              <a:t>)</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5151233"/>
            <a:ext cx="8784976" cy="1474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Заголовок 1"/>
          <p:cNvSpPr>
            <a:spLocks noGrp="1"/>
          </p:cNvSpPr>
          <p:nvPr>
            <p:ph type="title"/>
          </p:nvPr>
        </p:nvSpPr>
        <p:spPr/>
        <p:txBody>
          <a:bodyPr>
            <a:normAutofit fontScale="90000"/>
          </a:bodyPr>
          <a:lstStyle/>
          <a:p>
            <a:r>
              <a:rPr lang="ru-RU" dirty="0" smtClean="0"/>
              <a:t>Международные стандарты оценки</a:t>
            </a:r>
            <a:endParaRPr lang="ru-RU" dirty="0"/>
          </a:p>
        </p:txBody>
      </p:sp>
      <p:sp>
        <p:nvSpPr>
          <p:cNvPr id="3" name="Объект 2"/>
          <p:cNvSpPr>
            <a:spLocks noGrp="1"/>
          </p:cNvSpPr>
          <p:nvPr>
            <p:ph idx="1"/>
          </p:nvPr>
        </p:nvSpPr>
        <p:spPr>
          <a:xfrm>
            <a:off x="457200" y="1752600"/>
            <a:ext cx="8229600" cy="4700736"/>
          </a:xfrm>
        </p:spPr>
        <p:txBody>
          <a:bodyPr>
            <a:normAutofit fontScale="92500"/>
          </a:bodyPr>
          <a:lstStyle/>
          <a:p>
            <a:pPr algn="just"/>
            <a:r>
              <a:rPr lang="ru-RU" dirty="0">
                <a:solidFill>
                  <a:schemeClr val="tx1"/>
                </a:solidFill>
              </a:rPr>
              <a:t>В 1981 году был образован Международный </a:t>
            </a:r>
            <a:r>
              <a:rPr lang="ru-RU" dirty="0" smtClean="0">
                <a:solidFill>
                  <a:schemeClr val="tx1"/>
                </a:solidFill>
              </a:rPr>
              <a:t>совет </a:t>
            </a:r>
            <a:r>
              <a:rPr lang="ru-RU" dirty="0">
                <a:solidFill>
                  <a:schemeClr val="tx1"/>
                </a:solidFill>
              </a:rPr>
              <a:t>по стандартам оценки имущества </a:t>
            </a:r>
            <a:r>
              <a:rPr lang="ru-RU" dirty="0" smtClean="0">
                <a:solidFill>
                  <a:schemeClr val="tx1"/>
                </a:solidFill>
              </a:rPr>
              <a:t>- </a:t>
            </a:r>
            <a:r>
              <a:rPr lang="en-US" dirty="0" smtClean="0">
                <a:solidFill>
                  <a:schemeClr val="tx1"/>
                </a:solidFill>
              </a:rPr>
              <a:t>The </a:t>
            </a:r>
            <a:r>
              <a:rPr lang="en-US" dirty="0">
                <a:solidFill>
                  <a:schemeClr val="tx1"/>
                </a:solidFill>
              </a:rPr>
              <a:t>International Valuation Standards Council (IVSC</a:t>
            </a:r>
            <a:r>
              <a:rPr lang="en-US" dirty="0" smtClean="0">
                <a:solidFill>
                  <a:schemeClr val="tx1"/>
                </a:solidFill>
              </a:rPr>
              <a:t>)</a:t>
            </a:r>
            <a:endParaRPr lang="ru-RU" dirty="0" smtClean="0">
              <a:solidFill>
                <a:schemeClr val="tx1"/>
              </a:solidFill>
            </a:endParaRPr>
          </a:p>
          <a:p>
            <a:pPr algn="just"/>
            <a:endParaRPr lang="ru-RU" dirty="0">
              <a:solidFill>
                <a:schemeClr val="tx1"/>
              </a:solidFill>
            </a:endParaRPr>
          </a:p>
          <a:p>
            <a:pPr algn="just"/>
            <a:r>
              <a:rPr lang="ru-RU" dirty="0" smtClean="0">
                <a:solidFill>
                  <a:schemeClr val="tx1"/>
                </a:solidFill>
              </a:rPr>
              <a:t>Первая </a:t>
            </a:r>
            <a:r>
              <a:rPr lang="ru-RU" dirty="0">
                <a:solidFill>
                  <a:schemeClr val="tx1"/>
                </a:solidFill>
              </a:rPr>
              <a:t>редакция Международных стандартов оценки была опубликована в 1985 г</a:t>
            </a:r>
            <a:r>
              <a:rPr lang="ru-RU" dirty="0" smtClean="0">
                <a:solidFill>
                  <a:schemeClr val="tx1"/>
                </a:solidFill>
              </a:rPr>
              <a:t>.</a:t>
            </a:r>
          </a:p>
          <a:p>
            <a:pPr algn="just"/>
            <a:endParaRPr lang="ru-RU" dirty="0" smtClean="0">
              <a:solidFill>
                <a:schemeClr val="tx1"/>
              </a:solidFill>
            </a:endParaRPr>
          </a:p>
          <a:p>
            <a:pPr algn="just"/>
            <a:r>
              <a:rPr lang="ru-RU" dirty="0" smtClean="0">
                <a:solidFill>
                  <a:schemeClr val="tx1"/>
                </a:solidFill>
              </a:rPr>
              <a:t>Официальный перевод  первой редакции представлен в системе </a:t>
            </a:r>
            <a:r>
              <a:rPr lang="ru-RU" dirty="0" err="1" smtClean="0">
                <a:solidFill>
                  <a:schemeClr val="tx1"/>
                </a:solidFill>
              </a:rPr>
              <a:t>КонсультантПлюс</a:t>
            </a:r>
            <a:endParaRPr lang="ru-RU" dirty="0" smtClean="0">
              <a:solidFill>
                <a:schemeClr val="tx1"/>
              </a:solidFill>
            </a:endParaRPr>
          </a:p>
          <a:p>
            <a:pPr marL="0" indent="0" algn="just">
              <a:buNone/>
            </a:pPr>
            <a:endParaRPr lang="ru-RU" dirty="0" smtClean="0">
              <a:solidFill>
                <a:schemeClr val="tx1"/>
              </a:solidFill>
            </a:endParaRPr>
          </a:p>
        </p:txBody>
      </p:sp>
    </p:spTree>
    <p:extLst>
      <p:ext uri="{BB962C8B-B14F-4D97-AF65-F5344CB8AC3E}">
        <p14:creationId xmlns:p14="http://schemas.microsoft.com/office/powerpoint/2010/main" val="65101945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Литейная">
  <a:themeElements>
    <a:clrScheme name="Другая 4">
      <a:dk1>
        <a:srgbClr val="000000"/>
      </a:dk1>
      <a:lt1>
        <a:sysClr val="window" lastClr="FFFFFF"/>
      </a:lt1>
      <a:dk2>
        <a:srgbClr val="676A55"/>
      </a:dk2>
      <a:lt2>
        <a:srgbClr val="EAEBDE"/>
      </a:lt2>
      <a:accent1>
        <a:srgbClr val="00B050"/>
      </a:accent1>
      <a:accent2>
        <a:srgbClr val="92D050"/>
      </a:accent2>
      <a:accent3>
        <a:srgbClr val="FFFF00"/>
      </a:accent3>
      <a:accent4>
        <a:srgbClr val="80F09B"/>
      </a:accent4>
      <a:accent5>
        <a:srgbClr val="92D050"/>
      </a:accent5>
      <a:accent6>
        <a:srgbClr val="00B050"/>
      </a:accent6>
      <a:hlink>
        <a:srgbClr val="00B050"/>
      </a:hlink>
      <a:folHlink>
        <a:srgbClr val="80F09B"/>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TotalTime>
  <Words>910</Words>
  <Application>Microsoft Office PowerPoint</Application>
  <PresentationFormat>Экран (4:3)</PresentationFormat>
  <Paragraphs>132</Paragraphs>
  <Slides>18</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18</vt:i4>
      </vt:variant>
    </vt:vector>
  </HeadingPairs>
  <TitlesOfParts>
    <vt:vector size="20" baseType="lpstr">
      <vt:lpstr>Тема Office</vt:lpstr>
      <vt:lpstr>Литейная</vt:lpstr>
      <vt:lpstr>Презентация PowerPoint</vt:lpstr>
      <vt:lpstr>Презентация PowerPoint</vt:lpstr>
      <vt:lpstr>Презентация PowerPoint</vt:lpstr>
      <vt:lpstr>Плюсы и минусы</vt:lpstr>
      <vt:lpstr>МСФО (IFRS) 13:</vt:lpstr>
      <vt:lpstr>Презентация PowerPoint</vt:lpstr>
      <vt:lpstr>3 подхода к измерению</vt:lpstr>
      <vt:lpstr>Презентация PowerPoint</vt:lpstr>
      <vt:lpstr>Международные стандарты оценки</vt:lpstr>
      <vt:lpstr>Последняя редакция</vt:lpstr>
      <vt:lpstr>Справедливая стоимость в МСО</vt:lpstr>
      <vt:lpstr>Справедливая стоимость в МСО</vt:lpstr>
      <vt:lpstr>ЕПО 1. Оценка для целей финансовой отчетности</vt:lpstr>
      <vt:lpstr>ЕПО 1. Оценка для целей финансовой отчетности</vt:lpstr>
      <vt:lpstr>ЕПО 1. Оценка для целей финансовой отчетности</vt:lpstr>
      <vt:lpstr>Процедуры оценки справедливой стоимости на примере основных средств</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Катюша</dc:creator>
  <cp:lastModifiedBy>rspp</cp:lastModifiedBy>
  <cp:revision>76</cp:revision>
  <dcterms:created xsi:type="dcterms:W3CDTF">2013-04-15T16:51:57Z</dcterms:created>
  <dcterms:modified xsi:type="dcterms:W3CDTF">2013-06-14T06:55:43Z</dcterms:modified>
</cp:coreProperties>
</file>