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9" r:id="rId2"/>
    <p:sldId id="372" r:id="rId3"/>
    <p:sldId id="364" r:id="rId4"/>
    <p:sldId id="302" r:id="rId5"/>
    <p:sldId id="351" r:id="rId6"/>
    <p:sldId id="365" r:id="rId7"/>
    <p:sldId id="381" r:id="rId8"/>
    <p:sldId id="352" r:id="rId9"/>
    <p:sldId id="366" r:id="rId10"/>
    <p:sldId id="273" r:id="rId11"/>
    <p:sldId id="371" r:id="rId12"/>
    <p:sldId id="386" r:id="rId13"/>
    <p:sldId id="346" r:id="rId14"/>
    <p:sldId id="356" r:id="rId15"/>
    <p:sldId id="359" r:id="rId16"/>
    <p:sldId id="367" r:id="rId17"/>
    <p:sldId id="382" r:id="rId18"/>
    <p:sldId id="287" r:id="rId19"/>
    <p:sldId id="385" r:id="rId20"/>
    <p:sldId id="373" r:id="rId21"/>
    <p:sldId id="374" r:id="rId22"/>
    <p:sldId id="375" r:id="rId23"/>
    <p:sldId id="376" r:id="rId24"/>
    <p:sldId id="379" r:id="rId25"/>
    <p:sldId id="380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73" autoAdjust="0"/>
  </p:normalViewPr>
  <p:slideViewPr>
    <p:cSldViewPr snapToGrid="0">
      <p:cViewPr>
        <p:scale>
          <a:sx n="117" d="100"/>
          <a:sy n="117" d="100"/>
        </p:scale>
        <p:origin x="-35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8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98" y="-5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Natalia\Documents\2019\&#1048;&#1085;&#1076;&#1077;&#1082;&#1089;&#1099;_19_1\&#1055;&#1091;&#1073;&#1083;&#1080;&#1082;&#1072;&#1094;&#1080;&#1080;\&#1052;&#1072;&#1090;&#1077;&#1088;&#1080;&#1072;&#1083;&#1099;\&#1050;&#1086;&#1087;&#1080;&#1103;%20&#1054;&#1054;_19_&#1057;&#1074;&#1086;&#1076;_&#1092;&#1080;&#1085;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Natalia\Documents\2019\&#1048;&#1085;&#1076;&#1077;&#1082;&#1089;&#1099;_19_1\&#1040;&#1059;&#1044;&#1048;&#1058;\&#1057;&#1090;&#1072;&#1090;&#1091;&#1089;%20&#1080;&#1089;&#1089;&#1083;&#1077;&#1076;&#1086;&#1074;&#1072;&#1085;&#1080;&#1103;%202019_&#1094;&#1077;&#1083;&#1080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Natalia\Documents\2019\&#1048;&#1085;&#1076;&#1077;&#1082;&#1089;&#1099;_19_1\&#1055;&#1091;&#1073;&#1083;&#1080;&#1082;&#1072;&#1094;&#1080;&#1080;\&#1052;&#1072;&#1090;&#1077;&#1088;&#1080;&#1072;&#1083;&#1099;\&#1050;&#1086;&#1087;&#1080;&#1103;%20&#1054;&#1054;_19_&#1057;&#1074;&#1086;&#1076;_&#1092;&#1080;&#1085;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Natalia\Documents\2019\&#1048;&#1085;&#1076;&#1077;&#1082;&#1089;&#1099;_19_1\&#1040;&#1059;&#1044;&#1048;&#1058;\&#1057;&#1090;&#1072;&#1090;&#1091;&#1089;%20&#1080;&#1089;&#1089;&#1083;&#1077;&#1076;&#1086;&#1074;&#1072;&#1085;&#1080;&#1103;%202019_8_1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Natalia\Documents\2019\&#1048;&#1085;&#1076;&#1077;&#1082;&#1089;&#1099;_19_1\&#1040;&#1059;&#1044;&#1048;&#1058;\&#1040;&#1091;&#1076;&#1080;&#1090;_&#1076;&#1086;&#1082;&#1091;&#1084;&#1077;&#1085;&#1090;&#1099;\&#1042;&#1077;&#1082;&#1090;&#1086;&#1088;%202019_&#1057;&#1074;&#1086;&#1076;_&#1092;&#1080;&#1085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Natalia\Documents\2019\&#1048;&#1085;&#1076;&#1077;&#1082;&#1089;&#1099;_19_1\&#1055;&#1091;&#1073;&#1083;&#1080;&#1082;&#1072;&#1094;&#1080;&#1080;\&#1052;&#1072;&#1090;&#1077;&#1088;&#1080;&#1072;&#1083;&#1099;\&#1050;&#1086;&#1087;&#1080;&#1103;%20&#1054;&#1054;_19_&#1057;&#1074;&#1086;&#1076;_&#1092;&#1080;&#1085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2019\&#1048;&#1085;&#1076;&#1077;&#1082;&#1089;&#1099;_19_1\&#1055;&#1091;&#1073;&#1083;&#1080;&#1082;&#1072;&#1094;&#1080;&#1080;\&#1052;&#1072;&#1090;&#1077;&#1088;&#1080;&#1072;&#1083;&#1099;\&#1054;&#1054;_19_&#1057;&#1074;&#1086;&#1076;_&#1092;&#1080;&#108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\Documents\2019\&#1048;&#1085;&#1076;&#1077;&#1082;&#1089;&#1099;_19_1\&#1055;&#1091;&#1073;&#1083;&#1080;&#1082;&#1072;&#1094;&#1080;&#1080;\&#1052;&#1072;&#1090;&#1077;&#1088;&#1080;&#1072;&#1083;&#1099;\&#1054;&#1054;_19_&#1057;&#1074;&#1086;&#1076;_&#1092;&#1080;&#1085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Natalia\Documents\2019\&#1048;&#1085;&#1076;&#1077;&#1082;&#1089;&#1099;_19_1\&#1055;&#1091;&#1073;&#1083;&#1080;&#1082;&#1072;&#1094;&#1080;&#1080;\&#1052;&#1072;&#1090;&#1077;&#1088;&#1080;&#1072;&#1083;&#1099;\&#1050;&#1086;&#1087;&#1080;&#1103;%20&#1054;&#1054;_19_&#1057;&#1074;&#1086;&#1076;_&#1092;&#1080;&#1085;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Natalia\Documents\2019\&#1048;&#1085;&#1076;&#1077;&#1082;&#1089;&#1099;_19_1\&#1040;&#1059;&#1044;&#1048;&#1058;\&#1087;&#1088;&#1086;&#1090;&#1086;&#1082;&#1086;&#1083;&#1099;\&#1057;&#1090;&#1072;&#1090;&#1091;&#1089;%20&#1080;&#1089;&#1089;&#1083;&#1077;&#1076;&#1086;&#1074;&#1072;&#1085;&#1080;&#1103;%202019_3%201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Natalia\Documents\2019\&#1048;&#1085;&#1076;&#1077;&#1082;&#1089;&#1099;_19_1\&#1040;&#1059;&#1044;&#1048;&#1058;\&#1087;&#1088;&#1086;&#1090;&#1086;&#1082;&#1086;&#1083;&#1099;\&#1057;&#1090;&#1072;&#1090;&#1091;&#1089;%20&#1080;&#1089;&#1089;&#1083;&#1077;&#1076;&#1086;&#1074;&#1072;&#1085;&#1080;&#1103;%202019_3%201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Natalia\Documents\2019\&#1048;&#1085;&#1076;&#1077;&#1082;&#1089;&#1099;_19_1\&#1055;&#1091;&#1073;&#1083;&#1080;&#1082;&#1072;&#1094;&#1080;&#1080;\&#1052;&#1072;&#1090;&#1077;&#1088;&#1080;&#1072;&#1083;&#1099;\&#1050;&#1086;&#1087;&#1080;&#1103;%20&#1054;&#1054;_19_&#1057;&#1074;&#1086;&#1076;_&#1092;&#1080;&#1085;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talia\Documents\2019\&#1048;&#1085;&#1076;&#1077;&#1082;&#1089;&#1099;_19_1\&#1040;&#1059;&#1044;&#1048;&#1058;\&#1087;&#1088;&#1086;&#1090;&#1086;&#1082;&#1086;&#1083;&#1099;\&#1057;&#1090;&#1072;&#1090;&#1091;&#1089;%20&#1080;&#1089;&#1089;&#1083;&#1077;&#1076;&#1086;&#1074;&#1072;&#1085;&#1080;&#1103;%202019_3%2012.xlsx" TargetMode="External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effectLst/>
              </a:rPr>
              <a:t>Индекс "Ответственность и открытость", 2016-2019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'Динамика индекса ОО'!$A$2</c:f>
              <c:strCache>
                <c:ptCount val="1"/>
                <c:pt idx="0">
                  <c:v>Наивысшее индивидуальное значение индекса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'Динамика индекса ОО'!$B$1:$E$1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'Динамика индекса ОО'!$B$2:$E$2</c:f>
              <c:numCache>
                <c:formatCode>General</c:formatCode>
                <c:ptCount val="4"/>
                <c:pt idx="0">
                  <c:v>0.75</c:v>
                </c:pt>
                <c:pt idx="1">
                  <c:v>0.88</c:v>
                </c:pt>
                <c:pt idx="2" formatCode="0.00">
                  <c:v>0.89756097560975601</c:v>
                </c:pt>
                <c:pt idx="3" formatCode="0.00">
                  <c:v>0.88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E8-42C0-BF96-7A489D278377}"/>
            </c:ext>
          </c:extLst>
        </c:ser>
        <c:ser>
          <c:idx val="1"/>
          <c:order val="1"/>
          <c:tx>
            <c:strRef>
              <c:f>'Динамика индекса ОО'!$A$3</c:f>
              <c:strCache>
                <c:ptCount val="1"/>
                <c:pt idx="0">
                  <c:v>Средние значения индекса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'Динамика индекса ОО'!$B$1:$E$1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'Динамика индекса ОО'!$B$3:$E$3</c:f>
              <c:numCache>
                <c:formatCode>General</c:formatCode>
                <c:ptCount val="4"/>
                <c:pt idx="0">
                  <c:v>0.16</c:v>
                </c:pt>
                <c:pt idx="1">
                  <c:v>0.24</c:v>
                </c:pt>
                <c:pt idx="2">
                  <c:v>0.31</c:v>
                </c:pt>
                <c:pt idx="3">
                  <c:v>0.28000000000000003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E8-42C0-BF96-7A489D278377}"/>
            </c:ext>
          </c:extLst>
        </c:ser>
        <c:ser>
          <c:idx val="2"/>
          <c:order val="2"/>
          <c:tx>
            <c:strRef>
              <c:f>'Динамика индекса ОО'!$A$4</c:f>
              <c:strCache>
                <c:ptCount val="1"/>
                <c:pt idx="0">
                  <c:v>Значения индекса для лидеров Индекса (группы А и В)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'Динамика индекса ОО'!$B$1:$E$1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'Динамика индекса ОО'!$B$4:$E$4</c:f>
              <c:numCache>
                <c:formatCode>General</c:formatCode>
                <c:ptCount val="4"/>
                <c:pt idx="0" formatCode="0.00">
                  <c:v>0.6</c:v>
                </c:pt>
                <c:pt idx="1">
                  <c:v>0.64</c:v>
                </c:pt>
                <c:pt idx="2" formatCode="0.00">
                  <c:v>0.65951219512195103</c:v>
                </c:pt>
                <c:pt idx="3">
                  <c:v>0.68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1E8-42C0-BF96-7A489D2783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1873280"/>
        <c:axId val="357921920"/>
      </c:lineChart>
      <c:catAx>
        <c:axId val="3518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921920"/>
        <c:crosses val="autoZero"/>
        <c:auto val="1"/>
        <c:lblAlgn val="ctr"/>
        <c:lblOffset val="100"/>
        <c:noMultiLvlLbl val="0"/>
      </c:catAx>
      <c:valAx>
        <c:axId val="357921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187328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659161407745886E-2"/>
          <c:y val="0.79711687109823848"/>
          <c:w val="0.94928626001694272"/>
          <c:h val="0.184442178181209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Средние</a:t>
            </a:r>
            <a:r>
              <a:rPr lang="ru-RU" baseline="0" dirty="0"/>
              <a:t> значения </a:t>
            </a:r>
            <a:r>
              <a:rPr lang="ru-RU" dirty="0"/>
              <a:t>Индекса по темам, 201</a:t>
            </a:r>
            <a:r>
              <a:rPr lang="en-US" dirty="0"/>
              <a:t>6</a:t>
            </a:r>
            <a:r>
              <a:rPr lang="ru-RU" dirty="0"/>
              <a:t>-2019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867132188637128E-2"/>
          <c:y val="0.1414973559532206"/>
          <c:w val="0.94826573562272576"/>
          <c:h val="0.59606820670005534"/>
        </c:manualLayout>
      </c:layout>
      <c:lineChart>
        <c:grouping val="stacked"/>
        <c:varyColors val="0"/>
        <c:ser>
          <c:idx val="0"/>
          <c:order val="0"/>
          <c:tx>
            <c:strRef>
              <c:f>'ОО_По темам'!$A$6</c:f>
              <c:strCache>
                <c:ptCount val="1"/>
                <c:pt idx="0">
                  <c:v>Экологические аспекты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'ОО_По темам'!$C$2:$F$2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'ОО_По темам'!$C$6:$F$6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0.19</c:v>
                </c:pt>
                <c:pt idx="2">
                  <c:v>0.23</c:v>
                </c:pt>
                <c:pt idx="3" formatCode="0.00">
                  <c:v>0.22216216216216217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CF-4637-8E70-D04370E71D26}"/>
            </c:ext>
          </c:extLst>
        </c:ser>
        <c:ser>
          <c:idx val="3"/>
          <c:order val="1"/>
          <c:tx>
            <c:strRef>
              <c:f>'ОО_По темам'!$A$4</c:f>
              <c:strCache>
                <c:ptCount val="1"/>
                <c:pt idx="0">
                  <c:v>Социальные аспекты - персонал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'ОО_По темам'!$C$2:$F$2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'ОО_По темам'!$C$4:$F$4</c:f>
              <c:numCache>
                <c:formatCode>General</c:formatCode>
                <c:ptCount val="4"/>
                <c:pt idx="0">
                  <c:v>0.17</c:v>
                </c:pt>
                <c:pt idx="1">
                  <c:v>0.21</c:v>
                </c:pt>
                <c:pt idx="2">
                  <c:v>0.28000000000000003</c:v>
                </c:pt>
                <c:pt idx="3" formatCode="0.00">
                  <c:v>0.26177606177606177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CF-4637-8E70-D04370E71D26}"/>
            </c:ext>
          </c:extLst>
        </c:ser>
        <c:ser>
          <c:idx val="1"/>
          <c:order val="2"/>
          <c:tx>
            <c:strRef>
              <c:f>'ОО_По темам'!$A$7</c:f>
              <c:strCache>
                <c:ptCount val="1"/>
                <c:pt idx="0">
                  <c:v>Управление в сфере КСО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'ОО_По темам'!$C$2:$F$2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'ОО_По темам'!$C$7:$F$7</c:f>
              <c:numCache>
                <c:formatCode>General</c:formatCode>
                <c:ptCount val="4"/>
                <c:pt idx="0">
                  <c:v>0.16</c:v>
                </c:pt>
                <c:pt idx="1">
                  <c:v>0.25</c:v>
                </c:pt>
                <c:pt idx="2">
                  <c:v>0.35</c:v>
                </c:pt>
                <c:pt idx="3" formatCode="0.00">
                  <c:v>0.27232947232947236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0CF-4637-8E70-D04370E71D26}"/>
            </c:ext>
          </c:extLst>
        </c:ser>
        <c:ser>
          <c:idx val="2"/>
          <c:order val="3"/>
          <c:tx>
            <c:strRef>
              <c:f>'ОО_По темам'!$A$3</c:f>
              <c:strCache>
                <c:ptCount val="1"/>
                <c:pt idx="0">
                  <c:v>Экономические аспекты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'ОО_По темам'!$C$2:$F$2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'ОО_По темам'!$C$3:$F$3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0.22</c:v>
                </c:pt>
                <c:pt idx="2">
                  <c:v>0.31</c:v>
                </c:pt>
                <c:pt idx="3" formatCode="0.00">
                  <c:v>0.29099099099099102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0CF-4637-8E70-D04370E71D26}"/>
            </c:ext>
          </c:extLst>
        </c:ser>
        <c:ser>
          <c:idx val="4"/>
          <c:order val="4"/>
          <c:tx>
            <c:strRef>
              <c:f>'ОО_По темам'!$A$5</c:f>
              <c:strCache>
                <c:ptCount val="1"/>
                <c:pt idx="0">
                  <c:v>Социальные инвестиции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0CF-4637-8E70-D04370E71D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'ОО_По темам'!$C$2:$F$2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'ОО_По темам'!$C$5:$F$5</c:f>
              <c:numCache>
                <c:formatCode>General</c:formatCode>
                <c:ptCount val="4"/>
                <c:pt idx="0">
                  <c:v>0.15</c:v>
                </c:pt>
                <c:pt idx="1">
                  <c:v>0.23</c:v>
                </c:pt>
                <c:pt idx="2">
                  <c:v>0.35</c:v>
                </c:pt>
                <c:pt idx="3" formatCode="0.00">
                  <c:v>0.31531531531531531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0CF-4637-8E70-D04370E71D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296576"/>
        <c:axId val="162298112"/>
      </c:lineChart>
      <c:catAx>
        <c:axId val="1622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298112"/>
        <c:crosses val="autoZero"/>
        <c:auto val="1"/>
        <c:lblAlgn val="ctr"/>
        <c:lblOffset val="100"/>
        <c:noMultiLvlLbl val="0"/>
      </c:catAx>
      <c:valAx>
        <c:axId val="162298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29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00704948787892E-2"/>
          <c:y val="0.82368650555681489"/>
          <c:w val="0.94868901596763067"/>
          <c:h val="0.16195728292306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solidFill>
                  <a:schemeClr val="accent1">
                    <a:lumMod val="75000"/>
                  </a:schemeClr>
                </a:solidFill>
                <a:effectLst/>
              </a:rPr>
              <a:t>Средние значения Индекса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solidFill>
                  <a:schemeClr val="accent1">
                    <a:lumMod val="75000"/>
                  </a:schemeClr>
                </a:solidFill>
                <a:effectLst/>
              </a:rPr>
              <a:t> по темам в группе А, 2018-2019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Темы_показатели!$I$21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Темы_показатели!$H$22:$H$26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 - персонал</c:v>
                </c:pt>
                <c:pt idx="2">
                  <c:v>Социальные инвестиции</c:v>
                </c:pt>
                <c:pt idx="3">
                  <c:v>Экологические аспекты</c:v>
                </c:pt>
                <c:pt idx="4">
                  <c:v>Управление в сфере КСО</c:v>
                </c:pt>
              </c:strCache>
            </c:strRef>
          </c:cat>
          <c:val>
            <c:numRef>
              <c:f>Темы_показатели!$I$22:$I$26</c:f>
              <c:numCache>
                <c:formatCode>General</c:formatCode>
                <c:ptCount val="5"/>
                <c:pt idx="0">
                  <c:v>0.75</c:v>
                </c:pt>
                <c:pt idx="1">
                  <c:v>0.77</c:v>
                </c:pt>
                <c:pt idx="2">
                  <c:v>0.87</c:v>
                </c:pt>
                <c:pt idx="3">
                  <c:v>0.56000000000000005</c:v>
                </c:pt>
                <c:pt idx="4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3D-4275-8F78-BAA3D863C958}"/>
            </c:ext>
          </c:extLst>
        </c:ser>
        <c:ser>
          <c:idx val="1"/>
          <c:order val="1"/>
          <c:tx>
            <c:strRef>
              <c:f>Темы_показатели!$J$21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Темы_показатели!$H$22:$H$26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 - персонал</c:v>
                </c:pt>
                <c:pt idx="2">
                  <c:v>Социальные инвестиции</c:v>
                </c:pt>
                <c:pt idx="3">
                  <c:v>Экологические аспекты</c:v>
                </c:pt>
                <c:pt idx="4">
                  <c:v>Управление в сфере КСО</c:v>
                </c:pt>
              </c:strCache>
            </c:strRef>
          </c:cat>
          <c:val>
            <c:numRef>
              <c:f>Темы_показатели!$J$22:$J$26</c:f>
              <c:numCache>
                <c:formatCode>General</c:formatCode>
                <c:ptCount val="5"/>
                <c:pt idx="0">
                  <c:v>0.79</c:v>
                </c:pt>
                <c:pt idx="1">
                  <c:v>0.76</c:v>
                </c:pt>
                <c:pt idx="2">
                  <c:v>0.82</c:v>
                </c:pt>
                <c:pt idx="3">
                  <c:v>0.67</c:v>
                </c:pt>
                <c:pt idx="4">
                  <c:v>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3D-4275-8F78-BAA3D863C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464512"/>
        <c:axId val="162466048"/>
      </c:barChart>
      <c:catAx>
        <c:axId val="16246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66048"/>
        <c:crosses val="autoZero"/>
        <c:auto val="1"/>
        <c:lblAlgn val="ctr"/>
        <c:lblOffset val="100"/>
        <c:noMultiLvlLbl val="0"/>
      </c:catAx>
      <c:valAx>
        <c:axId val="162466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6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Среднее значение индекса по отраслям, 2018-2019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'Вектор_Индекс по отраслям'!$B$71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'Вектор_Индекс по отраслям'!$A$72:$A$81</c:f>
              <c:strCache>
                <c:ptCount val="10"/>
                <c:pt idx="0">
                  <c:v>Промышленность драгоценных металлов и алмазов</c:v>
                </c:pt>
                <c:pt idx="1">
                  <c:v>Угольная промышленность</c:v>
                </c:pt>
                <c:pt idx="2">
                  <c:v>Черная металлургия</c:v>
                </c:pt>
                <c:pt idx="3">
                  <c:v>Химическая и нефтехимическая промышленность</c:v>
                </c:pt>
                <c:pt idx="4">
                  <c:v>Электроэнергетика</c:v>
                </c:pt>
                <c:pt idx="5">
                  <c:v>Цветная металлургия</c:v>
                </c:pt>
                <c:pt idx="6">
                  <c:v>Телекоммуникации и связь</c:v>
                </c:pt>
                <c:pt idx="7">
                  <c:v>Транспорт и логистика</c:v>
                </c:pt>
                <c:pt idx="8">
                  <c:v>Банки</c:v>
                </c:pt>
                <c:pt idx="9">
                  <c:v>Нефтяная и нефтегазовая промышленность</c:v>
                </c:pt>
              </c:strCache>
            </c:strRef>
          </c:cat>
          <c:val>
            <c:numRef>
              <c:f>'Вектор_Индекс по отраслям'!$B$72:$B$81</c:f>
              <c:numCache>
                <c:formatCode>0.00</c:formatCode>
                <c:ptCount val="10"/>
                <c:pt idx="0">
                  <c:v>0.3</c:v>
                </c:pt>
                <c:pt idx="1">
                  <c:v>0.6</c:v>
                </c:pt>
                <c:pt idx="2" formatCode="General">
                  <c:v>0.15</c:v>
                </c:pt>
                <c:pt idx="3" formatCode="General">
                  <c:v>0.27</c:v>
                </c:pt>
                <c:pt idx="4" formatCode="General">
                  <c:v>0.45</c:v>
                </c:pt>
                <c:pt idx="5" formatCode="General">
                  <c:v>0.37</c:v>
                </c:pt>
                <c:pt idx="6" formatCode="General">
                  <c:v>0.47</c:v>
                </c:pt>
                <c:pt idx="7" formatCode="General">
                  <c:v>0.15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84-4D19-BE62-2B7CC1D8DE6A}"/>
            </c:ext>
          </c:extLst>
        </c:ser>
        <c:ser>
          <c:idx val="1"/>
          <c:order val="1"/>
          <c:tx>
            <c:strRef>
              <c:f>'Вектор_Индекс по отраслям'!$C$71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'Вектор_Индекс по отраслям'!$A$72:$A$81</c:f>
              <c:strCache>
                <c:ptCount val="10"/>
                <c:pt idx="0">
                  <c:v>Промышленность драгоценных металлов и алмазов</c:v>
                </c:pt>
                <c:pt idx="1">
                  <c:v>Угольная промышленность</c:v>
                </c:pt>
                <c:pt idx="2">
                  <c:v>Черная металлургия</c:v>
                </c:pt>
                <c:pt idx="3">
                  <c:v>Химическая и нефтехимическая промышленность</c:v>
                </c:pt>
                <c:pt idx="4">
                  <c:v>Электроэнергетика</c:v>
                </c:pt>
                <c:pt idx="5">
                  <c:v>Цветная металлургия</c:v>
                </c:pt>
                <c:pt idx="6">
                  <c:v>Телекоммуникации и связь</c:v>
                </c:pt>
                <c:pt idx="7">
                  <c:v>Транспорт и логистика</c:v>
                </c:pt>
                <c:pt idx="8">
                  <c:v>Банки</c:v>
                </c:pt>
                <c:pt idx="9">
                  <c:v>Нефтяная и нефтегазовая промышленность</c:v>
                </c:pt>
              </c:strCache>
            </c:strRef>
          </c:cat>
          <c:val>
            <c:numRef>
              <c:f>'Вектор_Индекс по отраслям'!$C$72:$C$81</c:f>
              <c:numCache>
                <c:formatCode>General</c:formatCode>
                <c:ptCount val="10"/>
                <c:pt idx="0">
                  <c:v>0.41</c:v>
                </c:pt>
                <c:pt idx="1">
                  <c:v>0.35</c:v>
                </c:pt>
                <c:pt idx="2">
                  <c:v>0.17</c:v>
                </c:pt>
                <c:pt idx="3">
                  <c:v>0.31</c:v>
                </c:pt>
                <c:pt idx="4">
                  <c:v>0.64</c:v>
                </c:pt>
                <c:pt idx="5">
                  <c:v>0.47</c:v>
                </c:pt>
                <c:pt idx="6">
                  <c:v>0.16</c:v>
                </c:pt>
                <c:pt idx="7">
                  <c:v>0.25</c:v>
                </c:pt>
                <c:pt idx="8" formatCode="0.00">
                  <c:v>0.1</c:v>
                </c:pt>
                <c:pt idx="9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84-4D19-BE62-2B7CC1D8DE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6411648"/>
        <c:axId val="166421632"/>
      </c:barChart>
      <c:catAx>
        <c:axId val="16641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421632"/>
        <c:crosses val="autoZero"/>
        <c:auto val="1"/>
        <c:lblAlgn val="ctr"/>
        <c:lblOffset val="100"/>
        <c:noMultiLvlLbl val="0"/>
      </c:catAx>
      <c:valAx>
        <c:axId val="16642163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6641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Среднее значение индекса, </a:t>
            </a:r>
            <a:r>
              <a:rPr lang="ru-RU" sz="1800" b="1" i="0" u="none" strike="noStrike" baseline="0">
                <a:effectLst/>
              </a:rPr>
              <a:t>выпуски 2016-2019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Лист1!$K$58</c:f>
              <c:strCache>
                <c:ptCount val="1"/>
                <c:pt idx="0">
                  <c:v>Среднее значение индекса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Лист1!$L$57:$O$57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Лист1!$L$58:$O$58</c:f>
              <c:numCache>
                <c:formatCode>General</c:formatCode>
                <c:ptCount val="4"/>
                <c:pt idx="0">
                  <c:v>0.28000000000000003</c:v>
                </c:pt>
                <c:pt idx="1">
                  <c:v>0.25</c:v>
                </c:pt>
                <c:pt idx="2">
                  <c:v>0.28999999999999998</c:v>
                </c:pt>
                <c:pt idx="3">
                  <c:v>0.19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C7-4A64-92DE-2310520663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462592"/>
        <c:axId val="166473728"/>
      </c:lineChart>
      <c:catAx>
        <c:axId val="1664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473728"/>
        <c:crosses val="autoZero"/>
        <c:auto val="1"/>
        <c:lblAlgn val="ctr"/>
        <c:lblOffset val="100"/>
        <c:noMultiLvlLbl val="0"/>
      </c:catAx>
      <c:valAx>
        <c:axId val="166473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646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Внутриотраслевые значения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 индекса, 2019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Среднее значение индекса по отрасли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Лист6!$A$2:$A$12</c:f>
              <c:strCache>
                <c:ptCount val="11"/>
                <c:pt idx="0">
                  <c:v>Многоотраслевые холдинги</c:v>
                </c:pt>
                <c:pt idx="1">
                  <c:v>Банки</c:v>
                </c:pt>
                <c:pt idx="2">
                  <c:v>Транспорт и логистика</c:v>
                </c:pt>
                <c:pt idx="3">
                  <c:v>Телекоммуникации и связь</c:v>
                </c:pt>
                <c:pt idx="4">
                  <c:v>Угольная промышленность</c:v>
                </c:pt>
                <c:pt idx="5">
                  <c:v>Черная металлургия</c:v>
                </c:pt>
                <c:pt idx="6">
                  <c:v>Нефтяная и нефтегазовая промышленность</c:v>
                </c:pt>
                <c:pt idx="7">
                  <c:v>Промышленность драгоценных металлов и алмазов</c:v>
                </c:pt>
                <c:pt idx="8">
                  <c:v>Химическая и нефтехимическая промышленность</c:v>
                </c:pt>
                <c:pt idx="9">
                  <c:v>Электроэнергетика</c:v>
                </c:pt>
                <c:pt idx="10">
                  <c:v>Цветная металлургия</c:v>
                </c:pt>
              </c:strCache>
            </c:strRef>
          </c:cat>
          <c:val>
            <c:numRef>
              <c:f>Лист6!$B$2:$B$12</c:f>
              <c:numCache>
                <c:formatCode>0.00</c:formatCode>
                <c:ptCount val="11"/>
                <c:pt idx="0" formatCode="General">
                  <c:v>0.05</c:v>
                </c:pt>
                <c:pt idx="1">
                  <c:v>0.1</c:v>
                </c:pt>
                <c:pt idx="2" formatCode="General">
                  <c:v>0.25</c:v>
                </c:pt>
                <c:pt idx="3" formatCode="General">
                  <c:v>0.16</c:v>
                </c:pt>
                <c:pt idx="4" formatCode="General">
                  <c:v>0.35</c:v>
                </c:pt>
                <c:pt idx="5" formatCode="General">
                  <c:v>0.17</c:v>
                </c:pt>
                <c:pt idx="6" formatCode="General">
                  <c:v>0.17</c:v>
                </c:pt>
                <c:pt idx="7" formatCode="General">
                  <c:v>0.41</c:v>
                </c:pt>
                <c:pt idx="8" formatCode="General">
                  <c:v>0.31</c:v>
                </c:pt>
                <c:pt idx="9" formatCode="General">
                  <c:v>0.64</c:v>
                </c:pt>
                <c:pt idx="10" formatCode="General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A6-4C0C-BF49-0493E92E65D9}"/>
            </c:ext>
          </c:extLst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Наивысшее индивидуальное значение индекса в отрасли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Лист6!$A$2:$A$12</c:f>
              <c:strCache>
                <c:ptCount val="11"/>
                <c:pt idx="0">
                  <c:v>Многоотраслевые холдинги</c:v>
                </c:pt>
                <c:pt idx="1">
                  <c:v>Банки</c:v>
                </c:pt>
                <c:pt idx="2">
                  <c:v>Транспорт и логистика</c:v>
                </c:pt>
                <c:pt idx="3">
                  <c:v>Телекоммуникации и связь</c:v>
                </c:pt>
                <c:pt idx="4">
                  <c:v>Угольная промышленность</c:v>
                </c:pt>
                <c:pt idx="5">
                  <c:v>Черная металлургия</c:v>
                </c:pt>
                <c:pt idx="6">
                  <c:v>Нефтяная и нефтегазовая промышленность</c:v>
                </c:pt>
                <c:pt idx="7">
                  <c:v>Промышленность драгоценных металлов и алмазов</c:v>
                </c:pt>
                <c:pt idx="8">
                  <c:v>Химическая и нефтехимическая промышленность</c:v>
                </c:pt>
                <c:pt idx="9">
                  <c:v>Электроэнергетика</c:v>
                </c:pt>
                <c:pt idx="10">
                  <c:v>Цветная металлургия</c:v>
                </c:pt>
              </c:strCache>
            </c:strRef>
          </c:cat>
          <c:val>
            <c:numRef>
              <c:f>Лист6!$C$2:$C$12</c:f>
              <c:numCache>
                <c:formatCode>0.00</c:formatCode>
                <c:ptCount val="11"/>
                <c:pt idx="0" formatCode="General">
                  <c:v>0.05</c:v>
                </c:pt>
                <c:pt idx="1">
                  <c:v>0.1</c:v>
                </c:pt>
                <c:pt idx="2" formatCode="General">
                  <c:v>0.25</c:v>
                </c:pt>
                <c:pt idx="3">
                  <c:v>0.3</c:v>
                </c:pt>
                <c:pt idx="4" formatCode="General">
                  <c:v>0.35</c:v>
                </c:pt>
                <c:pt idx="5">
                  <c:v>0.4</c:v>
                </c:pt>
                <c:pt idx="6">
                  <c:v>0.45</c:v>
                </c:pt>
                <c:pt idx="7" formatCode="General">
                  <c:v>0.53</c:v>
                </c:pt>
                <c:pt idx="8" formatCode="General">
                  <c:v>0.68</c:v>
                </c:pt>
                <c:pt idx="9" formatCode="General">
                  <c:v>0.86</c:v>
                </c:pt>
                <c:pt idx="10" formatCode="General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A6-4C0C-BF49-0493E92E6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6516224"/>
        <c:axId val="166517760"/>
      </c:barChart>
      <c:catAx>
        <c:axId val="16651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517760"/>
        <c:crosses val="autoZero"/>
        <c:auto val="1"/>
        <c:lblAlgn val="ctr"/>
        <c:lblOffset val="100"/>
        <c:noMultiLvlLbl val="0"/>
      </c:catAx>
      <c:valAx>
        <c:axId val="16651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51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70" b="1" i="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0.5</c:v>
                </c:pt>
                <c:pt idx="1">
                  <c:v>0.65</c:v>
                </c:pt>
                <c:pt idx="2">
                  <c:v>0.75</c:v>
                </c:pt>
                <c:pt idx="3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68-49BD-BB33-8C9FA64E36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2474907307899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68-49BD-BB33-8C9FA64E367C}"/>
                </c:ext>
              </c:extLst>
            </c:dLbl>
            <c:dLbl>
              <c:idx val="1"/>
              <c:layout>
                <c:manualLayout>
                  <c:x val="1.4061872682697497E-2"/>
                  <c:y val="-4.5484059627811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68-49BD-BB33-8C9FA64E367C}"/>
                </c:ext>
              </c:extLst>
            </c:dLbl>
            <c:dLbl>
              <c:idx val="2"/>
              <c:layout>
                <c:manualLayout>
                  <c:x val="8.4371236096184975E-3"/>
                  <c:y val="-4.5484059627811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68-49BD-BB33-8C9FA64E367C}"/>
                </c:ext>
              </c:extLst>
            </c:dLbl>
            <c:dLbl>
              <c:idx val="3"/>
              <c:layout>
                <c:manualLayout>
                  <c:x val="1.9686621755776391E-2"/>
                  <c:y val="-4.5484059627811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68-49BD-BB33-8C9FA64E3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30" b="1" i="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</c:v>
                </c:pt>
                <c:pt idx="1">
                  <c:v>0.45</c:v>
                </c:pt>
                <c:pt idx="2">
                  <c:v>0.55000000000000004</c:v>
                </c:pt>
                <c:pt idx="3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68-49BD-BB33-8C9FA64E3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24128"/>
        <c:axId val="167025664"/>
      </c:barChart>
      <c:catAx>
        <c:axId val="16702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67025664"/>
        <c:crosses val="autoZero"/>
        <c:auto val="1"/>
        <c:lblAlgn val="ctr"/>
        <c:lblOffset val="100"/>
        <c:noMultiLvlLbl val="0"/>
      </c:catAx>
      <c:valAx>
        <c:axId val="16702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67024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801642987040234"/>
          <c:y val="0.79759615261934391"/>
          <c:w val="0.14396714025919538"/>
          <c:h val="0.13218778946580509"/>
        </c:manualLayout>
      </c:layout>
      <c:overlay val="0"/>
      <c:txPr>
        <a:bodyPr/>
        <a:lstStyle/>
        <a:p>
          <a:pPr>
            <a:defRPr sz="128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Средние значения Индекса раскрытия информации по группам, 2018-2019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'Динамика индекса ОО'!$D$25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0,</a:t>
                    </a:r>
                    <a:r>
                      <a:rPr lang="ru-RU"/>
                      <a:t>66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D9-42BD-90C5-A27ECC617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'Динамика индекса ОО'!$C$26:$C$28</c:f>
              <c:strCache>
                <c:ptCount val="3"/>
                <c:pt idx="0">
                  <c:v>А</c:v>
                </c:pt>
                <c:pt idx="1">
                  <c:v>В</c:v>
                </c:pt>
                <c:pt idx="2">
                  <c:v>Резерв</c:v>
                </c:pt>
              </c:strCache>
            </c:strRef>
          </c:cat>
          <c:val>
            <c:numRef>
              <c:f>'Динамика индекса ОО'!$D$26:$D$28</c:f>
              <c:numCache>
                <c:formatCode>General</c:formatCode>
                <c:ptCount val="3"/>
                <c:pt idx="0">
                  <c:v>0.81</c:v>
                </c:pt>
                <c:pt idx="1">
                  <c:v>0.76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93-4F45-BC2A-F9DDC1BE5972}"/>
            </c:ext>
          </c:extLst>
        </c:ser>
        <c:ser>
          <c:idx val="1"/>
          <c:order val="1"/>
          <c:tx>
            <c:strRef>
              <c:f>'Динамика индекса ОО'!$E$25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'Динамика индекса ОО'!$C$26:$C$28</c:f>
              <c:strCache>
                <c:ptCount val="3"/>
                <c:pt idx="0">
                  <c:v>А</c:v>
                </c:pt>
                <c:pt idx="1">
                  <c:v>В</c:v>
                </c:pt>
                <c:pt idx="2">
                  <c:v>Резерв</c:v>
                </c:pt>
              </c:strCache>
            </c:strRef>
          </c:cat>
          <c:val>
            <c:numRef>
              <c:f>'Динамика индекса ОО'!$E$26:$E$28</c:f>
              <c:numCache>
                <c:formatCode>General</c:formatCode>
                <c:ptCount val="3"/>
                <c:pt idx="0">
                  <c:v>0.8</c:v>
                </c:pt>
                <c:pt idx="1">
                  <c:v>0.61</c:v>
                </c:pt>
                <c:pt idx="2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93-4F45-BC2A-F9DDC1BE59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566656"/>
        <c:axId val="158732288"/>
      </c:barChart>
      <c:catAx>
        <c:axId val="1585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732288"/>
        <c:crosses val="autoZero"/>
        <c:auto val="1"/>
        <c:lblAlgn val="ctr"/>
        <c:lblOffset val="100"/>
        <c:noMultiLvlLbl val="0"/>
      </c:catAx>
      <c:valAx>
        <c:axId val="15873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856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Наивысшее значение индивидуального индекса в группе В, 2018- 2019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'Динамика индекса ОО'!$A$40</c:f>
              <c:strCache>
                <c:ptCount val="1"/>
                <c:pt idx="0">
                  <c:v>группа В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'Динамика индекса ОО'!$B$38:$C$39</c:f>
              <c:strCache>
                <c:ptCount val="2"/>
                <c:pt idx="0">
                  <c:v>2018</c:v>
                </c:pt>
                <c:pt idx="1">
                  <c:v>2019</c:v>
                </c:pt>
              </c:strCache>
            </c:strRef>
          </c:cat>
          <c:val>
            <c:numRef>
              <c:f>'Динамика индекса ОО'!$B$40:$C$40</c:f>
              <c:numCache>
                <c:formatCode>General</c:formatCode>
                <c:ptCount val="2"/>
                <c:pt idx="0">
                  <c:v>0.74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B3-4718-8337-8A3B5990BC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9521024"/>
        <c:axId val="159522816"/>
      </c:barChart>
      <c:catAx>
        <c:axId val="15952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522816"/>
        <c:crosses val="autoZero"/>
        <c:auto val="1"/>
        <c:lblAlgn val="ctr"/>
        <c:lblOffset val="100"/>
        <c:noMultiLvlLbl val="0"/>
      </c:catAx>
      <c:valAx>
        <c:axId val="1595228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5210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Тематическое</a:t>
            </a:r>
            <a:r>
              <a:rPr lang="ru-RU" baseline="0" dirty="0"/>
              <a:t> распределение </a:t>
            </a:r>
            <a:r>
              <a:rPr lang="ru-RU" dirty="0"/>
              <a:t>раскрываемых показателей,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0D-4800-98AC-51D3E5D41A1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0D-4800-98AC-51D3E5D41A1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0D-4800-98AC-51D3E5D41A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0D-4800-98AC-51D3E5D41A1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0D-4800-98AC-51D3E5D41A1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Темы_показатели!$H$12:$H$16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аспекты_персонал</c:v>
                </c:pt>
                <c:pt idx="2">
                  <c:v>Социальные инвестиции</c:v>
                </c:pt>
                <c:pt idx="3">
                  <c:v>Экологические аспекты</c:v>
                </c:pt>
                <c:pt idx="4">
                  <c:v>Управление в сфере КСО и устойчивого развития</c:v>
                </c:pt>
              </c:strCache>
            </c:strRef>
          </c:cat>
          <c:val>
            <c:numRef>
              <c:f>Темы_показатели!$I$12:$I$16</c:f>
              <c:numCache>
                <c:formatCode>General</c:formatCode>
                <c:ptCount val="5"/>
                <c:pt idx="0">
                  <c:v>13</c:v>
                </c:pt>
                <c:pt idx="1">
                  <c:v>31</c:v>
                </c:pt>
                <c:pt idx="2">
                  <c:v>2</c:v>
                </c:pt>
                <c:pt idx="3">
                  <c:v>22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30D-4800-98AC-51D3E5D41A1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>
                <a:solidFill>
                  <a:sysClr val="windowText" lastClr="000000"/>
                </a:solidFill>
              </a:rPr>
              <a:t>Распределение показателей по уровням качества раскрытия информации, </a:t>
            </a:r>
            <a:r>
              <a:rPr lang="ru-RU" sz="1600" dirty="0">
                <a:solidFill>
                  <a:sysClr val="windowText" lastClr="000000"/>
                </a:solidFill>
              </a:rPr>
              <a:t>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75-4753-A51E-C79738658C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75-4753-A51E-C79738658C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75-4753-A51E-C79738658CA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 уровням'!$A$3:$A$5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Доля показателей, раскрываемых на уровне "Иллюстрация",  %</c:v>
                </c:pt>
                <c:pt idx="2">
                  <c:v>Доля показателей, раскрываемых на уровне "Декларация",  %</c:v>
                </c:pt>
              </c:strCache>
            </c:strRef>
          </c:cat>
          <c:val>
            <c:numRef>
              <c:f>'По уровням'!$F$3:$F$5</c:f>
              <c:numCache>
                <c:formatCode>0</c:formatCode>
                <c:ptCount val="3"/>
                <c:pt idx="0">
                  <c:v>61.483007209062819</c:v>
                </c:pt>
                <c:pt idx="1">
                  <c:v>33.110195674562306</c:v>
                </c:pt>
                <c:pt idx="2">
                  <c:v>5.4067971163748716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775-4753-A51E-C79738658C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57035907253891"/>
          <c:y val="0.30391603352303997"/>
          <c:w val="0.33149770730064093"/>
          <c:h val="0.660553686229338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ysClr val="windowText" lastClr="000000"/>
                </a:solidFill>
              </a:rPr>
              <a:t>Качество</a:t>
            </a:r>
            <a:r>
              <a:rPr lang="ru-RU" sz="1600" b="1" baseline="0" dirty="0">
                <a:solidFill>
                  <a:sysClr val="windowText" lastClr="000000"/>
                </a:solidFill>
              </a:rPr>
              <a:t> раскрытия информации в динамике,</a:t>
            </a:r>
            <a:r>
              <a:rPr lang="en-US" sz="1600" b="1" baseline="0" dirty="0">
                <a:solidFill>
                  <a:sysClr val="windowText" lastClr="000000"/>
                </a:solidFill>
              </a:rPr>
              <a:t> </a:t>
            </a:r>
            <a:r>
              <a:rPr lang="ru-RU" sz="1600" b="1" baseline="0" dirty="0">
                <a:solidFill>
                  <a:sysClr val="windowText" lastClr="000000"/>
                </a:solidFill>
              </a:rPr>
              <a:t>2017-2019 гг., %</a:t>
            </a:r>
            <a:endParaRPr lang="ru-RU" sz="1600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'По уровням'!$C$2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уровням'!$A$3:$A$5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Доля показателей, раскрываемых на уровне "Иллюстрация",  %</c:v>
                </c:pt>
                <c:pt idx="2">
                  <c:v>Доля показателей, раскрываемых на уровне "Декларация",  %</c:v>
                </c:pt>
              </c:strCache>
            </c:strRef>
          </c:cat>
          <c:val>
            <c:numRef>
              <c:f>'По уровням'!$C$3:$C$5</c:f>
              <c:numCache>
                <c:formatCode>General</c:formatCode>
                <c:ptCount val="3"/>
                <c:pt idx="0">
                  <c:v>67</c:v>
                </c:pt>
                <c:pt idx="1">
                  <c:v>26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47-42AA-983B-DF5A325EABD3}"/>
            </c:ext>
          </c:extLst>
        </c:ser>
        <c:ser>
          <c:idx val="3"/>
          <c:order val="1"/>
          <c:tx>
            <c:strRef>
              <c:f>'По уровням'!$D$2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уровням'!$A$3:$A$5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Доля показателей, раскрываемых на уровне "Иллюстрация",  %</c:v>
                </c:pt>
                <c:pt idx="2">
                  <c:v>Доля показателей, раскрываемых на уровне "Декларация",  %</c:v>
                </c:pt>
              </c:strCache>
            </c:strRef>
          </c:cat>
          <c:val>
            <c:numRef>
              <c:f>'По уровням'!$D$3:$D$5</c:f>
              <c:numCache>
                <c:formatCode>General</c:formatCode>
                <c:ptCount val="3"/>
                <c:pt idx="0">
                  <c:v>69</c:v>
                </c:pt>
                <c:pt idx="1">
                  <c:v>24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47-42AA-983B-DF5A325EABD3}"/>
            </c:ext>
          </c:extLst>
        </c:ser>
        <c:ser>
          <c:idx val="4"/>
          <c:order val="2"/>
          <c:tx>
            <c:strRef>
              <c:f>'По уровням'!$E$2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уровням'!$A$3:$A$5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Доля показателей, раскрываемых на уровне "Иллюстрация",  %</c:v>
                </c:pt>
                <c:pt idx="2">
                  <c:v>Доля показателей, раскрываемых на уровне "Декларация",  %</c:v>
                </c:pt>
              </c:strCache>
            </c:strRef>
          </c:cat>
          <c:val>
            <c:numRef>
              <c:f>'По уровням'!$E$3:$E$5</c:f>
              <c:numCache>
                <c:formatCode>General</c:formatCode>
                <c:ptCount val="3"/>
                <c:pt idx="0">
                  <c:v>64</c:v>
                </c:pt>
                <c:pt idx="1">
                  <c:v>32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47-42AA-983B-DF5A325EABD3}"/>
            </c:ext>
          </c:extLst>
        </c:ser>
        <c:ser>
          <c:idx val="0"/>
          <c:order val="3"/>
          <c:tx>
            <c:strRef>
              <c:f>'По уровням'!$F$2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уровням'!$A$3:$A$5</c:f>
              <c:strCache>
                <c:ptCount val="3"/>
                <c:pt idx="0">
                  <c:v>Доля показателей, раскрываемых на уровне "Отчетность", %</c:v>
                </c:pt>
                <c:pt idx="1">
                  <c:v>Доля показателей, раскрываемых на уровне "Иллюстрация",  %</c:v>
                </c:pt>
                <c:pt idx="2">
                  <c:v>Доля показателей, раскрываемых на уровне "Декларация",  %</c:v>
                </c:pt>
              </c:strCache>
            </c:strRef>
          </c:cat>
          <c:val>
            <c:numRef>
              <c:f>'По уровням'!$F$3:$F$5</c:f>
              <c:numCache>
                <c:formatCode>0</c:formatCode>
                <c:ptCount val="3"/>
                <c:pt idx="0">
                  <c:v>61.483007209062819</c:v>
                </c:pt>
                <c:pt idx="1">
                  <c:v>33.110195674562306</c:v>
                </c:pt>
                <c:pt idx="2">
                  <c:v>5.4067971163748716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47-42AA-983B-DF5A325EAB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977472"/>
        <c:axId val="159979008"/>
      </c:barChart>
      <c:catAx>
        <c:axId val="15997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979008"/>
        <c:crosses val="autoZero"/>
        <c:auto val="1"/>
        <c:lblAlgn val="ctr"/>
        <c:lblOffset val="100"/>
        <c:noMultiLvlLbl val="0"/>
      </c:catAx>
      <c:valAx>
        <c:axId val="15997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97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В фокусе внимания: тематическое распределение показателей, раскрываемых на уровне «Отчетность»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46-47F1-B3C9-C8F632D195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46-47F1-B3C9-C8F632D195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46-47F1-B3C9-C8F632D195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46-47F1-B3C9-C8F632D195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46-47F1-B3C9-C8F632D1954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Уровни!$I$27:$I$31</c:f>
              <c:strCache>
                <c:ptCount val="5"/>
                <c:pt idx="0">
                  <c:v>Экономические аспекты</c:v>
                </c:pt>
                <c:pt idx="1">
                  <c:v>Социальные аспекты - персонал</c:v>
                </c:pt>
                <c:pt idx="2">
                  <c:v>Социальные аспекты - сообщества</c:v>
                </c:pt>
                <c:pt idx="3">
                  <c:v>Экологические аспекты</c:v>
                </c:pt>
                <c:pt idx="4">
                  <c:v>Управление</c:v>
                </c:pt>
              </c:strCache>
            </c:strRef>
          </c:cat>
          <c:val>
            <c:numRef>
              <c:f>Уровни!$J$27:$J$31</c:f>
              <c:numCache>
                <c:formatCode>General</c:formatCode>
                <c:ptCount val="5"/>
                <c:pt idx="0">
                  <c:v>15</c:v>
                </c:pt>
                <c:pt idx="1">
                  <c:v>32</c:v>
                </c:pt>
                <c:pt idx="2">
                  <c:v>4</c:v>
                </c:pt>
                <c:pt idx="3">
                  <c:v>18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946-47F1-B3C9-C8F632D195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45975503062114"/>
          <c:y val="0.31233012540099159"/>
          <c:w val="0.34087357830271214"/>
          <c:h val="0.623441236512102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Отраслевые значения индекса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"Ответственность и открытость", 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Среднее значение отраслевого индекса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'Индекс по отраслям'!$A$2:$A$27</c:f>
              <c:strCache>
                <c:ptCount val="26"/>
                <c:pt idx="0">
                  <c:v>Промышленность драгоценных металлов и алмазов</c:v>
                </c:pt>
                <c:pt idx="1">
                  <c:v>Угольная промышленность</c:v>
                </c:pt>
                <c:pt idx="2">
                  <c:v>Черная металлургия</c:v>
                </c:pt>
                <c:pt idx="3">
                  <c:v>Химическая и нефтехимическая промышленность</c:v>
                </c:pt>
                <c:pt idx="4">
                  <c:v>Электроэнергетика</c:v>
                </c:pt>
                <c:pt idx="5">
                  <c:v>Финансы</c:v>
                </c:pt>
                <c:pt idx="6">
                  <c:v>Цветная металлургия</c:v>
                </c:pt>
                <c:pt idx="7">
                  <c:v>Телекоммуникации и связь</c:v>
                </c:pt>
                <c:pt idx="8">
                  <c:v>Транспорт и логистика</c:v>
                </c:pt>
                <c:pt idx="9">
                  <c:v>Нефтяная и нефтегазовая промышленность</c:v>
                </c:pt>
                <c:pt idx="10">
                  <c:v>Многоотраслевые холдинги</c:v>
                </c:pt>
                <c:pt idx="11">
                  <c:v>Банки</c:v>
                </c:pt>
                <c:pt idx="12">
                  <c:v>Девелопмент и строительство</c:v>
                </c:pt>
                <c:pt idx="13">
                  <c:v>Машиностроение</c:v>
                </c:pt>
                <c:pt idx="14">
                  <c:v>Розничная торговля</c:v>
                </c:pt>
                <c:pt idx="15">
                  <c:v>Табачная промышленность</c:v>
                </c:pt>
                <c:pt idx="16">
                  <c:v>Инжиниринг, промышленно-инфраструктурное стр-во</c:v>
                </c:pt>
                <c:pt idx="17">
                  <c:v>Энергосбытовая деятельность</c:v>
                </c:pt>
                <c:pt idx="18">
                  <c:v>ОПК и машиностроение</c:v>
                </c:pt>
                <c:pt idx="19">
                  <c:v>Оптовая торговля</c:v>
                </c:pt>
                <c:pt idx="20">
                  <c:v>Страхование</c:v>
                </c:pt>
                <c:pt idx="21">
                  <c:v>Автомобили</c:v>
                </c:pt>
                <c:pt idx="22">
                  <c:v>Агропромышленный комплекс</c:v>
                </c:pt>
                <c:pt idx="23">
                  <c:v>Добывающая промышленность</c:v>
                </c:pt>
                <c:pt idx="24">
                  <c:v>Информационные технологии</c:v>
                </c:pt>
                <c:pt idx="25">
                  <c:v>Пищевая промышленность</c:v>
                </c:pt>
              </c:strCache>
            </c:strRef>
          </c:cat>
          <c:val>
            <c:numRef>
              <c:f>'Индекс по отраслям'!$B$2:$B$27</c:f>
              <c:numCache>
                <c:formatCode>General</c:formatCode>
                <c:ptCount val="26"/>
                <c:pt idx="0">
                  <c:v>0.79</c:v>
                </c:pt>
                <c:pt idx="1">
                  <c:v>0.68</c:v>
                </c:pt>
                <c:pt idx="2">
                  <c:v>0.57999999999999996</c:v>
                </c:pt>
                <c:pt idx="3">
                  <c:v>0.54</c:v>
                </c:pt>
                <c:pt idx="4">
                  <c:v>0.53</c:v>
                </c:pt>
                <c:pt idx="5">
                  <c:v>0.49</c:v>
                </c:pt>
                <c:pt idx="6">
                  <c:v>0.48</c:v>
                </c:pt>
                <c:pt idx="7">
                  <c:v>0.47</c:v>
                </c:pt>
                <c:pt idx="8">
                  <c:v>0.47</c:v>
                </c:pt>
                <c:pt idx="9">
                  <c:v>0.38</c:v>
                </c:pt>
                <c:pt idx="10">
                  <c:v>0.32</c:v>
                </c:pt>
                <c:pt idx="11">
                  <c:v>0.31</c:v>
                </c:pt>
                <c:pt idx="12">
                  <c:v>0.18</c:v>
                </c:pt>
                <c:pt idx="13">
                  <c:v>0.17</c:v>
                </c:pt>
                <c:pt idx="14">
                  <c:v>0.15</c:v>
                </c:pt>
                <c:pt idx="15">
                  <c:v>0.13</c:v>
                </c:pt>
                <c:pt idx="16">
                  <c:v>0.12</c:v>
                </c:pt>
                <c:pt idx="17" formatCode="0.00">
                  <c:v>0.1</c:v>
                </c:pt>
                <c:pt idx="18">
                  <c:v>0.06</c:v>
                </c:pt>
                <c:pt idx="19">
                  <c:v>0.04</c:v>
                </c:pt>
                <c:pt idx="20">
                  <c:v>0.02</c:v>
                </c:pt>
                <c:pt idx="21" formatCode="0.00">
                  <c:v>0</c:v>
                </c:pt>
                <c:pt idx="22" formatCode="0.00">
                  <c:v>0</c:v>
                </c:pt>
                <c:pt idx="23" formatCode="0.00">
                  <c:v>0</c:v>
                </c:pt>
                <c:pt idx="24" formatCode="0.00">
                  <c:v>0</c:v>
                </c:pt>
                <c:pt idx="25" formatCode="0.0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65-4AE2-B719-35566A75DE2F}"/>
            </c:ext>
          </c:extLst>
        </c:ser>
        <c:ser>
          <c:idx val="1"/>
          <c:order val="1"/>
          <c:tx>
            <c:v>Наивысший результат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'Индекс по отраслям'!$A$2:$A$27</c:f>
              <c:strCache>
                <c:ptCount val="26"/>
                <c:pt idx="0">
                  <c:v>Промышленность драгоценных металлов и алмазов</c:v>
                </c:pt>
                <c:pt idx="1">
                  <c:v>Угольная промышленность</c:v>
                </c:pt>
                <c:pt idx="2">
                  <c:v>Черная металлургия</c:v>
                </c:pt>
                <c:pt idx="3">
                  <c:v>Химическая и нефтехимическая промышленность</c:v>
                </c:pt>
                <c:pt idx="4">
                  <c:v>Электроэнергетика</c:v>
                </c:pt>
                <c:pt idx="5">
                  <c:v>Финансы</c:v>
                </c:pt>
                <c:pt idx="6">
                  <c:v>Цветная металлургия</c:v>
                </c:pt>
                <c:pt idx="7">
                  <c:v>Телекоммуникации и связь</c:v>
                </c:pt>
                <c:pt idx="8">
                  <c:v>Транспорт и логистика</c:v>
                </c:pt>
                <c:pt idx="9">
                  <c:v>Нефтяная и нефтегазовая промышленность</c:v>
                </c:pt>
                <c:pt idx="10">
                  <c:v>Многоотраслевые холдинги</c:v>
                </c:pt>
                <c:pt idx="11">
                  <c:v>Банки</c:v>
                </c:pt>
                <c:pt idx="12">
                  <c:v>Девелопмент и строительство</c:v>
                </c:pt>
                <c:pt idx="13">
                  <c:v>Машиностроение</c:v>
                </c:pt>
                <c:pt idx="14">
                  <c:v>Розничная торговля</c:v>
                </c:pt>
                <c:pt idx="15">
                  <c:v>Табачная промышленность</c:v>
                </c:pt>
                <c:pt idx="16">
                  <c:v>Инжиниринг, промышленно-инфраструктурное стр-во</c:v>
                </c:pt>
                <c:pt idx="17">
                  <c:v>Энергосбытовая деятельность</c:v>
                </c:pt>
                <c:pt idx="18">
                  <c:v>ОПК и машиностроение</c:v>
                </c:pt>
                <c:pt idx="19">
                  <c:v>Оптовая торговля</c:v>
                </c:pt>
                <c:pt idx="20">
                  <c:v>Страхование</c:v>
                </c:pt>
                <c:pt idx="21">
                  <c:v>Автомобили</c:v>
                </c:pt>
                <c:pt idx="22">
                  <c:v>Агропромышленный комплекс</c:v>
                </c:pt>
                <c:pt idx="23">
                  <c:v>Добывающая промышленность</c:v>
                </c:pt>
                <c:pt idx="24">
                  <c:v>Информационные технологии</c:v>
                </c:pt>
                <c:pt idx="25">
                  <c:v>Пищевая промышленность</c:v>
                </c:pt>
              </c:strCache>
            </c:strRef>
          </c:cat>
          <c:val>
            <c:numRef>
              <c:f>'Индекс по отраслям'!$D$2:$D$27</c:f>
              <c:numCache>
                <c:formatCode>General</c:formatCode>
                <c:ptCount val="26"/>
                <c:pt idx="0">
                  <c:v>0.86</c:v>
                </c:pt>
                <c:pt idx="1">
                  <c:v>0.68</c:v>
                </c:pt>
                <c:pt idx="2">
                  <c:v>0.87</c:v>
                </c:pt>
                <c:pt idx="3">
                  <c:v>0.76</c:v>
                </c:pt>
                <c:pt idx="4">
                  <c:v>0.73</c:v>
                </c:pt>
                <c:pt idx="5">
                  <c:v>0.49</c:v>
                </c:pt>
                <c:pt idx="6">
                  <c:v>0.88</c:v>
                </c:pt>
                <c:pt idx="7" formatCode="0.00">
                  <c:v>0.8</c:v>
                </c:pt>
                <c:pt idx="8">
                  <c:v>0.64</c:v>
                </c:pt>
                <c:pt idx="9" formatCode="0.00">
                  <c:v>0.9</c:v>
                </c:pt>
                <c:pt idx="10">
                  <c:v>0.63</c:v>
                </c:pt>
                <c:pt idx="11">
                  <c:v>0.56000000000000005</c:v>
                </c:pt>
                <c:pt idx="12">
                  <c:v>0.18</c:v>
                </c:pt>
                <c:pt idx="13">
                  <c:v>0.54</c:v>
                </c:pt>
                <c:pt idx="14">
                  <c:v>0.49</c:v>
                </c:pt>
                <c:pt idx="15">
                  <c:v>0.26</c:v>
                </c:pt>
                <c:pt idx="16">
                  <c:v>0.49</c:v>
                </c:pt>
                <c:pt idx="17">
                  <c:v>0.21</c:v>
                </c:pt>
                <c:pt idx="18">
                  <c:v>0.17</c:v>
                </c:pt>
                <c:pt idx="19">
                  <c:v>0.22</c:v>
                </c:pt>
                <c:pt idx="20">
                  <c:v>0.04</c:v>
                </c:pt>
                <c:pt idx="21" formatCode="0.00">
                  <c:v>0</c:v>
                </c:pt>
                <c:pt idx="22" formatCode="0.00">
                  <c:v>0</c:v>
                </c:pt>
                <c:pt idx="23" formatCode="0.00">
                  <c:v>0</c:v>
                </c:pt>
                <c:pt idx="24" formatCode="0.00">
                  <c:v>0</c:v>
                </c:pt>
                <c:pt idx="25" formatCode="0.0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65-4AE2-B719-35566A75D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60275072"/>
        <c:axId val="160276864"/>
      </c:barChart>
      <c:catAx>
        <c:axId val="16027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276864"/>
        <c:crossesAt val="0"/>
        <c:auto val="1"/>
        <c:lblAlgn val="ctr"/>
        <c:lblOffset val="100"/>
        <c:noMultiLvlLbl val="0"/>
      </c:catAx>
      <c:valAx>
        <c:axId val="160276864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27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DA39E-2314-4293-B5D1-1CFA1E1D6CA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618819-32CD-4E51-BD79-B9C05E3B9FB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accent1">
                  <a:lumMod val="75000"/>
                </a:schemeClr>
              </a:solidFill>
            </a:rPr>
            <a:t>Декларация: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b="0" dirty="0">
              <a:solidFill>
                <a:schemeClr val="tx1"/>
              </a:solidFill>
            </a:rPr>
            <a:t>внимание компании к теме заявлено в общем виде</a:t>
          </a:r>
          <a:endParaRPr lang="ru-RU" b="0" dirty="0">
            <a:solidFill>
              <a:schemeClr val="tx1"/>
            </a:solidFill>
          </a:endParaRPr>
        </a:p>
      </dgm:t>
    </dgm:pt>
    <dgm:pt modelId="{B952C22D-DE43-40BE-8AAA-98B20EC52E6A}" type="parTrans" cxnId="{E84D6849-36A3-44DD-88A9-A62637D06308}">
      <dgm:prSet/>
      <dgm:spPr/>
      <dgm:t>
        <a:bodyPr/>
        <a:lstStyle/>
        <a:p>
          <a:endParaRPr lang="ru-RU"/>
        </a:p>
      </dgm:t>
    </dgm:pt>
    <dgm:pt modelId="{0C6BDC33-00FE-49A5-87B9-6B65CED71538}" type="sibTrans" cxnId="{E84D6849-36A3-44DD-88A9-A62637D06308}">
      <dgm:prSet/>
      <dgm:spPr/>
      <dgm:t>
        <a:bodyPr/>
        <a:lstStyle/>
        <a:p>
          <a:endParaRPr lang="ru-RU"/>
        </a:p>
      </dgm:t>
    </dgm:pt>
    <dgm:pt modelId="{2F84A28D-9E91-433A-A9E0-E5DA5E7CCA1F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75000"/>
                </a:schemeClr>
              </a:solidFill>
            </a:rPr>
            <a:t>Иллюстрация: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dirty="0"/>
            <a:t>конкретное направление работы в области КСО/УР иллюстрируется конкретными примерами. 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 </a:t>
          </a:r>
        </a:p>
      </dgm:t>
    </dgm:pt>
    <dgm:pt modelId="{85B1F9F5-C1BE-41B1-8526-0CD107CAB440}" type="parTrans" cxnId="{EE460D4D-D7E7-4A60-A710-2CBA49B8BD4D}">
      <dgm:prSet/>
      <dgm:spPr/>
      <dgm:t>
        <a:bodyPr/>
        <a:lstStyle/>
        <a:p>
          <a:endParaRPr lang="ru-RU"/>
        </a:p>
      </dgm:t>
    </dgm:pt>
    <dgm:pt modelId="{7202B97A-5BA2-45FE-947B-E6E1ACD59B42}" type="sibTrans" cxnId="{EE460D4D-D7E7-4A60-A710-2CBA49B8BD4D}">
      <dgm:prSet/>
      <dgm:spPr/>
      <dgm:t>
        <a:bodyPr/>
        <a:lstStyle/>
        <a:p>
          <a:endParaRPr lang="ru-RU"/>
        </a:p>
      </dgm:t>
    </dgm:pt>
    <dgm:pt modelId="{0FE8160D-CFC7-436B-9E54-0304AAB0D47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75000"/>
                </a:schemeClr>
              </a:solidFill>
            </a:rPr>
            <a:t>Отчетность:</a:t>
          </a:r>
          <a:r>
            <a:rPr lang="ru-RU" sz="18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dirty="0" err="1"/>
            <a:t>консолидиро</a:t>
          </a:r>
          <a:r>
            <a:rPr lang="ru-RU" sz="1800" dirty="0"/>
            <a:t>-ванные данные, отражающие ситуацию в масштабе всей компании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3EE49FFB-BC55-41FB-875D-7E90091FDE51}" type="parTrans" cxnId="{0B0219CB-1A73-48B9-BB21-B4230F24D3F1}">
      <dgm:prSet/>
      <dgm:spPr/>
      <dgm:t>
        <a:bodyPr/>
        <a:lstStyle/>
        <a:p>
          <a:endParaRPr lang="ru-RU"/>
        </a:p>
      </dgm:t>
    </dgm:pt>
    <dgm:pt modelId="{14A51E53-586D-4E45-AE99-3F4C72DDA38F}" type="sibTrans" cxnId="{0B0219CB-1A73-48B9-BB21-B4230F24D3F1}">
      <dgm:prSet/>
      <dgm:spPr/>
      <dgm:t>
        <a:bodyPr/>
        <a:lstStyle/>
        <a:p>
          <a:endParaRPr lang="ru-RU"/>
        </a:p>
      </dgm:t>
    </dgm:pt>
    <dgm:pt modelId="{151DCC1E-EA7C-4DD8-9316-271F82CC9C5F}" type="pres">
      <dgm:prSet presAssocID="{0C3DA39E-2314-4293-B5D1-1CFA1E1D6C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96804E-CC72-4D18-A718-17ABDB12A182}" type="pres">
      <dgm:prSet presAssocID="{1C618819-32CD-4E51-BD79-B9C05E3B9FB3}" presName="composite" presStyleCnt="0"/>
      <dgm:spPr/>
    </dgm:pt>
    <dgm:pt modelId="{D8431126-C86B-43C5-8D9A-3F4B6C0569BE}" type="pres">
      <dgm:prSet presAssocID="{1C618819-32CD-4E51-BD79-B9C05E3B9FB3}" presName="LShape" presStyleLbl="alignNode1" presStyleIdx="0" presStyleCnt="5"/>
      <dgm:spPr/>
    </dgm:pt>
    <dgm:pt modelId="{C0C2DF3B-45A3-4F4A-A161-24BA48BDC482}" type="pres">
      <dgm:prSet presAssocID="{1C618819-32CD-4E51-BD79-B9C05E3B9FB3}" presName="ParentText" presStyleLbl="revTx" presStyleIdx="0" presStyleCnt="3" custScaleX="107921" custLinFactNeighborX="3850" custLinFactNeighborY="1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72495-1F63-4ABB-A3C2-925A05261225}" type="pres">
      <dgm:prSet presAssocID="{1C618819-32CD-4E51-BD79-B9C05E3B9FB3}" presName="Triangle" presStyleLbl="alignNode1" presStyleIdx="1" presStyleCnt="5"/>
      <dgm:spPr/>
    </dgm:pt>
    <dgm:pt modelId="{19FFF662-3ADE-4833-8664-8667A052631F}" type="pres">
      <dgm:prSet presAssocID="{0C6BDC33-00FE-49A5-87B9-6B65CED71538}" presName="sibTrans" presStyleCnt="0"/>
      <dgm:spPr/>
    </dgm:pt>
    <dgm:pt modelId="{B13D31C3-6484-4531-93E0-5327CFCF1FF0}" type="pres">
      <dgm:prSet presAssocID="{0C6BDC33-00FE-49A5-87B9-6B65CED71538}" presName="space" presStyleCnt="0"/>
      <dgm:spPr/>
    </dgm:pt>
    <dgm:pt modelId="{9766179D-583E-4051-B19E-5FEB747B596B}" type="pres">
      <dgm:prSet presAssocID="{2F84A28D-9E91-433A-A9E0-E5DA5E7CCA1F}" presName="composite" presStyleCnt="0"/>
      <dgm:spPr/>
    </dgm:pt>
    <dgm:pt modelId="{D42EF3F1-1F94-4CB6-9C5E-7FE5B624928B}" type="pres">
      <dgm:prSet presAssocID="{2F84A28D-9E91-433A-A9E0-E5DA5E7CCA1F}" presName="LShape" presStyleLbl="alignNode1" presStyleIdx="2" presStyleCnt="5"/>
      <dgm:spPr/>
    </dgm:pt>
    <dgm:pt modelId="{DAA7513B-2F4A-40E3-92CD-18FFD592D88C}" type="pres">
      <dgm:prSet presAssocID="{2F84A28D-9E91-433A-A9E0-E5DA5E7CCA1F}" presName="ParentText" presStyleLbl="revTx" presStyleIdx="1" presStyleCnt="3" custScaleX="111288" custLinFactNeighborX="3266" custLinFactNeighborY="-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C7922-0A80-452E-A6C5-FD5BFB6D94A3}" type="pres">
      <dgm:prSet presAssocID="{2F84A28D-9E91-433A-A9E0-E5DA5E7CCA1F}" presName="Triangle" presStyleLbl="alignNode1" presStyleIdx="3" presStyleCnt="5"/>
      <dgm:spPr/>
    </dgm:pt>
    <dgm:pt modelId="{80081B2E-834C-41C2-81ED-B35B20BD517C}" type="pres">
      <dgm:prSet presAssocID="{7202B97A-5BA2-45FE-947B-E6E1ACD59B42}" presName="sibTrans" presStyleCnt="0"/>
      <dgm:spPr/>
    </dgm:pt>
    <dgm:pt modelId="{F03491D2-19A5-4266-9B11-AA0691568345}" type="pres">
      <dgm:prSet presAssocID="{7202B97A-5BA2-45FE-947B-E6E1ACD59B42}" presName="space" presStyleCnt="0"/>
      <dgm:spPr/>
    </dgm:pt>
    <dgm:pt modelId="{7B74E191-1AF9-4845-AAA4-8D980793F0F0}" type="pres">
      <dgm:prSet presAssocID="{0FE8160D-CFC7-436B-9E54-0304AAB0D47C}" presName="composite" presStyleCnt="0"/>
      <dgm:spPr/>
    </dgm:pt>
    <dgm:pt modelId="{CC5FC090-D613-44B0-BA5D-1C7BBC3A9369}" type="pres">
      <dgm:prSet presAssocID="{0FE8160D-CFC7-436B-9E54-0304AAB0D47C}" presName="LShape" presStyleLbl="alignNode1" presStyleIdx="4" presStyleCnt="5"/>
      <dgm:spPr/>
    </dgm:pt>
    <dgm:pt modelId="{C534A4CF-0741-4EC6-8D6B-11414919E716}" type="pres">
      <dgm:prSet presAssocID="{0FE8160D-CFC7-436B-9E54-0304AAB0D47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177B0-6CA6-4CCE-A97B-006046105951}" type="presOf" srcId="{0FE8160D-CFC7-436B-9E54-0304AAB0D47C}" destId="{C534A4CF-0741-4EC6-8D6B-11414919E716}" srcOrd="0" destOrd="0" presId="urn:microsoft.com/office/officeart/2009/3/layout/StepUpProcess"/>
    <dgm:cxn modelId="{EE460D4D-D7E7-4A60-A710-2CBA49B8BD4D}" srcId="{0C3DA39E-2314-4293-B5D1-1CFA1E1D6CA8}" destId="{2F84A28D-9E91-433A-A9E0-E5DA5E7CCA1F}" srcOrd="1" destOrd="0" parTransId="{85B1F9F5-C1BE-41B1-8526-0CD107CAB440}" sibTransId="{7202B97A-5BA2-45FE-947B-E6E1ACD59B42}"/>
    <dgm:cxn modelId="{0B0219CB-1A73-48B9-BB21-B4230F24D3F1}" srcId="{0C3DA39E-2314-4293-B5D1-1CFA1E1D6CA8}" destId="{0FE8160D-CFC7-436B-9E54-0304AAB0D47C}" srcOrd="2" destOrd="0" parTransId="{3EE49FFB-BC55-41FB-875D-7E90091FDE51}" sibTransId="{14A51E53-586D-4E45-AE99-3F4C72DDA38F}"/>
    <dgm:cxn modelId="{8BE32AC0-4FF2-4BD9-83FC-FB75EA21DE60}" type="presOf" srcId="{0C3DA39E-2314-4293-B5D1-1CFA1E1D6CA8}" destId="{151DCC1E-EA7C-4DD8-9316-271F82CC9C5F}" srcOrd="0" destOrd="0" presId="urn:microsoft.com/office/officeart/2009/3/layout/StepUpProcess"/>
    <dgm:cxn modelId="{D3F9763D-7A3C-47C7-B593-A70770577603}" type="presOf" srcId="{1C618819-32CD-4E51-BD79-B9C05E3B9FB3}" destId="{C0C2DF3B-45A3-4F4A-A161-24BA48BDC482}" srcOrd="0" destOrd="0" presId="urn:microsoft.com/office/officeart/2009/3/layout/StepUpProcess"/>
    <dgm:cxn modelId="{058FB8AE-5F6D-455F-8C5F-E4AAE2C180D4}" type="presOf" srcId="{2F84A28D-9E91-433A-A9E0-E5DA5E7CCA1F}" destId="{DAA7513B-2F4A-40E3-92CD-18FFD592D88C}" srcOrd="0" destOrd="0" presId="urn:microsoft.com/office/officeart/2009/3/layout/StepUpProcess"/>
    <dgm:cxn modelId="{E84D6849-36A3-44DD-88A9-A62637D06308}" srcId="{0C3DA39E-2314-4293-B5D1-1CFA1E1D6CA8}" destId="{1C618819-32CD-4E51-BD79-B9C05E3B9FB3}" srcOrd="0" destOrd="0" parTransId="{B952C22D-DE43-40BE-8AAA-98B20EC52E6A}" sibTransId="{0C6BDC33-00FE-49A5-87B9-6B65CED71538}"/>
    <dgm:cxn modelId="{7C9222E1-A345-4B95-9470-0CE08F74322B}" type="presParOf" srcId="{151DCC1E-EA7C-4DD8-9316-271F82CC9C5F}" destId="{C296804E-CC72-4D18-A718-17ABDB12A182}" srcOrd="0" destOrd="0" presId="urn:microsoft.com/office/officeart/2009/3/layout/StepUpProcess"/>
    <dgm:cxn modelId="{93A3724C-061B-43A0-B2EC-7E2D70DF476A}" type="presParOf" srcId="{C296804E-CC72-4D18-A718-17ABDB12A182}" destId="{D8431126-C86B-43C5-8D9A-3F4B6C0569BE}" srcOrd="0" destOrd="0" presId="urn:microsoft.com/office/officeart/2009/3/layout/StepUpProcess"/>
    <dgm:cxn modelId="{CE94B004-590D-40B7-A4EC-41318ED647BC}" type="presParOf" srcId="{C296804E-CC72-4D18-A718-17ABDB12A182}" destId="{C0C2DF3B-45A3-4F4A-A161-24BA48BDC482}" srcOrd="1" destOrd="0" presId="urn:microsoft.com/office/officeart/2009/3/layout/StepUpProcess"/>
    <dgm:cxn modelId="{0FDCB99B-235C-4F83-B59C-67097A6671E7}" type="presParOf" srcId="{C296804E-CC72-4D18-A718-17ABDB12A182}" destId="{31972495-1F63-4ABB-A3C2-925A05261225}" srcOrd="2" destOrd="0" presId="urn:microsoft.com/office/officeart/2009/3/layout/StepUpProcess"/>
    <dgm:cxn modelId="{64E3284C-FADA-4870-86B9-3E8BF577383D}" type="presParOf" srcId="{151DCC1E-EA7C-4DD8-9316-271F82CC9C5F}" destId="{19FFF662-3ADE-4833-8664-8667A052631F}" srcOrd="1" destOrd="0" presId="urn:microsoft.com/office/officeart/2009/3/layout/StepUpProcess"/>
    <dgm:cxn modelId="{290E5C68-B155-4F4F-B27E-45C349CAC342}" type="presParOf" srcId="{19FFF662-3ADE-4833-8664-8667A052631F}" destId="{B13D31C3-6484-4531-93E0-5327CFCF1FF0}" srcOrd="0" destOrd="0" presId="urn:microsoft.com/office/officeart/2009/3/layout/StepUpProcess"/>
    <dgm:cxn modelId="{F3540E61-120C-4F60-A143-410E4084E4A3}" type="presParOf" srcId="{151DCC1E-EA7C-4DD8-9316-271F82CC9C5F}" destId="{9766179D-583E-4051-B19E-5FEB747B596B}" srcOrd="2" destOrd="0" presId="urn:microsoft.com/office/officeart/2009/3/layout/StepUpProcess"/>
    <dgm:cxn modelId="{BA9F8F9F-EE83-47F9-8C26-1E069C286D00}" type="presParOf" srcId="{9766179D-583E-4051-B19E-5FEB747B596B}" destId="{D42EF3F1-1F94-4CB6-9C5E-7FE5B624928B}" srcOrd="0" destOrd="0" presId="urn:microsoft.com/office/officeart/2009/3/layout/StepUpProcess"/>
    <dgm:cxn modelId="{BEF5CACA-75DD-4367-BE96-7AEDDAE06BC8}" type="presParOf" srcId="{9766179D-583E-4051-B19E-5FEB747B596B}" destId="{DAA7513B-2F4A-40E3-92CD-18FFD592D88C}" srcOrd="1" destOrd="0" presId="urn:microsoft.com/office/officeart/2009/3/layout/StepUpProcess"/>
    <dgm:cxn modelId="{3B73F1D4-4C76-449A-8573-43516588BB51}" type="presParOf" srcId="{9766179D-583E-4051-B19E-5FEB747B596B}" destId="{F2DC7922-0A80-452E-A6C5-FD5BFB6D94A3}" srcOrd="2" destOrd="0" presId="urn:microsoft.com/office/officeart/2009/3/layout/StepUpProcess"/>
    <dgm:cxn modelId="{82B9E7E3-60E3-4EF1-8120-22AAEA26052A}" type="presParOf" srcId="{151DCC1E-EA7C-4DD8-9316-271F82CC9C5F}" destId="{80081B2E-834C-41C2-81ED-B35B20BD517C}" srcOrd="3" destOrd="0" presId="urn:microsoft.com/office/officeart/2009/3/layout/StepUpProcess"/>
    <dgm:cxn modelId="{4F5D9E2C-761F-449F-8CB8-61739B48F9B4}" type="presParOf" srcId="{80081B2E-834C-41C2-81ED-B35B20BD517C}" destId="{F03491D2-19A5-4266-9B11-AA0691568345}" srcOrd="0" destOrd="0" presId="urn:microsoft.com/office/officeart/2009/3/layout/StepUpProcess"/>
    <dgm:cxn modelId="{ED3E22FF-E7AB-4BC2-B436-337310E8D181}" type="presParOf" srcId="{151DCC1E-EA7C-4DD8-9316-271F82CC9C5F}" destId="{7B74E191-1AF9-4845-AAA4-8D980793F0F0}" srcOrd="4" destOrd="0" presId="urn:microsoft.com/office/officeart/2009/3/layout/StepUpProcess"/>
    <dgm:cxn modelId="{FD776ADB-C0D7-42B0-8F06-4D53DD29B937}" type="presParOf" srcId="{7B74E191-1AF9-4845-AAA4-8D980793F0F0}" destId="{CC5FC090-D613-44B0-BA5D-1C7BBC3A9369}" srcOrd="0" destOrd="0" presId="urn:microsoft.com/office/officeart/2009/3/layout/StepUpProcess"/>
    <dgm:cxn modelId="{6CBC63AD-5316-4FD4-986A-5E5ABE0E13DA}" type="presParOf" srcId="{7B74E191-1AF9-4845-AAA4-8D980793F0F0}" destId="{C534A4CF-0741-4EC6-8D6B-11414919E71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31126-C86B-43C5-8D9A-3F4B6C0569BE}">
      <dsp:nvSpPr>
        <dsp:cNvPr id="0" name=""/>
        <dsp:cNvSpPr/>
      </dsp:nvSpPr>
      <dsp:spPr>
        <a:xfrm rot="5400000">
          <a:off x="375429" y="871338"/>
          <a:ext cx="1122026" cy="1867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2DF3B-45A3-4F4A-A161-24BA48BDC482}">
      <dsp:nvSpPr>
        <dsp:cNvPr id="0" name=""/>
        <dsp:cNvSpPr/>
      </dsp:nvSpPr>
      <dsp:spPr>
        <a:xfrm>
          <a:off x="186272" y="1451753"/>
          <a:ext cx="1819076" cy="147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</a:rPr>
            <a:t>Декларация: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b="0" kern="1200" dirty="0">
              <a:solidFill>
                <a:schemeClr val="tx1"/>
              </a:solidFill>
            </a:rPr>
            <a:t>внимание компании к теме заявлено в общем виде</a:t>
          </a:r>
          <a:endParaRPr lang="ru-RU" b="0" kern="1200" dirty="0">
            <a:solidFill>
              <a:schemeClr val="tx1"/>
            </a:solidFill>
          </a:endParaRPr>
        </a:p>
      </dsp:txBody>
      <dsp:txXfrm>
        <a:off x="186272" y="1451753"/>
        <a:ext cx="1819076" cy="1477494"/>
      </dsp:txXfrm>
    </dsp:sp>
    <dsp:sp modelId="{31972495-1F63-4ABB-A3C2-925A05261225}">
      <dsp:nvSpPr>
        <dsp:cNvPr id="0" name=""/>
        <dsp:cNvSpPr/>
      </dsp:nvSpPr>
      <dsp:spPr>
        <a:xfrm>
          <a:off x="1555666" y="733885"/>
          <a:ext cx="318030" cy="3180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EF3F1-1F94-4CB6-9C5E-7FE5B624928B}">
      <dsp:nvSpPr>
        <dsp:cNvPr id="0" name=""/>
        <dsp:cNvSpPr/>
      </dsp:nvSpPr>
      <dsp:spPr>
        <a:xfrm rot="5400000">
          <a:off x="2505643" y="360733"/>
          <a:ext cx="1122026" cy="1867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7513B-2F4A-40E3-92CD-18FFD592D88C}">
      <dsp:nvSpPr>
        <dsp:cNvPr id="0" name=""/>
        <dsp:cNvSpPr/>
      </dsp:nvSpPr>
      <dsp:spPr>
        <a:xfrm>
          <a:off x="2278267" y="917612"/>
          <a:ext cx="1875829" cy="147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</a:rPr>
            <a:t>Иллюстрация: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kern="1200" dirty="0"/>
            <a:t>конкретное направление работы в области КСО/УР иллюстрируется конкретными примерами. 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</a:p>
      </dsp:txBody>
      <dsp:txXfrm>
        <a:off x="2278267" y="917612"/>
        <a:ext cx="1875829" cy="1477494"/>
      </dsp:txXfrm>
    </dsp:sp>
    <dsp:sp modelId="{F2DC7922-0A80-452E-A6C5-FD5BFB6D94A3}">
      <dsp:nvSpPr>
        <dsp:cNvPr id="0" name=""/>
        <dsp:cNvSpPr/>
      </dsp:nvSpPr>
      <dsp:spPr>
        <a:xfrm>
          <a:off x="3685881" y="223280"/>
          <a:ext cx="318030" cy="31803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FC090-D613-44B0-BA5D-1C7BBC3A9369}">
      <dsp:nvSpPr>
        <dsp:cNvPr id="0" name=""/>
        <dsp:cNvSpPr/>
      </dsp:nvSpPr>
      <dsp:spPr>
        <a:xfrm rot="5400000">
          <a:off x="4635858" y="-149871"/>
          <a:ext cx="1122026" cy="186702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4A4CF-0741-4EC6-8D6B-11414919E716}">
      <dsp:nvSpPr>
        <dsp:cNvPr id="0" name=""/>
        <dsp:cNvSpPr/>
      </dsp:nvSpPr>
      <dsp:spPr>
        <a:xfrm>
          <a:off x="4448564" y="407967"/>
          <a:ext cx="1685562" cy="1477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</a:rPr>
            <a:t>Отчетность:</a:t>
          </a:r>
          <a:r>
            <a:rPr lang="ru-RU" sz="18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800" kern="1200" dirty="0" err="1"/>
            <a:t>консолидиро</a:t>
          </a:r>
          <a:r>
            <a:rPr lang="ru-RU" sz="1800" kern="1200" dirty="0"/>
            <a:t>-ванные данные, отражающие ситуацию в масштабе всей компании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48564" y="407967"/>
        <a:ext cx="1685562" cy="1477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0.6438</cdr:x>
      <cdr:y>0.16601</cdr:y>
    </cdr:from>
    <cdr:to>
      <cdr:x>0.6438</cdr:x>
      <cdr:y>0.89124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A7E0CF51-CC7C-467F-A73E-6E81F9BCFE41}"/>
            </a:ext>
          </a:extLst>
        </cdr:cNvPr>
        <cdr:cNvCxnSpPr/>
      </cdr:nvCxnSpPr>
      <cdr:spPr>
        <a:xfrm xmlns:a="http://schemas.openxmlformats.org/drawingml/2006/main">
          <a:off x="4073768" y="908451"/>
          <a:ext cx="0" cy="396849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>
              <a:lumMod val="60000"/>
              <a:lumOff val="4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F0179-3DCA-411B-87BE-ADBC0AEEBAB5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0BD83-7F83-4D12-B871-D9E0DF7FA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7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19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09818BD-D74A-4767-BFC7-68286AC2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86936"/>
              </p:ext>
            </p:extLst>
          </p:nvPr>
        </p:nvGraphicFramePr>
        <p:xfrm>
          <a:off x="584996" y="4784835"/>
          <a:ext cx="4657563" cy="5091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654">
                  <a:extLst>
                    <a:ext uri="{9D8B030D-6E8A-4147-A177-3AD203B41FA5}">
                      <a16:colId xmlns="" xmlns:a16="http://schemas.microsoft.com/office/drawing/2014/main" val="1823592445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727863209"/>
                    </a:ext>
                  </a:extLst>
                </a:gridCol>
                <a:gridCol w="2366009">
                  <a:extLst>
                    <a:ext uri="{9D8B030D-6E8A-4147-A177-3AD203B41FA5}">
                      <a16:colId xmlns="" xmlns:a16="http://schemas.microsoft.com/office/drawing/2014/main" val="3972436420"/>
                    </a:ext>
                  </a:extLst>
                </a:gridCol>
              </a:tblGrid>
              <a:tr h="348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Отрасль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компаний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Компания-отраслевой лидер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1960245959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Автомобили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3377536125"/>
                  </a:ext>
                </a:extLst>
              </a:tr>
              <a:tr h="290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Агропромышленный комплекс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552167141"/>
                  </a:ext>
                </a:extLst>
              </a:tr>
              <a:tr h="290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Информационные технологии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3743900127"/>
                  </a:ext>
                </a:extLst>
              </a:tr>
              <a:tr h="19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Пищевая промышленность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629632825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Страхование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СОГАЗ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2708958223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Оптовая торговля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"ПРОТЕК", группа компаний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2868732614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ОПК и машиностроение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"Вертолеты России"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1765951241"/>
                  </a:ext>
                </a:extLst>
              </a:tr>
              <a:tr h="218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Энергосбытовая деятельность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"ТНС ЭНЕРГО", группа компаний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302929138"/>
                  </a:ext>
                </a:extLst>
              </a:tr>
              <a:tr h="393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Инжиниринг, промышленно-инфраструктурное </a:t>
                      </a:r>
                      <a:r>
                        <a:rPr lang="ru-RU" sz="900" b="0" dirty="0" err="1">
                          <a:effectLst/>
                        </a:rPr>
                        <a:t>стр</a:t>
                      </a:r>
                      <a:r>
                        <a:rPr lang="ru-RU" sz="900" b="0" dirty="0">
                          <a:effectLst/>
                        </a:rPr>
                        <a:t>-во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</a:t>
                      </a:r>
                      <a:r>
                        <a:rPr lang="ru-RU" sz="900" dirty="0" err="1">
                          <a:effectLst/>
                        </a:rPr>
                        <a:t>Мостотрест</a:t>
                      </a:r>
                      <a:r>
                        <a:rPr lang="ru-RU" sz="900" dirty="0">
                          <a:effectLst/>
                        </a:rPr>
                        <a:t>"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1527932814"/>
                  </a:ext>
                </a:extLst>
              </a:tr>
              <a:tr h="19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Табачная промышленность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ФМИ Россия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808687263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Розничная торговля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X5 Retail Group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1804459991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Машиностроение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КАМАЗ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2495034434"/>
                  </a:ext>
                </a:extLst>
              </a:tr>
              <a:tr h="19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Девелопмент и строительство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ГК "ПИК"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4143996326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Банки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Сбербанк России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963822644"/>
                  </a:ext>
                </a:extLst>
              </a:tr>
              <a:tr h="19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Многоотраслевые холдинги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"Росатом", госкорпорация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4276945933"/>
                  </a:ext>
                </a:extLst>
              </a:tr>
              <a:tr h="293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Нефтяная и нефтегазовая промышленность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ЛУКОЙЛ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2384272980"/>
                  </a:ext>
                </a:extLst>
              </a:tr>
              <a:tr h="19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Телекоммуникации и связь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"Система", АФК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4069492060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Транспорт и логистика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"Аэрофлот"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2630206687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Цветная металлургия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"Норильский никель"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710354774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Финансы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Внешэкономбанк (ВЭБ.РФ)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3738456576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Электроэнергетика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"Интер РАО"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1855532054"/>
                  </a:ext>
                </a:extLst>
              </a:tr>
              <a:tr h="281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Химическая и нефтехимическая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СИБУР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4165777612"/>
                  </a:ext>
                </a:extLst>
              </a:tr>
              <a:tr h="142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Черная металлургия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"Северсталь"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955146494"/>
                  </a:ext>
                </a:extLst>
              </a:tr>
              <a:tr h="290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Угольная промышленность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СУЭК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34" marR="34234" marT="0" marB="0"/>
                </a:tc>
                <a:extLst>
                  <a:ext uri="{0D108BD9-81ED-4DB2-BD59-A6C34878D82A}">
                    <a16:rowId xmlns="" xmlns:a16="http://schemas.microsoft.com/office/drawing/2014/main" val="331551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89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8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74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40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EAD132-001D-45FD-BF85-CE740DC42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16" y="4784835"/>
            <a:ext cx="4620768" cy="3896749"/>
          </a:xfrm>
          <a:prstGeom prst="rect">
            <a:avLst/>
          </a:prstGeom>
        </p:spPr>
      </p:pic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6117" y="4784834"/>
            <a:ext cx="5964236" cy="46588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42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46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1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2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95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1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9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4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1. </a:t>
            </a:r>
            <a:r>
              <a:rPr lang="ru-RU" sz="1600" b="1" dirty="0"/>
              <a:t>К диаграмме. </a:t>
            </a:r>
            <a:r>
              <a:rPr lang="ru-RU" sz="1600" dirty="0"/>
              <a:t>Незначительность доли темы «Социальные инвестиции» в этом распределении объясняется как тем, что здесь не так много количественных индикаторов, так и тем, что даже  имеющиеся индикаторы прока раскрываются неактивно. Так, раскрывая данные о суммах, направленных на благотворительность, часто не приводят данные, показывающие результативность, или приводят их фрагментарно, по отдельным проектам.</a:t>
            </a:r>
          </a:p>
          <a:p>
            <a:r>
              <a:rPr lang="ru-RU" sz="1600" dirty="0"/>
              <a:t>2.</a:t>
            </a:r>
            <a:r>
              <a:rPr lang="ru-RU" sz="1600" b="1" dirty="0"/>
              <a:t>К уровням раскрытия – </a:t>
            </a:r>
            <a:r>
              <a:rPr lang="ru-RU" sz="1600" dirty="0"/>
              <a:t>строго говоря, действительно  раскрытым может считаться только показатель уровня «Отчетность». Однако, так как нефинансовая отчетность еще находится в стадии становления, мы условно относим к раскрываемым показатели, по которым приводится фрагментарная или описательная информация.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4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0BD83-7F83-4D12-B871-D9E0DF7FA5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4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63A66-FD7B-4466-BD13-1354ADB60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6AFE582-F472-4EF7-9C0D-0F8BFF6F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BBFEF-E80C-451F-ACCC-58B00502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20D-48BA-4C07-8F48-40AF1511A06A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D5D0E4-63B7-4B5A-A17E-6D917924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CBD21A-C3FA-4566-9549-60650672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6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C42E1A-1571-45AC-B862-49DB1B17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1A6032D-032A-4E79-95B2-F72EA9DD0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7E08DF-1B57-49E8-BBA2-5F9189E0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59EC-145F-443F-A7A4-628079716F80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A3E324-3BAC-485B-9922-FDAD081D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019F76-978E-42A3-BF1F-AC6F03B6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EB8399-328D-4D8F-8C65-4D1DAE8F4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5A708FF-33DA-4DE4-8DD3-AB807897C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BBE630-D595-437C-8EC6-4859860D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5C93-07C2-4F66-A321-A1FBD6A4577C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5F3DFC-017B-418A-BB6D-D2F9D92C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1D7E66-62C0-4E57-BEE4-9FCDDF0A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33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784678-4DF9-4305-BDA8-597EB1F9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7681CB-7028-4D82-A88D-EEFD6A18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F04A77-FD0E-450A-91B1-3A2C15C9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C421-9736-43F7-8498-E1C3A8376EE7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2A9270-10F4-4AC4-96A5-61761137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51E75C-1169-4B51-AA15-F6BE6B06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72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DA30D2-95C2-4C3A-B52B-576B2913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CEF3C7-B732-4178-8037-844114D2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8592E0-5687-42A8-8044-FE1ACEDF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8BF1-4297-4160-99A7-61C8C040002B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C01836-A3AA-474D-B5DC-806776F4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0A1082-204E-4992-B984-0C43E372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29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D77F7B-5CAC-4017-AB7D-C14C769B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59896F-78D1-4B3E-8C0A-B26613EF6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7AAE0A-6733-43A7-8947-F134B3D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3985F6-C6F8-49AD-A6F6-E7F8615A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9153-38D7-4FB3-B3D5-D9A05529F59F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94353B-1C80-4CDD-B71F-7EAB4945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56A6DB-2A61-4E58-AE5F-ADB702B6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1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C619E9-241C-4F90-A09A-8D741440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C4AD8E-CDFE-46BA-8420-5A1BA410B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113D5B-2D45-4570-9F81-AA8F351DF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9BEEDF1-2F14-40D6-B84D-D87A9C186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26E643E-2B6F-431C-8F48-1A8C57909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41E350C-7EF7-4658-8EE5-C14E9FC2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C944-B678-4106-BE12-C06CEE7BEE7C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9B7D31-12D3-49E0-B4CC-1AF1D2A0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1B2C717-9A51-4836-B183-BB8E6A92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49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83D567-ACD5-44C6-B5F7-150FAF4D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BC7791B-3631-45E1-9508-0E65DB1C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7910-D0A6-40B2-9E5C-ACA770A17CF7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2C4C819-CF43-4F16-9BF4-FC946E02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37E00C9-898D-42F2-A90C-727ED295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82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7CBCFFE-6CCC-4F22-AFD3-33BA1466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1F89-5E61-4321-96C1-A22DC62A347C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DFE2AD5-E377-4A74-A5F7-56A215DD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0DADA97-85EB-4909-87AC-12AD8C22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13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507EF2-4414-4AE3-A350-E5074099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40434-0DF5-48B0-8236-F508E8461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0770E92-98F7-487F-9403-0A6E55A0A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EA64B40-1835-41A6-8AC8-99189A25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FC03-B777-4F21-AD72-A883B2FE1C1C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758697C-6A32-45B6-9DF5-EAEDE37B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56B417-93AB-4D53-AC09-0B86D839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450E5-118A-425F-B01E-EDFFE030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ACDA8C0-22A2-4EB4-8346-F121AB02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A3BFC20-A4BC-4146-8CF3-249C4BFB3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72EDE5-037D-433F-B056-736C13A1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9C8F-A499-4C69-BAFF-A5BCCB6B8E63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0ABDDDC-0CC1-480B-9F56-D39F81FA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90AA7E8-2B59-4898-9521-52201406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1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7D9A70-1FB4-4B8C-8867-5D228E3F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E878C0-8CEF-4E1C-A873-461B2FF29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A9E1F4-B424-407F-A267-3305F5F89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BACE-356A-41A3-A28A-69D8B0E01D39}" type="datetime1">
              <a:rPr lang="ru-RU" smtClean="0"/>
              <a:t>11.12.2019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D5F4FE-A355-447B-AA55-CE657A415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BD0C3C-1A8E-48CF-A637-8512FDC68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A838-FA7F-4410-BD38-70905F686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7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ex.com/ru/index/MRR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ingexchange.com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466" y="4589135"/>
            <a:ext cx="10845317" cy="1783005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200" b="1" dirty="0">
                <a:solidFill>
                  <a:schemeClr val="accent1">
                    <a:lumMod val="75000"/>
                  </a:schemeClr>
                </a:solidFill>
              </a:rPr>
              <a:t>Елена Феоктистова – </a:t>
            </a:r>
            <a:r>
              <a:rPr lang="ru-RU" sz="4200" dirty="0">
                <a:solidFill>
                  <a:schemeClr val="accent1">
                    <a:lumMod val="75000"/>
                  </a:schemeClr>
                </a:solidFill>
              </a:rPr>
              <a:t>Управляющий Директор по корпоративной ответственности, устойчивому развитию и социальному предпринимательству, заместитель председателя Комитета РСПП по корпоративной социальной ответственности и устойчивому развитию</a:t>
            </a:r>
          </a:p>
          <a:p>
            <a:pPr algn="l"/>
            <a:r>
              <a:rPr lang="ru-RU" sz="4200" b="1" dirty="0">
                <a:solidFill>
                  <a:schemeClr val="accent1">
                    <a:lumMod val="75000"/>
                  </a:schemeClr>
                </a:solidFill>
              </a:rPr>
              <a:t>Наталья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</a:rPr>
              <a:t>Хонякова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4200" dirty="0">
                <a:solidFill>
                  <a:schemeClr val="accent1">
                    <a:lumMod val="75000"/>
                  </a:schemeClr>
                </a:solidFill>
              </a:rPr>
              <a:t>Руководитель группы по разработке Индексов РСПП по устойчивому развитию Комитета по корпоративной социальной ответственности  и устойчивому развитию, международный эксперт</a:t>
            </a: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  <a:p>
            <a:pPr algn="l"/>
            <a:endParaRPr lang="ru-RU" sz="2000" b="1" cap="all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8" y="57944"/>
            <a:ext cx="3202688" cy="12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0056" y="6002808"/>
            <a:ext cx="496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b="1" cap="all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en-US" b="1" cap="all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ru-RU" b="1" cap="all" dirty="0">
                <a:solidFill>
                  <a:schemeClr val="bg1">
                    <a:lumMod val="65000"/>
                  </a:schemeClr>
                </a:solidFill>
              </a:rPr>
              <a:t>.2019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9B5D82B6-66CB-4D5B-81F3-992695346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44663"/>
              </p:ext>
            </p:extLst>
          </p:nvPr>
        </p:nvGraphicFramePr>
        <p:xfrm>
          <a:off x="868466" y="1417825"/>
          <a:ext cx="10845316" cy="1822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5316">
                  <a:extLst>
                    <a:ext uri="{9D8B030D-6E8A-4147-A177-3AD203B41FA5}">
                      <a16:colId xmlns="" xmlns:a16="http://schemas.microsoft.com/office/drawing/2014/main" val="2314436881"/>
                    </a:ext>
                  </a:extLst>
                </a:gridCol>
              </a:tblGrid>
              <a:tr h="1822556">
                <a:tc>
                  <a:txBody>
                    <a:bodyPr/>
                    <a:lstStyle/>
                    <a:p>
                      <a:pPr marR="358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spc="25" dirty="0">
                          <a:effectLst/>
                        </a:rPr>
                        <a:t> </a:t>
                      </a:r>
                      <a:endParaRPr lang="ru-RU" sz="2600" kern="1400" spc="25" dirty="0">
                        <a:effectLst/>
                      </a:endParaRPr>
                    </a:p>
                    <a:p>
                      <a:pPr marL="269875" marR="3587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400" cap="all" spc="25" baseline="0" dirty="0">
                          <a:effectLst/>
                        </a:rPr>
                        <a:t>Индексы РСПП в области устойчивого развития, корпоративной ответственности и отчетности</a:t>
                      </a:r>
                      <a:r>
                        <a:rPr lang="en-US" sz="2800" kern="1400" cap="all" spc="25" baseline="0" dirty="0">
                          <a:effectLst/>
                        </a:rPr>
                        <a:t> </a:t>
                      </a:r>
                      <a:r>
                        <a:rPr lang="ru-RU" sz="2800" kern="1400" cap="all" spc="25" baseline="0" dirty="0">
                          <a:effectLst/>
                        </a:rPr>
                        <a:t>– 2019</a:t>
                      </a:r>
                      <a:endParaRPr lang="ru-RU" sz="2800" b="1" kern="0" cap="all" baseline="0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6380293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0520E84-3157-4944-97DA-FD68B3C963B3}"/>
              </a:ext>
            </a:extLst>
          </p:cNvPr>
          <p:cNvSpPr/>
          <p:nvPr/>
        </p:nvSpPr>
        <p:spPr>
          <a:xfrm>
            <a:off x="868466" y="3240381"/>
            <a:ext cx="1080537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90488" algn="l"/>
              </a:tabLs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Проект поддерживается </a:t>
            </a:r>
            <a:r>
              <a:rPr lang="ru-RU" sz="2000" b="1" dirty="0">
                <a:solidFill>
                  <a:srgbClr val="C00000"/>
                </a:solidFill>
              </a:rPr>
              <a:t>Комитетом РСПП 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 корпоративной социальной ответственности  и устойчивому развитию и </a:t>
            </a:r>
            <a:r>
              <a:rPr lang="ru-RU" sz="2000" b="1" dirty="0">
                <a:solidFill>
                  <a:srgbClr val="C00000"/>
                </a:solidFill>
              </a:rPr>
              <a:t>Советом РСПП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 нефинансовой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77941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EC589-C4EF-4CF7-921A-3B1AFCAA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248900" cy="5683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Отраслевой срез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8617022-BBEA-411B-BC0B-B80C63FD8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8624" y="828675"/>
            <a:ext cx="3782303" cy="5348288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r>
              <a:rPr lang="ru-RU" sz="1600" dirty="0"/>
              <a:t>Диаграмма отражает картину в рамках выборки (100 крупнейших компаний), в которой отрасли представлены неполно и неравномерно (уголь – одна компания, нефтяная и нефтегазовая промышленность – 14). Однако, учитывая, что практика отчетности по УР</a:t>
            </a:r>
            <a:r>
              <a:rPr lang="en-US" sz="1600" dirty="0"/>
              <a:t>/</a:t>
            </a:r>
            <a:r>
              <a:rPr lang="ru-RU" sz="1600" dirty="0"/>
              <a:t>КСО сосредоточена пока в основном именно в кругу крупнейших компаний, эта картина в определенной степени отражает общую ситуацию: достаточно отчетливо выделяются отрасли, где показателям УР</a:t>
            </a:r>
            <a:r>
              <a:rPr lang="en-US" sz="1600" dirty="0"/>
              <a:t>/</a:t>
            </a:r>
            <a:r>
              <a:rPr lang="ru-RU" sz="1600" dirty="0"/>
              <a:t>КСО уделяется серьезное внимание.</a:t>
            </a:r>
          </a:p>
          <a:p>
            <a:r>
              <a:rPr lang="ru-RU" sz="1600" dirty="0"/>
              <a:t>При этом в рамках одной отрасли может быть заметное различие в политике и практике компаний в области раскрытия этой информации.</a:t>
            </a:r>
          </a:p>
          <a:p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A76926E6-8146-4C5D-9E8F-C5C1B09E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CBC9B07-9D1B-4559-B238-C511532D6322}"/>
              </a:ext>
            </a:extLst>
          </p:cNvPr>
          <p:cNvSpPr/>
          <p:nvPr/>
        </p:nvSpPr>
        <p:spPr>
          <a:xfrm>
            <a:off x="1047104" y="6265068"/>
            <a:ext cx="158496" cy="912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1D9B99-28F2-4B66-8124-1F951E501F16}"/>
              </a:ext>
            </a:extLst>
          </p:cNvPr>
          <p:cNvSpPr txBox="1"/>
          <p:nvPr/>
        </p:nvSpPr>
        <p:spPr>
          <a:xfrm>
            <a:off x="1263512" y="6141193"/>
            <a:ext cx="3636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Среднее значение индекса по всей выборке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CAD88737-5740-4D44-AF16-E3DAC147764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2100025"/>
              </p:ext>
            </p:extLst>
          </p:nvPr>
        </p:nvGraphicFramePr>
        <p:xfrm>
          <a:off x="361072" y="664317"/>
          <a:ext cx="7582778" cy="547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404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9CF07-0D4B-4CCF-BBE9-99D85454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36525"/>
            <a:ext cx="11677650" cy="69268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Значения индекса «Ответственность и открытость» по темам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464A196-D63D-4A5D-9330-AD0724CA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592EB2-5FE3-4FA6-AC80-772DAEFCF791}"/>
              </a:ext>
            </a:extLst>
          </p:cNvPr>
          <p:cNvSpPr txBox="1"/>
          <p:nvPr/>
        </p:nvSpPr>
        <p:spPr>
          <a:xfrm>
            <a:off x="7253288" y="1012032"/>
            <a:ext cx="4638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Несмотря на общее снижение  индекса по отношению к прошлому году, с учетом более значительного отрезка времени, говорить об этом как о тренде оснований нет – ни по одной теме индекс не упал до уровня 2017 г. 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Очевидно, что колебания индекса требуют более длительного наблюдения и подробного анализа.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рамках всей выборки наиболее устойчив индекс по таким темам, как экология и отношения с персоналом.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Направления будущего роста?</a:t>
            </a:r>
          </a:p>
          <a:p>
            <a:pPr marL="266700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группе А, которая в определенной степени служит ориентиром, в 2019 отмечается рост значения индекса по темам «Экологические аспекты» и  «Экономические аспекты».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0B692011-9667-48EE-9A58-189F313FF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740262"/>
              </p:ext>
            </p:extLst>
          </p:nvPr>
        </p:nvGraphicFramePr>
        <p:xfrm>
          <a:off x="695324" y="1012032"/>
          <a:ext cx="6515102" cy="301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B4CC7FFF-F8CA-48C7-BA3D-1EBBD8C0B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556053"/>
              </p:ext>
            </p:extLst>
          </p:nvPr>
        </p:nvGraphicFramePr>
        <p:xfrm>
          <a:off x="695324" y="4143376"/>
          <a:ext cx="65151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779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99916317"/>
              </p:ext>
            </p:extLst>
          </p:nvPr>
        </p:nvGraphicFramePr>
        <p:xfrm>
          <a:off x="511024" y="944317"/>
          <a:ext cx="5031317" cy="359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3773751" imgH="2694666" progId="Excel.Chart.8">
                  <p:embed/>
                </p:oleObj>
              </mc:Choice>
              <mc:Fallback>
                <p:oleObj r:id="rId4" imgW="3773751" imgH="269466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24" y="944317"/>
                        <a:ext cx="5031317" cy="3598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0152"/>
            <a:ext cx="5102357" cy="1224136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tx2"/>
                </a:solidFill>
              </a:rPr>
              <a:t>Россия на фоне четырех стран-лидеров по нефинансовой отчетности</a:t>
            </a: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6411383" y="467266"/>
            <a:ext cx="5088467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700" b="1" dirty="0">
                <a:solidFill>
                  <a:schemeClr val="tx2"/>
                </a:solidFill>
              </a:rPr>
              <a:t>Россия на фоне европейских стран и стран БРИКС</a:t>
            </a:r>
          </a:p>
        </p:txBody>
      </p:sp>
      <p:graphicFrame>
        <p:nvGraphicFramePr>
          <p:cNvPr id="11269" name="Объект 9"/>
          <p:cNvGraphicFramePr>
            <a:graphicFrameLocks noGrp="1"/>
          </p:cNvGraphicFramePr>
          <p:nvPr>
            <p:ph sz="half" idx="4294967295"/>
          </p:nvPr>
        </p:nvGraphicFramePr>
        <p:xfrm>
          <a:off x="6220885" y="1532467"/>
          <a:ext cx="5429249" cy="448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7" imgW="4072481" imgH="3359187" progId="Excel.Chart.8">
                  <p:embed/>
                </p:oleObj>
              </mc:Choice>
              <mc:Fallback>
                <p:oleObj r:id="rId7" imgW="4072481" imgH="335918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885" y="1532467"/>
                        <a:ext cx="5429249" cy="4485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371516"/>
              </p:ext>
            </p:extLst>
          </p:nvPr>
        </p:nvGraphicFramePr>
        <p:xfrm>
          <a:off x="0" y="3744383"/>
          <a:ext cx="6330951" cy="311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10" imgW="4749196" imgH="2341067" progId="Excel.Chart.8">
                  <p:embed/>
                </p:oleObj>
              </mc:Choice>
              <mc:Fallback>
                <p:oleObj r:id="rId10" imgW="4749196" imgH="23410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44383"/>
                        <a:ext cx="6330951" cy="3113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0767" y="1221317"/>
            <a:ext cx="364837" cy="4001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426258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F4B9CEB-FDE2-4847-AD6C-24A24B06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81643"/>
            <a:ext cx="10399432" cy="106952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30" cap="all" dirty="0">
                <a:solidFill>
                  <a:srgbClr val="002060"/>
                </a:solidFill>
              </a:rPr>
              <a:t/>
            </a:r>
            <a:br>
              <a:rPr lang="ru-RU" sz="3230" cap="all" dirty="0">
                <a:solidFill>
                  <a:srgbClr val="002060"/>
                </a:solidFill>
              </a:rPr>
            </a:br>
            <a:r>
              <a:rPr lang="ru-RU" sz="2400" b="1" cap="all" dirty="0">
                <a:solidFill>
                  <a:srgbClr val="002060"/>
                </a:solidFill>
              </a:rPr>
              <a:t>индекс  «вектор устойчивого развития»: </a:t>
            </a:r>
            <a:br>
              <a:rPr lang="ru-RU" sz="2400" b="1" cap="all" dirty="0">
                <a:solidFill>
                  <a:srgbClr val="002060"/>
                </a:solidFill>
              </a:rPr>
            </a:br>
            <a:r>
              <a:rPr lang="ru-RU" sz="2400" b="1" cap="all" dirty="0">
                <a:solidFill>
                  <a:srgbClr val="002060"/>
                </a:solidFill>
              </a:rPr>
              <a:t>индекс динамики результативности</a:t>
            </a:r>
            <a:r>
              <a:rPr lang="ru-RU" sz="3230" cap="all" dirty="0">
                <a:solidFill>
                  <a:srgbClr val="002060"/>
                </a:solidFill>
              </a:rPr>
              <a:t/>
            </a:r>
            <a:br>
              <a:rPr lang="ru-RU" sz="3230" cap="all" dirty="0">
                <a:solidFill>
                  <a:srgbClr val="002060"/>
                </a:solidFill>
              </a:rPr>
            </a:br>
            <a:endParaRPr lang="ru-RU" sz="3230" cap="all" dirty="0">
              <a:solidFill>
                <a:srgbClr val="002060"/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5BC1247-603A-4092-9D52-1D5D8CEB2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048" y="1069848"/>
            <a:ext cx="5459527" cy="565162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ru-RU" sz="5500" b="1" dirty="0">
                <a:solidFill>
                  <a:schemeClr val="accent1">
                    <a:lumMod val="75000"/>
                  </a:schemeClr>
                </a:solidFill>
              </a:rPr>
              <a:t>Какие реальные результаты отражают раскрываемые в публичной отчетности количественные показатели? </a:t>
            </a:r>
            <a:endParaRPr lang="en-US" sz="55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5000"/>
              </a:lnSpc>
            </a:pPr>
            <a:r>
              <a:rPr lang="ru-RU" sz="4900" dirty="0"/>
              <a:t>Индекс отражает направленность изменений в результативности деятельности компаний в сфере УР</a:t>
            </a:r>
            <a:r>
              <a:rPr lang="en-US" sz="4900" dirty="0"/>
              <a:t>/</a:t>
            </a:r>
            <a:r>
              <a:rPr lang="ru-RU" sz="4900" dirty="0"/>
              <a:t>КСО. Он базируется на соотношении позитивных и негативных «сигналов», которые указывают на направление изменений в массиве отчётных данных за три года.</a:t>
            </a:r>
            <a:endParaRPr lang="en-US" sz="4900" dirty="0"/>
          </a:p>
          <a:p>
            <a:pPr>
              <a:lnSpc>
                <a:spcPct val="105000"/>
              </a:lnSpc>
            </a:pPr>
            <a:r>
              <a:rPr lang="ru-RU" sz="4900" dirty="0"/>
              <a:t> </a:t>
            </a:r>
            <a:r>
              <a:rPr lang="ru-RU" sz="4900" dirty="0">
                <a:solidFill>
                  <a:schemeClr val="accent1">
                    <a:lumMod val="75000"/>
                  </a:schemeClr>
                </a:solidFill>
              </a:rPr>
              <a:t>Материал для анализа</a:t>
            </a:r>
            <a:r>
              <a:rPr lang="ru-RU" sz="4900" dirty="0"/>
              <a:t>: представленные в динамике 10 базовых показателей, которые отражают экономическое, социальное и экологическое измерения КСО  и УР.</a:t>
            </a:r>
          </a:p>
          <a:p>
            <a:pPr>
              <a:lnSpc>
                <a:spcPct val="105000"/>
              </a:lnSpc>
            </a:pPr>
            <a:r>
              <a:rPr lang="ru-RU" sz="4900" dirty="0">
                <a:solidFill>
                  <a:schemeClr val="accent1">
                    <a:lumMod val="75000"/>
                  </a:schemeClr>
                </a:solidFill>
              </a:rPr>
              <a:t>Выборка:</a:t>
            </a:r>
            <a:r>
              <a:rPr lang="ru-RU" sz="4900" dirty="0"/>
              <a:t> 34 компании, лидирующие по результатам проекта «Ответственность и открытость»</a:t>
            </a:r>
            <a:endParaRPr lang="en-US" sz="4900" dirty="0"/>
          </a:p>
          <a:p>
            <a:pPr>
              <a:lnSpc>
                <a:spcPct val="105000"/>
              </a:lnSpc>
            </a:pPr>
            <a:r>
              <a:rPr lang="ru-RU" sz="4900" i="1" dirty="0"/>
              <a:t>Фиксируются не собственно значения показателей, а «знак» их изменений за три года</a:t>
            </a:r>
            <a:r>
              <a:rPr lang="en-US" sz="4900" i="1" dirty="0"/>
              <a:t>.</a:t>
            </a:r>
            <a:endParaRPr lang="en-US" sz="49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05000"/>
              </a:lnSpc>
              <a:buNone/>
            </a:pPr>
            <a:r>
              <a:rPr lang="ru-RU" sz="5500" b="1" i="1" dirty="0">
                <a:solidFill>
                  <a:schemeClr val="accent1">
                    <a:lumMod val="75000"/>
                  </a:schemeClr>
                </a:solidFill>
              </a:rPr>
              <a:t>˂</a:t>
            </a:r>
            <a:r>
              <a:rPr lang="en-US" sz="5500" b="1" i="1" dirty="0">
                <a:solidFill>
                  <a:schemeClr val="accent1">
                    <a:lumMod val="75000"/>
                  </a:schemeClr>
                </a:solidFill>
              </a:rPr>
              <a:t>?  </a:t>
            </a:r>
            <a:r>
              <a:rPr lang="ru-RU" sz="5500" b="1" i="1" dirty="0">
                <a:solidFill>
                  <a:schemeClr val="accent1">
                    <a:lumMod val="75000"/>
                  </a:schemeClr>
                </a:solidFill>
              </a:rPr>
              <a:t>˃</a:t>
            </a:r>
            <a:r>
              <a:rPr lang="en-US" sz="5500" b="1" i="1" dirty="0">
                <a:solidFill>
                  <a:schemeClr val="accent1">
                    <a:lumMod val="75000"/>
                  </a:schemeClr>
                </a:solidFill>
              </a:rPr>
              <a:t>?  0?</a:t>
            </a:r>
            <a:r>
              <a:rPr lang="ru-RU" sz="55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5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05000"/>
              </a:lnSpc>
              <a:buNone/>
            </a:pPr>
            <a:r>
              <a:rPr lang="ru-RU" sz="5500" b="1" dirty="0">
                <a:solidFill>
                  <a:schemeClr val="accent1">
                    <a:lumMod val="75000"/>
                  </a:schemeClr>
                </a:solidFill>
              </a:rPr>
              <a:t>Предлагается ли больше социальных благ? Снижается ли экологическая «цена» производства?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ru-RU" sz="4900" i="1" dirty="0"/>
              <a:t>Отсутствие данных рассматривается как негативный сигнал. </a:t>
            </a:r>
            <a:endParaRPr lang="ru-RU" sz="4900" dirty="0"/>
          </a:p>
          <a:p>
            <a:pPr>
              <a:lnSpc>
                <a:spcPct val="105000"/>
              </a:lnSpc>
            </a:pPr>
            <a:endParaRPr lang="en-US" sz="4900" i="1" dirty="0"/>
          </a:p>
          <a:p>
            <a:pPr>
              <a:lnSpc>
                <a:spcPct val="105000"/>
              </a:lnSpc>
            </a:pPr>
            <a:endParaRPr lang="ru-RU" sz="29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2EC9650-32CC-421D-9343-9C933317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455E3F-9EA4-43AF-B675-F831CE29FEBF}"/>
              </a:ext>
            </a:extLst>
          </p:cNvPr>
          <p:cNvSpPr txBox="1"/>
          <p:nvPr/>
        </p:nvSpPr>
        <p:spPr>
          <a:xfrm>
            <a:off x="207753" y="3048352"/>
            <a:ext cx="487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F3E9D1-4B71-4E61-9E68-1566AEAD70E9}"/>
              </a:ext>
            </a:extLst>
          </p:cNvPr>
          <p:cNvSpPr/>
          <p:nvPr/>
        </p:nvSpPr>
        <p:spPr>
          <a:xfrm>
            <a:off x="6096000" y="2612191"/>
            <a:ext cx="5803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2400" dirty="0"/>
          </a:p>
        </p:txBody>
      </p:sp>
      <p:sp>
        <p:nvSpPr>
          <p:cNvPr id="14" name="Объект 7">
            <a:extLst>
              <a:ext uri="{FF2B5EF4-FFF2-40B4-BE49-F238E27FC236}">
                <a16:creationId xmlns="" xmlns:a16="http://schemas.microsoft.com/office/drawing/2014/main" id="{50929369-111F-426E-ABEF-E3C6A0C963B9}"/>
              </a:ext>
            </a:extLst>
          </p:cNvPr>
          <p:cNvSpPr txBox="1">
            <a:spLocks/>
          </p:cNvSpPr>
          <p:nvPr/>
        </p:nvSpPr>
        <p:spPr>
          <a:xfrm>
            <a:off x="6643833" y="1069848"/>
            <a:ext cx="5079739" cy="60191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5500" b="1" dirty="0">
                <a:solidFill>
                  <a:schemeClr val="accent1">
                    <a:lumMod val="75000"/>
                  </a:schemeClr>
                </a:solidFill>
              </a:rPr>
              <a:t>Показатели: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производительность труда,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производственная безопасность, охрана труда,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оплата труда и расходы на социальные программы для персонала,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обучение персонала,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текучесть кадров,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выбросы в атмосферу, в том числе выбросы парниковых газов,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водопотребление и сбросы (кроме организаций финансового сектора*) 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энергоэффективность и энергопотребление, 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обращение с отходами,</a:t>
            </a:r>
          </a:p>
          <a:p>
            <a:pPr marL="0">
              <a:lnSpc>
                <a:spcPct val="105000"/>
              </a:lnSpc>
              <a:spcBef>
                <a:spcPts val="0"/>
              </a:spcBef>
            </a:pPr>
            <a:r>
              <a:rPr lang="ru-RU" sz="4300" dirty="0"/>
              <a:t>социальные инвестиции. 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ru-RU" sz="6200" dirty="0"/>
              <a:t>*</a:t>
            </a:r>
            <a:r>
              <a:rPr lang="ru-RU" sz="4300" i="1" dirty="0"/>
              <a:t>для организаций финансового сектора этот показатель заменен на показатель «Ответственное финансирование»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ru-RU" sz="4300" i="1" dirty="0"/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Развитие методики в 2019 г.: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чет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данных о событиях, имевших масштабные социальные/экологические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последствия;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учет наличия внешних оценок – участие в глобальных рейтингах как фактора целенаправленной ориентации на лучший мировой опыт.</a:t>
            </a:r>
            <a:endParaRPr lang="ru-RU" sz="4900" i="1" dirty="0"/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ru-RU" sz="4900" i="1" dirty="0"/>
          </a:p>
        </p:txBody>
      </p:sp>
    </p:spTree>
    <p:extLst>
      <p:ext uri="{BB962C8B-B14F-4D97-AF65-F5344CB8AC3E}">
        <p14:creationId xmlns:p14="http://schemas.microsoft.com/office/powerpoint/2010/main" val="22405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F4B9CEB-FDE2-4847-AD6C-24A24B06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8" y="136525"/>
            <a:ext cx="12042843" cy="83883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30" cap="all" dirty="0">
                <a:solidFill>
                  <a:srgbClr val="002060"/>
                </a:solidFill>
              </a:rPr>
              <a:t/>
            </a:r>
            <a:br>
              <a:rPr lang="ru-RU" sz="3230" cap="all" dirty="0">
                <a:solidFill>
                  <a:srgbClr val="002060"/>
                </a:solidFill>
              </a:rPr>
            </a:br>
            <a:r>
              <a:rPr lang="ru-RU" sz="3230" cap="all" dirty="0">
                <a:solidFill>
                  <a:srgbClr val="002060"/>
                </a:solidFill>
              </a:rPr>
              <a:t/>
            </a:r>
            <a:br>
              <a:rPr lang="ru-RU" sz="3230" cap="all" dirty="0">
                <a:solidFill>
                  <a:srgbClr val="002060"/>
                </a:solidFill>
              </a:rPr>
            </a:br>
            <a:r>
              <a:rPr lang="ru-RU" b="1" cap="all" dirty="0">
                <a:solidFill>
                  <a:srgbClr val="002060"/>
                </a:solidFill>
              </a:rPr>
              <a:t>индекс</a:t>
            </a:r>
            <a:r>
              <a:rPr lang="en-US" b="1" cap="all" dirty="0">
                <a:solidFill>
                  <a:srgbClr val="002060"/>
                </a:solidFill>
              </a:rPr>
              <a:t> </a:t>
            </a:r>
            <a:r>
              <a:rPr lang="ru-RU" b="1" cap="all" dirty="0">
                <a:solidFill>
                  <a:srgbClr val="002060"/>
                </a:solidFill>
              </a:rPr>
              <a:t> «вектор устойчивого развития» </a:t>
            </a:r>
            <a:r>
              <a:rPr lang="ru-RU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</a:t>
            </a:r>
            <a:r>
              <a:rPr lang="ru-RU" b="1" cap="all" dirty="0">
                <a:solidFill>
                  <a:srgbClr val="002060"/>
                </a:solidFill>
              </a:rPr>
              <a:t>2019 </a:t>
            </a:r>
            <a:r>
              <a:rPr lang="ru-RU" sz="3230" b="1" cap="all" dirty="0">
                <a:solidFill>
                  <a:srgbClr val="002060"/>
                </a:solidFill>
              </a:rPr>
              <a:t/>
            </a:r>
            <a:br>
              <a:rPr lang="ru-RU" sz="3230" b="1" cap="all" dirty="0">
                <a:solidFill>
                  <a:srgbClr val="002060"/>
                </a:solidFill>
              </a:rPr>
            </a:br>
            <a:r>
              <a:rPr lang="ru-RU" sz="3230" b="1" cap="all" dirty="0">
                <a:solidFill>
                  <a:srgbClr val="002060"/>
                </a:solidFill>
              </a:rPr>
              <a:t/>
            </a:r>
            <a:br>
              <a:rPr lang="ru-RU" sz="3230" b="1" cap="all" dirty="0">
                <a:solidFill>
                  <a:srgbClr val="002060"/>
                </a:solidFill>
              </a:rPr>
            </a:br>
            <a:endParaRPr lang="ru-RU" sz="3230" b="1" cap="all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2EC9650-32CC-421D-9343-9C933317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14</a:t>
            </a:fld>
            <a:endParaRPr lang="ru-RU" dirty="0"/>
          </a:p>
        </p:txBody>
      </p:sp>
      <p:sp>
        <p:nvSpPr>
          <p:cNvPr id="10" name="Объект 7">
            <a:extLst>
              <a:ext uri="{FF2B5EF4-FFF2-40B4-BE49-F238E27FC236}">
                <a16:creationId xmlns="" xmlns:a16="http://schemas.microsoft.com/office/drawing/2014/main" id="{C7795831-BABE-480E-9103-A84E98DBB63A}"/>
              </a:ext>
            </a:extLst>
          </p:cNvPr>
          <p:cNvSpPr txBox="1">
            <a:spLocks/>
          </p:cNvSpPr>
          <p:nvPr/>
        </p:nvSpPr>
        <p:spPr>
          <a:xfrm>
            <a:off x="7112261" y="838836"/>
            <a:ext cx="5079739" cy="60191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ru-RU" sz="4900" i="1" dirty="0"/>
          </a:p>
          <a:p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3603682E-2A89-4AB2-A9E1-66BE88A08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599383"/>
              </p:ext>
            </p:extLst>
          </p:nvPr>
        </p:nvGraphicFramePr>
        <p:xfrm>
          <a:off x="7037682" y="937895"/>
          <a:ext cx="4818015" cy="541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D01632-7857-4072-87C3-B0DB9A3D5229}"/>
              </a:ext>
            </a:extLst>
          </p:cNvPr>
          <p:cNvSpPr txBox="1"/>
          <p:nvPr/>
        </p:nvSpPr>
        <p:spPr>
          <a:xfrm>
            <a:off x="411481" y="3739896"/>
            <a:ext cx="6391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Колебания индекса в значительной степени отражают </a:t>
            </a:r>
          </a:p>
          <a:p>
            <a:r>
              <a:rPr lang="ru-RU" dirty="0"/>
              <a:t>     давление внешних, прежде всего экономических      </a:t>
            </a:r>
          </a:p>
          <a:p>
            <a:r>
              <a:rPr lang="ru-RU" dirty="0"/>
              <a:t>     обстоятельств.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 средним значением индекса – различные ситуации по отраслям. Так, его снижение по сравнению с прошлогодним охватило далеко не все отрасли. По ряду отраслей отмечается рост значений индекса.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945D10A0-8D61-4209-A765-2E86B9037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203680"/>
              </p:ext>
            </p:extLst>
          </p:nvPr>
        </p:nvGraphicFramePr>
        <p:xfrm>
          <a:off x="484633" y="937895"/>
          <a:ext cx="6318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785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48FE4C-116A-4387-99B1-9FF7220A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93"/>
            <a:ext cx="10515600" cy="3241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Индекс «Вектор устойчивого развития»: отраслевой срез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2E13441D-4A63-4F3A-BA80-782C717BD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3848" y="1070642"/>
            <a:ext cx="4949952" cy="5650833"/>
          </a:xfrm>
        </p:spPr>
        <p:txBody>
          <a:bodyPr>
            <a:normAutofit/>
          </a:bodyPr>
          <a:lstStyle/>
          <a:p>
            <a:r>
              <a:rPr lang="ru-RU" sz="1600" dirty="0"/>
              <a:t>В рамках отрасли значения индекса также различны, что отражает как специфические обстоятельства каждой компании, так, очевидно, и стратегические приоритеты менеджмента. </a:t>
            </a:r>
          </a:p>
          <a:p>
            <a:r>
              <a:rPr lang="ru-RU" sz="1600" dirty="0"/>
              <a:t>Анализ динамики по показателям показывает, что, например, при значительном снижении среднего значения индекса по показателю «Расходы на социальную поддержку персонала» ряд компаний показал здесь положительную динамику. </a:t>
            </a:r>
          </a:p>
          <a:p>
            <a:r>
              <a:rPr lang="ru-RU" sz="1600" b="1" dirty="0"/>
              <a:t>В группу Лидеров индекса в 2019 вошло 30 компаний, показавших позитивную динамику (индивидуальный индекс выше 0): </a:t>
            </a:r>
          </a:p>
          <a:p>
            <a:pPr marL="182563" indent="0">
              <a:buNone/>
            </a:pP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АЛРОСА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, Газпром, ЕВРАЗ,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ЕвроХим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700" b="1" dirty="0" err="1" smtClean="0">
                <a:solidFill>
                  <a:schemeClr val="accent1">
                    <a:lumMod val="75000"/>
                  </a:schemeClr>
                </a:solidFill>
              </a:rPr>
              <a:t>Интер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РАО, ЛУКОЙЛ,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Металлоинвест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, ММК, МТС,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НЛМК, НОВАТЭК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, Норильский никель, ОМК, Полюс, РЖД,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Росатом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, Роснефть, Ростелеком, </a:t>
            </a:r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Россети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РУСАЛ, Сахалин </a:t>
            </a:r>
            <a:r>
              <a:rPr lang="ru-RU" sz="1700" b="1" dirty="0" err="1" smtClean="0">
                <a:solidFill>
                  <a:schemeClr val="accent1">
                    <a:lumMod val="75000"/>
                  </a:schemeClr>
                </a:solidFill>
              </a:rPr>
              <a:t>Энерджи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Сбербанк, Северсталь,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СИБУР, АФК «Система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»,,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СУЭК,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Татнефть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, ТМК,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ФосАгро,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ФСК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ЕЭС </a:t>
            </a:r>
            <a:endParaRPr lang="ru-RU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82563" indent="0">
              <a:buNone/>
            </a:pPr>
            <a:r>
              <a:rPr lang="ru-RU" sz="1800" i="1" dirty="0"/>
              <a:t>(названия компаний даны в алфавитном порядке)</a:t>
            </a:r>
            <a:endParaRPr lang="ru-RU" sz="1700" i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6C6DE4F5-3CD8-4207-A4F1-21CA512D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C90AF5DE-9951-4A4D-9467-0AD68A802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723031"/>
              </p:ext>
            </p:extLst>
          </p:nvPr>
        </p:nvGraphicFramePr>
        <p:xfrm>
          <a:off x="691896" y="838319"/>
          <a:ext cx="4949952" cy="551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356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20446C-A3AB-4C77-871B-8DE2C0B7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62784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Что в итоге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36FF6D5-1AAE-464B-B035-CCF21BDE04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dirty="0"/>
              <a:t>Достаточно длительный период наблюдений (индексы РСПП составляются уже шестой год): </a:t>
            </a:r>
          </a:p>
          <a:p>
            <a:r>
              <a:rPr lang="ru-RU" sz="1800" dirty="0"/>
              <a:t>Позволяет проследить формирование практики</a:t>
            </a:r>
            <a:r>
              <a:rPr lang="en-US" sz="1800" dirty="0"/>
              <a:t> </a:t>
            </a:r>
            <a:r>
              <a:rPr lang="ru-RU" sz="1800" dirty="0"/>
              <a:t>управления и отчетности в сфере УР</a:t>
            </a:r>
            <a:r>
              <a:rPr lang="en-US" sz="1800" dirty="0"/>
              <a:t>/</a:t>
            </a:r>
            <a:r>
              <a:rPr lang="ru-RU" sz="1800" dirty="0"/>
              <a:t>КСО как компонента управления компаниями, увидеть, как складывается группа лидирующих в этой сфере компаний, которые сегодня доказывают свое лидерство не только среди российских компаний, но и среди мировых лидеров. Некоторые лидеры наших индексов вошли в этом году в авторитетные международные рейтинги.</a:t>
            </a:r>
          </a:p>
          <a:p>
            <a:r>
              <a:rPr lang="ru-RU" sz="1800" dirty="0"/>
              <a:t>Дает конкретный материал для обсуждения актуальных вопросов устойчивого развития, в частности, вопроса о балансе динамики финансовых показателей и показателей </a:t>
            </a:r>
            <a:r>
              <a:rPr lang="en-US" sz="1800" dirty="0"/>
              <a:t>ESG</a:t>
            </a:r>
            <a:r>
              <a:rPr lang="ru-RU" sz="1800" dirty="0"/>
              <a:t>. Мы рассчитываем работать над этой проблематикой вместе со специалистами </a:t>
            </a:r>
            <a:r>
              <a:rPr lang="ru-RU" sz="1800" dirty="0" err="1"/>
              <a:t>Мосбиржи</a:t>
            </a:r>
            <a:r>
              <a:rPr lang="ru-RU" sz="1800" dirty="0"/>
              <a:t> и АКРА.</a:t>
            </a:r>
          </a:p>
          <a:p>
            <a:pPr marL="0" indent="0">
              <a:buNone/>
            </a:pPr>
            <a:r>
              <a:rPr lang="ru-RU" sz="1800" dirty="0"/>
              <a:t>Фиксируя результаты наблюдений, основанных на измеряемых количественных показателях, за несколько лет, мы видим необходимость и возможность аналитического осмысления колебаний этих показателей, выяснения стоящих за этим факторов.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AB42DAF-E31F-4C34-997E-CAB042B13C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План: </a:t>
            </a:r>
          </a:p>
          <a:p>
            <a:pPr marL="457200" lvl="1" indent="0">
              <a:buNone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Начата совместная работа с АКРА по интеграции в проект индекса динамики в области финансовой устойчивости, работу над которым завершает АКРА. Планируем показать результаты первого этапа этой работы в начале следующего года.</a:t>
            </a:r>
          </a:p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Перспективы: </a:t>
            </a:r>
          </a:p>
          <a:p>
            <a:pPr marL="457200" lvl="1" indent="0">
              <a:buNone/>
            </a:pP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Продолжение работы над системой показателей, с учетом  отраслевым особенностей.  Добавить к кросс-отраслевым индексам ряд отраслевых, которые позволят более отчетливо показать ситуацию по отраслям.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2993F07-2218-49F7-9BB9-4A8E2432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16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6A844AC1-B42B-4F16-8316-9A1A8C1237B6}"/>
              </a:ext>
            </a:extLst>
          </p:cNvPr>
          <p:cNvSpPr txBox="1">
            <a:spLocks/>
          </p:cNvSpPr>
          <p:nvPr/>
        </p:nvSpPr>
        <p:spPr>
          <a:xfrm>
            <a:off x="8211312" y="320675"/>
            <a:ext cx="31424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планы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418220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16428" y="253093"/>
            <a:ext cx="10537371" cy="816428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</a:rPr>
              <a:t>Фондовые </a:t>
            </a:r>
            <a:r>
              <a:rPr lang="en-US" b="1" dirty="0" smtClean="0">
                <a:solidFill>
                  <a:srgbClr val="C00000"/>
                </a:solidFill>
              </a:rPr>
              <a:t>ESG</a:t>
            </a:r>
            <a:r>
              <a:rPr lang="ru-RU" sz="2800" b="1" cap="all" dirty="0" smtClean="0">
                <a:solidFill>
                  <a:srgbClr val="002060"/>
                </a:solidFill>
              </a:rPr>
              <a:t> Индексы </a:t>
            </a:r>
            <a:r>
              <a:rPr lang="ru-RU" b="1" cap="none" dirty="0" err="1" smtClean="0">
                <a:solidFill>
                  <a:srgbClr val="C00000"/>
                </a:solidFill>
              </a:rPr>
              <a:t>МосБиржи</a:t>
            </a:r>
            <a:r>
              <a:rPr lang="ru-RU" b="1" cap="none" dirty="0" smtClean="0">
                <a:solidFill>
                  <a:srgbClr val="C00000"/>
                </a:solidFill>
              </a:rPr>
              <a:t> </a:t>
            </a:r>
            <a:r>
              <a:rPr lang="ru-RU" sz="2800" b="1" cap="none" dirty="0" smtClean="0">
                <a:solidFill>
                  <a:srgbClr val="C00000"/>
                </a:solidFill>
              </a:rPr>
              <a:t>- </a:t>
            </a:r>
            <a:r>
              <a:rPr lang="ru-RU" sz="2800" b="1" cap="all" dirty="0" smtClean="0">
                <a:solidFill>
                  <a:srgbClr val="C00000"/>
                </a:solidFill>
              </a:rPr>
              <a:t>РСПП </a:t>
            </a:r>
            <a:r>
              <a:rPr lang="ru-RU" sz="2800" b="1" cap="all" dirty="0" smtClean="0">
                <a:solidFill>
                  <a:srgbClr val="002060"/>
                </a:solidFill>
              </a:rPr>
              <a:t/>
            </a:r>
            <a:br>
              <a:rPr lang="ru-RU" sz="2800" b="1" cap="all" dirty="0" smtClean="0">
                <a:solidFill>
                  <a:srgbClr val="002060"/>
                </a:solidFill>
              </a:rPr>
            </a:br>
            <a:endParaRPr lang="ru-RU" sz="2800" b="1" cap="all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579664" y="1322613"/>
            <a:ext cx="5004707" cy="947057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Индекс </a:t>
            </a:r>
            <a:r>
              <a:rPr lang="ru-RU" sz="2600" dirty="0" err="1" smtClean="0">
                <a:solidFill>
                  <a:schemeClr val="bg1"/>
                </a:solidFill>
              </a:rPr>
              <a:t>МосБиржи</a:t>
            </a:r>
            <a:r>
              <a:rPr lang="ru-RU" sz="2600" dirty="0" smtClean="0">
                <a:solidFill>
                  <a:schemeClr val="bg1"/>
                </a:solidFill>
              </a:rPr>
              <a:t>-РСПП «Ответственность </a:t>
            </a:r>
            <a:r>
              <a:rPr lang="ru-RU" sz="2600" dirty="0">
                <a:solidFill>
                  <a:schemeClr val="bg1"/>
                </a:solidFill>
              </a:rPr>
              <a:t>и открытость»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474279" y="1330779"/>
            <a:ext cx="5166939" cy="922564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Индекс </a:t>
            </a:r>
            <a:r>
              <a:rPr lang="ru-RU" sz="2600" dirty="0" err="1">
                <a:solidFill>
                  <a:schemeClr val="bg1"/>
                </a:solidFill>
              </a:rPr>
              <a:t>МосБиржи</a:t>
            </a:r>
            <a:r>
              <a:rPr lang="ru-RU" sz="2600" dirty="0">
                <a:solidFill>
                  <a:schemeClr val="bg1"/>
                </a:solidFill>
              </a:rPr>
              <a:t>-РСПП </a:t>
            </a:r>
            <a:endParaRPr lang="ru-RU" sz="26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«</a:t>
            </a:r>
            <a:r>
              <a:rPr lang="ru-RU" sz="2600" dirty="0">
                <a:solidFill>
                  <a:schemeClr val="bg1"/>
                </a:solidFill>
              </a:rPr>
              <a:t>Вектор устойчивого развития</a:t>
            </a:r>
            <a:r>
              <a:rPr lang="ru-RU" sz="26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17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8072" y="2620736"/>
            <a:ext cx="9661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Фондовые индексы разрабатываются с 2019 г. совместно Московской Биржи и РСПП.  Список эмитентов фондовых индексов формируется из числа лидеров по индексам РСПП, который определяет их по результатам анализа публичной отчетности крупнейших российских </a:t>
            </a:r>
            <a:r>
              <a:rPr lang="ru-RU" sz="2200" dirty="0" smtClean="0"/>
              <a:t>компаний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www.moex.com/ru/index/MRRT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C75323-97E3-40A8-BEE6-7741FF1B5033}"/>
              </a:ext>
            </a:extLst>
          </p:cNvPr>
          <p:cNvSpPr txBox="1"/>
          <p:nvPr/>
        </p:nvSpPr>
        <p:spPr>
          <a:xfrm>
            <a:off x="334734" y="4313444"/>
            <a:ext cx="11306483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Такие инструменты позволяют выявить лидеров, способствуют укреплению репутации и инвестиционной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привлекательности этих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компаний,  служат продвижению культуры ответственного ведения бизнеса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Фондовые индексы устойчивого развития помогают выявить связь между качеством раскрытия информации об ответственной деловой практике и динамикой доходности акций компаний-эмитентов, которые демонстрируют более  высокую доходность.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Тем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самым подтверждается, что большую эффективность демонстрируют компании, сочетающие экономический рост с социальной и экологической результативностью, ориентированные на устойчивое развитие и движение к глобальным целям в этой области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84198B0-DEEF-49AF-81B7-B847BCA5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Приложения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9881FE3-437B-4262-8467-6F7284AC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2627312"/>
            <a:ext cx="10929257" cy="1756909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Заключение по результатам независимой экспертизы расчета Индексов РСПП  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Список компаний (выборка для </a:t>
            </a:r>
            <a:r>
              <a:rPr lang="ru-RU" sz="2600" dirty="0">
                <a:solidFill>
                  <a:schemeClr val="bg1"/>
                </a:solidFill>
              </a:rPr>
              <a:t>Индекса </a:t>
            </a:r>
            <a:r>
              <a:rPr lang="ru-RU" sz="2600" dirty="0" smtClean="0">
                <a:solidFill>
                  <a:schemeClr val="bg1"/>
                </a:solidFill>
              </a:rPr>
              <a:t>«Ответственность </a:t>
            </a:r>
            <a:r>
              <a:rPr lang="ru-RU" sz="2600" dirty="0">
                <a:solidFill>
                  <a:schemeClr val="bg1"/>
                </a:solidFill>
              </a:rPr>
              <a:t>и открытость</a:t>
            </a:r>
            <a:r>
              <a:rPr lang="ru-RU" sz="2600" dirty="0" smtClean="0">
                <a:solidFill>
                  <a:schemeClr val="bg1"/>
                </a:solidFill>
              </a:rPr>
              <a:t>»)</a:t>
            </a:r>
            <a:endParaRPr lang="ru-RU" sz="2600" dirty="0">
              <a:solidFill>
                <a:schemeClr val="bg1"/>
              </a:solidFill>
            </a:endParaRPr>
          </a:p>
          <a:p>
            <a:r>
              <a:rPr lang="ru-RU" sz="2600" dirty="0">
                <a:solidFill>
                  <a:schemeClr val="bg1"/>
                </a:solidFill>
              </a:rPr>
              <a:t>Перечень показателей для составления индекса </a:t>
            </a:r>
            <a:r>
              <a:rPr lang="ru-RU" sz="2600" dirty="0" smtClean="0">
                <a:solidFill>
                  <a:schemeClr val="bg1"/>
                </a:solidFill>
              </a:rPr>
              <a:t>«</a:t>
            </a:r>
            <a:r>
              <a:rPr lang="ru-RU" sz="2600" dirty="0">
                <a:solidFill>
                  <a:schemeClr val="bg1"/>
                </a:solidFill>
              </a:rPr>
              <a:t>Ответственность и открытость»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7C92279-C59C-41A4-A55E-B093D444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19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4" y="208272"/>
            <a:ext cx="4811014" cy="641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42" y="258836"/>
            <a:ext cx="5113951" cy="659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9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434"/>
            <a:ext cx="10515600" cy="489206"/>
          </a:xfrm>
        </p:spPr>
        <p:txBody>
          <a:bodyPr>
            <a:normAutofit/>
          </a:bodyPr>
          <a:lstStyle/>
          <a:p>
            <a:pPr algn="r"/>
            <a:r>
              <a:rPr lang="ru-RU" sz="2800" b="1" cap="all" dirty="0">
                <a:solidFill>
                  <a:srgbClr val="002060"/>
                </a:solidFill>
              </a:rPr>
              <a:t>О проекте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97" y="759279"/>
            <a:ext cx="7536868" cy="596219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sz="800" dirty="0"/>
          </a:p>
          <a:p>
            <a:pPr marL="457200" lvl="1" indent="0">
              <a:buNone/>
            </a:pPr>
            <a:r>
              <a:rPr lang="ru-RU" sz="2800" dirty="0"/>
              <a:t>РСПП благодарит компании, оказавшие содействие проекту в </a:t>
            </a:r>
            <a:r>
              <a:rPr lang="ru-RU" sz="2800" b="1" dirty="0">
                <a:solidFill>
                  <a:srgbClr val="C00000"/>
                </a:solidFill>
              </a:rPr>
              <a:t>2019</a:t>
            </a:r>
            <a:r>
              <a:rPr lang="ru-RU" sz="2800" dirty="0"/>
              <a:t> году: </a:t>
            </a:r>
            <a:endParaRPr lang="ru-RU" sz="28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endParaRPr lang="ru-RU" sz="2000" dirty="0"/>
          </a:p>
          <a:p>
            <a:pPr marL="457200" lvl="1" indent="0">
              <a:buNone/>
            </a:pPr>
            <a:r>
              <a:rPr lang="ru-RU" sz="2000" dirty="0"/>
              <a:t> </a:t>
            </a:r>
          </a:p>
          <a:p>
            <a:pPr marL="457200" lvl="1" indent="0">
              <a:buNone/>
            </a:pPr>
            <a:endParaRPr lang="ru-RU" dirty="0"/>
          </a:p>
          <a:p>
            <a:pPr marL="0" lvl="1" indent="0">
              <a:buNone/>
            </a:pPr>
            <a:endParaRPr lang="ru-RU" dirty="0"/>
          </a:p>
          <a:p>
            <a:pPr marL="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7780564" y="1012371"/>
            <a:ext cx="4286250" cy="528809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92075" lvl="1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Цель проекта - создание комплекса инструментов независимой оценки деятельности компаний в сфере устойчивого развития и социальной ответственности </a:t>
            </a:r>
          </a:p>
          <a:p>
            <a:pPr marL="92075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Проект базируется на понимании корпоративной социальной ответственности как ответственности организации за воздействие ее решений и деятельности на общество и окружающую среду, включая экономические, социальные и экологические аспекты этого воздействия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5"/>
              </a:solidFill>
            </a:endParaRPr>
          </a:p>
          <a:p>
            <a:endParaRPr lang="ru-RU" dirty="0"/>
          </a:p>
        </p:txBody>
      </p:sp>
      <p:pic>
        <p:nvPicPr>
          <p:cNvPr id="12" name="Picture 7" descr="C:\Users\OzeryanskayaMN\AppData\Local\Microsoft\Windows\Temporary Internet Files\Content.Outlook\5XXR255U\MTI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6" y="2130726"/>
            <a:ext cx="4361841" cy="14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11B712-40AB-458F-A920-D6A2D661B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531" y="2643007"/>
            <a:ext cx="1776483" cy="784421"/>
          </a:xfrm>
          <a:prstGeom prst="rect">
            <a:avLst/>
          </a:prstGeom>
        </p:spPr>
      </p:pic>
      <p:pic>
        <p:nvPicPr>
          <p:cNvPr id="14" name="Picture 6" descr="C:\Users\OzeryanskayaMN\AppData\Local\Microsoft\Windows\Temporary Internet Files\Content.Outlook\5XXR255U\PM01_1-copy-01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01" y="3159974"/>
            <a:ext cx="2393650" cy="21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OzeryanskayaMN\AppData\Local\Microsoft\Windows\Temporary Internet Files\Content.Outlook\5XXR255U\LUKOIL_logo copy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87" y="4229340"/>
            <a:ext cx="1396092" cy="3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18BE58D-FB66-4D3D-929B-2EA14A943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051" y="5342908"/>
            <a:ext cx="1771617" cy="422869"/>
          </a:xfrm>
          <a:prstGeom prst="rect">
            <a:avLst/>
          </a:prstGeom>
        </p:spPr>
      </p:pic>
      <p:pic>
        <p:nvPicPr>
          <p:cNvPr id="17" name="Picture 4" descr="C:\Users\OzeryanskayaMN\AppData\Local\Microsoft\Windows\Temporary Internet Files\Content.Outlook\5XXR255U\Лого ФБ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27" y="5266854"/>
            <a:ext cx="1844976" cy="4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48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2381"/>
            <a:ext cx="8694964" cy="589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824593" y="253093"/>
            <a:ext cx="10529206" cy="639288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solidFill>
                  <a:srgbClr val="C00000"/>
                </a:solidFill>
              </a:rPr>
              <a:t> </a:t>
            </a:r>
            <a:r>
              <a:rPr lang="ru-RU" sz="2800" b="1" cap="all" dirty="0" smtClean="0">
                <a:solidFill>
                  <a:srgbClr val="002060"/>
                </a:solidFill>
              </a:rPr>
              <a:t/>
            </a:r>
            <a:br>
              <a:rPr lang="ru-RU" sz="2800" b="1" cap="all" dirty="0" smtClean="0">
                <a:solidFill>
                  <a:srgbClr val="002060"/>
                </a:solidFill>
              </a:rPr>
            </a:br>
            <a:endParaRPr lang="ru-RU" sz="2800" b="1" cap="all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2460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СПИСОК КОМПАНИЙ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выборка для Индекса «Ответственность и открытость»)</a:t>
            </a:r>
          </a:p>
        </p:txBody>
      </p:sp>
    </p:spTree>
    <p:extLst>
      <p:ext uri="{BB962C8B-B14F-4D97-AF65-F5344CB8AC3E}">
        <p14:creationId xmlns:p14="http://schemas.microsoft.com/office/powerpoint/2010/main" val="223921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21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14" y="212271"/>
            <a:ext cx="8845817" cy="65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46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22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3441"/>
            <a:ext cx="8980713" cy="645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94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23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12194"/>
            <a:ext cx="9127670" cy="616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15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Показатели проекта «Ответственность и открытость»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475" y="1049247"/>
            <a:ext cx="10715446" cy="53774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>
                <a:solidFill>
                  <a:srgbClr val="C00000"/>
                </a:solidFill>
              </a:rPr>
              <a:t>Показатели экономического, социального и экологического воздействия</a:t>
            </a:r>
            <a:endParaRPr lang="ru-RU" sz="5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dirty="0"/>
              <a:t>  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Производительность труда 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Капитальные вложения. Вложения в модернизацию производственных мощностей, создание новых предприятий и развитие производства.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Уплаченные налоги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Качество продукции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Доля закупок у местных поставщиков, среднего и мелкого бизнеса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Инновационная деятельность 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Численность персонала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Характеристики персонала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Производственная безопасность, охрана труда (результативность)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Затраты на производственную безопасность, охрану труда 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Системы управления производственной безопасностью, охраной труда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Оплата труда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Расходы на социальные программы для персонала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Количество бенефициаров социальных программ для персонала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Вознаграждение руководства 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Текучесть кадров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Обучение персонала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Затраты на обучение персонала</a:t>
            </a:r>
          </a:p>
          <a:p>
            <a:pPr marL="914400" lvl="0" indent="-914400">
              <a:buFont typeface="+mj-lt"/>
              <a:buAutoNum type="arabicPeriod"/>
            </a:pPr>
            <a:r>
              <a:rPr lang="ru-RU" sz="4800" dirty="0"/>
              <a:t>Трудовые отношения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576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585" y="138023"/>
            <a:ext cx="10836216" cy="6625086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dirty="0"/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Соблюдение прав человека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Выбросы в атмосферу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Выбросы парниковых газов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 err="1"/>
              <a:t>Энергоэффективность</a:t>
            </a:r>
            <a:r>
              <a:rPr lang="ru-RU" sz="4800" dirty="0"/>
              <a:t> и энергопотребление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Водопотребление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Сбросы в водные источники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Обращение с отходами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Расходы на охрану окружающей среды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Системы экологического менеджмента  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Учет и оценка экологических рисков проектов, получающих финансирование </a:t>
            </a:r>
            <a:r>
              <a:rPr lang="ru-RU" sz="4800" i="1" dirty="0"/>
              <a:t>(показатель </a:t>
            </a:r>
            <a:r>
              <a:rPr lang="ru-RU" sz="4800" i="1" dirty="0" err="1"/>
              <a:t>релевантен</a:t>
            </a:r>
            <a:r>
              <a:rPr lang="ru-RU" sz="4800" i="1" dirty="0"/>
              <a:t> для организаций, работающих на финансовых рынках. Учитывается вместо нерелевантного для этих организаций показателя№24. Для организаций других отраслей не учитывается)</a:t>
            </a:r>
            <a:r>
              <a:rPr lang="ru-RU" sz="4800" u="sng" dirty="0"/>
              <a:t> </a:t>
            </a:r>
            <a:endParaRPr lang="ru-RU" sz="4800" dirty="0"/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Финансирование природоохранных проектов и программ (</a:t>
            </a:r>
            <a:r>
              <a:rPr lang="ru-RU" sz="4800" i="1" dirty="0"/>
              <a:t>показатель </a:t>
            </a:r>
            <a:r>
              <a:rPr lang="ru-RU" sz="4800" i="1" dirty="0" err="1"/>
              <a:t>релевантен</a:t>
            </a:r>
            <a:r>
              <a:rPr lang="ru-RU" sz="4800" i="1" dirty="0"/>
              <a:t> для организаций, работающих на финансовых рынках. Учитывается вместо нерелевантного для этих организаций показателя№25. Для организаций других отраслей не учитывается)</a:t>
            </a:r>
            <a:r>
              <a:rPr lang="ru-RU" sz="4800" dirty="0"/>
              <a:t>) </a:t>
            </a:r>
          </a:p>
          <a:p>
            <a:pPr marL="914400" lvl="0" indent="-914400">
              <a:buFont typeface="+mj-lt"/>
              <a:buAutoNum type="arabicPeriod" startAt="20"/>
            </a:pPr>
            <a:r>
              <a:rPr lang="ru-RU" sz="4800" dirty="0"/>
              <a:t>Социальные инвестиции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4300" b="1" dirty="0">
                <a:solidFill>
                  <a:srgbClr val="C00000"/>
                </a:solidFill>
              </a:rPr>
              <a:t>Показатели управления и взаимодействия</a:t>
            </a:r>
            <a:r>
              <a:rPr lang="ru-RU" b="1" dirty="0"/>
              <a:t>:</a:t>
            </a:r>
            <a:endParaRPr lang="ru-RU" sz="18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Сведения, позволяющие оценить независимость и компетентность Совета директоров – образование, профессиональный опыт 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 err="1"/>
              <a:t>Вовлечённость</a:t>
            </a:r>
            <a:r>
              <a:rPr lang="ru-RU" sz="4000" i="1" dirty="0"/>
              <a:t> высшего руководства компании в управление вопросами КСО и устойчивого развития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Включение рисков, связанных с социальными и экологическими аспектами деятельности организации, в систему управления ключевыми рисками 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Наличие этического кодекса, его основные принципы, механизмы внедрения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Противодействие коррупции: политика, механизмы, мероприятия, результаты 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Наличие корпоративной политики по УР (КСО): содержание, ссылка на документ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Конкретизация подходов в области УР (КСО) в корпоративных политиках</a:t>
            </a:r>
            <a:endParaRPr lang="ru-RU" sz="4000" dirty="0"/>
          </a:p>
          <a:p>
            <a:pPr lvl="2"/>
            <a:r>
              <a:rPr lang="ru-RU" sz="4000" i="1" dirty="0"/>
              <a:t>в области охраны окружающей среды: содержание, ссылка на документ</a:t>
            </a:r>
            <a:endParaRPr lang="ru-RU" sz="4000" dirty="0"/>
          </a:p>
          <a:p>
            <a:pPr lvl="2"/>
            <a:r>
              <a:rPr lang="ru-RU" sz="4000" i="1" dirty="0"/>
              <a:t>в области отношений с персоналом /кадровой политики (стратегии): содержание, ссылка на документ</a:t>
            </a:r>
            <a:endParaRPr lang="ru-RU" sz="4000" dirty="0"/>
          </a:p>
          <a:p>
            <a:pPr lvl="2"/>
            <a:r>
              <a:rPr lang="ru-RU" sz="4000" i="1" dirty="0"/>
              <a:t>в области поддержки местных сообществ (региональная политика, внешняя социальная политика): содержание, ссылка на документ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Управление вопросами КСО/УР в цепочке поставок: политики, механизмы, показатели 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Включение КПЭ в сфере КСО и УР в систему стратегических КПЭ компании 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Структура управления деятельностью в сфере КСО и УР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 Направления и форматы взаимодействия с государством, основные программы/проекты. </a:t>
            </a:r>
            <a:endParaRPr lang="ru-RU" sz="4000" dirty="0"/>
          </a:p>
          <a:p>
            <a:pPr marL="1200150" lvl="1" indent="-742950">
              <a:buFont typeface="+mj-lt"/>
              <a:buAutoNum type="arabicPeriod" startAt="32"/>
            </a:pPr>
            <a:r>
              <a:rPr lang="ru-RU" sz="4000" i="1" dirty="0"/>
              <a:t>Направления и форматы взаимодействия с обществом, основные проекты.</a:t>
            </a:r>
            <a:endParaRPr lang="ru-RU" sz="4000" dirty="0"/>
          </a:p>
          <a:p>
            <a:endParaRPr lang="ru-RU" sz="3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73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01DC45-C537-4269-BC08-6341F18E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4" y="440582"/>
            <a:ext cx="10515600" cy="48090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 проекте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5745DE-FCDE-4F76-B844-3A1FD2145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947057"/>
            <a:ext cx="6011237" cy="561611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2200" dirty="0"/>
              <a:t>Начат в 2014 году, осуществляется при финансовой поддержке компаний-членов  Комитета РСПП  по корпоративной социальной ответственности  и устойчивому развитию. Постоянный партнер проекта – компания «</a:t>
            </a:r>
            <a:r>
              <a:rPr lang="ru-RU" sz="2200" b="1" dirty="0" err="1"/>
              <a:t>Металлоинвест</a:t>
            </a:r>
            <a:r>
              <a:rPr lang="ru-RU" sz="2200" b="1" dirty="0"/>
              <a:t>»</a:t>
            </a:r>
            <a:r>
              <a:rPr lang="ru-RU" sz="2200" dirty="0"/>
              <a:t>.</a:t>
            </a:r>
          </a:p>
          <a:p>
            <a:pPr lvl="1"/>
            <a:r>
              <a:rPr lang="ru-RU" sz="2200" dirty="0"/>
              <a:t>Признан как инструмент бенчмаркинга российскими </a:t>
            </a:r>
            <a:r>
              <a:rPr lang="ru-RU" sz="2200" dirty="0" smtClean="0"/>
              <a:t>компаниями, включен </a:t>
            </a:r>
            <a:r>
              <a:rPr lang="ru-RU" sz="2200" dirty="0"/>
              <a:t>в международную базу индексов и рейтингов в сфере устойчивого </a:t>
            </a:r>
            <a:r>
              <a:rPr lang="ru-RU" sz="2200" dirty="0" smtClean="0"/>
              <a:t>развития (</a:t>
            </a:r>
            <a:r>
              <a:rPr lang="ru-RU" sz="1700" dirty="0" smtClean="0"/>
              <a:t>всего в базе 646 позиции</a:t>
            </a:r>
            <a:r>
              <a:rPr lang="ru-RU" sz="2200" dirty="0" smtClean="0"/>
              <a:t>)</a:t>
            </a:r>
            <a:r>
              <a:rPr lang="en-US" sz="2200" dirty="0" smtClean="0"/>
              <a:t> </a:t>
            </a:r>
            <a:r>
              <a:rPr lang="en-US" u="sng" dirty="0">
                <a:hlinkClick r:id="rId3"/>
              </a:rPr>
              <a:t>reportingexchange.com</a:t>
            </a:r>
            <a:r>
              <a:rPr lang="ru-RU" sz="2200" dirty="0"/>
              <a:t>.</a:t>
            </a:r>
          </a:p>
          <a:p>
            <a:pPr lvl="1"/>
            <a:r>
              <a:rPr lang="ru-RU" sz="2200" dirty="0"/>
              <a:t>В 2019 году проект отмечен грамотой </a:t>
            </a:r>
            <a:r>
              <a:rPr lang="en-US" sz="2200" dirty="0"/>
              <a:t>ISAR HONOURS </a:t>
            </a:r>
            <a:r>
              <a:rPr lang="en-US" sz="2000" dirty="0"/>
              <a:t>UNCTAD </a:t>
            </a:r>
            <a:r>
              <a:rPr lang="en-US" sz="2200" dirty="0"/>
              <a:t>(</a:t>
            </a:r>
            <a:r>
              <a:rPr lang="ru-RU" sz="1700" dirty="0"/>
              <a:t>ЮНКТАД</a:t>
            </a:r>
            <a:r>
              <a:rPr lang="en-US" sz="1700" dirty="0"/>
              <a:t>-</a:t>
            </a:r>
            <a:r>
              <a:rPr lang="ru-RU" sz="1700" dirty="0"/>
              <a:t>постоянный орган ООН- Конференция по торговле и развитию</a:t>
            </a:r>
            <a:r>
              <a:rPr lang="ru-RU" sz="1900" dirty="0" smtClean="0"/>
              <a:t>).</a:t>
            </a:r>
            <a:endParaRPr lang="ru-RU" sz="1900" dirty="0"/>
          </a:p>
          <a:p>
            <a:pPr lvl="1"/>
            <a:r>
              <a:rPr lang="ru-RU" sz="2200" dirty="0"/>
              <a:t>С 2019 года Московской биржей рассчитываются фондовые</a:t>
            </a:r>
            <a:r>
              <a:rPr lang="en-US" sz="2200" dirty="0"/>
              <a:t> ESG</a:t>
            </a:r>
            <a:r>
              <a:rPr lang="ru-RU" sz="2200" dirty="0"/>
              <a:t> </a:t>
            </a:r>
            <a:r>
              <a:rPr lang="en-US" sz="2200" dirty="0"/>
              <a:t>– </a:t>
            </a:r>
            <a:r>
              <a:rPr lang="ru-RU" sz="2200" dirty="0"/>
              <a:t>индексы </a:t>
            </a:r>
            <a:r>
              <a:rPr lang="ru-RU" sz="2200" dirty="0" err="1"/>
              <a:t>МосБиржи</a:t>
            </a:r>
            <a:r>
              <a:rPr lang="ru-RU" sz="2200" dirty="0"/>
              <a:t>-РСПП:  «Ответственность и Открытость» и «Вектор устойчивого развития</a:t>
            </a:r>
            <a:r>
              <a:rPr lang="ru-RU" sz="2200" dirty="0" smtClean="0"/>
              <a:t>».</a:t>
            </a:r>
            <a:endParaRPr lang="ru-RU" sz="2200" dirty="0"/>
          </a:p>
          <a:p>
            <a:pPr lvl="1"/>
            <a:r>
              <a:rPr lang="ru-RU" sz="2200" dirty="0"/>
              <a:t>В 2019 публикуется шестой выпуск индексов.</a:t>
            </a:r>
            <a:endParaRPr lang="en-US" sz="2200" dirty="0"/>
          </a:p>
          <a:p>
            <a:pPr lvl="1"/>
            <a:r>
              <a:rPr lang="ru-RU" sz="2200" dirty="0"/>
              <a:t>Результаты ежегодно проходят независимый аудит компании ФБК </a:t>
            </a:r>
            <a:r>
              <a:rPr lang="ru-RU" sz="2200" dirty="0" err="1"/>
              <a:t>Grant</a:t>
            </a:r>
            <a:r>
              <a:rPr lang="ru-RU" sz="2200" dirty="0"/>
              <a:t> </a:t>
            </a:r>
            <a:r>
              <a:rPr lang="ru-RU" sz="2200" dirty="0" err="1"/>
              <a:t>Thornton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80917B-BEFF-485E-8C3B-AD0D0789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CB4B49-098A-4D25-BEC8-742D09A59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001" y="267489"/>
            <a:ext cx="5758542" cy="32925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88" y="3780066"/>
            <a:ext cx="2266948" cy="15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"/>
          <a:stretch/>
        </p:blipFill>
        <p:spPr bwMode="auto">
          <a:xfrm>
            <a:off x="6248002" y="3780065"/>
            <a:ext cx="2593920" cy="15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71" y="5212795"/>
            <a:ext cx="2008417" cy="161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6711042" y="3560008"/>
            <a:ext cx="4710794" cy="22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cap="none" dirty="0" smtClean="0">
                <a:solidFill>
                  <a:srgbClr val="002060"/>
                </a:solidFill>
              </a:rPr>
              <a:t>Reporting  Exchange</a:t>
            </a:r>
            <a:endParaRPr lang="ru-RU" sz="1800" b="1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400583"/>
            <a:ext cx="10515600" cy="280219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</a:rPr>
              <a:t>Индексы РСПП в сфере устойчивого развития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550781" y="1494583"/>
            <a:ext cx="5476436" cy="1645920"/>
          </a:xfrm>
          <a:solidFill>
            <a:schemeClr val="accent1"/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11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solidFill>
                  <a:schemeClr val="bg1"/>
                </a:solidFill>
              </a:rPr>
              <a:t>Индекс «Ответственность и открытость» - индекс раскрытия информации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459619" y="1492347"/>
            <a:ext cx="5181600" cy="164815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dirty="0">
                <a:solidFill>
                  <a:schemeClr val="bg1"/>
                </a:solidFill>
              </a:rPr>
              <a:t>Индекс «Вектор устойчивого развития» - индекс динамики результативности деятельности компаний в сфере УР</a:t>
            </a:r>
            <a:r>
              <a:rPr lang="en-US" sz="2600" dirty="0">
                <a:solidFill>
                  <a:schemeClr val="bg1"/>
                </a:solidFill>
              </a:rPr>
              <a:t>/</a:t>
            </a:r>
            <a:r>
              <a:rPr lang="ru-RU" sz="2600" dirty="0">
                <a:solidFill>
                  <a:schemeClr val="bg1"/>
                </a:solidFill>
              </a:rPr>
              <a:t>КСО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02330" y="3313877"/>
            <a:ext cx="8175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Индексы взаимосвязаны: результаты оценки в рамках индекса «Ответственность и открытость» определяют выборку для расчета  индекса «Вектор устойчивого развития».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C75323-97E3-40A8-BEE6-7741FF1B5033}"/>
              </a:ext>
            </a:extLst>
          </p:cNvPr>
          <p:cNvSpPr txBox="1"/>
          <p:nvPr/>
        </p:nvSpPr>
        <p:spPr>
          <a:xfrm>
            <a:off x="334736" y="4882775"/>
            <a:ext cx="11306483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Индексы не предназначены для ранжирования компаний.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Их задача 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общая оценка ситуации и динамики ее развития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выявление лучших практик.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05FD9B-F7D9-48AF-8104-0B5D680B52DE}"/>
              </a:ext>
            </a:extLst>
          </p:cNvPr>
          <p:cNvSpPr txBox="1"/>
          <p:nvPr/>
        </p:nvSpPr>
        <p:spPr>
          <a:xfrm>
            <a:off x="7356021" y="5763986"/>
            <a:ext cx="42851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ru-RU" sz="2000" b="1" dirty="0"/>
              <a:t>Методика составления индексов</a:t>
            </a:r>
            <a:endParaRPr lang="en-US" sz="2000" b="1" dirty="0"/>
          </a:p>
          <a:p>
            <a:r>
              <a:rPr lang="ru-RU" sz="2000" b="1" dirty="0"/>
              <a:t> представлена на сайте РСПП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7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36525"/>
            <a:ext cx="10496550" cy="826861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</a:rPr>
              <a:t>Индекс «Ответственность и открытость» – 2019</a:t>
            </a:r>
            <a:br>
              <a:rPr lang="ru-RU" sz="2800" b="1" cap="all" dirty="0">
                <a:solidFill>
                  <a:srgbClr val="002060"/>
                </a:solidFill>
              </a:rPr>
            </a:br>
            <a:endParaRPr lang="ru-RU" sz="2800" b="1" cap="all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12272" y="2196192"/>
            <a:ext cx="5101563" cy="4359576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Выборка: 112 компаний</a:t>
            </a:r>
          </a:p>
          <a:p>
            <a:pPr>
              <a:lnSpc>
                <a:spcPct val="110000"/>
              </a:lnSpc>
            </a:pPr>
            <a:r>
              <a:rPr lang="ru-RU" sz="1800" dirty="0"/>
              <a:t>100 крупнейших российских компаний по рейтингу </a:t>
            </a:r>
            <a:r>
              <a:rPr lang="en-US" sz="1800" dirty="0"/>
              <a:t>RAEX 600</a:t>
            </a: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+</a:t>
            </a:r>
            <a:r>
              <a:rPr lang="ru-RU" sz="1800" dirty="0"/>
              <a:t> компании из списка первой сотни крупнейших российских компаний по рейтингу РБК 500, которые также  включены в рейтинг RAEX и находятся в нем на позиции не ниже 200-й или лидируют в отрасли по выручке.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+ </a:t>
            </a:r>
            <a:r>
              <a:rPr lang="ru-RU" sz="1800" dirty="0"/>
              <a:t>Компании могут также пройти оценку по критериям методики Индексов по собственной инициативе.</a:t>
            </a:r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14300" y="889292"/>
            <a:ext cx="5715000" cy="129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Материал для анализа</a:t>
            </a:r>
            <a:r>
              <a:rPr lang="ru-RU" sz="2000" dirty="0"/>
              <a:t>: нефинансовые отчеты компаний (годовые, в области устойчивого развития), опубликованные на сайтах компаний на русском языке до 1 ноября 2018 года.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5</a:t>
            </a:fld>
            <a:endParaRPr lang="ru-RU"/>
          </a:p>
        </p:txBody>
      </p:sp>
      <p:sp>
        <p:nvSpPr>
          <p:cNvPr id="6" name="Объект 7">
            <a:extLst>
              <a:ext uri="{FF2B5EF4-FFF2-40B4-BE49-F238E27FC236}">
                <a16:creationId xmlns="" xmlns:a16="http://schemas.microsoft.com/office/drawing/2014/main" id="{95FCF33F-4D90-4EB5-87AA-B131AE9EE273}"/>
              </a:ext>
            </a:extLst>
          </p:cNvPr>
          <p:cNvSpPr txBox="1">
            <a:spLocks/>
          </p:cNvSpPr>
          <p:nvPr/>
        </p:nvSpPr>
        <p:spPr>
          <a:xfrm>
            <a:off x="6731209" y="5086220"/>
            <a:ext cx="6501981" cy="3543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778B22-A0AF-4654-A0CE-F6962040AAC3}"/>
              </a:ext>
            </a:extLst>
          </p:cNvPr>
          <p:cNvSpPr/>
          <p:nvPr/>
        </p:nvSpPr>
        <p:spPr>
          <a:xfrm>
            <a:off x="6134100" y="774992"/>
            <a:ext cx="55457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Основные результаты</a:t>
            </a: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3698A59C-15E9-47CF-B56D-FBCC9FC86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456989"/>
              </p:ext>
            </p:extLst>
          </p:nvPr>
        </p:nvGraphicFramePr>
        <p:xfrm>
          <a:off x="6368142" y="1363436"/>
          <a:ext cx="4427873" cy="413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60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782B75-D4B3-4F5C-9E41-2DBE7624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Параметры лидерства: стабильность результатов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3D93FA-E03A-48C9-B1F4-66D9EA1F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E5AA9FBB-9C51-47FB-8460-221236A3F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95601"/>
              </p:ext>
            </p:extLst>
          </p:nvPr>
        </p:nvGraphicFramePr>
        <p:xfrm>
          <a:off x="662258" y="981020"/>
          <a:ext cx="11183911" cy="30785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80155">
                  <a:extLst>
                    <a:ext uri="{9D8B030D-6E8A-4147-A177-3AD203B41FA5}">
                      <a16:colId xmlns="" xmlns:a16="http://schemas.microsoft.com/office/drawing/2014/main" val="3504187708"/>
                    </a:ext>
                  </a:extLst>
                </a:gridCol>
                <a:gridCol w="7903756">
                  <a:extLst>
                    <a:ext uri="{9D8B030D-6E8A-4147-A177-3AD203B41FA5}">
                      <a16:colId xmlns="" xmlns:a16="http://schemas.microsoft.com/office/drawing/2014/main" val="1868641356"/>
                    </a:ext>
                  </a:extLst>
                </a:gridCol>
              </a:tblGrid>
              <a:tr h="623941">
                <a:tc>
                  <a:txBody>
                    <a:bodyPr/>
                    <a:lstStyle/>
                    <a:p>
                      <a:r>
                        <a:rPr lang="ru-RU" cap="all" baseline="0" dirty="0"/>
                        <a:t>Значения</a:t>
                      </a:r>
                    </a:p>
                    <a:p>
                      <a:r>
                        <a:rPr lang="ru-RU" cap="all" baseline="0" dirty="0"/>
                        <a:t>индивидуального индекса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cap="all" baseline="0" dirty="0">
                          <a:solidFill>
                            <a:schemeClr val="bg1"/>
                          </a:solidFill>
                        </a:rPr>
                        <a:t>Компании – лидеры индекса «Ответственность и открытость»–2019 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(названия компаний даны в алфавитном порядке)</a:t>
                      </a:r>
                      <a:endParaRPr lang="ru-RU" b="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225963"/>
                  </a:ext>
                </a:extLst>
              </a:tr>
              <a:tr h="761875">
                <a:tc>
                  <a:txBody>
                    <a:bodyPr/>
                    <a:lstStyle/>
                    <a:p>
                      <a:r>
                        <a:rPr lang="ru-RU" sz="2000" b="1" dirty="0"/>
                        <a:t>Группа А: </a:t>
                      </a:r>
                      <a:r>
                        <a:rPr lang="ru-RU" sz="2000" dirty="0"/>
                        <a:t>значения индивидуального индекса 0,75 и выше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АЛРОСА, Газпром,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РАО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ЛУКОЙЛ,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Металлоинвест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НЛМК,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Норникель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Роснефть, Ростелеком, Северсталь, СИБУР, АФК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lang="ru-RU" sz="20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(12 компаний)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8577968"/>
                  </a:ext>
                </a:extLst>
              </a:tr>
              <a:tr h="1371719">
                <a:tc>
                  <a:txBody>
                    <a:bodyPr/>
                    <a:lstStyle/>
                    <a:p>
                      <a:r>
                        <a:rPr lang="ru-RU" sz="2000" b="1" dirty="0"/>
                        <a:t>Группа В: </a:t>
                      </a:r>
                      <a:r>
                        <a:rPr lang="ru-RU" sz="2000" dirty="0"/>
                        <a:t>значения индивидуального индекса - 0,55 – 0,74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Аэрофлот, ЕВРАЗ, </a:t>
                      </a:r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ЕвроХим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КАМАЗ,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ММК, МТС, НОВАТЭК,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ОМК, Полюс,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РЖД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Росатом, Российские сети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РУСАЛ,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РусГидро, Сахалин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Энерджи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Сбербанк, СУЭК, Татнефть, ТМК, Транснефть, ФосАгро, ФСК ЕЭС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noProof="0" dirty="0">
                          <a:effectLst/>
                        </a:rPr>
                        <a:t>(22 компании)</a:t>
                      </a:r>
                      <a:endParaRPr lang="ru-RU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32166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489DAFA0-A639-4D31-A48A-09CA83F93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59738"/>
              </p:ext>
            </p:extLst>
          </p:nvPr>
        </p:nvGraphicFramePr>
        <p:xfrm>
          <a:off x="816428" y="4514851"/>
          <a:ext cx="10956472" cy="211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978">
                  <a:extLst>
                    <a:ext uri="{9D8B030D-6E8A-4147-A177-3AD203B41FA5}">
                      <a16:colId xmlns="" xmlns:a16="http://schemas.microsoft.com/office/drawing/2014/main" val="196487244"/>
                    </a:ext>
                  </a:extLst>
                </a:gridCol>
                <a:gridCol w="6636494">
                  <a:extLst>
                    <a:ext uri="{9D8B030D-6E8A-4147-A177-3AD203B41FA5}">
                      <a16:colId xmlns="" xmlns:a16="http://schemas.microsoft.com/office/drawing/2014/main" val="1412822975"/>
                    </a:ext>
                  </a:extLst>
                </a:gridCol>
              </a:tblGrid>
              <a:tr h="2114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Банк ВТБ, ВЭБ.РФ, МегаФон,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Мостотрест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УРАЛКАЛИЙ,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X5 Retail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 компаний)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Группа «Резерва»: значения индивидуального индекса: 0,45 -0,54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7064290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83877400"/>
              </p:ext>
            </p:extLst>
          </p:nvPr>
        </p:nvGraphicFramePr>
        <p:xfrm>
          <a:off x="734785" y="4506686"/>
          <a:ext cx="4490358" cy="235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C75323-97E3-40A8-BEE6-7741FF1B5033}"/>
              </a:ext>
            </a:extLst>
          </p:cNvPr>
          <p:cNvSpPr txBox="1"/>
          <p:nvPr/>
        </p:nvSpPr>
        <p:spPr>
          <a:xfrm>
            <a:off x="628034" y="4090838"/>
            <a:ext cx="49764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Начальные значения индексов группы </a:t>
            </a:r>
            <a:r>
              <a:rPr lang="ru-RU" sz="1600" b="1" dirty="0">
                <a:solidFill>
                  <a:srgbClr val="C00000"/>
                </a:solidFill>
              </a:rPr>
              <a:t>А</a:t>
            </a:r>
            <a:r>
              <a:rPr lang="ru-RU" sz="1600" b="1" dirty="0"/>
              <a:t> и </a:t>
            </a:r>
            <a:r>
              <a:rPr lang="ru-RU" sz="1600" b="1" dirty="0">
                <a:solidFill>
                  <a:srgbClr val="C00000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300511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93C618-F170-45AA-84BB-9C276247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79375"/>
            <a:ext cx="10515600" cy="82947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Параметры лидерства: внутренняя динамика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C7A9B91-AFA5-42DA-B47E-5AAD686F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D7AD1140-B354-49FE-BFE8-6F969837DF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4759460"/>
              </p:ext>
            </p:extLst>
          </p:nvPr>
        </p:nvGraphicFramePr>
        <p:xfrm>
          <a:off x="714375" y="915195"/>
          <a:ext cx="5181600" cy="298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7AFB2CD4-603F-4474-8299-05864470AEEB}"/>
              </a:ext>
            </a:extLst>
          </p:cNvPr>
          <p:cNvSpPr/>
          <p:nvPr/>
        </p:nvSpPr>
        <p:spPr>
          <a:xfrm>
            <a:off x="2476500" y="1628776"/>
            <a:ext cx="1657350" cy="1895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C28A7C-C265-4BAE-9336-E141C572100D}"/>
              </a:ext>
            </a:extLst>
          </p:cNvPr>
          <p:cNvSpPr txBox="1"/>
          <p:nvPr/>
        </p:nvSpPr>
        <p:spPr>
          <a:xfrm>
            <a:off x="6224531" y="908845"/>
            <a:ext cx="57653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Подтверждается тренд, который проявился  в предыдущих циклах: устойчивость результатов группы А – формирование действительно лидирующей группы, определившей свои приоритеты  и последовательно удерживающей высокий уровень  раскрытия  информации</a:t>
            </a:r>
          </a:p>
          <a:p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Группа В показывает более пеструю картину. Это – лаборатория, где тестируются различные подходы. Она объединяет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компании, ориентированные на лучшую практику, которые последовательно  улучшают свои результаты ориентируясь на «высшую лигу» (в этом году в группу А перешел НЛМК),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компании, которые еще ищут свою модель раскрытия информации, в том числе  экспериментируя с  различными форматами отчетности и определяя отношение к различным группам стейкхолдеров (нужна ли российским аудиториям финансово-экономические данные на русском языке? - РУСАЛ)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Компании, которые относительно недавно начали активно развивать отчетность в сфере УР. Так, в этом году в эту группу из группы Резерва поднялся КАМАЗ.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23E8E209-FE7F-4E59-8409-94206B379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134768"/>
              </p:ext>
            </p:extLst>
          </p:nvPr>
        </p:nvGraphicFramePr>
        <p:xfrm>
          <a:off x="714374" y="4114800"/>
          <a:ext cx="51815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103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459"/>
            <a:ext cx="10515600" cy="575187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</a:rPr>
              <a:t>Тематическая структура, показатели, критерии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3530-66CE-454E-B226-01E417F2C027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31219" y="4009904"/>
            <a:ext cx="5914336" cy="400110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675035"/>
            <a:ext cx="435862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41 показатель, 69 индикаторов </a:t>
            </a:r>
            <a:endParaRPr lang="ru-RU" sz="1600" b="1" u="sng" dirty="0">
              <a:solidFill>
                <a:schemeClr val="accent1"/>
              </a:solidFill>
            </a:endParaRPr>
          </a:p>
          <a:p>
            <a:r>
              <a:rPr lang="ru-RU" sz="1600" i="1" dirty="0"/>
              <a:t>* Перечень показателей приведен                                                 в Приложении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6D9694-B0F6-42D9-BCC6-8EFF8C94A71C}"/>
              </a:ext>
            </a:extLst>
          </p:cNvPr>
          <p:cNvSpPr txBox="1"/>
          <p:nvPr/>
        </p:nvSpPr>
        <p:spPr>
          <a:xfrm>
            <a:off x="6500960" y="868619"/>
            <a:ext cx="40509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Уровни раскрытия показателей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7016FC80-145A-4FC4-8CAB-159D7C022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892764"/>
              </p:ext>
            </p:extLst>
          </p:nvPr>
        </p:nvGraphicFramePr>
        <p:xfrm>
          <a:off x="5708499" y="1280713"/>
          <a:ext cx="6137056" cy="312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56F118-F94A-4219-94EC-7F92B2CCA594}"/>
              </a:ext>
            </a:extLst>
          </p:cNvPr>
          <p:cNvSpPr txBox="1"/>
          <p:nvPr/>
        </p:nvSpPr>
        <p:spPr>
          <a:xfrm>
            <a:off x="5596147" y="4569301"/>
            <a:ext cx="64645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Развитие методики в 2019 г.: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учет информации из внешних источников о событиях, имевших масштабные социальные/экологические последствия: учитывается наличие в Отчетах сведений о социальных/экологических последствиях таких событий, результатах расследования их причин и принимаемых мерах. Если такое событие произошло после отчетного периода, то учитывается освещение вопросов, высокая существенность которых была выявлена в связи с этим событием.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78CCFE09-958D-4B73-A13F-69C9B26C3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816876"/>
              </p:ext>
            </p:extLst>
          </p:nvPr>
        </p:nvGraphicFramePr>
        <p:xfrm>
          <a:off x="346444" y="1143000"/>
          <a:ext cx="4938787" cy="444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6666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AF5FB6-4875-470E-8242-7F851191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55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Качество раскрытия информации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31C6ABC-0577-4243-B803-3A41C9BF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A838-FA7F-4410-BD38-70905F6869B8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79C38DE0-09B3-4C2A-95AF-C617B83D1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76933"/>
              </p:ext>
            </p:extLst>
          </p:nvPr>
        </p:nvGraphicFramePr>
        <p:xfrm>
          <a:off x="838200" y="1024128"/>
          <a:ext cx="4500372" cy="281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4F1B07BA-D0C2-4EE4-A4EC-CAD19F111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698406"/>
              </p:ext>
            </p:extLst>
          </p:nvPr>
        </p:nvGraphicFramePr>
        <p:xfrm>
          <a:off x="6096000" y="1024128"/>
          <a:ext cx="5133975" cy="281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6E3707-F32E-4462-A04A-5FBFFE7631DB}"/>
              </a:ext>
            </a:extLst>
          </p:cNvPr>
          <p:cNvSpPr txBox="1"/>
          <p:nvPr/>
        </p:nvSpPr>
        <p:spPr>
          <a:xfrm>
            <a:off x="6217920" y="4197096"/>
            <a:ext cx="5585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этом году компании раскрывают несколько меньше</a:t>
            </a:r>
          </a:p>
          <a:p>
            <a:r>
              <a:rPr lang="ru-RU" sz="1600" dirty="0"/>
              <a:t>количественных показателей по социальным аспектам (это отражает ситуацию в основном в группе В). </a:t>
            </a:r>
          </a:p>
          <a:p>
            <a:endParaRPr lang="ru-RU" sz="1600" dirty="0"/>
          </a:p>
          <a:p>
            <a:r>
              <a:rPr lang="ru-RU" sz="1600" dirty="0"/>
              <a:t>Экономические и экологические показатели представлены</a:t>
            </a:r>
          </a:p>
          <a:p>
            <a:r>
              <a:rPr lang="ru-RU" sz="1600" dirty="0"/>
              <a:t>на прежнем уровне. Насколько это отражает сдвиг в приоритетах, а насколько внешние обстоятельства – вопрос для более глубокого анализа.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CF2760CC-1CA0-49FB-85E4-867A275EC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255918"/>
              </p:ext>
            </p:extLst>
          </p:nvPr>
        </p:nvGraphicFramePr>
        <p:xfrm>
          <a:off x="766572" y="40207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4022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7018</TotalTime>
  <Words>2595</Words>
  <Application>Microsoft Office PowerPoint</Application>
  <PresentationFormat>Произвольный</PresentationFormat>
  <Paragraphs>368</Paragraphs>
  <Slides>25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Диаграмма Microsoft Excel</vt:lpstr>
      <vt:lpstr>Презентация PowerPoint</vt:lpstr>
      <vt:lpstr>О проекте</vt:lpstr>
      <vt:lpstr>О проекте</vt:lpstr>
      <vt:lpstr>Индексы РСПП в сфере устойчивого развития</vt:lpstr>
      <vt:lpstr>Индекс «Ответственность и открытость» – 2019 </vt:lpstr>
      <vt:lpstr>Параметры лидерства: стабильность результатов</vt:lpstr>
      <vt:lpstr>Параметры лидерства: внутренняя динамика</vt:lpstr>
      <vt:lpstr>Тематическая структура, показатели, критерии</vt:lpstr>
      <vt:lpstr>Качество раскрытия информации</vt:lpstr>
      <vt:lpstr>Отраслевой срез</vt:lpstr>
      <vt:lpstr>Значения индекса «Ответственность и открытость» по темам</vt:lpstr>
      <vt:lpstr>Россия на фоне четырех стран-лидеров по нефинансовой отчетности</vt:lpstr>
      <vt:lpstr> индекс  «вектор устойчивого развития»:  индекс динамики результативности </vt:lpstr>
      <vt:lpstr>  индекс  «вектор устойчивого развития» − 2019   </vt:lpstr>
      <vt:lpstr>Индекс «Вектор устойчивого развития»: отраслевой срез</vt:lpstr>
      <vt:lpstr>Что в итоге</vt:lpstr>
      <vt:lpstr>Фондовые ESG Индексы МосБиржи - РСПП  </vt:lpstr>
      <vt:lpstr>Приложения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Показатели проекта «Ответственность и открытость» 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Индекс 2017</dc:title>
  <dc:creator>Наталья Хонякова</dc:creator>
  <cp:lastModifiedBy>Озерянская Марина Николаевна</cp:lastModifiedBy>
  <cp:revision>521</cp:revision>
  <cp:lastPrinted>2018-12-10T14:25:15Z</cp:lastPrinted>
  <dcterms:created xsi:type="dcterms:W3CDTF">2017-12-04T14:08:28Z</dcterms:created>
  <dcterms:modified xsi:type="dcterms:W3CDTF">2019-12-11T18:36:43Z</dcterms:modified>
</cp:coreProperties>
</file>