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8" r:id="rId6"/>
    <p:sldId id="273" r:id="rId7"/>
    <p:sldId id="271" r:id="rId8"/>
    <p:sldId id="274" r:id="rId9"/>
    <p:sldId id="289" r:id="rId10"/>
    <p:sldId id="275" r:id="rId11"/>
    <p:sldId id="277" r:id="rId12"/>
    <p:sldId id="278" r:id="rId13"/>
    <p:sldId id="290" r:id="rId14"/>
    <p:sldId id="269" r:id="rId15"/>
    <p:sldId id="270" r:id="rId16"/>
    <p:sldId id="291" r:id="rId17"/>
    <p:sldId id="257" r:id="rId18"/>
    <p:sldId id="260" r:id="rId19"/>
    <p:sldId id="288" r:id="rId20"/>
    <p:sldId id="280" r:id="rId21"/>
    <p:sldId id="281" r:id="rId22"/>
    <p:sldId id="282" r:id="rId23"/>
    <p:sldId id="292" r:id="rId24"/>
    <p:sldId id="294" r:id="rId25"/>
    <p:sldId id="283" r:id="rId26"/>
    <p:sldId id="293" r:id="rId27"/>
    <p:sldId id="285" r:id="rId28"/>
    <p:sldId id="28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00-67AE-457C-9463-653B7E99A9E6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1414A-A60D-4976-B828-48912AE67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42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00-67AE-457C-9463-653B7E99A9E6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1414A-A60D-4976-B828-48912AE67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26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00-67AE-457C-9463-653B7E99A9E6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1414A-A60D-4976-B828-48912AE67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8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00-67AE-457C-9463-653B7E99A9E6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1414A-A60D-4976-B828-48912AE67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85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00-67AE-457C-9463-653B7E99A9E6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1414A-A60D-4976-B828-48912AE67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76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00-67AE-457C-9463-653B7E99A9E6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1414A-A60D-4976-B828-48912AE67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20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00-67AE-457C-9463-653B7E99A9E6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1414A-A60D-4976-B828-48912AE67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9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00-67AE-457C-9463-653B7E99A9E6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1414A-A60D-4976-B828-48912AE67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66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00-67AE-457C-9463-653B7E99A9E6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1414A-A60D-4976-B828-48912AE67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8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00-67AE-457C-9463-653B7E99A9E6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1414A-A60D-4976-B828-48912AE67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02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B400-67AE-457C-9463-653B7E99A9E6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1414A-A60D-4976-B828-48912AE67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84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4B400-67AE-457C-9463-653B7E99A9E6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1414A-A60D-4976-B828-48912AE67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42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OzeryanskayaMN.RSPP\AppData\Local\Microsoft\Windows\Temporary Internet Files\Content.Outlook\9QYUFZ6P\PPT_Presentations_background_2015_1600x1200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332656"/>
            <a:ext cx="9144000" cy="28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spcBef>
                <a:spcPts val="0"/>
              </a:spcBef>
            </a:pPr>
            <a:r>
              <a:rPr lang="ru-RU" sz="1400" b="1" u="sng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rPr>
              <a:t>16-20 </a:t>
            </a:r>
            <a:r>
              <a:rPr lang="ru-RU" sz="1400" b="1" u="sng" dirty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rPr>
              <a:t>марта  </a:t>
            </a:r>
            <a:r>
              <a:rPr lang="ru-RU" sz="1400" b="1" u="sng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rPr>
              <a:t>2015, </a:t>
            </a:r>
            <a:r>
              <a:rPr lang="ru-RU" sz="1400" b="1" u="sng" dirty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rPr>
              <a:t>Москва</a:t>
            </a:r>
            <a:endParaRPr lang="ru-RU" sz="1400" b="1" dirty="0">
              <a:solidFill>
                <a:srgbClr val="0070C0"/>
              </a:solidFill>
              <a:latin typeface="Arial Narrow" pitchFamily="34" charset="0"/>
              <a:ea typeface="+mn-ea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ru-RU" sz="27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rPr>
              <a:t>Всероссийский конкурс </a:t>
            </a:r>
            <a:br>
              <a:rPr lang="ru-RU" sz="27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rPr>
            </a:br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rPr>
              <a:t>«Лидеры российского бизнеса – динамика и ответственность» </a:t>
            </a:r>
            <a:b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Arial" pitchFamily="34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132856"/>
            <a:ext cx="8640960" cy="37856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endParaRPr lang="ru-RU" sz="20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РСПП проводит Конкурс ежегодно с 1997 г. </a:t>
            </a:r>
          </a:p>
          <a:p>
            <a:pPr algn="ctr"/>
            <a:endParaRPr lang="ru-RU" sz="2000" b="1" i="1" u="sng" dirty="0" smtClean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ctr"/>
            <a:r>
              <a:rPr lang="ru-RU" sz="2000" b="1" i="1" u="sng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Цели конкурса:</a:t>
            </a:r>
          </a:p>
          <a:p>
            <a:pPr algn="just">
              <a:buClr>
                <a:srgbClr val="4F81BD">
                  <a:lumMod val="75000"/>
                </a:srgbClr>
              </a:buClr>
              <a:buFont typeface="Wingdings" pitchFamily="2" charset="2"/>
              <a:buChar char="§"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содействие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устойчивому развитию компаний, которое отвечает долгосрочным экономическим интересам бизнеса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.</a:t>
            </a:r>
            <a:endParaRPr lang="ru-RU" sz="2000" b="1" dirty="0">
              <a:solidFill>
                <a:srgbClr val="0070C0"/>
              </a:solidFill>
              <a:latin typeface="Arial Narrow" pitchFamily="34" charset="0"/>
            </a:endParaRPr>
          </a:p>
          <a:p>
            <a:pPr algn="just">
              <a:buClr>
                <a:srgbClr val="4F81BD">
                  <a:lumMod val="75000"/>
                </a:srgbClr>
              </a:buCl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 ежегодное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определение динамично развивающихся организаций на основе рейтинговых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оценок</a:t>
            </a:r>
            <a:endParaRPr lang="ru-RU" sz="1600" b="1" u="sng" dirty="0" smtClean="0">
              <a:solidFill>
                <a:srgbClr val="A50021"/>
              </a:solidFill>
              <a:latin typeface="Arial Narrow" pitchFamily="34" charset="0"/>
            </a:endParaRPr>
          </a:p>
          <a:p>
            <a:pPr marL="400050" indent="-400050" algn="ctr"/>
            <a:r>
              <a:rPr lang="ru-RU" sz="2000" b="1" i="1" u="sng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Основные принципы:</a:t>
            </a:r>
            <a:endParaRPr lang="ru-RU" sz="2000" b="1" i="1" u="sng" dirty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400050" indent="-4000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объективность и гласность</a:t>
            </a:r>
            <a:endParaRPr lang="ru-RU" sz="2000" b="1" dirty="0">
              <a:solidFill>
                <a:srgbClr val="0070C0"/>
              </a:solidFill>
              <a:latin typeface="Arial Narrow" pitchFamily="34" charset="0"/>
            </a:endParaRPr>
          </a:p>
          <a:p>
            <a:pPr marL="400050" indent="-4000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ориентация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на информацию из общедоступных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источников</a:t>
            </a:r>
            <a:endParaRPr lang="ru-RU" sz="2000" b="1" dirty="0">
              <a:solidFill>
                <a:srgbClr val="0070C0"/>
              </a:solidFill>
              <a:latin typeface="Arial Narrow" pitchFamily="34" charset="0"/>
            </a:endParaRPr>
          </a:p>
          <a:p>
            <a:pPr marL="400050" indent="-400050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соблюдение </a:t>
            </a: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норм профессиональной </a:t>
            </a: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этики</a:t>
            </a:r>
            <a:endParaRPr lang="ru-RU" sz="20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38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OzeryanskayaMN.RSPP\AppData\Local\Microsoft\Windows\Temporary Internet Files\Content.Outlook\9QYUFZ6P\PPT_Presentations_background_2015_1600x1200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" y="-17647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1356737"/>
            <a:ext cx="90364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/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                     </a:t>
            </a:r>
          </a:p>
          <a:p>
            <a:pPr lvl="0"/>
            <a:r>
              <a:rPr lang="ru-RU" sz="28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</a:t>
            </a:r>
            <a:r>
              <a:rPr lang="ru-RU" sz="36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ОАО «</a:t>
            </a:r>
            <a:r>
              <a:rPr lang="ru-RU" sz="3600" b="1" dirty="0" err="1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РусГидро</a:t>
            </a:r>
            <a:r>
              <a:rPr lang="ru-RU" sz="36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</a:t>
            </a:r>
            <a:endParaRPr lang="ru-RU" sz="3600" b="1" u="sng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r>
              <a:rPr lang="ru-RU" sz="2000" b="1" dirty="0" smtClean="0">
                <a:latin typeface="Times New Roman"/>
                <a:ea typeface="Calibri"/>
              </a:rPr>
              <a:t>   </a:t>
            </a:r>
            <a:r>
              <a:rPr lang="ru-RU" sz="2000" b="1" dirty="0" smtClean="0">
                <a:latin typeface="Arial Narrow" panose="020B0606020202030204" pitchFamily="34" charset="0"/>
                <a:ea typeface="Calibri"/>
              </a:rPr>
              <a:t>Генеральный </a:t>
            </a:r>
            <a:r>
              <a:rPr lang="ru-RU" sz="2000" b="1" dirty="0">
                <a:latin typeface="Arial Narrow" panose="020B0606020202030204" pitchFamily="34" charset="0"/>
                <a:ea typeface="Calibri"/>
              </a:rPr>
              <a:t>директор </a:t>
            </a:r>
            <a:r>
              <a:rPr lang="ru-RU" sz="2000" b="1" dirty="0" smtClean="0">
                <a:latin typeface="Arial Narrow" panose="020B0606020202030204" pitchFamily="34" charset="0"/>
                <a:ea typeface="Calibri"/>
              </a:rPr>
              <a:t>– председатель правления - </a:t>
            </a:r>
            <a:r>
              <a:rPr lang="ru-RU" sz="2000" b="1" dirty="0" err="1"/>
              <a:t>Дод</a:t>
            </a:r>
            <a:r>
              <a:rPr lang="ru-RU" sz="2000" b="1" dirty="0"/>
              <a:t> Евгений </a:t>
            </a:r>
            <a:r>
              <a:rPr lang="ru-RU" sz="2000" b="1" dirty="0" smtClean="0"/>
              <a:t>Вячеславович</a:t>
            </a:r>
            <a:endParaRPr lang="ru-RU" sz="2000" b="1" dirty="0" smtClean="0">
              <a:latin typeface="Arial Narrow" panose="020B0606020202030204" pitchFamily="34" charset="0"/>
              <a:ea typeface="Calibri"/>
              <a:cs typeface="Arial" panose="020B0604020202020204" pitchFamily="34" charset="0"/>
            </a:endParaRPr>
          </a:p>
          <a:p>
            <a:pPr indent="174625" algn="just"/>
            <a:r>
              <a:rPr lang="ru-RU" sz="2200" dirty="0" smtClean="0">
                <a:latin typeface="Arial Narrow" panose="020B0606020202030204" pitchFamily="34" charset="0"/>
              </a:rPr>
              <a:t>Крупнейший энергетический холдинг России с совокупным объёмом </a:t>
            </a:r>
            <a:r>
              <a:rPr lang="ru-RU" sz="2200" dirty="0">
                <a:latin typeface="Arial Narrow" panose="020B0606020202030204" pitchFamily="34" charset="0"/>
              </a:rPr>
              <a:t>выработки электроэнергии </a:t>
            </a:r>
            <a:r>
              <a:rPr lang="ru-RU" sz="2200" dirty="0" smtClean="0">
                <a:latin typeface="Arial Narrow" panose="020B0606020202030204" pitchFamily="34" charset="0"/>
              </a:rPr>
              <a:t>124 </a:t>
            </a:r>
            <a:r>
              <a:rPr lang="ru-RU" sz="2200" dirty="0">
                <a:latin typeface="Arial Narrow" panose="020B0606020202030204" pitchFamily="34" charset="0"/>
              </a:rPr>
              <a:t>144 млн </a:t>
            </a:r>
            <a:r>
              <a:rPr lang="ru-RU" sz="2200" dirty="0" err="1">
                <a:latin typeface="Arial Narrow" panose="020B0606020202030204" pitchFamily="34" charset="0"/>
              </a:rPr>
              <a:t>кВт·ч</a:t>
            </a:r>
            <a:r>
              <a:rPr lang="ru-RU" sz="2200" dirty="0" smtClean="0">
                <a:latin typeface="Arial Narrow" panose="020B0606020202030204" pitchFamily="34" charset="0"/>
              </a:rPr>
              <a:t>. </a:t>
            </a:r>
            <a:r>
              <a:rPr lang="ru-RU" sz="2200" dirty="0">
                <a:latin typeface="Arial Narrow" panose="020B0606020202030204" pitchFamily="34" charset="0"/>
              </a:rPr>
              <a:t>В </a:t>
            </a:r>
            <a:r>
              <a:rPr lang="ru-RU" sz="2200" dirty="0" smtClean="0">
                <a:latin typeface="Arial Narrow" panose="020B0606020202030204" pitchFamily="34" charset="0"/>
              </a:rPr>
              <a:t>составе </a:t>
            </a:r>
            <a:r>
              <a:rPr lang="ru-RU" sz="2200" dirty="0">
                <a:latin typeface="Arial Narrow" panose="020B0606020202030204" pitchFamily="34" charset="0"/>
              </a:rPr>
              <a:t>компании </a:t>
            </a:r>
            <a:r>
              <a:rPr lang="ru-RU" sz="2200" dirty="0" smtClean="0">
                <a:latin typeface="Arial Narrow" panose="020B0606020202030204" pitchFamily="34" charset="0"/>
              </a:rPr>
              <a:t>19 </a:t>
            </a:r>
            <a:r>
              <a:rPr lang="ru-RU" sz="2200" dirty="0">
                <a:latin typeface="Arial Narrow" panose="020B0606020202030204" pitchFamily="34" charset="0"/>
              </a:rPr>
              <a:t>филиалов в 17 регионах России</a:t>
            </a:r>
            <a:r>
              <a:rPr lang="ru-RU" sz="2200" dirty="0" smtClean="0">
                <a:latin typeface="Arial Narrow" panose="020B0606020202030204" pitchFamily="34" charset="0"/>
              </a:rPr>
              <a:t>. Численность работников - более 14 тыс. человек.</a:t>
            </a:r>
          </a:p>
          <a:p>
            <a:pPr indent="174625" algn="just"/>
            <a:r>
              <a:rPr lang="ru-RU" sz="2200" dirty="0" smtClean="0">
                <a:latin typeface="Arial Narrow" panose="020B0606020202030204" pitchFamily="34" charset="0"/>
              </a:rPr>
              <a:t>Главная стратегическая задача -  обеспеченность </a:t>
            </a:r>
            <a:r>
              <a:rPr lang="ru-RU" sz="2200" dirty="0">
                <a:latin typeface="Arial Narrow" panose="020B0606020202030204" pitchFamily="34" charset="0"/>
              </a:rPr>
              <a:t>квалифицированными и ответственными управленческими кадрами</a:t>
            </a:r>
            <a:r>
              <a:rPr lang="ru-RU" sz="2200" dirty="0" smtClean="0">
                <a:latin typeface="Arial Narrow" panose="020B0606020202030204" pitchFamily="34" charset="0"/>
              </a:rPr>
              <a:t>, специалистами </a:t>
            </a:r>
            <a:r>
              <a:rPr lang="ru-RU" sz="2200" dirty="0">
                <a:latin typeface="Arial Narrow" panose="020B0606020202030204" pitchFamily="34" charset="0"/>
              </a:rPr>
              <a:t>и </a:t>
            </a:r>
            <a:r>
              <a:rPr lang="ru-RU" sz="2200" dirty="0" smtClean="0">
                <a:latin typeface="Arial Narrow" panose="020B0606020202030204" pitchFamily="34" charset="0"/>
              </a:rPr>
              <a:t>рабочими </a:t>
            </a:r>
          </a:p>
          <a:p>
            <a:pPr indent="174625" algn="just"/>
            <a:r>
              <a:rPr lang="ru-RU" sz="2200" dirty="0" smtClean="0">
                <a:latin typeface="Arial Narrow" panose="020B0606020202030204" pitchFamily="34" charset="0"/>
              </a:rPr>
              <a:t>В соответствии с Стратегией развития персонала Компания реализует программы: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Arial Narrow" panose="020B0606020202030204" pitchFamily="34" charset="0"/>
              </a:rPr>
              <a:t>опережающего </a:t>
            </a:r>
            <a:r>
              <a:rPr lang="ru-RU" sz="2200" dirty="0">
                <a:latin typeface="Arial Narrow" panose="020B0606020202030204" pitchFamily="34" charset="0"/>
              </a:rPr>
              <a:t>развития </a:t>
            </a:r>
            <a:r>
              <a:rPr lang="ru-RU" sz="2200" dirty="0" smtClean="0">
                <a:latin typeface="Arial Narrow" panose="020B0606020202030204" pitchFamily="34" charset="0"/>
              </a:rPr>
              <a:t>кадрового потенциала;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Arial Narrow" panose="020B0606020202030204" pitchFamily="34" charset="0"/>
              </a:rPr>
              <a:t>формирует </a:t>
            </a:r>
            <a:r>
              <a:rPr lang="ru-RU" sz="2200" dirty="0">
                <a:latin typeface="Arial Narrow" panose="020B0606020202030204" pitchFamily="34" charset="0"/>
              </a:rPr>
              <a:t>кадровый </a:t>
            </a:r>
            <a:r>
              <a:rPr lang="ru-RU" sz="2200" dirty="0" smtClean="0">
                <a:latin typeface="Arial Narrow" panose="020B0606020202030204" pitchFamily="34" charset="0"/>
              </a:rPr>
              <a:t>резерв;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>
                <a:latin typeface="Arial Narrow" panose="020B0606020202030204" pitchFamily="34" charset="0"/>
              </a:rPr>
              <a:t>систему </a:t>
            </a:r>
            <a:r>
              <a:rPr lang="ru-RU" sz="2200" dirty="0">
                <a:latin typeface="Arial Narrow" panose="020B0606020202030204" pitchFamily="34" charset="0"/>
              </a:rPr>
              <a:t>мотивации и социальной </a:t>
            </a:r>
            <a:r>
              <a:rPr lang="ru-RU" sz="2200" dirty="0" smtClean="0">
                <a:latin typeface="Arial Narrow" panose="020B0606020202030204" pitchFamily="34" charset="0"/>
              </a:rPr>
              <a:t>поддержки</a:t>
            </a:r>
            <a:r>
              <a:rPr lang="ru-RU" sz="2200" dirty="0">
                <a:latin typeface="Arial Narrow" panose="020B0606020202030204" pitchFamily="34" charset="0"/>
              </a:rPr>
              <a:t>.</a:t>
            </a:r>
            <a:endParaRPr lang="ru-RU" sz="2200" dirty="0" smtClean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10" y="956627"/>
            <a:ext cx="90364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481CE"/>
                </a:solidFill>
                <a:latin typeface="Arial Narrow" pitchFamily="34" charset="0"/>
              </a:rPr>
              <a:t>Победитель </a:t>
            </a:r>
            <a:r>
              <a:rPr lang="ru-RU" sz="2200" b="1" dirty="0">
                <a:solidFill>
                  <a:srgbClr val="0481CE"/>
                </a:solidFill>
                <a:latin typeface="Arial Narrow" pitchFamily="34" charset="0"/>
              </a:rPr>
              <a:t>в </a:t>
            </a:r>
            <a:r>
              <a:rPr lang="ru-RU" sz="2200" b="1" dirty="0" smtClean="0">
                <a:solidFill>
                  <a:srgbClr val="0481CE"/>
                </a:solidFill>
                <a:latin typeface="Arial Narrow" pitchFamily="34" charset="0"/>
              </a:rPr>
              <a:t>номинации </a:t>
            </a:r>
            <a:r>
              <a:rPr lang="ru-RU" sz="2200" b="1" dirty="0">
                <a:solidFill>
                  <a:srgbClr val="0481CE"/>
                </a:solidFill>
                <a:latin typeface="Arial Narrow" pitchFamily="34" charset="0"/>
              </a:rPr>
              <a:t>Конкурса </a:t>
            </a:r>
          </a:p>
          <a:p>
            <a:pPr lvl="0" algn="ctr"/>
            <a:r>
              <a:rPr lang="ru-RU" b="1" dirty="0" smtClean="0">
                <a:solidFill>
                  <a:srgbClr val="0481CE"/>
                </a:solidFill>
                <a:latin typeface="Arial Narrow" pitchFamily="34" charset="0"/>
              </a:rPr>
              <a:t> </a:t>
            </a:r>
            <a:r>
              <a:rPr lang="ru-RU" sz="28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«За </a:t>
            </a:r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развитие кадрового потенциала»</a:t>
            </a:r>
            <a:endParaRPr lang="ru-RU" sz="2800" b="1" kern="0" dirty="0" smtClean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9525" y="2636912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Arial Narrow" panose="020B0606020202030204" pitchFamily="34" charset="0"/>
                <a:ea typeface="Calibri"/>
                <a:cs typeface="Times New Roman"/>
              </a:rPr>
              <a:t>  </a:t>
            </a:r>
            <a:endParaRPr lang="ru-RU" sz="22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83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OzeryanskayaMN.RSPP\AppData\Local\Microsoft\Windows\Temporary Internet Files\Content.Outlook\9QYUFZ6P\PPT_Presentations_background_2015_1600x1200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1356737"/>
            <a:ext cx="9144000" cy="4676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/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                   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АО «ННК-Хабаровский нефтеперерабатывающий завод»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 </a:t>
            </a:r>
            <a:endParaRPr lang="ru-RU" sz="2600" b="1" u="sng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r>
              <a:rPr lang="ru-RU" sz="2000" b="1" dirty="0" smtClean="0">
                <a:latin typeface="Times New Roman"/>
                <a:ea typeface="Calibri"/>
              </a:rPr>
              <a:t>          </a:t>
            </a:r>
            <a:r>
              <a:rPr lang="ru-RU" sz="2000" b="1" dirty="0" smtClean="0">
                <a:latin typeface="Arial Narrow" panose="020B0606020202030204" pitchFamily="34" charset="0"/>
                <a:ea typeface="Calibri"/>
              </a:rPr>
              <a:t>Генеральный </a:t>
            </a:r>
            <a:r>
              <a:rPr lang="ru-RU" sz="2000" b="1" dirty="0">
                <a:latin typeface="Arial Narrow" panose="020B0606020202030204" pitchFamily="34" charset="0"/>
                <a:ea typeface="Calibri"/>
              </a:rPr>
              <a:t>директор </a:t>
            </a:r>
            <a:r>
              <a:rPr lang="ru-RU" sz="2000" b="1" dirty="0" smtClean="0">
                <a:latin typeface="Arial Narrow" panose="020B0606020202030204" pitchFamily="34" charset="0"/>
                <a:ea typeface="Calibri"/>
              </a:rPr>
              <a:t>- </a:t>
            </a:r>
            <a:r>
              <a:rPr lang="ru-RU" sz="2000" b="1" dirty="0" smtClean="0">
                <a:latin typeface="Arial Narrow" panose="020B0606020202030204" pitchFamily="34" charset="0"/>
                <a:ea typeface="Times New Roman"/>
              </a:rPr>
              <a:t>Лемеха </a:t>
            </a:r>
            <a:r>
              <a:rPr lang="ru-RU" sz="2000" b="1" dirty="0">
                <a:latin typeface="Arial Narrow" panose="020B0606020202030204" pitchFamily="34" charset="0"/>
                <a:ea typeface="Times New Roman"/>
              </a:rPr>
              <a:t>Виктор </a:t>
            </a:r>
            <a:r>
              <a:rPr lang="ru-RU" sz="2000" b="1" dirty="0" smtClean="0">
                <a:latin typeface="Arial Narrow" panose="020B0606020202030204" pitchFamily="34" charset="0"/>
                <a:ea typeface="Times New Roman"/>
              </a:rPr>
              <a:t>Геннадьевич</a:t>
            </a:r>
          </a:p>
          <a:p>
            <a:endParaRPr lang="ru-RU" sz="2000" dirty="0" smtClean="0">
              <a:latin typeface="Arial Narrow" panose="020B0606020202030204" pitchFamily="34" charset="0"/>
            </a:endParaRPr>
          </a:p>
          <a:p>
            <a:r>
              <a:rPr lang="ru-RU" sz="2000" dirty="0" smtClean="0">
                <a:latin typeface="Arial Narrow" panose="020B0606020202030204" pitchFamily="34" charset="0"/>
              </a:rPr>
              <a:t>   Одно </a:t>
            </a:r>
            <a:r>
              <a:rPr lang="ru-RU" sz="2000" dirty="0">
                <a:latin typeface="Arial Narrow" panose="020B0606020202030204" pitchFamily="34" charset="0"/>
              </a:rPr>
              <a:t>из важнейших предприятий отечественной промышленности на Дальнем Востоке России и ключевое звено Нефтяной компании «Альянс», с  комплексом мощностей по переработке 4,35 млн. тонн в </a:t>
            </a:r>
            <a:r>
              <a:rPr lang="ru-RU" sz="2000" dirty="0" smtClean="0">
                <a:latin typeface="Arial Narrow" panose="020B0606020202030204" pitchFamily="34" charset="0"/>
              </a:rPr>
              <a:t>год - это </a:t>
            </a:r>
            <a:r>
              <a:rPr lang="ru-RU" sz="2000" dirty="0">
                <a:latin typeface="Arial Narrow" panose="020B0606020202030204" pitchFamily="34" charset="0"/>
              </a:rPr>
              <a:t>целый район краевого центра. </a:t>
            </a:r>
          </a:p>
          <a:p>
            <a:r>
              <a:rPr lang="ru-RU" sz="2000" dirty="0" smtClean="0">
                <a:latin typeface="Arial Narrow" panose="020B0606020202030204" pitchFamily="34" charset="0"/>
              </a:rPr>
              <a:t>Имеет более </a:t>
            </a:r>
            <a:r>
              <a:rPr lang="ru-RU" sz="2000" dirty="0">
                <a:latin typeface="Arial Narrow" panose="020B0606020202030204" pitchFamily="34" charset="0"/>
              </a:rPr>
              <a:t>1500 рабочих мест и </a:t>
            </a:r>
            <a:r>
              <a:rPr lang="ru-RU" sz="2000" dirty="0" smtClean="0">
                <a:latin typeface="Arial Narrow" panose="020B0606020202030204" pitchFamily="34" charset="0"/>
              </a:rPr>
              <a:t>развитую социальную сферу – </a:t>
            </a:r>
          </a:p>
          <a:p>
            <a:r>
              <a:rPr lang="ru-RU" sz="2000" dirty="0" smtClean="0">
                <a:latin typeface="Arial Narrow" panose="020B0606020202030204" pitchFamily="34" charset="0"/>
              </a:rPr>
              <a:t>   Кадровая </a:t>
            </a:r>
            <a:r>
              <a:rPr lang="ru-RU" sz="2000" dirty="0">
                <a:latin typeface="Arial Narrow" panose="020B0606020202030204" pitchFamily="34" charset="0"/>
              </a:rPr>
              <a:t>политика на предприятии является </a:t>
            </a:r>
            <a:r>
              <a:rPr lang="ru-RU" sz="2000" dirty="0" smtClean="0">
                <a:latin typeface="Arial Narrow" panose="020B0606020202030204" pitchFamily="34" charset="0"/>
              </a:rPr>
              <a:t>фактором </a:t>
            </a:r>
            <a:r>
              <a:rPr lang="ru-RU" sz="2000" dirty="0">
                <a:latin typeface="Arial Narrow" panose="020B0606020202030204" pitchFamily="34" charset="0"/>
              </a:rPr>
              <a:t>успешного развития, </a:t>
            </a:r>
            <a:r>
              <a:rPr lang="ru-RU" sz="2000" dirty="0" smtClean="0">
                <a:latin typeface="Arial Narrow" panose="020B0606020202030204" pitchFamily="34" charset="0"/>
              </a:rPr>
              <a:t>наравне с техническим переоснащением.</a:t>
            </a:r>
          </a:p>
          <a:p>
            <a:pPr algn="just"/>
            <a:r>
              <a:rPr lang="ru-RU" sz="2000" b="1" dirty="0" smtClean="0">
                <a:latin typeface="Arial Narrow" panose="020B0606020202030204" pitchFamily="34" charset="0"/>
              </a:rPr>
              <a:t>  Действуют корпоративные системы и программы </a:t>
            </a:r>
            <a:r>
              <a:rPr lang="ru-RU" sz="2000" dirty="0" smtClean="0">
                <a:latin typeface="Arial Narrow" panose="020B0606020202030204" pitchFamily="34" charset="0"/>
              </a:rPr>
              <a:t>по развитию персонала: </a:t>
            </a:r>
          </a:p>
          <a:p>
            <a:pPr algn="just"/>
            <a:r>
              <a:rPr lang="ru-RU" sz="2000" dirty="0" smtClean="0">
                <a:latin typeface="Arial Narrow" panose="020B0606020202030204" pitchFamily="34" charset="0"/>
              </a:rPr>
              <a:t>   -   «</a:t>
            </a:r>
            <a:r>
              <a:rPr lang="ru-RU" sz="2000" dirty="0">
                <a:latin typeface="Arial Narrow" panose="020B0606020202030204" pitchFamily="34" charset="0"/>
              </a:rPr>
              <a:t>Программа развития молодых специалистов</a:t>
            </a:r>
            <a:r>
              <a:rPr lang="ru-RU" sz="2000" dirty="0" smtClean="0">
                <a:latin typeface="Arial Narrow" panose="020B0606020202030204" pitchFamily="34" charset="0"/>
              </a:rPr>
              <a:t>»,</a:t>
            </a:r>
          </a:p>
          <a:p>
            <a:pPr algn="just"/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  -  «Программа </a:t>
            </a:r>
            <a:r>
              <a:rPr lang="ru-RU" sz="2000" dirty="0">
                <a:latin typeface="Arial Narrow" panose="020B0606020202030204" pitchFamily="34" charset="0"/>
              </a:rPr>
              <a:t>развития кадрового </a:t>
            </a:r>
            <a:r>
              <a:rPr lang="ru-RU" sz="2000" dirty="0" smtClean="0">
                <a:latin typeface="Arial Narrow" panose="020B0606020202030204" pitchFamily="34" charset="0"/>
              </a:rPr>
              <a:t>резерва»,</a:t>
            </a:r>
          </a:p>
          <a:p>
            <a:pPr algn="just"/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  - Система </a:t>
            </a:r>
            <a:r>
              <a:rPr lang="ru-RU" sz="2000" dirty="0">
                <a:latin typeface="Arial Narrow" panose="020B0606020202030204" pitchFamily="34" charset="0"/>
              </a:rPr>
              <a:t>управления эффективностью </a:t>
            </a:r>
            <a:r>
              <a:rPr lang="ru-RU" sz="2000" dirty="0" smtClean="0">
                <a:latin typeface="Arial Narrow" panose="020B0606020202030204" pitchFamily="34" charset="0"/>
              </a:rPr>
              <a:t>и компетентностью сотрудников и др.</a:t>
            </a:r>
            <a:endParaRPr lang="ru-RU" sz="20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10" y="956627"/>
            <a:ext cx="90364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481CE"/>
                </a:solidFill>
                <a:latin typeface="Arial Narrow" pitchFamily="34" charset="0"/>
              </a:rPr>
              <a:t>Победитель </a:t>
            </a:r>
            <a:r>
              <a:rPr lang="ru-RU" sz="2200" b="1" dirty="0">
                <a:solidFill>
                  <a:srgbClr val="0481CE"/>
                </a:solidFill>
                <a:latin typeface="Arial Narrow" pitchFamily="34" charset="0"/>
              </a:rPr>
              <a:t>в </a:t>
            </a:r>
            <a:r>
              <a:rPr lang="ru-RU" sz="2200" b="1" dirty="0" smtClean="0">
                <a:solidFill>
                  <a:srgbClr val="0481CE"/>
                </a:solidFill>
                <a:latin typeface="Arial Narrow" pitchFamily="34" charset="0"/>
              </a:rPr>
              <a:t>номинации </a:t>
            </a:r>
            <a:r>
              <a:rPr lang="ru-RU" sz="2200" b="1" dirty="0">
                <a:solidFill>
                  <a:srgbClr val="0481CE"/>
                </a:solidFill>
                <a:latin typeface="Arial Narrow" pitchFamily="34" charset="0"/>
              </a:rPr>
              <a:t>Конкурса </a:t>
            </a:r>
          </a:p>
          <a:p>
            <a:pPr lvl="0" algn="ctr"/>
            <a:r>
              <a:rPr lang="ru-RU" b="1" dirty="0" smtClean="0">
                <a:solidFill>
                  <a:srgbClr val="0481CE"/>
                </a:solidFill>
                <a:latin typeface="Arial Narrow" pitchFamily="34" charset="0"/>
              </a:rPr>
              <a:t> </a:t>
            </a:r>
            <a:r>
              <a:rPr lang="ru-RU" sz="28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«За </a:t>
            </a:r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развитие кадрового потенциала»</a:t>
            </a:r>
            <a:endParaRPr lang="ru-RU" sz="2800" b="1" kern="0" dirty="0" smtClean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9525" y="2636912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Arial Narrow" panose="020B0606020202030204" pitchFamily="34" charset="0"/>
                <a:ea typeface="Calibri"/>
                <a:cs typeface="Times New Roman"/>
              </a:rPr>
              <a:t>  </a:t>
            </a:r>
            <a:endParaRPr lang="ru-RU" sz="22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7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OzeryanskayaMN.RSPP\AppData\Local\Microsoft\Windows\Temporary Internet Files\Content.Outlook\9QYUFZ6P\PPT_Presentations_background_2015_1600x1200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1356737"/>
            <a:ext cx="90364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/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                     </a:t>
            </a:r>
          </a:p>
          <a:p>
            <a:pPr marL="358775" lvl="0"/>
            <a:r>
              <a:rPr lang="ru-RU" sz="28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</a:t>
            </a:r>
            <a:r>
              <a:rPr lang="ru-RU" sz="32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ФГУП «РФЯЦ-ВНИИЭФ»</a:t>
            </a:r>
            <a:endParaRPr lang="ru-RU" sz="3200" b="1" u="sng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r>
              <a:rPr lang="ru-RU" sz="2000" b="1" dirty="0" smtClean="0">
                <a:latin typeface="Times New Roman"/>
                <a:ea typeface="Calibri"/>
              </a:rPr>
              <a:t>        </a:t>
            </a:r>
            <a:r>
              <a:rPr lang="ru-RU" sz="2000" b="1" dirty="0" smtClean="0">
                <a:latin typeface="Arial Narrow" panose="020B0606020202030204" pitchFamily="34" charset="0"/>
                <a:ea typeface="Calibri"/>
              </a:rPr>
              <a:t>Директор – </a:t>
            </a:r>
            <a:r>
              <a:rPr lang="ru-RU" sz="2000" b="1" dirty="0">
                <a:latin typeface="Arial Narrow" panose="020B0606020202030204" pitchFamily="34" charset="0"/>
                <a:ea typeface="Times New Roman"/>
              </a:rPr>
              <a:t>Костюков Валентин </a:t>
            </a:r>
            <a:r>
              <a:rPr lang="ru-RU" sz="2000" b="1" dirty="0" smtClean="0">
                <a:latin typeface="Arial Narrow" panose="020B0606020202030204" pitchFamily="34" charset="0"/>
                <a:ea typeface="Times New Roman"/>
              </a:rPr>
              <a:t>Ефимович</a:t>
            </a:r>
          </a:p>
          <a:p>
            <a:pPr indent="174625" algn="just"/>
            <a:r>
              <a:rPr lang="ru-RU" sz="2000" dirty="0" smtClean="0">
                <a:latin typeface="Arial Narrow" panose="020B0606020202030204" pitchFamily="34" charset="0"/>
              </a:rPr>
              <a:t>Крупнейший </a:t>
            </a:r>
            <a:r>
              <a:rPr lang="ru-RU" sz="2000" dirty="0">
                <a:latin typeface="Arial Narrow" panose="020B0606020202030204" pitchFamily="34" charset="0"/>
              </a:rPr>
              <a:t>научно-технический комплекс России мирового уровня с широким спектром видов деятельности, </a:t>
            </a:r>
            <a:r>
              <a:rPr lang="ru-RU" sz="2000" dirty="0" smtClean="0">
                <a:latin typeface="Arial Narrow" panose="020B0606020202030204" pitchFamily="34" charset="0"/>
              </a:rPr>
              <a:t>на котором заняты специалисты </a:t>
            </a:r>
            <a:r>
              <a:rPr lang="ru-RU" sz="2000" dirty="0">
                <a:latin typeface="Arial Narrow" panose="020B0606020202030204" pitchFamily="34" charset="0"/>
              </a:rPr>
              <a:t>по 450 специальностям и рабочие более чем по 300 </a:t>
            </a:r>
            <a:r>
              <a:rPr lang="ru-RU" sz="2000" dirty="0" smtClean="0">
                <a:latin typeface="Arial Narrow" panose="020B0606020202030204" pitchFamily="34" charset="0"/>
              </a:rPr>
              <a:t>профессиям. Цель </a:t>
            </a:r>
            <a:r>
              <a:rPr lang="ru-RU" sz="2000" dirty="0">
                <a:latin typeface="Arial Narrow" panose="020B0606020202030204" pitchFamily="34" charset="0"/>
              </a:rPr>
              <a:t>кадровой политики -</a:t>
            </a:r>
            <a:r>
              <a:rPr lang="ru-RU" sz="2000" dirty="0" smtClean="0">
                <a:latin typeface="Arial Narrow" panose="020B0606020202030204" pitchFamily="34" charset="0"/>
              </a:rPr>
              <a:t> </a:t>
            </a:r>
            <a:r>
              <a:rPr lang="ru-RU" sz="2000" dirty="0">
                <a:latin typeface="Arial Narrow" panose="020B0606020202030204" pitchFamily="34" charset="0"/>
              </a:rPr>
              <a:t>обеспечение РФЯЦ-ВНИИЭФ персоналом, позволяющим максимально эффективно реализовать стратегические цели и задачи </a:t>
            </a:r>
            <a:r>
              <a:rPr lang="ru-RU" sz="2000" dirty="0" smtClean="0">
                <a:latin typeface="Arial Narrow" panose="020B0606020202030204" pitchFamily="34" charset="0"/>
              </a:rPr>
              <a:t>института.</a:t>
            </a:r>
          </a:p>
          <a:p>
            <a:pPr indent="174625" algn="just"/>
            <a:r>
              <a:rPr lang="ru-RU" sz="20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Действуют корпоративные программы</a:t>
            </a:r>
            <a:r>
              <a:rPr lang="ru-RU" sz="2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, направленны на: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Arial Narrow" panose="020B0606020202030204" pitchFamily="34" charset="0"/>
              </a:rPr>
              <a:t>сохранение </a:t>
            </a:r>
            <a:r>
              <a:rPr lang="ru-RU" sz="2000" dirty="0">
                <a:latin typeface="Arial Narrow" panose="020B0606020202030204" pitchFamily="34" charset="0"/>
              </a:rPr>
              <a:t>и развитие потенциала высококвалифицированных </a:t>
            </a:r>
            <a:r>
              <a:rPr lang="ru-RU" sz="2000" dirty="0" smtClean="0">
                <a:latin typeface="Arial Narrow" panose="020B0606020202030204" pitchFamily="34" charset="0"/>
              </a:rPr>
              <a:t>кадров;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Arial Narrow" panose="020B0606020202030204" pitchFamily="34" charset="0"/>
              </a:rPr>
              <a:t>обеспечение </a:t>
            </a:r>
            <a:r>
              <a:rPr lang="ru-RU" sz="2000" dirty="0">
                <a:latin typeface="Arial Narrow" panose="020B0606020202030204" pitchFamily="34" charset="0"/>
              </a:rPr>
              <a:t>управляемости смены </a:t>
            </a:r>
            <a:r>
              <a:rPr lang="ru-RU" sz="2000" dirty="0" smtClean="0">
                <a:latin typeface="Arial Narrow" panose="020B0606020202030204" pitchFamily="34" charset="0"/>
              </a:rPr>
              <a:t>поколений;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Arial Narrow" panose="020B0606020202030204" pitchFamily="34" charset="0"/>
              </a:rPr>
              <a:t>обеспечение квалифицированного отбора, назначения </a:t>
            </a:r>
            <a:r>
              <a:rPr lang="ru-RU" sz="2000" dirty="0">
                <a:latin typeface="Arial Narrow" panose="020B0606020202030204" pitchFamily="34" charset="0"/>
              </a:rPr>
              <a:t>и </a:t>
            </a:r>
            <a:r>
              <a:rPr lang="ru-RU" sz="2000" dirty="0" smtClean="0">
                <a:latin typeface="Arial Narrow" panose="020B0606020202030204" pitchFamily="34" charset="0"/>
              </a:rPr>
              <a:t>ротации работников;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Arial Narrow" panose="020B0606020202030204" pitchFamily="34" charset="0"/>
              </a:rPr>
              <a:t>целевую подготовку кадров, обучение</a:t>
            </a:r>
            <a:r>
              <a:rPr lang="ru-RU" sz="2000" dirty="0">
                <a:latin typeface="Arial Narrow" panose="020B0606020202030204" pitchFamily="34" charset="0"/>
              </a:rPr>
              <a:t>, повышение квалификации и развитие компетенций персонала</a:t>
            </a:r>
            <a:r>
              <a:rPr lang="ru-RU" sz="2000" dirty="0" smtClean="0">
                <a:latin typeface="Arial Narrow" panose="020B0606020202030204" pitchFamily="34" charset="0"/>
              </a:rPr>
              <a:t>.</a:t>
            </a:r>
            <a:endParaRPr lang="ru-RU" sz="2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10" y="956627"/>
            <a:ext cx="90364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481CE"/>
                </a:solidFill>
                <a:latin typeface="Arial Narrow" pitchFamily="34" charset="0"/>
              </a:rPr>
              <a:t>Победитель </a:t>
            </a:r>
            <a:r>
              <a:rPr lang="ru-RU" sz="2200" b="1" dirty="0">
                <a:solidFill>
                  <a:srgbClr val="0481CE"/>
                </a:solidFill>
                <a:latin typeface="Arial Narrow" pitchFamily="34" charset="0"/>
              </a:rPr>
              <a:t>в </a:t>
            </a:r>
            <a:r>
              <a:rPr lang="ru-RU" sz="2200" b="1" dirty="0" smtClean="0">
                <a:solidFill>
                  <a:srgbClr val="0481CE"/>
                </a:solidFill>
                <a:latin typeface="Arial Narrow" pitchFamily="34" charset="0"/>
              </a:rPr>
              <a:t>номинации </a:t>
            </a:r>
            <a:r>
              <a:rPr lang="ru-RU" sz="2200" b="1" dirty="0">
                <a:solidFill>
                  <a:srgbClr val="0481CE"/>
                </a:solidFill>
                <a:latin typeface="Arial Narrow" pitchFamily="34" charset="0"/>
              </a:rPr>
              <a:t>Конкурса </a:t>
            </a:r>
          </a:p>
          <a:p>
            <a:pPr lvl="0" algn="ctr"/>
            <a:r>
              <a:rPr lang="ru-RU" b="1" dirty="0" smtClean="0">
                <a:solidFill>
                  <a:srgbClr val="0481CE"/>
                </a:solidFill>
                <a:latin typeface="Arial Narrow" pitchFamily="34" charset="0"/>
              </a:rPr>
              <a:t> </a:t>
            </a:r>
            <a:r>
              <a:rPr lang="ru-RU" sz="28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«За </a:t>
            </a:r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развитие кадрового потенциала»</a:t>
            </a:r>
            <a:endParaRPr lang="ru-RU" sz="2800" b="1" kern="0" dirty="0" smtClean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9525" y="2636912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Arial Narrow" panose="020B0606020202030204" pitchFamily="34" charset="0"/>
                <a:ea typeface="Calibri"/>
                <a:cs typeface="Times New Roman"/>
              </a:rPr>
              <a:t>  </a:t>
            </a:r>
            <a:endParaRPr lang="ru-RU" sz="22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5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opylovaga\Desktop\НРБ_2015\Организационная\PPT_Presentations_background_2015_1600x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341" y="1628506"/>
            <a:ext cx="9144000" cy="36009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ru-RU" sz="20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		ПОБЕДИТЕЛИ В НОМИНАЦИИ</a:t>
            </a:r>
          </a:p>
          <a:p>
            <a:pPr algn="ctr"/>
            <a:r>
              <a:rPr lang="ru-RU" sz="3600" b="1" dirty="0">
                <a:solidFill>
                  <a:srgbClr val="0481CE"/>
                </a:solidFill>
                <a:latin typeface="Arial Narrow" pitchFamily="34" charset="0"/>
              </a:rPr>
              <a:t> </a:t>
            </a:r>
            <a:r>
              <a:rPr lang="ru-RU" sz="32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</a:t>
            </a:r>
            <a:r>
              <a:rPr lang="ru-RU" sz="32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 достижения в области охраны труда и здоровья работников</a:t>
            </a:r>
            <a:r>
              <a:rPr lang="ru-RU" sz="32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</a:t>
            </a:r>
            <a:endParaRPr lang="ru-RU" sz="3200" b="1" kern="0" dirty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Clr>
                <a:srgbClr val="0070C0"/>
              </a:buClr>
              <a:defRPr/>
            </a:pPr>
            <a:r>
              <a:rPr lang="ru-RU" sz="2000" b="1" i="1" kern="0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</a:t>
            </a:r>
            <a:r>
              <a:rPr lang="ru-RU" sz="2000" b="1" kern="0" dirty="0" smtClean="0">
                <a:solidFill>
                  <a:srgbClr val="A50021"/>
                </a:solidFill>
                <a:latin typeface="Arial Narrow" pitchFamily="34" charset="0"/>
              </a:rPr>
              <a:t> </a:t>
            </a:r>
          </a:p>
          <a:p>
            <a:pPr marL="815975" indent="-457200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ОАО «НЛМК»</a:t>
            </a:r>
            <a:endParaRPr lang="ru-RU" sz="36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imes New Roman"/>
            </a:endParaRP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АО «Газпром </a:t>
            </a:r>
            <a:r>
              <a:rPr lang="ru-RU" sz="3600" b="1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трансгаз</a:t>
            </a:r>
            <a:r>
              <a:rPr lang="ru-RU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3600" b="1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Югорск</a:t>
            </a:r>
            <a:r>
              <a:rPr lang="ru-RU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</a:t>
            </a:r>
          </a:p>
          <a:p>
            <a:pPr marL="342900">
              <a:buClr>
                <a:srgbClr val="0070C0"/>
              </a:buClr>
            </a:pPr>
            <a:endParaRPr lang="ru-RU" sz="1600" kern="0" dirty="0" smtClean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600" b="1" i="1" kern="0" dirty="0" smtClean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>
              <a:buClr>
                <a:srgbClr val="0070C0"/>
              </a:buClr>
            </a:pPr>
            <a:r>
              <a:rPr lang="ru-RU" sz="1600" b="1" i="1" kern="0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</a:t>
            </a:r>
            <a:endParaRPr lang="ru-RU" sz="1600" kern="0" dirty="0" smtClean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437112"/>
            <a:ext cx="2011942" cy="150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596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OzeryanskayaMN.RSPP\AppData\Local\Microsoft\Windows\Temporary Internet Files\Content.Outlook\9QYUFZ6P\PPT_Presentations_background_2015_1600x1200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1787624"/>
            <a:ext cx="81464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            </a:t>
            </a:r>
            <a:r>
              <a:rPr lang="ru-RU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ОАО </a:t>
            </a:r>
            <a:r>
              <a:rPr lang="ru-RU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«Новолипецкий металлургический </a:t>
            </a:r>
            <a:r>
              <a:rPr lang="ru-RU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комбинат»</a:t>
            </a:r>
          </a:p>
          <a:p>
            <a:r>
              <a:rPr lang="ru-RU" sz="2000" b="1" dirty="0" smtClean="0">
                <a:solidFill>
                  <a:prstClr val="black"/>
                </a:solidFill>
                <a:latin typeface="Arial Narrow" pitchFamily="34" charset="0"/>
              </a:rPr>
              <a:t>Президент </a:t>
            </a:r>
            <a:r>
              <a:rPr lang="ru-RU" sz="2000" b="1" dirty="0">
                <a:solidFill>
                  <a:prstClr val="black"/>
                </a:solidFill>
                <a:latin typeface="Arial Narrow" pitchFamily="34" charset="0"/>
              </a:rPr>
              <a:t>- председатель правления  -  </a:t>
            </a:r>
            <a:r>
              <a:rPr lang="ru-RU" sz="2000" b="1" dirty="0" err="1">
                <a:solidFill>
                  <a:prstClr val="black"/>
                </a:solidFill>
                <a:latin typeface="Arial Narrow" pitchFamily="34" charset="0"/>
              </a:rPr>
              <a:t>Багрин</a:t>
            </a:r>
            <a:r>
              <a:rPr lang="ru-RU" sz="2000" b="1" dirty="0">
                <a:solidFill>
                  <a:prstClr val="black"/>
                </a:solidFill>
                <a:latin typeface="Arial Narrow" pitchFamily="34" charset="0"/>
              </a:rPr>
              <a:t> Олег Владимирович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526288"/>
            <a:ext cx="9144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Одна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из крупнейших и наиболее стабильных в мире металлургических компаний.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 Основной принцип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производственной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деятельности - сохранение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жизни и здоровья работников </a:t>
            </a:r>
            <a:endParaRPr lang="ru-RU" sz="22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В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компании </a:t>
            </a:r>
            <a:r>
              <a:rPr lang="ru-RU" sz="2200" b="1" dirty="0">
                <a:solidFill>
                  <a:prstClr val="black"/>
                </a:solidFill>
                <a:latin typeface="Arial Narrow" pitchFamily="34" charset="0"/>
              </a:rPr>
              <a:t>действуют современные </a:t>
            </a:r>
            <a:r>
              <a:rPr lang="ru-RU" sz="2200" b="1" dirty="0" smtClean="0">
                <a:solidFill>
                  <a:prstClr val="black"/>
                </a:solidFill>
                <a:latin typeface="Arial Narrow" pitchFamily="34" charset="0"/>
              </a:rPr>
              <a:t>программы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управления в сфере охраны труда и промышленной безопасности и поддержке здоровья работников: </a:t>
            </a:r>
            <a:endParaRPr lang="ru-RU" sz="2200" dirty="0">
              <a:solidFill>
                <a:prstClr val="black"/>
              </a:solidFill>
              <a:latin typeface="Arial Narrow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«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В поисках безопасности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» и «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Управление рисками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»;</a:t>
            </a:r>
          </a:p>
          <a:p>
            <a:pPr marL="285750" indent="-285750" algn="just">
              <a:buFontTx/>
              <a:buChar char="-"/>
            </a:pP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 по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поддержке и развитию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физкультуры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и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спорта;  </a:t>
            </a:r>
          </a:p>
          <a:p>
            <a:pPr marL="285750" indent="-285750" algn="just">
              <a:buFontTx/>
              <a:buChar char="-"/>
            </a:pP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 внедрение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здорового  стиля  жизни среди работников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и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членов их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семей.</a:t>
            </a:r>
          </a:p>
          <a:p>
            <a:pPr algn="just"/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Традиционно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среди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цехов и подразделений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проводится 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круглогодичная  корпоративная «Спартакиада»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по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16 видам спорта,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принимает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участие более 3,5 тыс.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работников. </a:t>
            </a:r>
            <a:endParaRPr lang="ru-RU" sz="22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25" y="956627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481CE"/>
                </a:solidFill>
                <a:latin typeface="Arial Narrow" pitchFamily="34" charset="0"/>
              </a:rPr>
              <a:t>Победитель </a:t>
            </a:r>
            <a:r>
              <a:rPr lang="ru-RU" sz="2200" b="1" dirty="0" smtClean="0">
                <a:solidFill>
                  <a:srgbClr val="0481CE"/>
                </a:solidFill>
                <a:latin typeface="Arial Narrow" pitchFamily="34" charset="0"/>
              </a:rPr>
              <a:t> в номинации </a:t>
            </a:r>
            <a:r>
              <a:rPr lang="ru-RU" sz="2200" b="1" dirty="0">
                <a:solidFill>
                  <a:srgbClr val="0481CE"/>
                </a:solidFill>
                <a:latin typeface="Arial Narrow" pitchFamily="34" charset="0"/>
              </a:rPr>
              <a:t>Конкурса </a:t>
            </a:r>
            <a:endParaRPr lang="ru-RU" sz="2200" b="1" dirty="0" smtClean="0">
              <a:solidFill>
                <a:srgbClr val="0481CE"/>
              </a:solidFill>
              <a:latin typeface="Arial Narrow" pitchFamily="34" charset="0"/>
            </a:endParaRPr>
          </a:p>
          <a:p>
            <a:pPr algn="ctr"/>
            <a:r>
              <a:rPr lang="ru-RU" sz="26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</a:t>
            </a:r>
            <a:r>
              <a:rPr lang="ru-RU" sz="26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 достижения в области охраны труда и здоровья работников»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03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OzeryanskayaMN.RSPP\AppData\Local\Microsoft\Windows\Temporary Internet Files\Content.Outlook\9QYUFZ6P\PPT_Presentations_background_2015_1600x1200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7069" y="1787624"/>
            <a:ext cx="8064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                       </a:t>
            </a:r>
            <a:r>
              <a:rPr lang="ru-RU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ОАО </a:t>
            </a:r>
            <a:r>
              <a:rPr lang="ru-RU" sz="28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«Газпром </a:t>
            </a:r>
            <a:r>
              <a:rPr lang="ru-RU" sz="2800" b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трансгаз</a:t>
            </a:r>
            <a:r>
              <a:rPr lang="ru-RU" sz="28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800" b="1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Югорск</a:t>
            </a:r>
            <a:r>
              <a:rPr lang="ru-RU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</a:t>
            </a:r>
          </a:p>
          <a:p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Генеральный директор - Созонов Петр Михайлович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587844"/>
            <a:ext cx="8964488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00" dirty="0" smtClean="0">
                <a:solidFill>
                  <a:prstClr val="black"/>
                </a:solidFill>
                <a:latin typeface="Arial Narrow" pitchFamily="34" charset="0"/>
              </a:rPr>
              <a:t>Мощный </a:t>
            </a:r>
            <a:r>
              <a:rPr lang="ru-RU" sz="2100" dirty="0">
                <a:solidFill>
                  <a:prstClr val="black"/>
                </a:solidFill>
                <a:latin typeface="Arial Narrow" pitchFamily="34" charset="0"/>
              </a:rPr>
              <a:t>производственно-социальный </a:t>
            </a:r>
            <a:r>
              <a:rPr lang="ru-RU" sz="2100" dirty="0" smtClean="0">
                <a:solidFill>
                  <a:prstClr val="black"/>
                </a:solidFill>
                <a:latin typeface="Arial Narrow" pitchFamily="34" charset="0"/>
              </a:rPr>
              <a:t>комплекс, в состав которого входит </a:t>
            </a:r>
            <a:r>
              <a:rPr lang="ru-RU" sz="2100" dirty="0">
                <a:solidFill>
                  <a:prstClr val="black"/>
                </a:solidFill>
                <a:latin typeface="Arial Narrow" pitchFamily="34" charset="0"/>
              </a:rPr>
              <a:t>41 </a:t>
            </a:r>
            <a:r>
              <a:rPr lang="ru-RU" sz="2100" dirty="0" smtClean="0">
                <a:solidFill>
                  <a:prstClr val="black"/>
                </a:solidFill>
                <a:latin typeface="Arial Narrow" pitchFamily="34" charset="0"/>
              </a:rPr>
              <a:t>филиал, численность персонала -  25 тыс. человек. </a:t>
            </a:r>
          </a:p>
          <a:p>
            <a:pPr algn="just"/>
            <a:r>
              <a:rPr lang="ru-RU" sz="2100" dirty="0">
                <a:solidFill>
                  <a:prstClr val="black"/>
                </a:solidFill>
                <a:latin typeface="Arial Narrow" pitchFamily="34" charset="0"/>
              </a:rPr>
              <a:t>Достижениями в области охраны труда </a:t>
            </a:r>
            <a:r>
              <a:rPr lang="ru-RU" sz="2100" dirty="0" smtClean="0">
                <a:solidFill>
                  <a:prstClr val="black"/>
                </a:solidFill>
                <a:latin typeface="Arial Narrow" pitchFamily="34" charset="0"/>
              </a:rPr>
              <a:t>: </a:t>
            </a:r>
          </a:p>
          <a:p>
            <a:pPr marL="285750" indent="-14288" algn="just">
              <a:buFont typeface="Wingdings" panose="05000000000000000000" pitchFamily="2" charset="2"/>
              <a:buChar char="Ø"/>
            </a:pPr>
            <a:r>
              <a:rPr lang="ru-RU" sz="2100" dirty="0" smtClean="0">
                <a:solidFill>
                  <a:prstClr val="black"/>
                </a:solidFill>
                <a:latin typeface="Arial Narrow" pitchFamily="34" charset="0"/>
              </a:rPr>
              <a:t>  сертификация </a:t>
            </a:r>
            <a:r>
              <a:rPr lang="ru-RU" sz="2100" dirty="0">
                <a:solidFill>
                  <a:prstClr val="black"/>
                </a:solidFill>
                <a:latin typeface="Arial Narrow" pitchFamily="34" charset="0"/>
              </a:rPr>
              <a:t>системы менеджмента безопасности </a:t>
            </a:r>
            <a:r>
              <a:rPr lang="ru-RU" sz="2100" dirty="0" smtClean="0">
                <a:solidFill>
                  <a:prstClr val="black"/>
                </a:solidFill>
                <a:latin typeface="Arial Narrow" pitchFamily="34" charset="0"/>
              </a:rPr>
              <a:t>на </a:t>
            </a:r>
            <a:r>
              <a:rPr lang="ru-RU" sz="2100" dirty="0">
                <a:solidFill>
                  <a:prstClr val="black"/>
                </a:solidFill>
                <a:latin typeface="Arial Narrow" pitchFamily="34" charset="0"/>
              </a:rPr>
              <a:t>соответствие требованиям </a:t>
            </a:r>
            <a:r>
              <a:rPr lang="ru-RU" sz="2100" dirty="0" smtClean="0">
                <a:solidFill>
                  <a:prstClr val="black"/>
                </a:solidFill>
                <a:latin typeface="Arial Narrow" pitchFamily="34" charset="0"/>
              </a:rPr>
              <a:t>OHSAS 18001-2007; </a:t>
            </a:r>
          </a:p>
          <a:p>
            <a:pPr marL="285750" indent="-14288" algn="just">
              <a:buFont typeface="Wingdings" panose="05000000000000000000" pitchFamily="2" charset="2"/>
              <a:buChar char="Ø"/>
            </a:pPr>
            <a:r>
              <a:rPr lang="ru-RU" sz="2100" dirty="0" smtClean="0">
                <a:solidFill>
                  <a:prstClr val="black"/>
                </a:solidFill>
                <a:latin typeface="Arial Narrow" pitchFamily="34" charset="0"/>
              </a:rPr>
              <a:t>  проведение внутренних аудитов комплексной системы охраны труда</a:t>
            </a:r>
            <a:r>
              <a:rPr lang="en-US" sz="2100" dirty="0" smtClean="0">
                <a:solidFill>
                  <a:prstClr val="black"/>
                </a:solidFill>
                <a:latin typeface="Arial Narrow" pitchFamily="34" charset="0"/>
              </a:rPr>
              <a:t>;</a:t>
            </a:r>
            <a:endParaRPr lang="ru-RU" sz="21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marL="285750" indent="-14288" algn="just">
              <a:buFont typeface="Wingdings" panose="05000000000000000000" pitchFamily="2" charset="2"/>
              <a:buChar char="Ø"/>
            </a:pPr>
            <a:r>
              <a:rPr lang="ru-RU" sz="2100" dirty="0" smtClean="0">
                <a:solidFill>
                  <a:prstClr val="black"/>
                </a:solidFill>
                <a:latin typeface="Arial Narrow" pitchFamily="34" charset="0"/>
              </a:rPr>
              <a:t>  разработка программы </a:t>
            </a:r>
            <a:r>
              <a:rPr lang="ru-RU" sz="2100" dirty="0">
                <a:solidFill>
                  <a:prstClr val="black"/>
                </a:solidFill>
                <a:latin typeface="Arial Narrow" pitchFamily="34" charset="0"/>
              </a:rPr>
              <a:t>«Несчастные случаи на производстве».</a:t>
            </a:r>
          </a:p>
          <a:p>
            <a:pPr algn="just"/>
            <a:r>
              <a:rPr lang="ru-RU" sz="2100" dirty="0" smtClean="0">
                <a:solidFill>
                  <a:prstClr val="black"/>
                </a:solidFill>
                <a:latin typeface="Arial Narrow" pitchFamily="34" charset="0"/>
              </a:rPr>
              <a:t>Успешно реализуется уникальная «Программа </a:t>
            </a:r>
            <a:r>
              <a:rPr lang="ru-RU" sz="2100" dirty="0">
                <a:solidFill>
                  <a:prstClr val="black"/>
                </a:solidFill>
                <a:latin typeface="Arial Narrow" pitchFamily="34" charset="0"/>
              </a:rPr>
              <a:t>охраны здоровья работников на </a:t>
            </a:r>
            <a:r>
              <a:rPr lang="ru-RU" sz="2100" dirty="0" smtClean="0">
                <a:solidFill>
                  <a:prstClr val="black"/>
                </a:solidFill>
                <a:latin typeface="Arial Narrow" pitchFamily="34" charset="0"/>
              </a:rPr>
              <a:t>2012-2020 </a:t>
            </a:r>
            <a:r>
              <a:rPr lang="ru-RU" sz="2100" dirty="0" err="1" smtClean="0">
                <a:solidFill>
                  <a:prstClr val="black"/>
                </a:solidFill>
                <a:latin typeface="Arial Narrow" pitchFamily="34" charset="0"/>
              </a:rPr>
              <a:t>г.г</a:t>
            </a:r>
            <a:r>
              <a:rPr lang="ru-RU" sz="2100" dirty="0" smtClean="0">
                <a:solidFill>
                  <a:prstClr val="black"/>
                </a:solidFill>
                <a:latin typeface="Arial Narrow" pitchFamily="34" charset="0"/>
              </a:rPr>
              <a:t>.», определены </a:t>
            </a:r>
            <a:r>
              <a:rPr lang="ru-RU" sz="2100" dirty="0">
                <a:solidFill>
                  <a:prstClr val="black"/>
                </a:solidFill>
                <a:latin typeface="Arial Narrow" pitchFamily="34" charset="0"/>
              </a:rPr>
              <a:t>цели, </a:t>
            </a:r>
            <a:r>
              <a:rPr lang="ru-RU" sz="2100" dirty="0" smtClean="0">
                <a:solidFill>
                  <a:prstClr val="black"/>
                </a:solidFill>
                <a:latin typeface="Arial Narrow" pitchFamily="34" charset="0"/>
              </a:rPr>
              <a:t>задачи, механизмы сохранения и укрепления </a:t>
            </a:r>
            <a:r>
              <a:rPr lang="ru-RU" sz="2100" dirty="0">
                <a:solidFill>
                  <a:prstClr val="black"/>
                </a:solidFill>
                <a:latin typeface="Arial Narrow" pitchFamily="34" charset="0"/>
              </a:rPr>
              <a:t>здоровья </a:t>
            </a:r>
            <a:r>
              <a:rPr lang="ru-RU" sz="2100" dirty="0" smtClean="0">
                <a:solidFill>
                  <a:prstClr val="black"/>
                </a:solidFill>
                <a:latin typeface="Arial Narrow" pitchFamily="34" charset="0"/>
              </a:rPr>
              <a:t>работников. На постоянной основе действует: «</a:t>
            </a:r>
            <a:r>
              <a:rPr lang="ru-RU" sz="2100" dirty="0">
                <a:solidFill>
                  <a:prstClr val="black"/>
                </a:solidFill>
                <a:latin typeface="Arial Narrow" pitchFamily="34" charset="0"/>
              </a:rPr>
              <a:t>Оздоровительная аэробика», </a:t>
            </a:r>
            <a:r>
              <a:rPr lang="ru-RU" sz="2100" dirty="0" smtClean="0">
                <a:solidFill>
                  <a:prstClr val="black"/>
                </a:solidFill>
                <a:latin typeface="Arial Narrow" pitchFamily="34" charset="0"/>
              </a:rPr>
              <a:t>общефизическая подготовка, плавание  для школьников и т.п.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27384" y="956627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200" b="1" dirty="0">
                <a:solidFill>
                  <a:srgbClr val="0481CE"/>
                </a:solidFill>
                <a:latin typeface="Arial Narrow" pitchFamily="34" charset="0"/>
              </a:rPr>
              <a:t>Победитель  в номинации Конкурса </a:t>
            </a:r>
          </a:p>
          <a:p>
            <a:pPr lvl="0" algn="ctr"/>
            <a:r>
              <a:rPr lang="ru-RU" sz="26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«За достижения в области охраны труда и здоровья работников</a:t>
            </a:r>
            <a:r>
              <a:rPr lang="ru-RU" sz="26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</a:t>
            </a:r>
            <a:endParaRPr lang="ru-RU" sz="2600" b="1" dirty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69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opylovaga\Desktop\НРБ_2015\Организационная\PPT_Presentations_background_2015_1600x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341" y="797510"/>
            <a:ext cx="9144000" cy="526297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ru-RU" sz="20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		ПОБЕДИТЕЛИ В </a:t>
            </a:r>
            <a:r>
              <a:rPr lang="ru-RU" sz="20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НОМИНАЦИИ КОНКУРСА</a:t>
            </a:r>
            <a:endParaRPr lang="ru-RU" sz="2000" b="1" kern="0" dirty="0" smtClean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ctr"/>
            <a:r>
              <a:rPr lang="ru-RU" sz="3600" b="1" dirty="0">
                <a:solidFill>
                  <a:srgbClr val="0481CE"/>
                </a:solidFill>
                <a:latin typeface="Arial Narrow" pitchFamily="34" charset="0"/>
              </a:rPr>
              <a:t> </a:t>
            </a:r>
            <a:r>
              <a:rPr lang="ru-RU" sz="32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</a:t>
            </a:r>
            <a:r>
              <a:rPr lang="ru-RU" sz="32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 высокое качество отчетности в области устойчивого развития</a:t>
            </a:r>
            <a:r>
              <a:rPr lang="ru-RU" sz="32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</a:t>
            </a:r>
            <a:endParaRPr lang="ru-RU" sz="3200" b="1" kern="0" dirty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Clr>
                <a:srgbClr val="0070C0"/>
              </a:buClr>
              <a:defRPr/>
            </a:pPr>
            <a:r>
              <a:rPr lang="ru-RU" sz="2000" b="1" i="1" kern="0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</a:t>
            </a:r>
            <a:r>
              <a:rPr lang="ru-RU" sz="2000" b="1" kern="0" dirty="0" smtClean="0">
                <a:solidFill>
                  <a:srgbClr val="A50021"/>
                </a:solidFill>
                <a:latin typeface="Arial Narrow" pitchFamily="34" charset="0"/>
              </a:rPr>
              <a:t> </a:t>
            </a:r>
          </a:p>
          <a:p>
            <a:pPr marL="815975" indent="-457200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ОАО 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«Газпром нефть»</a:t>
            </a:r>
            <a:endParaRPr lang="ru-RU" sz="36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imes New Roman"/>
            </a:endParaRP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</a:t>
            </a:r>
            <a:r>
              <a:rPr 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ПАО </a:t>
            </a:r>
            <a:r>
              <a:rPr lang="ru-RU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</a:t>
            </a:r>
            <a:r>
              <a:rPr 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Северсталь»</a:t>
            </a: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АО </a:t>
            </a:r>
            <a:r>
              <a:rPr lang="ru-RU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«МХК «</a:t>
            </a:r>
            <a:r>
              <a:rPr lang="ru-RU" sz="3600" b="1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ЕвроХим</a:t>
            </a:r>
            <a:r>
              <a:rPr lang="ru-RU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 </a:t>
            </a:r>
            <a:endParaRPr lang="ru-RU" sz="3600" b="1" kern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3600" b="1" kern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36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>
              <a:buClr>
                <a:srgbClr val="0070C0"/>
              </a:buClr>
            </a:pPr>
            <a:endParaRPr lang="ru-RU" sz="1600" kern="0" dirty="0" smtClean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600" b="1" i="1" kern="0" dirty="0" smtClean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>
              <a:buClr>
                <a:srgbClr val="0070C0"/>
              </a:buClr>
            </a:pPr>
            <a:r>
              <a:rPr lang="ru-RU" sz="1600" b="1" i="1" kern="0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</a:t>
            </a:r>
            <a:endParaRPr lang="ru-RU" sz="1600" kern="0" dirty="0" smtClean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437112"/>
            <a:ext cx="2011942" cy="150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76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OzeryanskayaMN.RSPP\AppData\Local\Microsoft\Windows\Temporary Internet Files\Content.Outlook\9QYUFZ6P\PPT_Presentations_background_2015_1600x1200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602958"/>
            <a:ext cx="896448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     </a:t>
            </a:r>
          </a:p>
          <a:p>
            <a:r>
              <a:rPr lang="ru-RU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      ОАО «Газпром нефть»</a:t>
            </a:r>
          </a:p>
          <a:p>
            <a:r>
              <a:rPr lang="ru-RU" b="1" dirty="0" smtClean="0">
                <a:latin typeface="Arial Narrow" pitchFamily="34" charset="0"/>
              </a:rPr>
              <a:t>Генеральный директор – </a:t>
            </a:r>
            <a:r>
              <a:rPr lang="ru-RU" b="1" dirty="0" err="1" smtClean="0">
                <a:latin typeface="Arial Narrow" pitchFamily="34" charset="0"/>
              </a:rPr>
              <a:t>Дюков</a:t>
            </a:r>
            <a:r>
              <a:rPr lang="ru-RU" b="1" dirty="0" smtClean="0">
                <a:latin typeface="Arial Narrow" pitchFamily="34" charset="0"/>
              </a:rPr>
              <a:t> Александр Валерьевич  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564904"/>
            <a:ext cx="87849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200" dirty="0" smtClean="0">
              <a:latin typeface="Arial Narrow" pitchFamily="34" charset="0"/>
            </a:endParaRPr>
          </a:p>
          <a:p>
            <a:pPr algn="just"/>
            <a:r>
              <a:rPr lang="ru-RU" sz="2200" dirty="0" smtClean="0">
                <a:latin typeface="Arial Narrow" pitchFamily="34" charset="0"/>
              </a:rPr>
              <a:t>  Вертикально-интегрированная нефтяная компания (ВИНК), основные виды деятельности: разведка и разработка месторождений нефти и газа, реализация добытого сырья, а также производство и сбыт нефтепродуктов. </a:t>
            </a:r>
          </a:p>
          <a:p>
            <a:pPr algn="just"/>
            <a:r>
              <a:rPr lang="ru-RU" sz="2200" dirty="0" smtClean="0">
                <a:latin typeface="Arial Narrow" pitchFamily="34" charset="0"/>
              </a:rPr>
              <a:t>   В 2014 году Компания опубликовала седьмой отчёт, что подтверждает последовательность в развитии процесса нефинансовой отчётности, ответственное отношении Компании к обязательствам в области повышения информационной открытости. В отчётах раскрыта информация  по ключевым направлениям деятельности, включая  экономическую, экологическую и социальную составляющие.</a:t>
            </a:r>
            <a:endParaRPr lang="ru-RU" sz="22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956627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100" b="1" dirty="0" smtClean="0">
              <a:solidFill>
                <a:srgbClr val="0481CE"/>
              </a:solidFill>
              <a:latin typeface="Arial Narrow" pitchFamily="34" charset="0"/>
            </a:endParaRPr>
          </a:p>
          <a:p>
            <a:pPr algn="ctr"/>
            <a:r>
              <a:rPr lang="ru-RU" sz="2100" b="1" dirty="0" smtClean="0">
                <a:solidFill>
                  <a:srgbClr val="0481CE"/>
                </a:solidFill>
                <a:latin typeface="Arial Narrow" pitchFamily="34" charset="0"/>
              </a:rPr>
              <a:t>Победитель  в номинации Конкурса </a:t>
            </a:r>
          </a:p>
          <a:p>
            <a:pPr algn="ctr"/>
            <a:r>
              <a:rPr lang="ru-RU" b="1" dirty="0" smtClean="0">
                <a:solidFill>
                  <a:srgbClr val="0481CE"/>
                </a:solidFill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«За высокое качество отчетности в области устойчивого развития»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3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OzeryanskayaMN.RSPP\AppData\Local\Microsoft\Windows\Temporary Internet Files\Content.Outlook\9QYUFZ6P\PPT_Presentations_background_2015_1600x1200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1484784"/>
            <a:ext cx="878497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                                        </a:t>
            </a:r>
            <a:r>
              <a:rPr lang="ru-RU" sz="2800" b="1" dirty="0" smtClean="0">
                <a:solidFill>
                  <a:srgbClr val="A50021"/>
                </a:solidFill>
                <a:latin typeface="Arial Narrow" pitchFamily="34" charset="0"/>
              </a:rPr>
              <a:t>  </a:t>
            </a:r>
          </a:p>
          <a:p>
            <a:r>
              <a:rPr lang="ru-RU" sz="2800" b="1" dirty="0">
                <a:solidFill>
                  <a:srgbClr val="A50021"/>
                </a:solidFill>
                <a:latin typeface="Arial Narrow" pitchFamily="34" charset="0"/>
              </a:rPr>
              <a:t> </a:t>
            </a:r>
            <a:r>
              <a:rPr lang="ru-RU" sz="2800" b="1" dirty="0" smtClean="0">
                <a:solidFill>
                  <a:srgbClr val="A50021"/>
                </a:solidFill>
                <a:latin typeface="Arial Narrow" pitchFamily="34" charset="0"/>
              </a:rPr>
              <a:t>                                  </a:t>
            </a:r>
            <a:r>
              <a:rPr lang="ru-RU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ПАО «Северсталь»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</a:t>
            </a:r>
            <a:endParaRPr lang="ru-RU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Генеральный директор – </a:t>
            </a:r>
            <a:r>
              <a:rPr lang="ru-RU" b="1" dirty="0" smtClean="0">
                <a:solidFill>
                  <a:prstClr val="black"/>
                </a:solidFill>
                <a:latin typeface="Arial Narrow" pitchFamily="34" charset="0"/>
              </a:rPr>
              <a:t>Мордашов Алексей Александрович  </a:t>
            </a:r>
            <a:endParaRPr lang="ru-RU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654335"/>
            <a:ext cx="89289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 Narrow" pitchFamily="34" charset="0"/>
              </a:rPr>
              <a:t> </a:t>
            </a:r>
            <a:r>
              <a:rPr lang="ru-RU" dirty="0" smtClean="0">
                <a:latin typeface="Arial Narrow" pitchFamily="34" charset="0"/>
              </a:rPr>
              <a:t>  </a:t>
            </a:r>
            <a:r>
              <a:rPr lang="ru-RU" sz="2200" dirty="0" smtClean="0">
                <a:latin typeface="Arial Narrow" pitchFamily="34" charset="0"/>
              </a:rPr>
              <a:t>Один из крупнейших интегрированных заводов по производству стали в мире. Компания ежегодно готовит отчеты о КСО и устойчивости развития, демонстрирует последовательность в развитии процесса нефинансовой отчетности и приверженность принципам прозрачности и открытости. </a:t>
            </a:r>
          </a:p>
          <a:p>
            <a:pPr algn="just"/>
            <a:r>
              <a:rPr lang="ru-RU" sz="2200" dirty="0">
                <a:latin typeface="Arial Narrow" pitchFamily="34" charset="0"/>
              </a:rPr>
              <a:t> </a:t>
            </a:r>
            <a:r>
              <a:rPr lang="ru-RU" sz="2200" dirty="0" smtClean="0">
                <a:latin typeface="Arial Narrow" pitchFamily="34" charset="0"/>
              </a:rPr>
              <a:t> Отчеты отражают целенаправленную работу по интеграции принципов социальной ответственности и устойчивого развития в бизнес-стратегию и практику Компании, освещают значимые для заинтересованных сторон темы по широкому кругу вопросов ответственной деловой практики, представляют в динамике значительный объём показателей результативности по экономическим, социальным и экологическим аспектам деятельности Компании.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956627"/>
            <a:ext cx="89289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481CE"/>
                </a:solidFill>
                <a:latin typeface="Arial Narrow" pitchFamily="34" charset="0"/>
              </a:rPr>
              <a:t>Победитель </a:t>
            </a:r>
            <a:r>
              <a:rPr lang="ru-RU" sz="2000" b="1" dirty="0" smtClean="0">
                <a:solidFill>
                  <a:srgbClr val="0481CE"/>
                </a:solidFill>
                <a:latin typeface="Arial Narrow" pitchFamily="34" charset="0"/>
              </a:rPr>
              <a:t>в номинации </a:t>
            </a:r>
            <a:r>
              <a:rPr lang="ru-RU" sz="2000" b="1" dirty="0">
                <a:solidFill>
                  <a:srgbClr val="0481CE"/>
                </a:solidFill>
                <a:latin typeface="Arial Narrow" pitchFamily="34" charset="0"/>
              </a:rPr>
              <a:t>Конкурса </a:t>
            </a:r>
          </a:p>
          <a:p>
            <a:pPr algn="ctr"/>
            <a:r>
              <a:rPr lang="ru-RU" sz="2400" b="1" dirty="0">
                <a:solidFill>
                  <a:srgbClr val="0481CE"/>
                </a:solidFill>
                <a:latin typeface="Arial Narrow" pitchFamily="34" charset="0"/>
              </a:rPr>
              <a:t> </a:t>
            </a:r>
            <a:r>
              <a:rPr lang="ru-RU" sz="24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«За высокое качество отчетности в области устойчивого развития»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92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OzeryanskayaMN.RSPP\AppData\Local\Microsoft\Windows\Temporary Internet Files\Content.Outlook\9QYUFZ6P\PPT_Presentations_background_2015_1600x1200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162880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                                     </a:t>
            </a:r>
            <a:r>
              <a:rPr lang="ru-RU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АО «МХК «ЕвроХим» </a:t>
            </a:r>
          </a:p>
          <a:p>
            <a:r>
              <a:rPr lang="ru-RU" sz="2000" b="1" dirty="0" smtClean="0">
                <a:solidFill>
                  <a:prstClr val="black"/>
                </a:solidFill>
                <a:latin typeface="Arial Narrow" pitchFamily="34" charset="0"/>
              </a:rPr>
              <a:t>Генеральный </a:t>
            </a:r>
            <a:r>
              <a:rPr lang="ru-RU" sz="2000" b="1" dirty="0">
                <a:solidFill>
                  <a:prstClr val="black"/>
                </a:solidFill>
                <a:latin typeface="Arial Narrow" pitchFamily="34" charset="0"/>
              </a:rPr>
              <a:t>директор – </a:t>
            </a:r>
            <a:r>
              <a:rPr lang="ru-RU" sz="2000" b="1" dirty="0" err="1">
                <a:solidFill>
                  <a:prstClr val="black"/>
                </a:solidFill>
                <a:latin typeface="Arial Narrow" pitchFamily="34" charset="0"/>
              </a:rPr>
              <a:t>Стрежнев</a:t>
            </a:r>
            <a:r>
              <a:rPr lang="ru-RU" sz="2000" b="1" dirty="0">
                <a:solidFill>
                  <a:prstClr val="black"/>
                </a:solidFill>
                <a:latin typeface="Arial Narrow" pitchFamily="34" charset="0"/>
              </a:rPr>
              <a:t> Дмитрий </a:t>
            </a:r>
            <a:r>
              <a:rPr lang="ru-RU" sz="2000" b="1" dirty="0" smtClean="0">
                <a:solidFill>
                  <a:prstClr val="black"/>
                </a:solidFill>
                <a:latin typeface="Arial Narrow" pitchFamily="34" charset="0"/>
              </a:rPr>
              <a:t>Степанович</a:t>
            </a:r>
            <a:endParaRPr lang="ru-RU" sz="2000" b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348880"/>
            <a:ext cx="9144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prstClr val="black"/>
                </a:solidFill>
                <a:latin typeface="Arial Narrow" pitchFamily="34" charset="0"/>
              </a:rPr>
              <a:t>    </a:t>
            </a:r>
          </a:p>
          <a:p>
            <a:pPr algn="just"/>
            <a:r>
              <a:rPr lang="ru-RU" sz="24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Arial Narrow" pitchFamily="34" charset="0"/>
              </a:rPr>
              <a:t>  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Производитель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минеральных удобрений №1 в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России,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входит в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десятку    мировых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лидеров агрохимической отрасли по производственным мощностям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.</a:t>
            </a:r>
          </a:p>
          <a:p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 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Устойчивое развитие – важная составляющая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стратегии.</a:t>
            </a:r>
          </a:p>
          <a:p>
            <a:pPr algn="just"/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  В 2014 г. опубликован восьмой нефинансовый отчёт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, что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подтверждает приверженность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принципу информационной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открытости и последовательность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в развитии публичной нефинансовой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отчётности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. </a:t>
            </a:r>
            <a:endParaRPr lang="ru-RU" sz="22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    В отчётах отражена работа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по внедрению принципов устойчивого развития и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КСО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в деятельность Компании.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Реализован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комплексный подход к раскрытию информации, включены показатели результативности по экономическим, экологическим и социальным аспектам ответственной деловой практики.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956627"/>
            <a:ext cx="87849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481CE"/>
                </a:solidFill>
                <a:latin typeface="Arial Narrow" pitchFamily="34" charset="0"/>
              </a:rPr>
              <a:t>Победитель  в номинации Конкурса </a:t>
            </a:r>
          </a:p>
          <a:p>
            <a:pPr algn="ctr"/>
            <a:r>
              <a:rPr lang="ru-RU" sz="24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«За высокое качество отчетности в области устойчивого развития»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79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opylovaga\Desktop\НРБ_2015\Организационная\PPT_Presentations_background_2015_1600x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24" y="0"/>
            <a:ext cx="9160024" cy="687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ответственность» </a:t>
            </a: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562" y="1012956"/>
            <a:ext cx="9039437" cy="483209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 lvl="0" algn="ctr"/>
            <a:endParaRPr lang="ru-RU" sz="2400" b="1" dirty="0" smtClean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lvl="0" algn="ctr"/>
            <a:r>
              <a:rPr lang="ru-RU" sz="24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Основная номинация  </a:t>
            </a:r>
          </a:p>
          <a:p>
            <a:pPr lvl="0" algn="ctr"/>
            <a:r>
              <a:rPr lang="ru-RU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«За </a:t>
            </a:r>
            <a:r>
              <a:rPr lang="ru-RU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высокую социальную ответственность </a:t>
            </a:r>
            <a:r>
              <a:rPr lang="ru-RU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бизнеса»</a:t>
            </a:r>
          </a:p>
          <a:p>
            <a:pPr lvl="0"/>
            <a:endParaRPr lang="ru-RU" sz="23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lvl="0" algn="ctr"/>
            <a:r>
              <a:rPr lang="ru-RU" sz="24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Специальные номинации</a:t>
            </a:r>
          </a:p>
          <a:p>
            <a:pPr lvl="0"/>
            <a:endParaRPr lang="ru-RU" sz="2200" b="1" dirty="0" smtClean="0">
              <a:solidFill>
                <a:srgbClr val="A50021"/>
              </a:solidFill>
              <a:latin typeface="Arial Narrow" pitchFamily="34" charset="0"/>
            </a:endParaRPr>
          </a:p>
          <a:p>
            <a:pPr marL="87313" lvl="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sz="2200" b="1" dirty="0" smtClean="0">
                <a:solidFill>
                  <a:srgbClr val="0070C0"/>
                </a:solidFill>
                <a:latin typeface="Arial Narrow" pitchFamily="34" charset="0"/>
              </a:rPr>
              <a:t>  </a:t>
            </a:r>
            <a:r>
              <a:rPr lang="ru-RU" sz="2300" b="1" dirty="0" smtClean="0">
                <a:solidFill>
                  <a:srgbClr val="0070C0"/>
                </a:solidFill>
                <a:latin typeface="Arial Narrow" pitchFamily="34" charset="0"/>
              </a:rPr>
              <a:t>«</a:t>
            </a:r>
            <a:r>
              <a:rPr lang="ru-RU" sz="2300" b="1" dirty="0">
                <a:solidFill>
                  <a:srgbClr val="0070C0"/>
                </a:solidFill>
                <a:latin typeface="Arial Narrow" pitchFamily="34" charset="0"/>
              </a:rPr>
              <a:t>За вклад в решение социальных проблем территорий» </a:t>
            </a:r>
            <a:endParaRPr lang="ru-RU" sz="23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87313" lvl="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23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87313" lvl="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2300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sz="2300" b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sz="2300" b="1" dirty="0" smtClean="0">
                <a:solidFill>
                  <a:srgbClr val="0070C0"/>
                </a:solidFill>
                <a:latin typeface="Arial Narrow" pitchFamily="34" charset="0"/>
              </a:rPr>
              <a:t>  «</a:t>
            </a:r>
            <a:r>
              <a:rPr lang="ru-RU" sz="2300" b="1" dirty="0">
                <a:solidFill>
                  <a:srgbClr val="0070C0"/>
                </a:solidFill>
                <a:latin typeface="Arial Narrow" pitchFamily="34" charset="0"/>
              </a:rPr>
              <a:t>За развитие кадрового потенциала» </a:t>
            </a:r>
            <a:endParaRPr lang="ru-RU" sz="23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87313" lvl="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23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87313" lvl="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2300" b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sz="2300" b="1" dirty="0" smtClean="0">
                <a:solidFill>
                  <a:srgbClr val="0070C0"/>
                </a:solidFill>
                <a:latin typeface="Arial Narrow" pitchFamily="34" charset="0"/>
              </a:rPr>
              <a:t>  «</a:t>
            </a:r>
            <a:r>
              <a:rPr lang="ru-RU" sz="2300" b="1" dirty="0">
                <a:solidFill>
                  <a:srgbClr val="0070C0"/>
                </a:solidFill>
                <a:latin typeface="Arial Narrow" pitchFamily="34" charset="0"/>
              </a:rPr>
              <a:t>За достижения в области охраны труда и здоровья работников</a:t>
            </a:r>
            <a:r>
              <a:rPr lang="ru-RU" sz="2300" b="1" dirty="0" smtClean="0">
                <a:solidFill>
                  <a:srgbClr val="0070C0"/>
                </a:solidFill>
                <a:latin typeface="Arial Narrow" pitchFamily="34" charset="0"/>
              </a:rPr>
              <a:t>»</a:t>
            </a:r>
          </a:p>
          <a:p>
            <a:pPr marL="87313" lvl="0">
              <a:buClr>
                <a:srgbClr val="0070C0"/>
              </a:buClr>
            </a:pPr>
            <a:endParaRPr lang="ru-RU" sz="23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marL="87313" lvl="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2300" b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ru-RU" sz="2300" b="1" dirty="0" smtClean="0">
                <a:solidFill>
                  <a:srgbClr val="0070C0"/>
                </a:solidFill>
                <a:latin typeface="Arial Narrow" pitchFamily="34" charset="0"/>
              </a:rPr>
              <a:t>  «За </a:t>
            </a:r>
            <a:r>
              <a:rPr lang="ru-RU" sz="2300" b="1" dirty="0">
                <a:solidFill>
                  <a:srgbClr val="0070C0"/>
                </a:solidFill>
                <a:latin typeface="Arial Narrow" pitchFamily="34" charset="0"/>
              </a:rPr>
              <a:t>высокое качество отчетности в области устойчивого развития</a:t>
            </a:r>
            <a:r>
              <a:rPr lang="ru-RU" sz="2300" b="1" dirty="0" smtClean="0">
                <a:solidFill>
                  <a:srgbClr val="0070C0"/>
                </a:solidFill>
                <a:latin typeface="Arial Narrow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60661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opylovaga\Desktop\НРБ_2015\Организационная\PPT_Presentations_background_2015_1600x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22424" y="1735943"/>
            <a:ext cx="9144000" cy="307776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                        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ДИПЛОМАМИ ОТМЕЧЕНЫ НОМИНАНТЫ КОНКУРСА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lang="ru-RU" sz="2000" b="1" i="1" kern="0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ru-RU" sz="2000" b="1" i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          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В НОМИНАЦИИ </a:t>
            </a:r>
          </a:p>
          <a:p>
            <a:pPr lvl="0" algn="ctr"/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«</a:t>
            </a:r>
            <a:r>
              <a:rPr lang="ru-RU" sz="30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 </a:t>
            </a:r>
            <a:r>
              <a:rPr lang="ru-RU" sz="30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вклад в решение социальных проблем </a:t>
            </a:r>
            <a:r>
              <a:rPr lang="ru-RU" sz="30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территорий</a:t>
            </a: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»</a:t>
            </a: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Arial Narrow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               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</a:p>
          <a:p>
            <a:pPr marL="815975" lvl="0" indent="-457200">
              <a:buFont typeface="Wingdings" panose="05000000000000000000" pitchFamily="2" charset="2"/>
              <a:buChar char="Ø"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  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ОАО «МТС»</a:t>
            </a:r>
            <a:endParaRPr lang="ru-RU" sz="36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imes New Roman"/>
            </a:endParaRP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АО «</a:t>
            </a:r>
            <a:r>
              <a:rPr lang="ru-RU" sz="3600" b="1" kern="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Атомредметзолото</a:t>
            </a:r>
            <a:r>
              <a:rPr 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</a:t>
            </a:r>
            <a:endParaRPr lang="ru-RU" sz="1600" kern="0" dirty="0" smtClean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600" b="1" i="1" kern="0" dirty="0" smtClean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>
              <a:buClr>
                <a:srgbClr val="0070C0"/>
              </a:buClr>
            </a:pPr>
            <a:r>
              <a:rPr lang="ru-RU" sz="1600" b="1" i="1" kern="0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1600" b="1" i="1" kern="0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3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opylovaga\Desktop\НРБ_2015\Организационная\PPT_Presentations_background_2015_1600x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099651"/>
            <a:ext cx="9144000" cy="221599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ru-RU" sz="20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   </a:t>
            </a:r>
            <a:r>
              <a:rPr lang="ru-RU" sz="2000" b="1" i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ДИПЛОМ НОМИНАНТА КОНКУРСА В НОМИНАЦИИ </a:t>
            </a:r>
          </a:p>
          <a:p>
            <a:pPr algn="ctr"/>
            <a:r>
              <a:rPr lang="ru-RU" sz="30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</a:t>
            </a:r>
            <a:r>
              <a:rPr lang="ru-RU" sz="30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 </a:t>
            </a:r>
            <a:r>
              <a:rPr lang="ru-RU" sz="30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вклад в решение социальных проблем </a:t>
            </a:r>
            <a:r>
              <a:rPr lang="ru-RU" sz="30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территорий</a:t>
            </a:r>
            <a:r>
              <a:rPr lang="ru-RU" sz="30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</a:t>
            </a:r>
            <a:endParaRPr lang="ru-RU" sz="3000" b="1" kern="0" dirty="0" smtClean="0">
              <a:solidFill>
                <a:srgbClr val="A50021"/>
              </a:solidFill>
              <a:latin typeface="Arial Narrow" pitchFamily="34" charset="0"/>
            </a:endParaRPr>
          </a:p>
          <a:p>
            <a:pPr>
              <a:buClr>
                <a:srgbClr val="0070C0"/>
              </a:buClr>
              <a:defRPr/>
            </a:pPr>
            <a:r>
              <a:rPr lang="ru-RU" sz="2000" b="1" i="1" kern="0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</a:t>
            </a:r>
            <a:r>
              <a:rPr lang="ru-RU" sz="2000" b="1" kern="0" dirty="0" smtClean="0">
                <a:solidFill>
                  <a:srgbClr val="A50021"/>
                </a:solidFill>
                <a:latin typeface="Arial Narrow" pitchFamily="34" charset="0"/>
              </a:rPr>
              <a:t> </a:t>
            </a:r>
          </a:p>
          <a:p>
            <a:pPr marL="358775"/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		  </a:t>
            </a:r>
            <a:r>
              <a:rPr lang="ru-RU" sz="36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ОАО «МТС»</a:t>
            </a:r>
          </a:p>
          <a:p>
            <a:pPr marL="358775"/>
            <a:endParaRPr lang="ru-RU" sz="1600" b="1" i="1" kern="0" dirty="0" smtClean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>
              <a:buClr>
                <a:srgbClr val="0070C0"/>
              </a:buClr>
            </a:pPr>
            <a:r>
              <a:rPr lang="ru-RU" sz="1600" b="1" i="1" kern="0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1600" b="1" i="1" kern="0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</a:t>
            </a:r>
            <a:endParaRPr lang="ru-RU" sz="1600" kern="0" dirty="0" smtClean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708921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latin typeface="Arial Narrow" panose="020B0606020202030204" pitchFamily="34" charset="0"/>
                <a:ea typeface="Calibri"/>
              </a:rPr>
              <a:t>Генеральный директор - </a:t>
            </a:r>
            <a:r>
              <a:rPr lang="ru-RU" sz="2000" b="1" dirty="0" err="1" smtClean="0">
                <a:latin typeface="Arial Narrow" panose="020B0606020202030204" pitchFamily="34" charset="0"/>
                <a:ea typeface="Calibri"/>
              </a:rPr>
              <a:t>Дубовсков</a:t>
            </a:r>
            <a:r>
              <a:rPr lang="ru-RU" sz="2000" b="1" dirty="0" smtClean="0">
                <a:latin typeface="Arial Narrow" panose="020B0606020202030204" pitchFamily="34" charset="0"/>
                <a:ea typeface="Calibri"/>
              </a:rPr>
              <a:t> </a:t>
            </a:r>
            <a:r>
              <a:rPr lang="ru-RU" sz="2000" b="1" dirty="0">
                <a:latin typeface="Arial Narrow" panose="020B0606020202030204" pitchFamily="34" charset="0"/>
                <a:ea typeface="Calibri"/>
              </a:rPr>
              <a:t>Андрей </a:t>
            </a:r>
            <a:r>
              <a:rPr lang="ru-RU" sz="2000" b="1" dirty="0" smtClean="0">
                <a:latin typeface="Arial Narrow" panose="020B0606020202030204" pitchFamily="34" charset="0"/>
                <a:ea typeface="Calibri"/>
              </a:rPr>
              <a:t>Анатольевич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42900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/>
            <a: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</a:rPr>
              <a:t>Ведущий телекоммуникационный оператор в России и странах СНГ. Численность персонала - </a:t>
            </a: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58 600 человек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. </a:t>
            </a:r>
            <a:r>
              <a:rPr lang="ru-RU" sz="2400" b="1" dirty="0" smtClean="0">
                <a:latin typeface="Arial Narrow" panose="020B0606020202030204" pitchFamily="34" charset="0"/>
              </a:rPr>
              <a:t>КСО</a:t>
            </a:r>
            <a:r>
              <a:rPr lang="ru-RU" sz="2400" dirty="0" smtClean="0">
                <a:latin typeface="Arial Narrow" panose="020B0606020202030204" pitchFamily="34" charset="0"/>
              </a:rPr>
              <a:t> - </a:t>
            </a:r>
            <a:r>
              <a:rPr lang="ru-RU" sz="2400" dirty="0">
                <a:latin typeface="Arial Narrow" panose="020B0606020202030204" pitchFamily="34" charset="0"/>
              </a:rPr>
              <a:t>это активная позиция </a:t>
            </a:r>
            <a:r>
              <a:rPr lang="ru-RU" sz="2400" dirty="0" smtClean="0">
                <a:latin typeface="Arial Narrow" panose="020B0606020202030204" pitchFamily="34" charset="0"/>
              </a:rPr>
              <a:t>компании и </a:t>
            </a:r>
            <a:r>
              <a:rPr lang="ru-RU" sz="2400" dirty="0">
                <a:latin typeface="Arial Narrow" panose="020B0606020202030204" pitchFamily="34" charset="0"/>
              </a:rPr>
              <a:t>посильное содействие обществу, государству и конкретному человеку там, где </a:t>
            </a:r>
            <a:r>
              <a:rPr lang="ru-RU" sz="2400" dirty="0" smtClean="0">
                <a:latin typeface="Arial Narrow" panose="020B0606020202030204" pitchFamily="34" charset="0"/>
              </a:rPr>
              <a:t>есть </a:t>
            </a:r>
            <a:r>
              <a:rPr lang="ru-RU" sz="2400" dirty="0">
                <a:latin typeface="Arial Narrow" panose="020B0606020202030204" pitchFamily="34" charset="0"/>
              </a:rPr>
              <a:t>возможность </a:t>
            </a:r>
            <a:r>
              <a:rPr lang="ru-RU" sz="2400" dirty="0" smtClean="0">
                <a:latin typeface="Arial Narrow" panose="020B0606020202030204" pitchFamily="34" charset="0"/>
              </a:rPr>
              <a:t>его </a:t>
            </a:r>
            <a:r>
              <a:rPr lang="ru-RU" sz="2400" dirty="0">
                <a:latin typeface="Arial Narrow" panose="020B0606020202030204" pitchFamily="34" charset="0"/>
              </a:rPr>
              <a:t>оказать</a:t>
            </a:r>
            <a:r>
              <a:rPr lang="ru-RU" sz="2400" dirty="0" smtClean="0">
                <a:latin typeface="Arial Narrow" panose="020B0606020202030204" pitchFamily="34" charset="0"/>
              </a:rPr>
              <a:t>.</a:t>
            </a:r>
            <a:r>
              <a:rPr lang="ru-RU" sz="2400" i="1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ru-RU" sz="2400" i="1" dirty="0" smtClean="0">
                <a:solidFill>
                  <a:prstClr val="black"/>
                </a:solidFill>
                <a:latin typeface="Arial Narrow" pitchFamily="34" charset="0"/>
              </a:rPr>
              <a:t>В компании </a:t>
            </a:r>
            <a:r>
              <a:rPr lang="ru-RU" sz="2400" b="1" i="1" dirty="0">
                <a:solidFill>
                  <a:prstClr val="black"/>
                </a:solidFill>
                <a:latin typeface="Arial Narrow" pitchFamily="34" charset="0"/>
              </a:rPr>
              <a:t>действуют:</a:t>
            </a:r>
            <a:r>
              <a:rPr lang="ru-RU" sz="2400" i="1" dirty="0">
                <a:solidFill>
                  <a:prstClr val="black"/>
                </a:solidFill>
                <a:latin typeface="Arial Narrow" pitchFamily="34" charset="0"/>
              </a:rPr>
              <a:t> </a:t>
            </a:r>
          </a:p>
          <a:p>
            <a:pPr marL="271463" lvl="0" indent="-271463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Стратегия в сфере КСО и </a:t>
            </a:r>
            <a:r>
              <a:rPr lang="ru-RU" sz="2400" dirty="0" smtClean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</a:rPr>
              <a:t>Кодекс </a:t>
            </a:r>
            <a: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</a:rPr>
              <a:t>корпоративной </a:t>
            </a:r>
            <a:r>
              <a:rPr lang="ru-RU" sz="2400" dirty="0" smtClean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</a:rPr>
              <a:t>и деловой этики</a:t>
            </a:r>
            <a:r>
              <a:rPr lang="ru-RU" sz="2400" dirty="0">
                <a:solidFill>
                  <a:prstClr val="black"/>
                </a:solidFill>
                <a:latin typeface="Arial Narrow" panose="020B0606020202030204" pitchFamily="34" charset="0"/>
                <a:ea typeface="Times New Roman"/>
              </a:rPr>
              <a:t>; </a:t>
            </a:r>
            <a:endParaRPr lang="ru-RU" sz="2400" dirty="0" smtClean="0">
              <a:solidFill>
                <a:prstClr val="black"/>
              </a:solidFill>
              <a:latin typeface="Arial Narrow" panose="020B0606020202030204" pitchFamily="34" charset="0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prstClr val="black"/>
                </a:solidFill>
                <a:latin typeface="Arial Narrow" pitchFamily="34" charset="0"/>
              </a:rPr>
              <a:t>Корпоративные программы</a:t>
            </a:r>
            <a:r>
              <a:rPr lang="ru-RU" sz="2400" dirty="0" smtClean="0">
                <a:solidFill>
                  <a:prstClr val="black"/>
                </a:solidFill>
                <a:latin typeface="Arial Narrow" pitchFamily="34" charset="0"/>
              </a:rPr>
              <a:t>: 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«</a:t>
            </a: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Сети все возрасты покорны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»; </a:t>
            </a: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«Телеком Идея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»; «Центр </a:t>
            </a: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молодежных 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инноваций».</a:t>
            </a:r>
            <a:endParaRPr lang="ru-RU" sz="2400" dirty="0">
              <a:latin typeface="Arial Narrow" panose="020B0606020202030204" pitchFamily="34" charset="0"/>
              <a:ea typeface="Times New Roman"/>
            </a:endParaRPr>
          </a:p>
          <a:p>
            <a:pPr marL="271463" lvl="0" indent="-271463">
              <a:buFont typeface="Wingdings" panose="05000000000000000000" pitchFamily="2" charset="2"/>
              <a:buChar char="Ø"/>
            </a:pPr>
            <a:endParaRPr lang="ru-RU" sz="2000" dirty="0">
              <a:latin typeface="Times New Roman"/>
              <a:ea typeface="Times New Roman"/>
            </a:endParaRPr>
          </a:p>
          <a:p>
            <a:pPr lvl="0" algn="just"/>
            <a:r>
              <a:rPr lang="ru-RU" sz="22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     </a:t>
            </a:r>
            <a:endParaRPr lang="ru-RU" sz="2200" kern="0" dirty="0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3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opylovaga\Desktop\НРБ_2015\Организационная\PPT_Presentations_background_2015_1600x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2" y="315421"/>
            <a:ext cx="9036497" cy="344709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ru-RU" sz="20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   </a:t>
            </a:r>
          </a:p>
          <a:p>
            <a:pPr>
              <a:buClr>
                <a:srgbClr val="0070C0"/>
              </a:buClr>
              <a:defRPr/>
            </a:pPr>
            <a:r>
              <a:rPr lang="ru-RU" sz="2000" b="1" i="1" kern="0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ru-RU" sz="2000" b="1" i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</a:p>
          <a:p>
            <a:pPr>
              <a:buClr>
                <a:srgbClr val="0070C0"/>
              </a:buClr>
              <a:defRPr/>
            </a:pPr>
            <a:r>
              <a:rPr lang="ru-RU" sz="2000" b="1" i="1" kern="0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000" b="1" i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   ДИПЛОМ НОМИНАНТА КОНКУРСА В НОМИНАЦИИ </a:t>
            </a:r>
          </a:p>
          <a:p>
            <a:r>
              <a:rPr lang="ru-RU" sz="30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</a:t>
            </a:r>
            <a:r>
              <a:rPr lang="ru-RU" sz="30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 </a:t>
            </a:r>
            <a:r>
              <a:rPr lang="ru-RU" sz="30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вклад в решение социальных проблем </a:t>
            </a:r>
            <a:r>
              <a:rPr lang="ru-RU" sz="30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территорий</a:t>
            </a:r>
            <a:r>
              <a:rPr lang="ru-RU" sz="30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</a:t>
            </a:r>
            <a:r>
              <a:rPr lang="ru-RU" sz="2000" b="1" i="1" kern="0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</a:t>
            </a:r>
            <a:r>
              <a:rPr lang="ru-RU" sz="2000" b="1" kern="0" dirty="0" smtClean="0">
                <a:solidFill>
                  <a:srgbClr val="A50021"/>
                </a:solidFill>
                <a:latin typeface="Arial Narrow" pitchFamily="34" charset="0"/>
              </a:rPr>
              <a:t> </a:t>
            </a:r>
          </a:p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</a:t>
            </a:r>
            <a:r>
              <a:rPr lang="ru-RU" sz="36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АО «</a:t>
            </a:r>
            <a:r>
              <a:rPr lang="ru-RU" sz="3600" b="1" dirty="0" err="1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Атомредметзолото</a:t>
            </a:r>
            <a:r>
              <a:rPr lang="ru-RU" sz="36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»</a:t>
            </a:r>
          </a:p>
          <a:p>
            <a:r>
              <a:rPr lang="ru-RU" sz="36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- </a:t>
            </a:r>
            <a:r>
              <a:rPr lang="ru-RU" sz="2200" b="1" i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за поддержку социального предпринимательства</a:t>
            </a:r>
            <a:r>
              <a:rPr lang="ru-RU" sz="2200" b="1" i="1" kern="0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</a:t>
            </a:r>
          </a:p>
          <a:p>
            <a:pPr>
              <a:buClr>
                <a:srgbClr val="0070C0"/>
              </a:buClr>
            </a:pPr>
            <a:r>
              <a:rPr lang="ru-RU" sz="1600" b="1" i="1" kern="0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</a:rPr>
              <a:t> </a:t>
            </a:r>
            <a:r>
              <a:rPr lang="ru-RU" sz="1600" b="1" i="1" kern="0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</a:rPr>
              <a:t>  </a:t>
            </a:r>
            <a:r>
              <a:rPr lang="ru-RU" sz="2000" b="1" dirty="0" smtClean="0">
                <a:latin typeface="Arial Narrow" panose="020B0606020202030204" pitchFamily="34" charset="0"/>
                <a:ea typeface="Calibri"/>
              </a:rPr>
              <a:t>Генеральный </a:t>
            </a:r>
            <a:r>
              <a:rPr lang="ru-RU" sz="2000" b="1" dirty="0">
                <a:latin typeface="Arial Narrow" panose="020B0606020202030204" pitchFamily="34" charset="0"/>
                <a:ea typeface="Calibri"/>
              </a:rPr>
              <a:t>директор - </a:t>
            </a:r>
            <a:r>
              <a:rPr lang="ru-RU" sz="2000" b="1" dirty="0" err="1">
                <a:latin typeface="Arial Narrow" panose="020B0606020202030204" pitchFamily="34" charset="0"/>
                <a:ea typeface="Calibri"/>
              </a:rPr>
              <a:t>Верховцев</a:t>
            </a:r>
            <a:r>
              <a:rPr lang="ru-RU" sz="2000" b="1" dirty="0">
                <a:latin typeface="Arial Narrow" panose="020B0606020202030204" pitchFamily="34" charset="0"/>
                <a:ea typeface="Calibri"/>
              </a:rPr>
              <a:t> Владимир </a:t>
            </a:r>
            <a:r>
              <a:rPr lang="ru-RU" sz="2000" b="1" dirty="0" smtClean="0">
                <a:latin typeface="Arial Narrow" panose="020B0606020202030204" pitchFamily="34" charset="0"/>
                <a:ea typeface="Calibri"/>
              </a:rPr>
              <a:t>Николаевич</a:t>
            </a:r>
          </a:p>
          <a:p>
            <a:pPr>
              <a:buClr>
                <a:srgbClr val="0070C0"/>
              </a:buClr>
            </a:pPr>
            <a:endParaRPr lang="ru-RU" sz="2000" b="1" dirty="0">
              <a:latin typeface="Arial Narrow" panose="020B0606020202030204" pitchFamily="34" charset="0"/>
            </a:endParaRPr>
          </a:p>
          <a:p>
            <a:pPr>
              <a:buClr>
                <a:srgbClr val="0070C0"/>
              </a:buClr>
            </a:pPr>
            <a:endParaRPr lang="ru-RU" sz="1600" kern="0" dirty="0" smtClean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2" y="3181618"/>
            <a:ext cx="9036497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/>
            <a:r>
              <a:rPr lang="ru-RU" sz="2100" dirty="0" smtClean="0">
                <a:latin typeface="Arial Narrow" panose="020B0606020202030204" pitchFamily="34" charset="0"/>
                <a:ea typeface="Calibri"/>
              </a:rPr>
              <a:t>Горнорудный </a:t>
            </a:r>
            <a:r>
              <a:rPr lang="ru-RU" sz="2100" dirty="0">
                <a:latin typeface="Arial Narrow" panose="020B0606020202030204" pitchFamily="34" charset="0"/>
                <a:ea typeface="Calibri"/>
              </a:rPr>
              <a:t>дивизион </a:t>
            </a:r>
            <a:r>
              <a:rPr lang="ru-RU" sz="2100" dirty="0" err="1">
                <a:latin typeface="Arial Narrow" panose="020B0606020202030204" pitchFamily="34" charset="0"/>
                <a:ea typeface="Calibri"/>
              </a:rPr>
              <a:t>Госкорпорации</a:t>
            </a:r>
            <a:r>
              <a:rPr lang="ru-RU" sz="2100" dirty="0">
                <a:latin typeface="Arial Narrow" panose="020B0606020202030204" pitchFamily="34" charset="0"/>
                <a:ea typeface="Calibri"/>
              </a:rPr>
              <a:t> «</a:t>
            </a:r>
            <a:r>
              <a:rPr lang="ru-RU" sz="2100" dirty="0" err="1">
                <a:latin typeface="Arial Narrow" panose="020B0606020202030204" pitchFamily="34" charset="0"/>
                <a:ea typeface="Calibri"/>
              </a:rPr>
              <a:t>Росатом</a:t>
            </a:r>
            <a:r>
              <a:rPr lang="ru-RU" sz="2100" dirty="0">
                <a:latin typeface="Arial Narrow" panose="020B0606020202030204" pitchFamily="34" charset="0"/>
                <a:ea typeface="Calibri"/>
              </a:rPr>
              <a:t>», один из </a:t>
            </a:r>
            <a:r>
              <a:rPr lang="ru-RU" sz="2100" dirty="0">
                <a:latin typeface="Arial Narrow" panose="020B0606020202030204" pitchFamily="34" charset="0"/>
                <a:ea typeface="Calibri"/>
                <a:cs typeface="Times New Roman"/>
              </a:rPr>
              <a:t>лидеров мирового уранового рынка. </a:t>
            </a:r>
            <a:r>
              <a:rPr lang="ru-RU" sz="2100" dirty="0" smtClean="0">
                <a:latin typeface="Arial Narrow" panose="020B0606020202030204" pitchFamily="34" charset="0"/>
                <a:ea typeface="Calibri"/>
                <a:cs typeface="Times New Roman"/>
              </a:rPr>
              <a:t>Ч</a:t>
            </a:r>
            <a:r>
              <a:rPr lang="ru-RU" sz="2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исленность </a:t>
            </a:r>
            <a:r>
              <a:rPr lang="ru-RU" sz="2100" dirty="0">
                <a:solidFill>
                  <a:prstClr val="black"/>
                </a:solidFill>
                <a:latin typeface="Arial Narrow" panose="020B0606020202030204" pitchFamily="34" charset="0"/>
              </a:rPr>
              <a:t>персонала - </a:t>
            </a:r>
            <a:r>
              <a:rPr lang="ru-RU" sz="2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11</a:t>
            </a:r>
            <a:r>
              <a:rPr lang="ru-RU" sz="21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 </a:t>
            </a:r>
            <a:r>
              <a:rPr lang="ru-RU" sz="21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645 </a:t>
            </a:r>
            <a:r>
              <a:rPr lang="ru-RU" sz="21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человек. </a:t>
            </a:r>
            <a:endParaRPr lang="ru-RU" sz="2100" dirty="0" smtClean="0">
              <a:solidFill>
                <a:srgbClr val="000000"/>
              </a:solidFill>
              <a:latin typeface="Arial Narrow" panose="020B0606020202030204" pitchFamily="34" charset="0"/>
              <a:ea typeface="Times New Roman"/>
            </a:endParaRPr>
          </a:p>
          <a:p>
            <a:pPr lvl="0" indent="450215" algn="just"/>
            <a:r>
              <a:rPr lang="ru-RU" sz="2100" dirty="0">
                <a:latin typeface="Arial Narrow" panose="020B0606020202030204" pitchFamily="34" charset="0"/>
              </a:rPr>
              <a:t>Один из важнейших </a:t>
            </a:r>
            <a:r>
              <a:rPr lang="ru-RU" sz="2100" b="1" dirty="0">
                <a:latin typeface="Arial Narrow" panose="020B0606020202030204" pitchFamily="34" charset="0"/>
              </a:rPr>
              <a:t>принцип</a:t>
            </a:r>
            <a:r>
              <a:rPr lang="ru-RU" sz="2100" dirty="0">
                <a:latin typeface="Arial Narrow" panose="020B0606020202030204" pitchFamily="34" charset="0"/>
              </a:rPr>
              <a:t>ов </a:t>
            </a:r>
            <a:r>
              <a:rPr lang="ru-RU" sz="2100" dirty="0" smtClean="0">
                <a:latin typeface="Arial Narrow" panose="020B0606020202030204" pitchFamily="34" charset="0"/>
              </a:rPr>
              <a:t>— </a:t>
            </a:r>
            <a:r>
              <a:rPr lang="ru-RU" sz="2100" dirty="0">
                <a:latin typeface="Arial Narrow" panose="020B0606020202030204" pitchFamily="34" charset="0"/>
              </a:rPr>
              <a:t>внимательное отношение к интересам общества, содействие социально-экономическому развитию регионов, </a:t>
            </a:r>
            <a:r>
              <a:rPr lang="ru-RU" sz="2100" dirty="0" smtClean="0">
                <a:latin typeface="Arial Narrow" panose="020B0606020202030204" pitchFamily="34" charset="0"/>
              </a:rPr>
              <a:t>созданию благоприятного </a:t>
            </a:r>
            <a:r>
              <a:rPr lang="ru-RU" sz="2100" dirty="0">
                <a:latin typeface="Arial Narrow" panose="020B0606020202030204" pitchFamily="34" charset="0"/>
              </a:rPr>
              <a:t>делового климата, поддержанию достойных условий труда, социального и духовного благополучия людей.</a:t>
            </a:r>
            <a:r>
              <a:rPr lang="ru-RU" sz="21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 Действует </a:t>
            </a:r>
            <a:r>
              <a:rPr lang="ru-RU" sz="21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комплекс </a:t>
            </a:r>
            <a:r>
              <a:rPr lang="ru-RU" sz="2100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образовательных и просветительских </a:t>
            </a:r>
            <a:r>
              <a:rPr lang="ru-RU" sz="21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программ по поддержке социального предпринимательства</a:t>
            </a:r>
            <a:r>
              <a:rPr lang="ru-RU" sz="21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; </a:t>
            </a:r>
            <a:r>
              <a:rPr lang="ru-RU" sz="2100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Организован конкурс социальных проектов «Открой свой бизнес» при поддержке Фонда «Наше будущее</a:t>
            </a:r>
            <a:r>
              <a:rPr lang="ru-RU" sz="21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» и др.</a:t>
            </a:r>
            <a:endParaRPr lang="ru-RU" sz="2100" dirty="0">
              <a:solidFill>
                <a:prstClr val="black"/>
              </a:solidFill>
              <a:latin typeface="Arial Narrow" panose="020B0606020202030204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647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opylovaga\Desktop\НРБ_2015\Организационная\PPT_Presentations_background_2015_1600x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22424" y="704893"/>
            <a:ext cx="9144000" cy="513986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ru-RU" sz="20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</a:t>
            </a:r>
          </a:p>
          <a:p>
            <a:pPr>
              <a:buClr>
                <a:srgbClr val="0070C0"/>
              </a:buClr>
              <a:defRPr/>
            </a:pPr>
            <a:r>
              <a:rPr lang="ru-RU" sz="2000" b="1" i="1" kern="0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ru-RU" sz="2000" b="1" i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ДИПЛОМАМИ ОТМЕЧЕНЫ НОМИНАНТЫ КОНКУРСА </a:t>
            </a:r>
          </a:p>
          <a:p>
            <a:pPr>
              <a:buClr>
                <a:srgbClr val="0070C0"/>
              </a:buClr>
              <a:defRPr/>
            </a:pPr>
            <a:r>
              <a:rPr lang="ru-RU" sz="2000" b="1" i="1" kern="0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ru-RU" sz="2000" b="1" i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           В НОМИНАЦИИ </a:t>
            </a:r>
          </a:p>
          <a:p>
            <a:pPr algn="ctr"/>
            <a:r>
              <a:rPr lang="ru-RU" sz="36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</a:t>
            </a:r>
            <a:r>
              <a:rPr lang="ru-RU" sz="36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 развитие кадрового потенциала</a:t>
            </a:r>
            <a:r>
              <a:rPr lang="ru-RU" sz="36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</a:t>
            </a:r>
          </a:p>
          <a:p>
            <a:pPr algn="ctr"/>
            <a:endParaRPr lang="ru-RU" sz="3600" b="1" kern="0" dirty="0" smtClean="0">
              <a:solidFill>
                <a:srgbClr val="A50021"/>
              </a:solidFill>
              <a:latin typeface="Arial Narrow" pitchFamily="34" charset="0"/>
            </a:endParaRPr>
          </a:p>
          <a:p>
            <a:pPr>
              <a:buClr>
                <a:srgbClr val="0070C0"/>
              </a:buClr>
              <a:defRPr/>
            </a:pPr>
            <a:r>
              <a:rPr lang="ru-RU" sz="2000" b="1" i="1" kern="0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</a:t>
            </a:r>
            <a:r>
              <a:rPr lang="ru-RU" sz="2000" b="1" kern="0" dirty="0" smtClean="0">
                <a:solidFill>
                  <a:srgbClr val="A50021"/>
                </a:solidFill>
                <a:latin typeface="Arial Narrow" pitchFamily="34" charset="0"/>
              </a:rPr>
              <a:t> </a:t>
            </a:r>
          </a:p>
          <a:p>
            <a:pPr marL="815975" indent="-457200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ОАО «МЕЧЕЛ»</a:t>
            </a:r>
          </a:p>
          <a:p>
            <a:pPr marL="815975" lvl="0" indent="-457200">
              <a:buFont typeface="Wingdings" panose="05000000000000000000" pitchFamily="2" charset="2"/>
              <a:buChar char="Ø"/>
            </a:pPr>
            <a:r>
              <a:rPr lang="ru-RU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ОАО «ОХК «УРАЛХИМ»</a:t>
            </a:r>
          </a:p>
          <a:p>
            <a:pPr marL="815975" indent="-457200">
              <a:buFont typeface="Wingdings" panose="05000000000000000000" pitchFamily="2" charset="2"/>
              <a:buChar char="Ø"/>
            </a:pPr>
            <a:endParaRPr lang="ru-RU" sz="36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imes New Roman"/>
            </a:endParaRPr>
          </a:p>
          <a:p>
            <a:pPr marL="342900">
              <a:buClr>
                <a:srgbClr val="0070C0"/>
              </a:buClr>
            </a:pPr>
            <a:endParaRPr lang="ru-RU" sz="36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600" b="1" i="1" kern="0" dirty="0" smtClean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>
              <a:buClr>
                <a:srgbClr val="0070C0"/>
              </a:buClr>
            </a:pPr>
            <a:r>
              <a:rPr lang="ru-RU" sz="1600" b="1" i="1" kern="0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</a:t>
            </a:r>
            <a:endParaRPr lang="ru-RU" sz="1600" kern="0" dirty="0" smtClean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4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opylovaga\Desktop\НРБ_2015\Организационная\PPT_Presentations_background_2015_1600x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768060"/>
            <a:ext cx="9057423" cy="553997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ru-RU" sz="20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   </a:t>
            </a:r>
          </a:p>
          <a:p>
            <a:pPr>
              <a:buClr>
                <a:srgbClr val="0070C0"/>
              </a:buClr>
              <a:defRPr/>
            </a:pPr>
            <a:r>
              <a:rPr lang="ru-RU" sz="2000" b="1" i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 ДИПЛОМ НОМИНАНТА КОНКУРСА В НОМИНАЦИИ </a:t>
            </a:r>
          </a:p>
          <a:p>
            <a:r>
              <a:rPr lang="ru-RU" sz="30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  </a:t>
            </a:r>
            <a:r>
              <a:rPr lang="ru-RU" sz="32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</a:t>
            </a:r>
            <a:r>
              <a:rPr lang="ru-RU" sz="32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 развитие кадрового потенциала</a:t>
            </a:r>
            <a:r>
              <a:rPr lang="ru-RU" sz="32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</a:t>
            </a:r>
            <a:r>
              <a:rPr lang="ru-RU" sz="3200" b="1" i="1" kern="0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</a:t>
            </a:r>
            <a:r>
              <a:rPr lang="ru-RU" sz="3200" b="1" kern="0" dirty="0" smtClean="0">
                <a:solidFill>
                  <a:srgbClr val="A50021"/>
                </a:solidFill>
                <a:latin typeface="Arial Narrow" pitchFamily="34" charset="0"/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ОАО «МЕЧЕЛ»</a:t>
            </a:r>
            <a:r>
              <a:rPr lang="ru-RU" sz="3200" b="1" i="1" kern="0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</a:t>
            </a:r>
          </a:p>
          <a:p>
            <a:pPr indent="174625">
              <a:buClr>
                <a:srgbClr val="0070C0"/>
              </a:buClr>
            </a:pPr>
            <a:r>
              <a:rPr lang="ru-RU" sz="1600" b="1" i="1" kern="0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/>
              </a:rPr>
              <a:t>   </a:t>
            </a:r>
            <a:r>
              <a:rPr lang="ru-RU" sz="19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</a:rPr>
              <a:t>Председатель Совета </a:t>
            </a:r>
            <a:r>
              <a:rPr lang="ru-RU" sz="1900" b="1" dirty="0">
                <a:solidFill>
                  <a:prstClr val="black"/>
                </a:solidFill>
                <a:latin typeface="Arial Narrow" panose="020B0606020202030204" pitchFamily="34" charset="0"/>
                <a:ea typeface="Calibri"/>
              </a:rPr>
              <a:t>директоров – Зюзин Игорь </a:t>
            </a:r>
            <a:r>
              <a:rPr lang="ru-RU" sz="19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</a:rPr>
              <a:t>Владимирович</a:t>
            </a:r>
            <a:endParaRPr lang="ru-RU" sz="19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174625" algn="just">
              <a:buClr>
                <a:srgbClr val="0070C0"/>
              </a:buClr>
            </a:pPr>
            <a:r>
              <a:rPr lang="ru-RU" sz="2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Объединяет </a:t>
            </a:r>
            <a:r>
              <a:rPr lang="ru-RU" sz="2100" dirty="0">
                <a:solidFill>
                  <a:prstClr val="black"/>
                </a:solidFill>
                <a:latin typeface="Arial Narrow" panose="020B0606020202030204" pitchFamily="34" charset="0"/>
              </a:rPr>
              <a:t>более 20 промышленных </a:t>
            </a:r>
            <a:r>
              <a:rPr lang="ru-RU" sz="2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предприятий - это </a:t>
            </a:r>
            <a:r>
              <a:rPr lang="ru-RU" sz="2100" dirty="0">
                <a:solidFill>
                  <a:prstClr val="black"/>
                </a:solidFill>
                <a:latin typeface="Arial Narrow" panose="020B0606020202030204" pitchFamily="34" charset="0"/>
              </a:rPr>
              <a:t>производители угля, железной руды, стали, проката, ферросплавов, тепловой и электрической энергии</a:t>
            </a:r>
            <a:r>
              <a:rPr lang="ru-RU" sz="2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. Продукция </a:t>
            </a:r>
            <a:r>
              <a:rPr lang="ru-RU" sz="2100" dirty="0">
                <a:solidFill>
                  <a:prstClr val="black"/>
                </a:solidFill>
                <a:latin typeface="Arial Narrow" panose="020B0606020202030204" pitchFamily="34" charset="0"/>
              </a:rPr>
              <a:t>«Мечела» реализуется на российском и на зарубежных рынках. </a:t>
            </a:r>
            <a:endParaRPr lang="ru-RU" sz="21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indent="174625" algn="just">
              <a:buClr>
                <a:srgbClr val="0070C0"/>
              </a:buClr>
            </a:pPr>
            <a:r>
              <a:rPr lang="ru-RU" sz="2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В </a:t>
            </a:r>
            <a:r>
              <a:rPr lang="ru-RU" sz="2100" dirty="0">
                <a:solidFill>
                  <a:prstClr val="black"/>
                </a:solidFill>
                <a:latin typeface="Arial Narrow" panose="020B0606020202030204" pitchFamily="34" charset="0"/>
              </a:rPr>
              <a:t>компании трудятся более 70 </a:t>
            </a:r>
            <a:r>
              <a:rPr lang="ru-RU" sz="2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тыс. человек.</a:t>
            </a:r>
          </a:p>
          <a:p>
            <a:pPr indent="174625" algn="just">
              <a:buClr>
                <a:srgbClr val="0070C0"/>
              </a:buClr>
            </a:pPr>
            <a:r>
              <a:rPr lang="ru-RU" sz="21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Ключевой аспект </a:t>
            </a:r>
            <a:r>
              <a:rPr lang="ru-RU" sz="2100" b="1" dirty="0">
                <a:solidFill>
                  <a:prstClr val="black"/>
                </a:solidFill>
                <a:latin typeface="Arial Narrow" panose="020B0606020202030204" pitchFamily="34" charset="0"/>
              </a:rPr>
              <a:t>политики в области обучения и развития персонала </a:t>
            </a:r>
            <a:r>
              <a:rPr lang="ru-RU" sz="21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-  </a:t>
            </a:r>
            <a:r>
              <a:rPr lang="ru-RU" sz="2100" b="1" dirty="0">
                <a:solidFill>
                  <a:prstClr val="black"/>
                </a:solidFill>
                <a:latin typeface="Arial Narrow" panose="020B0606020202030204" pitchFamily="34" charset="0"/>
              </a:rPr>
              <a:t>стратегия внутреннего роста и профессионального развития</a:t>
            </a:r>
            <a:r>
              <a:rPr lang="ru-RU" sz="21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. </a:t>
            </a:r>
            <a:r>
              <a:rPr lang="ru-RU" sz="2100" dirty="0">
                <a:solidFill>
                  <a:prstClr val="black"/>
                </a:solidFill>
                <a:latin typeface="Arial Narrow" panose="020B0606020202030204" pitchFamily="34" charset="0"/>
              </a:rPr>
              <a:t>Программа обучения персонала включает обязательное, дополнительное обучение сотрудников, программу подготовки управленческого кадрового резерва и работу с профильными учебными заведениями</a:t>
            </a:r>
            <a:r>
              <a:rPr lang="ru-RU" sz="2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. </a:t>
            </a:r>
          </a:p>
          <a:p>
            <a:pPr indent="174625" algn="just">
              <a:buClr>
                <a:srgbClr val="0070C0"/>
              </a:buClr>
            </a:pPr>
            <a:r>
              <a:rPr lang="ru-RU" sz="2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Компания </a:t>
            </a:r>
            <a:r>
              <a:rPr lang="ru-RU" sz="2100" dirty="0">
                <a:solidFill>
                  <a:prstClr val="black"/>
                </a:solidFill>
                <a:latin typeface="Arial Narrow" panose="020B0606020202030204" pitchFamily="34" charset="0"/>
              </a:rPr>
              <a:t>проводит целенаправленную политику по популяризации рабочих профессий среди </a:t>
            </a:r>
            <a:r>
              <a:rPr lang="ru-RU" sz="2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школьников и молодежи.</a:t>
            </a:r>
            <a:endParaRPr lang="ru-RU" sz="2100" kern="0" dirty="0" smtClean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2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opylovaga\Desktop\НРБ_2015\Организационная\PPT_Presentations_background_2015_1600x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87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763" y="285474"/>
            <a:ext cx="8730717" cy="583236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ru-RU" sz="20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   </a:t>
            </a:r>
          </a:p>
          <a:p>
            <a:pPr>
              <a:buClr>
                <a:srgbClr val="0070C0"/>
              </a:buClr>
              <a:defRPr/>
            </a:pPr>
            <a:r>
              <a:rPr lang="ru-RU" sz="2000" b="1" i="1" kern="0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 </a:t>
            </a:r>
            <a:r>
              <a:rPr lang="ru-RU" sz="2000" b="1" i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</a:t>
            </a:r>
          </a:p>
          <a:p>
            <a:pPr algn="ctr">
              <a:buClr>
                <a:srgbClr val="0070C0"/>
              </a:buClr>
              <a:defRPr/>
            </a:pPr>
            <a:r>
              <a:rPr lang="ru-RU" sz="2000" b="1" i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ДИПЛОМ НОМИНАНТА КОНКУРСА В НОМИНАЦИИ </a:t>
            </a:r>
          </a:p>
          <a:p>
            <a:r>
              <a:rPr lang="ru-RU" sz="30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  </a:t>
            </a:r>
            <a:r>
              <a:rPr lang="ru-RU" sz="32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</a:t>
            </a:r>
            <a:r>
              <a:rPr lang="ru-RU" sz="32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 развитие кадрового потенциала</a:t>
            </a:r>
            <a:r>
              <a:rPr lang="ru-RU" sz="32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</a:t>
            </a:r>
            <a:r>
              <a:rPr lang="ru-RU" sz="3200" b="1" i="1" kern="0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</a:t>
            </a:r>
            <a:r>
              <a:rPr lang="ru-RU" sz="3200" b="1" kern="0" dirty="0" smtClean="0">
                <a:solidFill>
                  <a:srgbClr val="A50021"/>
                </a:solidFill>
                <a:latin typeface="Arial Narrow" pitchFamily="34" charset="0"/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ОАО «ОХК «УРАЛХИМ»</a:t>
            </a:r>
          </a:p>
          <a:p>
            <a:pPr indent="174625"/>
            <a:r>
              <a:rPr lang="ru-RU" sz="2000" b="1" kern="0" dirty="0" smtClean="0">
                <a:latin typeface="Arial Narrow" panose="020B0606020202030204" pitchFamily="34" charset="0"/>
              </a:rPr>
              <a:t>Генеральный директор - Коняев Дмитрий Владимирович</a:t>
            </a:r>
            <a:r>
              <a:rPr lang="ru-RU" sz="2000" kern="0" dirty="0" smtClean="0">
                <a:latin typeface="Arial Narrow" panose="020B0606020202030204" pitchFamily="34" charset="0"/>
              </a:rPr>
              <a:t> </a:t>
            </a:r>
          </a:p>
          <a:p>
            <a:pPr indent="174625"/>
            <a:endParaRPr lang="ru-RU" sz="2000" kern="0" dirty="0" smtClean="0">
              <a:latin typeface="Arial Narrow" panose="020B0606020202030204" pitchFamily="34" charset="0"/>
            </a:endParaRPr>
          </a:p>
          <a:p>
            <a:pPr indent="174625" algn="just"/>
            <a:r>
              <a:rPr lang="ru-RU" sz="1900" kern="0" dirty="0" smtClean="0">
                <a:latin typeface="Arial Narrow" panose="020B0606020202030204" pitchFamily="34" charset="0"/>
              </a:rPr>
              <a:t>Одна из крупнейших компаний на рынке минеральных удобрений в Российской Федерации, СНГ и Восточной Европе. Российский лидер в производстве аммиака и аммиачной селитры, а также занимает второе место в России по объемам производства азотных удобрений.</a:t>
            </a:r>
          </a:p>
          <a:p>
            <a:pPr indent="174625" algn="just"/>
            <a:r>
              <a:rPr lang="ru-RU" sz="1900" dirty="0" smtClean="0">
                <a:latin typeface="Arial Narrow" panose="020B0606020202030204" pitchFamily="34" charset="0"/>
              </a:rPr>
              <a:t>Комплексная программа профессионального развития персонала охватывает все категории рабочих, инженерно-технических работников и руководителей, направлена на повышение профессионального уровня персонала предприятий и обеспечение предприятий высококвалифицированными сотрудниками.</a:t>
            </a:r>
            <a:endParaRPr lang="ru-RU" sz="1900" kern="0" dirty="0" smtClean="0">
              <a:latin typeface="Arial Narrow" panose="020B0606020202030204" pitchFamily="34" charset="0"/>
            </a:endParaRPr>
          </a:p>
          <a:p>
            <a:pPr indent="174625" algn="just"/>
            <a:r>
              <a:rPr lang="ru-RU" sz="1900" dirty="0" smtClean="0">
                <a:latin typeface="Arial Narrow" panose="020B0606020202030204" pitchFamily="34" charset="0"/>
              </a:rPr>
              <a:t>Особое </a:t>
            </a:r>
            <a:r>
              <a:rPr lang="ru-RU" sz="1900" dirty="0">
                <a:latin typeface="Arial Narrow" panose="020B0606020202030204" pitchFamily="34" charset="0"/>
              </a:rPr>
              <a:t>внимание уделяется обучению профессиональному мастерству молодых рабочих и специалистов: действует система наставничества </a:t>
            </a:r>
            <a:r>
              <a:rPr lang="ru-RU" sz="1900" kern="0" dirty="0" smtClean="0">
                <a:latin typeface="Arial Narrow" panose="020B0606020202030204" pitchFamily="34" charset="0"/>
              </a:rPr>
              <a:t>На предприятиях Компании разработана программа адаптации и развития молодых работников.</a:t>
            </a:r>
            <a:endParaRPr lang="ru-RU" sz="190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9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opylovaga\Desktop\НРБ_2015\Организационная\PPT_Presentations_background_2015_1600x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22424" y="981892"/>
            <a:ext cx="9144000" cy="45858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ru-RU" sz="20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</a:t>
            </a:r>
          </a:p>
          <a:p>
            <a:pPr>
              <a:buClr>
                <a:srgbClr val="0070C0"/>
              </a:buClr>
              <a:defRPr/>
            </a:pPr>
            <a:r>
              <a:rPr lang="ru-RU" sz="2000" b="1" i="1" kern="0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ru-RU" sz="2000" b="1" i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ДИПЛОМАМИ ОТМЕЧЕНЫ НОМИНАНТЫ КОНКУРСА </a:t>
            </a:r>
          </a:p>
          <a:p>
            <a:pPr>
              <a:buClr>
                <a:srgbClr val="0070C0"/>
              </a:buClr>
              <a:defRPr/>
            </a:pPr>
            <a:r>
              <a:rPr lang="ru-RU" sz="2000" b="1" i="1" kern="0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ru-RU" sz="2000" b="1" i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           В НОМИНАЦИИ </a:t>
            </a:r>
          </a:p>
          <a:p>
            <a:pPr algn="ctr"/>
            <a:r>
              <a:rPr lang="ru-RU" sz="36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</a:t>
            </a:r>
            <a:r>
              <a:rPr lang="ru-RU" sz="36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 достижения в области охраны труда и здоровья работников</a:t>
            </a:r>
            <a:r>
              <a:rPr lang="ru-RU" sz="36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</a:t>
            </a:r>
            <a:endParaRPr lang="ru-RU" sz="3600" b="1" kern="0" dirty="0" smtClean="0">
              <a:solidFill>
                <a:srgbClr val="A50021"/>
              </a:solidFill>
              <a:latin typeface="Arial Narrow" pitchFamily="34" charset="0"/>
            </a:endParaRPr>
          </a:p>
          <a:p>
            <a:pPr>
              <a:buClr>
                <a:srgbClr val="0070C0"/>
              </a:buClr>
              <a:defRPr/>
            </a:pPr>
            <a:r>
              <a:rPr lang="ru-RU" sz="2000" b="1" i="1" kern="0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</a:t>
            </a:r>
            <a:r>
              <a:rPr lang="ru-RU" sz="2000" b="1" kern="0" dirty="0" smtClean="0">
                <a:solidFill>
                  <a:srgbClr val="A50021"/>
                </a:solidFill>
                <a:latin typeface="Arial Narrow" pitchFamily="34" charset="0"/>
              </a:rPr>
              <a:t> </a:t>
            </a:r>
          </a:p>
          <a:p>
            <a:pPr marL="815975" indent="-457200">
              <a:buFont typeface="Wingdings" panose="05000000000000000000" pitchFamily="2" charset="2"/>
              <a:buChar char="Ø"/>
            </a:pPr>
            <a:r>
              <a:rPr 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ООО </a:t>
            </a:r>
            <a:r>
              <a:rPr lang="ru-RU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«Самсунг </a:t>
            </a:r>
            <a:r>
              <a:rPr lang="ru-RU" sz="3600" b="1" kern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Электроникс</a:t>
            </a:r>
            <a:r>
              <a:rPr lang="ru-RU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Рус Калуга</a:t>
            </a:r>
            <a:r>
              <a:rPr 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</a:t>
            </a:r>
          </a:p>
          <a:p>
            <a:pPr marL="815975" indent="-457200">
              <a:buFont typeface="Wingdings" panose="05000000000000000000" pitchFamily="2" charset="2"/>
              <a:buChar char="Ø"/>
            </a:pPr>
            <a:r>
              <a:rPr lang="ru-RU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ОАО «Стойленский ГОК</a:t>
            </a:r>
            <a:r>
              <a:rPr 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</a:t>
            </a: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3600" b="1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600" b="1" i="1" kern="0" dirty="0" smtClean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>
              <a:buClr>
                <a:srgbClr val="0070C0"/>
              </a:buClr>
            </a:pPr>
            <a:r>
              <a:rPr lang="ru-RU" sz="1600" b="1" i="1" kern="0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1600" b="1" i="1" kern="0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</a:t>
            </a:r>
            <a:endParaRPr lang="ru-RU" sz="1600" kern="0" dirty="0" smtClean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37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OzeryanskayaMN.RSPP\AppData\Local\Microsoft\Windows\Temporary Internet Files\Content.Outlook\9QYUFZ6P\PPT_Presentations_background_2015_1600x1200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05" y="-20537"/>
            <a:ext cx="9171384" cy="687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3852" y="1756846"/>
            <a:ext cx="80881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             </a:t>
            </a:r>
            <a:r>
              <a:rPr lang="ru-RU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ООО </a:t>
            </a:r>
            <a:r>
              <a:rPr lang="ru-RU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«Самсунг </a:t>
            </a:r>
            <a:r>
              <a:rPr lang="ru-RU" sz="2400" b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Электроникс</a:t>
            </a:r>
            <a:r>
              <a:rPr lang="ru-RU" sz="2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Рус Калуга</a:t>
            </a:r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»</a:t>
            </a:r>
          </a:p>
          <a:p>
            <a:r>
              <a:rPr lang="ru-RU" b="1" dirty="0" smtClean="0">
                <a:solidFill>
                  <a:prstClr val="black"/>
                </a:solidFill>
                <a:latin typeface="Arial Narrow" pitchFamily="34" charset="0"/>
              </a:rPr>
              <a:t>Генеральный </a:t>
            </a:r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директор - Ан Юн </a:t>
            </a:r>
            <a:r>
              <a:rPr lang="ru-RU" b="1" dirty="0" err="1">
                <a:solidFill>
                  <a:prstClr val="black"/>
                </a:solidFill>
                <a:latin typeface="Arial Narrow" pitchFamily="34" charset="0"/>
              </a:rPr>
              <a:t>Сун</a:t>
            </a:r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1" y="2495510"/>
            <a:ext cx="913537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prstClr val="black"/>
                </a:solidFill>
                <a:latin typeface="Arial Narrow" pitchFamily="34" charset="0"/>
              </a:rPr>
              <a:t>   </a:t>
            </a: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</a:rPr>
              <a:t>Крупная производственная компания, специализирующаяся на производстве и продаже жидкокристаллических </a:t>
            </a:r>
            <a:r>
              <a:rPr lang="ru-RU" sz="2000" dirty="0">
                <a:solidFill>
                  <a:prstClr val="black"/>
                </a:solidFill>
                <a:latin typeface="Arial Narrow" pitchFamily="34" charset="0"/>
              </a:rPr>
              <a:t>телевизоров, мониторов, плазменных панелей и стиральных машин.</a:t>
            </a:r>
            <a:endParaRPr lang="ru-RU" sz="20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algn="just"/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</a:rPr>
              <a:t>   В рамках </a:t>
            </a:r>
            <a:r>
              <a:rPr lang="ru-RU" sz="2000" b="1" dirty="0" smtClean="0">
                <a:solidFill>
                  <a:prstClr val="black"/>
                </a:solidFill>
                <a:latin typeface="Arial Narrow" pitchFamily="34" charset="0"/>
              </a:rPr>
              <a:t>политики в области охраны труда</a:t>
            </a: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</a:rPr>
              <a:t> все </a:t>
            </a:r>
            <a:r>
              <a:rPr lang="ru-RU" sz="2000" dirty="0">
                <a:solidFill>
                  <a:prstClr val="black"/>
                </a:solidFill>
                <a:latin typeface="Arial Narrow" pitchFamily="34" charset="0"/>
              </a:rPr>
              <a:t>работники компании проходят специальное обучение и проверку знаний по охране </a:t>
            </a: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</a:rPr>
              <a:t>труда и противопожарной подготовке,</a:t>
            </a:r>
            <a:r>
              <a:rPr lang="en-US" sz="2000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</a:rPr>
              <a:t>а также плановые медосмотры и аттестацию. Благодаря такому </a:t>
            </a:r>
            <a:r>
              <a:rPr lang="ru-RU" sz="2000" dirty="0">
                <a:solidFill>
                  <a:prstClr val="black"/>
                </a:solidFill>
                <a:latin typeface="Arial Narrow" pitchFamily="34" charset="0"/>
              </a:rPr>
              <a:t>подходу </a:t>
            </a: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</a:rPr>
              <a:t>в 2014 г. наблюдалось отсутствие производственного травматизма  и серьезное снижение числа </a:t>
            </a:r>
            <a:r>
              <a:rPr lang="ru-RU" sz="2000" dirty="0">
                <a:solidFill>
                  <a:prstClr val="black"/>
                </a:solidFill>
                <a:latin typeface="Arial Narrow" pitchFamily="34" charset="0"/>
              </a:rPr>
              <a:t>занятых на рабочих местах с </a:t>
            </a: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</a:rPr>
              <a:t>вредными/опасными </a:t>
            </a:r>
            <a:r>
              <a:rPr lang="ru-RU" sz="2000" dirty="0">
                <a:solidFill>
                  <a:prstClr val="black"/>
                </a:solidFill>
                <a:latin typeface="Arial Narrow" pitchFamily="34" charset="0"/>
              </a:rPr>
              <a:t>условиями </a:t>
            </a: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</a:rPr>
              <a:t>труда.</a:t>
            </a:r>
          </a:p>
          <a:p>
            <a:pPr algn="just"/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</a:rPr>
              <a:t>   Разработан </a:t>
            </a:r>
            <a:r>
              <a:rPr lang="ru-RU" sz="2000" b="1" dirty="0" smtClean="0">
                <a:solidFill>
                  <a:prstClr val="black"/>
                </a:solidFill>
                <a:latin typeface="Arial Narrow" pitchFamily="34" charset="0"/>
              </a:rPr>
              <a:t>план мероприятий по оздоровлению сотрудников</a:t>
            </a: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</a:rPr>
              <a:t>: регулярно проводятся спортивные турниры, спартакиады,  действует корпоративный фитнес-клуб, организовано  </a:t>
            </a:r>
            <a:r>
              <a:rPr lang="ru-RU" sz="2000" dirty="0" err="1" smtClean="0">
                <a:solidFill>
                  <a:prstClr val="black"/>
                </a:solidFill>
                <a:latin typeface="Arial Narrow" pitchFamily="34" charset="0"/>
              </a:rPr>
              <a:t>санаторно</a:t>
            </a: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</a:rPr>
              <a:t>–курортное лечение сотрудников.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36005" y="956627"/>
            <a:ext cx="928852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70C0"/>
              </a:buClr>
              <a:defRPr/>
            </a:pPr>
            <a:r>
              <a:rPr lang="ru-RU" sz="2000" b="1" i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  ДИПЛОМ </a:t>
            </a:r>
            <a:r>
              <a:rPr lang="ru-RU" sz="2000" b="1" i="1" kern="0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НОМИНАНТА КОНКУРСА В НОМИНАЦИИ </a:t>
            </a:r>
            <a:endParaRPr lang="ru-RU" sz="2000" b="1" i="1" kern="0" dirty="0" smtClean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lvl="0">
              <a:buClr>
                <a:srgbClr val="0070C0"/>
              </a:buClr>
              <a:defRPr/>
            </a:pPr>
            <a:r>
              <a:rPr lang="ru-RU" sz="26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</a:t>
            </a:r>
            <a:r>
              <a:rPr lang="ru-RU" sz="26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 достижения в области охраны труда и здоровья работников»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OzeryanskayaMN.RSPP\AppData\Local\Microsoft\Windows\Temporary Internet Files\Content.Outlook\9QYUFZ6P\PPT_Presentations_background_2015_1600x1200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05" y="-20537"/>
            <a:ext cx="9171384" cy="687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3852" y="1756846"/>
            <a:ext cx="80881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A50021"/>
                </a:solidFill>
                <a:latin typeface="Arial Narrow" pitchFamily="34" charset="0"/>
              </a:rPr>
              <a:t>                              </a:t>
            </a:r>
            <a:r>
              <a:rPr lang="ru-RU" sz="2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ОАО </a:t>
            </a:r>
            <a:r>
              <a:rPr lang="ru-RU" sz="28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«Стойленский ГОК»</a:t>
            </a:r>
          </a:p>
          <a:p>
            <a:pPr lvl="0"/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Генеральный директор - </a:t>
            </a:r>
            <a:r>
              <a:rPr lang="ru-RU" b="1" dirty="0" err="1">
                <a:solidFill>
                  <a:prstClr val="black"/>
                </a:solidFill>
                <a:latin typeface="Arial Narrow" pitchFamily="34" charset="0"/>
              </a:rPr>
              <a:t>Напольских</a:t>
            </a:r>
            <a:r>
              <a:rPr lang="ru-RU" b="1" dirty="0">
                <a:solidFill>
                  <a:prstClr val="black"/>
                </a:solidFill>
                <a:latin typeface="Arial Narrow" pitchFamily="34" charset="0"/>
              </a:rPr>
              <a:t> Сергей Александрович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1" y="2495510"/>
            <a:ext cx="91353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  <a:latin typeface="Arial Narrow" pitchFamily="34" charset="0"/>
              </a:rPr>
              <a:t>   </a:t>
            </a:r>
          </a:p>
          <a:p>
            <a:pPr lvl="0" algn="just"/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  Одно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из ведущих предприятий России по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объёму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производства железорудного сырья. Продукция компании конкурентоспособна не только на внутреннем рынке, но и на многих экспортных направлениях. </a:t>
            </a:r>
          </a:p>
          <a:p>
            <a:pPr lvl="0" algn="just"/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   Особое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внимание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уделяется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охране труда и здоровья работников.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Разработана </a:t>
            </a:r>
            <a:r>
              <a:rPr lang="ru-RU" sz="2200" b="1" dirty="0">
                <a:solidFill>
                  <a:prstClr val="black"/>
                </a:solidFill>
                <a:latin typeface="Arial Narrow" pitchFamily="34" charset="0"/>
              </a:rPr>
              <a:t>комплексная программа, нацеленная на достижение нулевых показателей по несчастным случаям и сокращению количества профзаболеваний.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ru-RU" sz="22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lvl="0" algn="just"/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  Её внедрение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привело к значительному снижению данных показателей: в 2014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г.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уровень производственного травматизма снизился на 70% по  сравнению с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2013 г.,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а количество профессиональных заболеваний за год уменьшилось на  40%.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36005" y="956627"/>
            <a:ext cx="928852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ru-RU" sz="2000" b="1" i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  ДИПЛОМ </a:t>
            </a:r>
            <a:r>
              <a:rPr lang="ru-RU" sz="2000" b="1" i="1" kern="0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НОМИНАНТА КОНКУРСА В НОМИНАЦИИ </a:t>
            </a:r>
            <a:endParaRPr lang="ru-RU" sz="2000" b="1" i="1" kern="0" dirty="0" smtClean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Clr>
                <a:srgbClr val="0070C0"/>
              </a:buClr>
              <a:defRPr/>
            </a:pPr>
            <a:r>
              <a:rPr lang="ru-RU" sz="26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</a:t>
            </a:r>
            <a:r>
              <a:rPr lang="ru-RU" sz="26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 достижения в области охраны труда и здоровья работников»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7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opylovaga\Desktop\НРБ_2015\Организационная\PPT_Presentations_background_2015_1600x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0965"/>
            <a:ext cx="2622737" cy="1953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ответственность» </a:t>
            </a: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98" y="142852"/>
            <a:ext cx="8777774" cy="84023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numCol="2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A40042"/>
              </a:solidFill>
              <a:effectLst/>
              <a:uLnTx/>
              <a:uFillTx/>
              <a:latin typeface="Arial Narrow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endParaRPr lang="ru-RU" sz="1600" b="1" kern="0" dirty="0">
              <a:solidFill>
                <a:srgbClr val="A40042"/>
              </a:solidFill>
              <a:latin typeface="Arial Narrow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A40042"/>
              </a:solidFill>
              <a:effectLst/>
              <a:uLnTx/>
              <a:uFillTx/>
              <a:latin typeface="Arial Narrow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endParaRPr lang="ru-RU" sz="1600" b="1" kern="0" dirty="0">
              <a:solidFill>
                <a:srgbClr val="A40042"/>
              </a:solidFill>
              <a:latin typeface="Arial Narrow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A40042"/>
              </a:solidFill>
              <a:effectLst/>
              <a:uLnTx/>
              <a:uFillTx/>
              <a:latin typeface="Arial Narrow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A40042"/>
              </a:solidFill>
              <a:effectLst/>
              <a:uLnTx/>
              <a:uFillTx/>
              <a:latin typeface="Arial Narrow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endParaRPr lang="ru-RU" sz="1600" b="1" kern="0" dirty="0">
              <a:solidFill>
                <a:srgbClr val="A40042"/>
              </a:solidFill>
              <a:latin typeface="Arial Narrow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A40042"/>
              </a:solidFill>
              <a:effectLst/>
              <a:uLnTx/>
              <a:uFillTx/>
              <a:latin typeface="Arial Narrow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endParaRPr lang="ru-RU" sz="1600" b="1" kern="0" dirty="0">
              <a:solidFill>
                <a:srgbClr val="A40042"/>
              </a:solidFill>
              <a:latin typeface="Arial Narrow" pitchFamily="34" charset="0"/>
            </a:endParaRPr>
          </a:p>
          <a:p>
            <a:pPr lvl="0"/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srgbClr val="A40042"/>
              </a:solidFill>
              <a:effectLst/>
              <a:uLnTx/>
              <a:uFillTx/>
              <a:latin typeface="Arial Narrow" pitchFamily="34" charset="0"/>
            </a:endParaRPr>
          </a:p>
          <a:p>
            <a:pPr lvl="0"/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A40042"/>
                </a:solidFill>
                <a:effectLst/>
                <a:uLnTx/>
                <a:uFillTx/>
                <a:latin typeface="Arial Narrow" pitchFamily="34" charset="0"/>
              </a:rPr>
              <a:t>          </a:t>
            </a: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A40042"/>
                </a:solidFill>
                <a:effectLst/>
                <a:uLnTx/>
                <a:uFillTx/>
                <a:latin typeface="Arial Narrow" pitchFamily="34" charset="0"/>
              </a:rPr>
              <a:t>В основной номинации           </a:t>
            </a:r>
          </a:p>
          <a:p>
            <a:pPr lvl="0"/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A40042"/>
                </a:solidFill>
                <a:effectLst/>
                <a:uLnTx/>
                <a:uFillTx/>
                <a:latin typeface="Arial Narrow" pitchFamily="34" charset="0"/>
              </a:rPr>
              <a:t>      </a:t>
            </a: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«За высокую 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социальную</a:t>
            </a:r>
          </a:p>
          <a:p>
            <a:pPr lvl="0"/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ответственность </a:t>
            </a: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бизнеса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»: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itchFamily="34" charset="0"/>
            </a:endParaRPr>
          </a:p>
          <a:p>
            <a:pPr marL="342900" lvl="0" indent="-342900">
              <a:buClr>
                <a:srgbClr val="0066CC"/>
              </a:buClr>
              <a:buFont typeface="Wingdings" panose="05000000000000000000" pitchFamily="2" charset="2"/>
              <a:buChar char="Ø"/>
            </a:pPr>
            <a:r>
              <a:rPr lang="ru-RU" sz="2400" b="1" kern="0" dirty="0">
                <a:solidFill>
                  <a:srgbClr val="0070C0"/>
                </a:solidFill>
                <a:latin typeface="Arial Narrow" pitchFamily="34" charset="0"/>
              </a:rPr>
              <a:t>«Сахалин </a:t>
            </a:r>
            <a:r>
              <a:rPr lang="ru-RU" sz="2400" b="1" kern="0" dirty="0" err="1">
                <a:solidFill>
                  <a:srgbClr val="0070C0"/>
                </a:solidFill>
                <a:latin typeface="Arial Narrow" pitchFamily="34" charset="0"/>
              </a:rPr>
              <a:t>Энерджи</a:t>
            </a:r>
            <a:r>
              <a:rPr lang="ru-RU" sz="2400" b="1" kern="0" dirty="0" smtClean="0">
                <a:solidFill>
                  <a:srgbClr val="0070C0"/>
                </a:solidFill>
                <a:latin typeface="Arial Narrow" pitchFamily="34" charset="0"/>
              </a:rPr>
              <a:t>»</a:t>
            </a:r>
          </a:p>
          <a:p>
            <a:pPr marL="342900" lvl="0" indent="-342900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ru-RU" sz="2400" b="1" kern="0" dirty="0" smtClean="0">
                <a:solidFill>
                  <a:srgbClr val="0070C0"/>
                </a:solidFill>
                <a:latin typeface="Arial Narrow" pitchFamily="34" charset="0"/>
              </a:rPr>
              <a:t>ОАО «ММК» </a:t>
            </a:r>
            <a:endParaRPr lang="ru-RU" sz="2400" b="1" kern="0" dirty="0">
              <a:solidFill>
                <a:srgbClr val="0070C0"/>
              </a:solidFill>
              <a:latin typeface="Arial Narrow" pitchFamily="34" charset="0"/>
            </a:endParaRPr>
          </a:p>
          <a:p>
            <a:pPr lvl="0">
              <a:buClr>
                <a:srgbClr val="0070C0"/>
              </a:buClr>
              <a:defRPr/>
            </a:pPr>
            <a:endParaRPr lang="ru-RU" sz="1600" b="1" i="1" kern="0" dirty="0" smtClean="0">
              <a:solidFill>
                <a:prstClr val="black">
                  <a:lumMod val="85000"/>
                  <a:lumOff val="15000"/>
                </a:prstClr>
              </a:solidFill>
              <a:latin typeface="Arial Narrow" pitchFamily="34" charset="0"/>
            </a:endParaRPr>
          </a:p>
          <a:p>
            <a:pPr lvl="0">
              <a:buClr>
                <a:srgbClr val="0070C0"/>
              </a:buClr>
              <a:defRPr/>
            </a:pPr>
            <a:r>
              <a:rPr lang="ru-RU" sz="1600" b="1" i="1" kern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rPr>
              <a:t>    награждение победителей состоится </a:t>
            </a:r>
          </a:p>
          <a:p>
            <a:pPr>
              <a:spcAft>
                <a:spcPts val="0"/>
              </a:spcAft>
            </a:pPr>
            <a:r>
              <a:rPr lang="ru-RU" sz="1600" b="1" i="1" kern="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 Narrow" pitchFamily="34" charset="0"/>
              </a:rPr>
              <a:t>   19 марта  на Съезде </a:t>
            </a:r>
            <a:r>
              <a:rPr lang="ru-RU" sz="1600" b="1" i="1" kern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Narrow" pitchFamily="34" charset="0"/>
              </a:rPr>
              <a:t>РСПП </a:t>
            </a:r>
          </a:p>
          <a:p>
            <a:pPr>
              <a:spcAft>
                <a:spcPts val="0"/>
              </a:spcAft>
            </a:pPr>
            <a:endParaRPr lang="ru-RU" sz="1600" b="1" i="1" kern="0" dirty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  <a:p>
            <a:pPr>
              <a:spcAft>
                <a:spcPts val="0"/>
              </a:spcAft>
            </a:pPr>
            <a:endParaRPr lang="ru-RU" sz="1600" b="1" i="1" kern="0" dirty="0" smtClean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  <a:p>
            <a:pPr>
              <a:spcAft>
                <a:spcPts val="0"/>
              </a:spcAft>
            </a:pPr>
            <a:endParaRPr lang="ru-RU" sz="1600" b="1" i="1" kern="0" dirty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  <a:p>
            <a:pPr>
              <a:spcAft>
                <a:spcPts val="0"/>
              </a:spcAft>
            </a:pPr>
            <a:endParaRPr lang="ru-RU" sz="1600" b="1" i="1" kern="0" dirty="0" smtClean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  <a:p>
            <a:pPr>
              <a:spcAft>
                <a:spcPts val="0"/>
              </a:spcAft>
            </a:pPr>
            <a:endParaRPr lang="ru-RU" sz="1600" b="1" i="1" kern="0" dirty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  <a:p>
            <a:pPr>
              <a:spcAft>
                <a:spcPts val="0"/>
              </a:spcAft>
            </a:pPr>
            <a:endParaRPr lang="ru-RU" sz="1600" b="1" i="1" kern="0" dirty="0" smtClean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  <a:p>
            <a:pPr>
              <a:spcAft>
                <a:spcPts val="0"/>
              </a:spcAft>
            </a:pPr>
            <a:endParaRPr lang="ru-RU" sz="1600" b="1" i="1" kern="0" dirty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  <a:p>
            <a:pPr>
              <a:spcAft>
                <a:spcPts val="0"/>
              </a:spcAft>
            </a:pPr>
            <a:endParaRPr lang="ru-RU" sz="1600" b="1" i="1" kern="0" dirty="0" smtClean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  <a:p>
            <a:pPr>
              <a:spcAft>
                <a:spcPts val="0"/>
              </a:spcAft>
            </a:pPr>
            <a:endParaRPr lang="ru-RU" sz="1600" b="1" i="1" kern="0" dirty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  <a:p>
            <a:pPr>
              <a:spcAft>
                <a:spcPts val="0"/>
              </a:spcAft>
            </a:pPr>
            <a:endParaRPr lang="ru-RU" sz="1600" b="1" i="1" kern="0" dirty="0" smtClean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  <a:p>
            <a:pPr>
              <a:spcAft>
                <a:spcPts val="0"/>
              </a:spcAft>
            </a:pPr>
            <a:endParaRPr lang="ru-RU" sz="1600" b="1" i="1" kern="0" dirty="0">
              <a:solidFill>
                <a:prstClr val="black">
                  <a:lumMod val="75000"/>
                  <a:lumOff val="25000"/>
                </a:prstClr>
              </a:solidFill>
              <a:latin typeface="Arial Narrow" pitchFamily="34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 smtClean="0">
                <a:solidFill>
                  <a:srgbClr val="A40042"/>
                </a:solidFill>
                <a:latin typeface="Arial Narrow"/>
              </a:rPr>
              <a:t>   </a:t>
            </a:r>
          </a:p>
          <a:p>
            <a:pPr>
              <a:spcAft>
                <a:spcPts val="0"/>
              </a:spcAft>
            </a:pPr>
            <a:endParaRPr lang="ru-RU" sz="2400" b="1" i="1" dirty="0">
              <a:solidFill>
                <a:srgbClr val="A40042"/>
              </a:solidFill>
              <a:latin typeface="Arial Narrow"/>
            </a:endParaRPr>
          </a:p>
          <a:p>
            <a:pPr>
              <a:spcAft>
                <a:spcPts val="0"/>
              </a:spcAft>
            </a:pPr>
            <a:endParaRPr lang="ru-RU" sz="2400" b="1" i="1" dirty="0" smtClean="0">
              <a:solidFill>
                <a:srgbClr val="A40042"/>
              </a:solidFill>
              <a:latin typeface="Arial Narrow"/>
            </a:endParaRPr>
          </a:p>
          <a:p>
            <a:pPr>
              <a:spcAft>
                <a:spcPts val="0"/>
              </a:spcAft>
            </a:pPr>
            <a:endParaRPr lang="ru-RU" sz="2400" b="1" i="1" dirty="0">
              <a:solidFill>
                <a:srgbClr val="A40042"/>
              </a:solidFill>
              <a:latin typeface="Arial Narrow"/>
            </a:endParaRPr>
          </a:p>
          <a:p>
            <a:pPr>
              <a:spcAft>
                <a:spcPts val="0"/>
              </a:spcAft>
            </a:pPr>
            <a:endParaRPr lang="ru-RU" sz="2400" b="1" i="1" dirty="0" smtClean="0">
              <a:solidFill>
                <a:srgbClr val="A40042"/>
              </a:solidFill>
              <a:latin typeface="Arial Narrow"/>
            </a:endParaRPr>
          </a:p>
          <a:p>
            <a:pPr>
              <a:spcAft>
                <a:spcPts val="0"/>
              </a:spcAft>
            </a:pPr>
            <a:r>
              <a:rPr lang="ru-RU" sz="2400" b="1" i="1" dirty="0" smtClean="0">
                <a:solidFill>
                  <a:srgbClr val="A40042"/>
                </a:solidFill>
                <a:latin typeface="Arial Narrow"/>
              </a:rPr>
              <a:t>В специальных номинациях</a:t>
            </a:r>
            <a:r>
              <a:rPr lang="ru-RU" sz="1600" b="1" i="1" dirty="0" smtClean="0">
                <a:solidFill>
                  <a:srgbClr val="0070C0"/>
                </a:solidFill>
                <a:latin typeface="Arial Narrow"/>
              </a:rPr>
              <a:t>  </a:t>
            </a:r>
            <a:endParaRPr lang="ru-RU" sz="1200" i="1" dirty="0">
              <a:latin typeface="Times New Roman"/>
              <a:ea typeface="Times New Roman"/>
            </a:endParaRPr>
          </a:p>
          <a:p>
            <a:pPr marL="446088" indent="-87313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ОАО «ГМК «Норильский никель»</a:t>
            </a:r>
            <a:endParaRPr lang="ru-RU" sz="2000" dirty="0">
              <a:latin typeface="Arial Narrow" panose="020B0606020202030204" pitchFamily="34" charset="0"/>
              <a:ea typeface="Times New Roman"/>
            </a:endParaRPr>
          </a:p>
          <a:p>
            <a:pPr marL="446088" indent="-87313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ОК РУСАЛ</a:t>
            </a:r>
            <a:endParaRPr lang="ru-RU" sz="2000" dirty="0">
              <a:latin typeface="Arial Narrow" panose="020B0606020202030204" pitchFamily="34" charset="0"/>
              <a:ea typeface="Times New Roman"/>
            </a:endParaRPr>
          </a:p>
          <a:p>
            <a:pPr marL="446088" indent="-87313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ОАО «СУЭК»</a:t>
            </a:r>
            <a:endParaRPr lang="ru-RU" sz="2000" dirty="0">
              <a:latin typeface="Arial Narrow" panose="020B0606020202030204" pitchFamily="34" charset="0"/>
              <a:ea typeface="Times New Roman"/>
            </a:endParaRPr>
          </a:p>
          <a:p>
            <a:pPr marL="446088" indent="-87313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ОАО «</a:t>
            </a:r>
            <a:r>
              <a:rPr lang="ru-RU" sz="20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РусГидро</a:t>
            </a:r>
            <a:r>
              <a:rPr lang="ru-RU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»</a:t>
            </a:r>
            <a:endParaRPr lang="ru-RU" sz="2000" dirty="0">
              <a:latin typeface="Arial Narrow" panose="020B0606020202030204" pitchFamily="34" charset="0"/>
              <a:ea typeface="Times New Roman"/>
            </a:endParaRPr>
          </a:p>
          <a:p>
            <a:pPr marL="446088" indent="-87313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АО «ННК-Хабаровский НПЗ»</a:t>
            </a:r>
            <a:endParaRPr lang="ru-RU" sz="2000" dirty="0">
              <a:latin typeface="Arial Narrow" panose="020B0606020202030204" pitchFamily="34" charset="0"/>
              <a:ea typeface="Times New Roman"/>
            </a:endParaRPr>
          </a:p>
          <a:p>
            <a:pPr marL="446088" indent="-87313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ФГУП «РФЯЦ-ВНИИЭФ»</a:t>
            </a:r>
            <a:endParaRPr lang="ru-RU" sz="2000" dirty="0">
              <a:latin typeface="Arial Narrow" panose="020B0606020202030204" pitchFamily="34" charset="0"/>
              <a:ea typeface="Times New Roman"/>
            </a:endParaRPr>
          </a:p>
          <a:p>
            <a:pPr marL="446088" indent="-87313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ОАО «НЛМК»</a:t>
            </a:r>
            <a:endParaRPr lang="ru-RU" sz="2000" dirty="0">
              <a:latin typeface="Arial Narrow" panose="020B0606020202030204" pitchFamily="34" charset="0"/>
              <a:ea typeface="Times New Roman"/>
            </a:endParaRPr>
          </a:p>
          <a:p>
            <a:pPr marL="446088" indent="-87313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ООО «Газпром </a:t>
            </a:r>
            <a:r>
              <a:rPr lang="ru-RU" sz="20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трансгаз</a:t>
            </a:r>
            <a:r>
              <a:rPr lang="ru-RU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Югорск</a:t>
            </a:r>
            <a:r>
              <a:rPr lang="ru-RU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»</a:t>
            </a:r>
            <a:endParaRPr lang="ru-RU" sz="2000" dirty="0">
              <a:latin typeface="Arial Narrow" panose="020B0606020202030204" pitchFamily="34" charset="0"/>
              <a:ea typeface="Times New Roman"/>
            </a:endParaRPr>
          </a:p>
          <a:p>
            <a:pPr marL="446088" indent="-87313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ОАО «Газпром нефть»</a:t>
            </a:r>
            <a:endParaRPr lang="ru-RU" sz="2000" dirty="0">
              <a:latin typeface="Arial Narrow" panose="020B0606020202030204" pitchFamily="34" charset="0"/>
              <a:ea typeface="Times New Roman"/>
            </a:endParaRPr>
          </a:p>
          <a:p>
            <a:pPr marL="446088" indent="-87313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ПАО «Северсталь»</a:t>
            </a:r>
            <a:endParaRPr lang="ru-RU" sz="2000" dirty="0">
              <a:latin typeface="Arial Narrow" panose="020B0606020202030204" pitchFamily="34" charset="0"/>
              <a:ea typeface="Times New Roman"/>
            </a:endParaRPr>
          </a:p>
          <a:p>
            <a:pPr marL="446088" indent="-87313"/>
            <a:r>
              <a:rPr lang="ru-RU" sz="20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АО «МХК «</a:t>
            </a:r>
            <a:r>
              <a:rPr lang="ru-RU" sz="2000" b="1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ЕвроХим</a:t>
            </a:r>
            <a:r>
              <a:rPr lang="ru-RU" sz="20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»</a:t>
            </a:r>
            <a:r>
              <a:rPr lang="ru-RU" sz="2000" b="1" i="1" dirty="0"/>
              <a:t> </a:t>
            </a:r>
            <a:endParaRPr lang="ru-RU" sz="2000" b="1" i="1" dirty="0" smtClean="0"/>
          </a:p>
          <a:p>
            <a:pPr marL="446088" indent="-87313"/>
            <a:endParaRPr lang="ru-RU" sz="2000" b="1" i="1" dirty="0"/>
          </a:p>
          <a:p>
            <a:pPr marL="446088" indent="-87313"/>
            <a:endParaRPr lang="ru-RU" sz="2000" b="1" i="1" dirty="0" smtClean="0"/>
          </a:p>
          <a:p>
            <a:pPr marL="446088" indent="-87313"/>
            <a:endParaRPr lang="ru-RU" sz="2000" b="1" i="1" dirty="0"/>
          </a:p>
          <a:p>
            <a:pPr marL="446088" indent="-87313"/>
            <a:r>
              <a:rPr lang="ru-RU" sz="2000" dirty="0" smtClean="0"/>
              <a:t>               </a:t>
            </a:r>
            <a:endParaRPr lang="ru-RU" sz="2000" dirty="0"/>
          </a:p>
          <a:p>
            <a:pPr marL="446088" indent="-87313">
              <a:spcAft>
                <a:spcPts val="0"/>
              </a:spcAft>
            </a:pPr>
            <a:endParaRPr lang="ru-RU" sz="2000" b="1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7120" y="1098163"/>
            <a:ext cx="3024336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kumimoji="0" lang="ru-RU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Победители </a:t>
            </a:r>
            <a:endParaRPr kumimoji="0" lang="ru-RU" sz="2800" b="0" i="0" u="sng" strike="noStrike" kern="0" cap="none" spc="0" normalizeH="0" baseline="0" noProof="0" dirty="0" smtClean="0">
              <a:ln>
                <a:noFill/>
              </a:ln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45224"/>
            <a:ext cx="8784976" cy="83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2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opylovaga\Desktop\НРБ_2015\Организационная\PPT_Presentations_background_2015_1600x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9532" y="1474333"/>
            <a:ext cx="8640960" cy="36009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                         ПОБЕДИТЕЛИ В ОСНОВНОЙ НОМИНАЦИИ КОНКУРСА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«За высокую социальную ответственность бизнеса»</a:t>
            </a: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Arial Narrow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               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</a:p>
          <a:p>
            <a:pPr marL="342900" marR="0" lvl="0" indent="158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   «Сахалин </a:t>
            </a:r>
            <a:r>
              <a:rPr kumimoji="0" lang="ru-R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Энерджи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»</a:t>
            </a: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 ОАО «ММК»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</a:rPr>
              <a:t> </a:t>
            </a: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600" kern="0" dirty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600" b="1" i="1" kern="0" dirty="0" smtClean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>
              <a:buClr>
                <a:srgbClr val="0070C0"/>
              </a:buClr>
            </a:pPr>
            <a:r>
              <a:rPr lang="ru-RU" sz="1600" b="1" i="1" kern="0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1600" b="1" i="1" kern="0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</a:t>
            </a:r>
            <a:r>
              <a:rPr lang="ru-RU" sz="2000" b="1" i="1" kern="0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награждение </a:t>
            </a:r>
            <a:r>
              <a:rPr lang="ru-RU" sz="2000" b="1" i="1" kern="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состоится 19 марта на Съезде РСПП</a:t>
            </a:r>
          </a:p>
          <a:p>
            <a:pPr marL="342900" marR="0" lvl="0" indent="4619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788097"/>
            <a:ext cx="1713852" cy="1281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5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opylovaga\Desktop\НРБ_2015\Организационная\PPT_Presentations_background_2015_1600x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289667"/>
            <a:ext cx="9144000" cy="397031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                   		ПОБЕДИТЕЛИ В НОМИНАЦИИ</a:t>
            </a:r>
          </a:p>
          <a:p>
            <a:pPr lvl="0" algn="ctr"/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«</a:t>
            </a:r>
            <a:r>
              <a:rPr lang="ru-RU" sz="36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 </a:t>
            </a:r>
            <a:r>
              <a:rPr lang="ru-RU" sz="36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вклад в решение социальных проблем </a:t>
            </a:r>
            <a:r>
              <a:rPr lang="ru-RU" sz="36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территорий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»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Arial Narrow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               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</a:p>
          <a:p>
            <a:pPr marL="815975" lvl="0" indent="-457200">
              <a:buFont typeface="Wingdings" panose="05000000000000000000" pitchFamily="2" charset="2"/>
              <a:buChar char="Ø"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  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ОАО «ГМК «Норильский никель»</a:t>
            </a:r>
            <a:endParaRPr lang="ru-RU" sz="36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imes New Roman"/>
            </a:endParaRP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   ОК</a:t>
            </a:r>
            <a:r>
              <a:rPr kumimoji="0" lang="ru-RU" sz="3600" b="1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</a:rPr>
              <a:t> РУСАЛ</a:t>
            </a: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ОАО «СУЭК»</a:t>
            </a:r>
            <a:endParaRPr lang="ru-RU" sz="1600" kern="0" dirty="0" smtClean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600" b="1" i="1" kern="0" dirty="0" smtClean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>
              <a:buClr>
                <a:srgbClr val="0070C0"/>
              </a:buClr>
            </a:pPr>
            <a:r>
              <a:rPr lang="ru-RU" sz="1600" b="1" i="1" kern="0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1600" b="1" i="1" kern="0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05064"/>
            <a:ext cx="2011942" cy="150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135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OzeryanskayaMN.RSPP\AppData\Local\Microsoft\Windows\Temporary Internet Files\Content.Outlook\9QYUFZ6P\PPT_Presentations_background_2015_1600x1200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1700810"/>
            <a:ext cx="882047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/>
            <a:r>
              <a:rPr lang="ru-RU" sz="28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ru-RU" sz="32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ОАО </a:t>
            </a:r>
            <a:r>
              <a:rPr lang="ru-RU" sz="32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«ГМК «Норильский никель»</a:t>
            </a:r>
            <a:endParaRPr lang="ru-RU" sz="3200" dirty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imes New Roman"/>
            </a:endParaRPr>
          </a:p>
          <a:p>
            <a:pPr lvl="0"/>
            <a:r>
              <a:rPr lang="ru-RU" sz="2000" b="1" dirty="0" smtClean="0">
                <a:latin typeface="Arial Narrow" panose="020B0606020202030204" pitchFamily="34" charset="0"/>
                <a:ea typeface="Calibri"/>
              </a:rPr>
              <a:t>Генеральный </a:t>
            </a:r>
            <a:r>
              <a:rPr lang="ru-RU" sz="2000" b="1" dirty="0">
                <a:latin typeface="Arial Narrow" panose="020B0606020202030204" pitchFamily="34" charset="0"/>
                <a:ea typeface="Calibri"/>
              </a:rPr>
              <a:t>директор </a:t>
            </a:r>
            <a:r>
              <a:rPr lang="ru-RU" sz="2000" b="1" dirty="0" smtClean="0">
                <a:latin typeface="Arial Narrow" panose="020B0606020202030204" pitchFamily="34" charset="0"/>
                <a:ea typeface="Calibri"/>
              </a:rPr>
              <a:t>– председатель правления Потанин Владимир Олегович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531805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Tx/>
              <a:buChar char="-"/>
            </a:pPr>
            <a:endParaRPr lang="ru-RU" sz="2400" dirty="0" smtClean="0">
              <a:latin typeface="Arial Narrow" panose="020B0606020202030204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latin typeface="Arial Narrow" panose="020B0606020202030204" pitchFamily="34" charset="0"/>
                <a:ea typeface="Calibri"/>
                <a:cs typeface="Times New Roman"/>
              </a:rPr>
              <a:t>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956627"/>
            <a:ext cx="856895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481CE"/>
                </a:solidFill>
                <a:latin typeface="Arial Narrow" pitchFamily="34" charset="0"/>
              </a:rPr>
              <a:t>Победитель </a:t>
            </a:r>
            <a:r>
              <a:rPr lang="ru-RU" sz="2200" b="1" dirty="0">
                <a:solidFill>
                  <a:srgbClr val="0481CE"/>
                </a:solidFill>
                <a:latin typeface="Arial Narrow" pitchFamily="34" charset="0"/>
              </a:rPr>
              <a:t>в </a:t>
            </a:r>
            <a:r>
              <a:rPr lang="ru-RU" sz="2200" b="1" dirty="0" smtClean="0">
                <a:solidFill>
                  <a:srgbClr val="0481CE"/>
                </a:solidFill>
                <a:latin typeface="Arial Narrow" pitchFamily="34" charset="0"/>
              </a:rPr>
              <a:t>номинации </a:t>
            </a:r>
            <a:r>
              <a:rPr lang="ru-RU" sz="2200" b="1" dirty="0">
                <a:solidFill>
                  <a:srgbClr val="0481CE"/>
                </a:solidFill>
                <a:latin typeface="Arial Narrow" pitchFamily="34" charset="0"/>
              </a:rPr>
              <a:t>Конкурса </a:t>
            </a:r>
          </a:p>
          <a:p>
            <a:pPr lvl="0" algn="ctr"/>
            <a:r>
              <a:rPr lang="ru-RU" b="1" dirty="0" smtClean="0">
                <a:solidFill>
                  <a:srgbClr val="0481CE"/>
                </a:solidFill>
                <a:latin typeface="Arial Narrow" pitchFamily="34" charset="0"/>
              </a:rPr>
              <a:t> </a:t>
            </a:r>
            <a:r>
              <a:rPr lang="ru-RU" sz="28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«За вклад в решение социальных </a:t>
            </a:r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проблем территорий»</a:t>
            </a:r>
            <a:endParaRPr lang="ru-RU" sz="2800" b="1" kern="0" dirty="0" smtClean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531806"/>
            <a:ext cx="9144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Arial Narrow" panose="020B0606020202030204" pitchFamily="34" charset="0"/>
                <a:ea typeface="Calibri"/>
                <a:cs typeface="Times New Roman"/>
              </a:rPr>
              <a:t>  </a:t>
            </a:r>
            <a:r>
              <a:rPr lang="ru-RU" sz="2000" dirty="0" smtClean="0">
                <a:latin typeface="Arial Narrow" panose="020B0606020202030204" pitchFamily="34" charset="0"/>
                <a:ea typeface="Calibri"/>
                <a:cs typeface="Times New Roman"/>
              </a:rPr>
              <a:t>Крупнейшая </a:t>
            </a:r>
            <a:r>
              <a:rPr lang="ru-RU" sz="2000" dirty="0">
                <a:latin typeface="Arial Narrow" panose="020B0606020202030204" pitchFamily="34" charset="0"/>
                <a:ea typeface="Calibri"/>
                <a:cs typeface="Times New Roman"/>
              </a:rPr>
              <a:t>российская горно-металлургическая компания, </a:t>
            </a:r>
            <a:r>
              <a:rPr lang="ru-RU" sz="2000" dirty="0" smtClean="0">
                <a:latin typeface="Arial Narrow" panose="020B0606020202030204" pitchFamily="34" charset="0"/>
                <a:ea typeface="Calibri"/>
                <a:cs typeface="Times New Roman"/>
              </a:rPr>
              <a:t>производит - </a:t>
            </a:r>
            <a:r>
              <a:rPr lang="ru-RU" sz="2000" dirty="0">
                <a:latin typeface="Arial Narrow" panose="020B0606020202030204" pitchFamily="34" charset="0"/>
                <a:ea typeface="Calibri"/>
                <a:cs typeface="Times New Roman"/>
              </a:rPr>
              <a:t>никель, медь</a:t>
            </a:r>
            <a:r>
              <a:rPr lang="ru-RU" sz="2000" dirty="0" smtClean="0">
                <a:latin typeface="Arial Narrow" panose="020B0606020202030204" pitchFamily="34" charset="0"/>
                <a:ea typeface="Calibri"/>
                <a:cs typeface="Times New Roman"/>
              </a:rPr>
              <a:t>,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Arial Narrow" panose="020B0606020202030204" pitchFamily="34" charset="0"/>
                <a:ea typeface="Calibri"/>
                <a:cs typeface="Times New Roman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  <a:ea typeface="Calibri"/>
                <a:cs typeface="Times New Roman"/>
              </a:rPr>
              <a:t> палладий, платину и др. металлы.  Предприятия группы – градообразующие в регионах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Arial Narrow" panose="020B0606020202030204" pitchFamily="34" charset="0"/>
                <a:ea typeface="Calibri"/>
                <a:cs typeface="Times New Roman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  <a:ea typeface="Calibri"/>
                <a:cs typeface="Times New Roman"/>
              </a:rPr>
              <a:t> присутствия. Численность - </a:t>
            </a:r>
            <a:r>
              <a:rPr lang="ru-RU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83 </a:t>
            </a:r>
            <a:r>
              <a:rPr lang="ru-RU" sz="2000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тыс.чел</a:t>
            </a:r>
            <a:r>
              <a:rPr lang="ru-RU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. </a:t>
            </a:r>
            <a:r>
              <a:rPr lang="ru-RU" sz="2200" b="1" i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Цели КСО</a:t>
            </a:r>
            <a:r>
              <a:rPr lang="ru-RU" sz="2200" i="1" dirty="0" smtClean="0">
                <a:solidFill>
                  <a:prstClr val="black"/>
                </a:solidFill>
                <a:latin typeface="Arial Narrow" pitchFamily="34" charset="0"/>
              </a:rPr>
              <a:t>: </a:t>
            </a:r>
            <a:r>
              <a:rPr lang="ru-RU" sz="2200" dirty="0" smtClean="0">
                <a:latin typeface="Arial Narrow" panose="020B0606020202030204" pitchFamily="34" charset="0"/>
                <a:ea typeface="Calibri"/>
                <a:cs typeface="Times New Roman"/>
              </a:rPr>
              <a:t>создание </a:t>
            </a:r>
            <a:r>
              <a:rPr lang="ru-RU" sz="2200" dirty="0">
                <a:latin typeface="Arial Narrow" panose="020B0606020202030204" pitchFamily="34" charset="0"/>
                <a:ea typeface="Calibri"/>
                <a:cs typeface="Times New Roman"/>
              </a:rPr>
              <a:t>благоприятных условий для бизнеса </a:t>
            </a:r>
            <a:r>
              <a:rPr lang="ru-RU" sz="2200" dirty="0" smtClean="0">
                <a:latin typeface="Arial Narrow" panose="020B0606020202030204" pitchFamily="34" charset="0"/>
                <a:ea typeface="Calibri"/>
                <a:cs typeface="Times New Roman"/>
              </a:rPr>
              <a:t>в территориях присутствия </a:t>
            </a:r>
            <a:r>
              <a:rPr lang="ru-RU" sz="2200" dirty="0">
                <a:latin typeface="Arial Narrow" panose="020B0606020202030204" pitchFamily="34" charset="0"/>
                <a:ea typeface="Calibri"/>
                <a:cs typeface="Times New Roman"/>
              </a:rPr>
              <a:t>за счет содействия </a:t>
            </a:r>
            <a:r>
              <a:rPr lang="ru-RU" sz="2200" dirty="0" smtClean="0">
                <a:latin typeface="Arial Narrow" panose="020B0606020202030204" pitchFamily="34" charset="0"/>
                <a:ea typeface="Calibri"/>
                <a:cs typeface="Times New Roman"/>
              </a:rPr>
              <a:t>социально-экономическому  развитию территории.</a:t>
            </a:r>
          </a:p>
          <a:p>
            <a:pPr lvl="0">
              <a:spcAft>
                <a:spcPts val="0"/>
              </a:spcAft>
              <a:tabLst>
                <a:tab pos="194945" algn="l"/>
              </a:tabLst>
            </a:pPr>
            <a:r>
              <a:rPr lang="ru-RU" sz="2200" i="1" dirty="0" smtClean="0">
                <a:latin typeface="Arial Narrow" panose="020B0606020202030204" pitchFamily="34" charset="0"/>
                <a:ea typeface="Calibri"/>
                <a:cs typeface="Times New Roman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Arial Narrow" pitchFamily="34" charset="0"/>
              </a:rPr>
              <a:t>В Компании утверждены и </a:t>
            </a:r>
            <a:r>
              <a:rPr lang="ru-RU" sz="2200" b="1" i="1" dirty="0" smtClean="0">
                <a:solidFill>
                  <a:prstClr val="black"/>
                </a:solidFill>
                <a:latin typeface="Arial Narrow" pitchFamily="34" charset="0"/>
              </a:rPr>
              <a:t>действуют:</a:t>
            </a:r>
            <a:r>
              <a:rPr lang="ru-RU" sz="2200" i="1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</a:p>
          <a:p>
            <a:pPr marL="533400" indent="-358775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Социальная миссия, стратегия в области КСО, </a:t>
            </a:r>
            <a:r>
              <a:rPr lang="ru-RU" sz="2200" dirty="0" smtClean="0">
                <a:latin typeface="Arial Narrow" panose="020B0606020202030204" pitchFamily="34" charset="0"/>
                <a:ea typeface="Times New Roman"/>
              </a:rPr>
              <a:t>Социальная политика</a:t>
            </a:r>
            <a:endParaRPr lang="ru-RU" sz="2200" dirty="0" smtClean="0">
              <a:solidFill>
                <a:prstClr val="black"/>
              </a:solidFill>
              <a:latin typeface="Arial Narrow" pitchFamily="34" charset="0"/>
            </a:endParaRPr>
          </a:p>
          <a:p>
            <a:pPr marL="533400" indent="-358775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prstClr val="black"/>
                </a:solidFill>
                <a:latin typeface="Arial Narrow" pitchFamily="34" charset="0"/>
              </a:rPr>
              <a:t>Корпоративные партнерские программы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    -  </a:t>
            </a:r>
            <a:r>
              <a:rPr lang="ru-RU" sz="2200" dirty="0" smtClean="0">
                <a:latin typeface="Arial Narrow" panose="020B0606020202030204" pitchFamily="34" charset="0"/>
                <a:ea typeface="Calibri"/>
              </a:rPr>
              <a:t>Благотворительная </a:t>
            </a:r>
            <a:r>
              <a:rPr lang="ru-RU" sz="2200" dirty="0">
                <a:latin typeface="Arial Narrow" panose="020B0606020202030204" pitchFamily="34" charset="0"/>
                <a:ea typeface="Calibri"/>
              </a:rPr>
              <a:t>программа «МИР НОВЫХ ВОЗМОЖНОСТЕЙ»</a:t>
            </a:r>
            <a:endParaRPr lang="ru-RU" sz="2200" dirty="0">
              <a:latin typeface="Arial Narrow" panose="020B0606020202030204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200" dirty="0">
                <a:latin typeface="Arial Narrow" panose="020B0606020202030204" pitchFamily="34" charset="0"/>
                <a:ea typeface="Calibri"/>
              </a:rPr>
              <a:t> </a:t>
            </a:r>
            <a:r>
              <a:rPr lang="ru-RU" sz="2200" dirty="0" smtClean="0">
                <a:latin typeface="Arial Narrow" panose="020B0606020202030204" pitchFamily="34" charset="0"/>
                <a:ea typeface="Calibri"/>
              </a:rPr>
              <a:t>   -  Социальный </a:t>
            </a:r>
            <a:r>
              <a:rPr lang="ru-RU" sz="2200" dirty="0">
                <a:latin typeface="Arial Narrow" panose="020B0606020202030204" pitchFamily="34" charset="0"/>
                <a:ea typeface="Calibri"/>
              </a:rPr>
              <a:t>арт-проект </a:t>
            </a:r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«Добавь городу красок»</a:t>
            </a:r>
            <a:endParaRPr lang="ru-RU" sz="2200" dirty="0">
              <a:latin typeface="Arial Narrow" panose="020B0606020202030204" pitchFamily="34" charset="0"/>
              <a:ea typeface="Times New Roman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22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6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OzeryanskayaMN.RSPP\AppData\Local\Microsoft\Windows\Temporary Internet Files\Content.Outlook\9QYUFZ6P\PPT_Presentations_background_2015_1600x1200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1356737"/>
            <a:ext cx="903649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/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                     </a:t>
            </a:r>
          </a:p>
          <a:p>
            <a:pPr marL="358775" lvl="0"/>
            <a:r>
              <a:rPr lang="ru-RU" sz="28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	</a:t>
            </a:r>
            <a:r>
              <a:rPr lang="ru-RU" sz="36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ОК РУСАЛ</a:t>
            </a:r>
            <a:r>
              <a:rPr lang="ru-RU" sz="3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                 </a:t>
            </a:r>
          </a:p>
          <a:p>
            <a:pPr lvl="0"/>
            <a:r>
              <a:rPr lang="ru-RU" sz="2000" b="1" dirty="0" smtClean="0">
                <a:latin typeface="Times New Roman"/>
                <a:ea typeface="Calibri"/>
              </a:rPr>
              <a:t>   </a:t>
            </a:r>
            <a:r>
              <a:rPr lang="ru-RU" sz="2000" b="1" dirty="0" smtClean="0">
                <a:latin typeface="Arial Narrow" panose="020B0606020202030204" pitchFamily="34" charset="0"/>
                <a:ea typeface="Calibri"/>
              </a:rPr>
              <a:t>Генеральный </a:t>
            </a:r>
            <a:r>
              <a:rPr lang="ru-RU" sz="2000" b="1" dirty="0">
                <a:latin typeface="Arial Narrow" panose="020B0606020202030204" pitchFamily="34" charset="0"/>
                <a:ea typeface="Calibri"/>
              </a:rPr>
              <a:t>директор </a:t>
            </a:r>
            <a:r>
              <a:rPr lang="ru-RU" sz="2000" b="1" dirty="0" smtClean="0">
                <a:latin typeface="Arial Narrow" panose="020B0606020202030204" pitchFamily="34" charset="0"/>
                <a:ea typeface="Calibri"/>
              </a:rPr>
              <a:t>- </a:t>
            </a:r>
            <a:r>
              <a:rPr lang="ru-RU" sz="2000" b="1" dirty="0" smtClean="0"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Соловьёв </a:t>
            </a:r>
            <a:r>
              <a:rPr lang="ru-RU" sz="2000" b="1" dirty="0"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Владислав </a:t>
            </a:r>
            <a:r>
              <a:rPr lang="ru-RU" sz="2000" b="1" dirty="0" smtClean="0"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Александрович</a:t>
            </a:r>
          </a:p>
          <a:p>
            <a:pPr lvl="0"/>
            <a:endParaRPr lang="ru-RU" sz="2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203122"/>
            <a:ext cx="90634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Tx/>
              <a:buChar char="-"/>
            </a:pPr>
            <a:endParaRPr lang="ru-RU" sz="2400" dirty="0">
              <a:latin typeface="Arial Narrow" panose="020B0606020202030204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latin typeface="Arial Narrow" panose="020B0606020202030204" pitchFamily="34" charset="0"/>
                <a:ea typeface="Calibri"/>
                <a:cs typeface="Times New Roman"/>
              </a:rPr>
              <a:t>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910" y="956627"/>
            <a:ext cx="90364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481CE"/>
                </a:solidFill>
                <a:latin typeface="Arial Narrow" pitchFamily="34" charset="0"/>
              </a:rPr>
              <a:t>Победитель </a:t>
            </a:r>
            <a:r>
              <a:rPr lang="ru-RU" sz="2200" b="1" dirty="0">
                <a:solidFill>
                  <a:srgbClr val="0481CE"/>
                </a:solidFill>
                <a:latin typeface="Arial Narrow" pitchFamily="34" charset="0"/>
              </a:rPr>
              <a:t>в </a:t>
            </a:r>
            <a:r>
              <a:rPr lang="ru-RU" sz="2200" b="1" dirty="0" smtClean="0">
                <a:solidFill>
                  <a:srgbClr val="0481CE"/>
                </a:solidFill>
                <a:latin typeface="Arial Narrow" pitchFamily="34" charset="0"/>
              </a:rPr>
              <a:t>номинации </a:t>
            </a:r>
            <a:r>
              <a:rPr lang="ru-RU" sz="2200" b="1" dirty="0">
                <a:solidFill>
                  <a:srgbClr val="0481CE"/>
                </a:solidFill>
                <a:latin typeface="Arial Narrow" pitchFamily="34" charset="0"/>
              </a:rPr>
              <a:t>Конкурса </a:t>
            </a:r>
          </a:p>
          <a:p>
            <a:pPr lvl="0" algn="ctr"/>
            <a:r>
              <a:rPr lang="ru-RU" b="1" dirty="0" smtClean="0">
                <a:solidFill>
                  <a:srgbClr val="0481CE"/>
                </a:solidFill>
                <a:latin typeface="Arial Narrow" pitchFamily="34" charset="0"/>
              </a:rPr>
              <a:t> </a:t>
            </a:r>
            <a:r>
              <a:rPr lang="ru-RU" sz="28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«За вклад в решение социальных </a:t>
            </a:r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проблем территорий»</a:t>
            </a:r>
            <a:endParaRPr lang="ru-RU" sz="2800" b="1" kern="0" dirty="0" smtClean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2636912"/>
            <a:ext cx="8955902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/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Лидер мировой алюминиевой отрасли</a:t>
            </a: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. </a:t>
            </a:r>
            <a:r>
              <a:rPr lang="ru-RU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Основная продукция - </a:t>
            </a: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первичный алюминий, </a:t>
            </a:r>
            <a:r>
              <a:rPr lang="ru-RU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сплавы</a:t>
            </a: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Times New Roman"/>
              </a:rPr>
              <a:t>, фольга и глинозем. </a:t>
            </a:r>
            <a:r>
              <a:rPr lang="ru-RU" sz="20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Численность – 67310</a:t>
            </a:r>
            <a:r>
              <a:rPr lang="ru-RU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тыс.чел</a:t>
            </a: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. </a:t>
            </a:r>
            <a:r>
              <a:rPr lang="ru-RU" sz="20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Политика </a:t>
            </a:r>
            <a:r>
              <a:rPr lang="ru-RU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компании</a:t>
            </a:r>
            <a:r>
              <a:rPr lang="ru-RU" sz="20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в </a:t>
            </a:r>
            <a:r>
              <a:rPr lang="ru-RU" sz="2000" dirty="0">
                <a:latin typeface="Arial Narrow" panose="020B0606020202030204" pitchFamily="34" charset="0"/>
              </a:rPr>
              <a:t>области развития регионов </a:t>
            </a:r>
            <a:r>
              <a:rPr lang="ru-RU" sz="2000" dirty="0" smtClean="0">
                <a:latin typeface="Arial Narrow" panose="020B0606020202030204" pitchFamily="34" charset="0"/>
              </a:rPr>
              <a:t>присутствия </a:t>
            </a: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направлена </a:t>
            </a:r>
            <a:r>
              <a:rPr lang="ru-RU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на </a:t>
            </a:r>
            <a:r>
              <a:rPr lang="ru-RU" sz="2000" dirty="0" smtClean="0">
                <a:latin typeface="Arial Narrow" panose="020B0606020202030204" pitchFamily="34" charset="0"/>
              </a:rPr>
              <a:t>поддержания </a:t>
            </a:r>
            <a:r>
              <a:rPr lang="ru-RU" sz="2000" dirty="0">
                <a:latin typeface="Arial Narrow" panose="020B0606020202030204" pitchFamily="34" charset="0"/>
              </a:rPr>
              <a:t>достойного уровня жизни </a:t>
            </a:r>
            <a:r>
              <a:rPr lang="ru-RU" sz="2000" dirty="0" smtClean="0">
                <a:latin typeface="Arial Narrow" panose="020B0606020202030204" pitchFamily="34" charset="0"/>
              </a:rPr>
              <a:t>сотрудников </a:t>
            </a:r>
            <a:r>
              <a:rPr lang="ru-RU" sz="2000" dirty="0">
                <a:latin typeface="Arial Narrow" panose="020B0606020202030204" pitchFamily="34" charset="0"/>
              </a:rPr>
              <a:t>и местных сообществ. </a:t>
            </a:r>
            <a:r>
              <a:rPr lang="ru-RU" sz="2000" dirty="0" smtClean="0">
                <a:latin typeface="Arial Narrow" panose="020B0606020202030204" pitchFamily="34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Arial Narrow" pitchFamily="34" charset="0"/>
              </a:rPr>
              <a:t>В </a:t>
            </a:r>
            <a:r>
              <a:rPr lang="ru-RU" sz="2200" i="1" dirty="0">
                <a:solidFill>
                  <a:prstClr val="black"/>
                </a:solidFill>
                <a:latin typeface="Arial Narrow" pitchFamily="34" charset="0"/>
              </a:rPr>
              <a:t>Компании утверждены и </a:t>
            </a:r>
            <a:r>
              <a:rPr lang="ru-RU" sz="2200" b="1" i="1" dirty="0">
                <a:solidFill>
                  <a:prstClr val="black"/>
                </a:solidFill>
                <a:latin typeface="Arial Narrow" pitchFamily="34" charset="0"/>
              </a:rPr>
              <a:t>действуют:</a:t>
            </a:r>
            <a:r>
              <a:rPr lang="ru-RU" sz="2200" i="1" dirty="0">
                <a:solidFill>
                  <a:prstClr val="black"/>
                </a:solidFill>
                <a:latin typeface="Arial Narrow" pitchFamily="34" charset="0"/>
              </a:rPr>
              <a:t> </a:t>
            </a:r>
          </a:p>
          <a:p>
            <a:pPr marL="271463" indent="-271463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 Положение </a:t>
            </a:r>
            <a:r>
              <a:rPr lang="ru-RU" sz="2000" dirty="0">
                <a:latin typeface="Arial Narrow" panose="020B0606020202030204" pitchFamily="34" charset="0"/>
                <a:ea typeface="Times New Roman"/>
              </a:rPr>
              <a:t>о благотворительной деятельности и социальных </a:t>
            </a:r>
            <a:r>
              <a:rPr lang="ru-RU" sz="2000" dirty="0" smtClean="0">
                <a:latin typeface="Arial Narrow" panose="020B0606020202030204" pitchFamily="34" charset="0"/>
                <a:ea typeface="Times New Roman"/>
              </a:rPr>
              <a:t>инвестициях;</a:t>
            </a:r>
            <a:endParaRPr lang="ru-RU" sz="2000" dirty="0">
              <a:latin typeface="Arial Narrow" panose="020B0606020202030204" pitchFamily="34" charset="0"/>
              <a:ea typeface="Times New Roman"/>
            </a:endParaRPr>
          </a:p>
          <a:p>
            <a:pPr marL="271463" indent="-271463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 Narrow" panose="020B0606020202030204" pitchFamily="34" charset="0"/>
                <a:ea typeface="Times New Roman"/>
              </a:rPr>
              <a:t> Кодекс </a:t>
            </a:r>
            <a:r>
              <a:rPr lang="ru-RU" sz="2000" dirty="0">
                <a:latin typeface="Arial Narrow" panose="020B0606020202030204" pitchFamily="34" charset="0"/>
                <a:ea typeface="Times New Roman"/>
              </a:rPr>
              <a:t>корпоративной этики</a:t>
            </a:r>
            <a:r>
              <a:rPr lang="ru-RU" sz="2000" dirty="0" smtClean="0">
                <a:latin typeface="Arial Narrow" panose="020B0606020202030204" pitchFamily="34" charset="0"/>
                <a:ea typeface="Times New Roman"/>
              </a:rPr>
              <a:t>; </a:t>
            </a:r>
            <a:r>
              <a:rPr lang="ru-RU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 Политики: </a:t>
            </a:r>
            <a:r>
              <a:rPr lang="ru-RU" sz="20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в отношении </a:t>
            </a:r>
            <a:r>
              <a:rPr lang="ru-RU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персонала, экологическая и др.;</a:t>
            </a:r>
            <a:endParaRPr lang="ru-RU" sz="2000" dirty="0" smtClean="0">
              <a:latin typeface="Arial Narrow" panose="020B0606020202030204" pitchFamily="34" charset="0"/>
              <a:ea typeface="Times New Roman"/>
            </a:endParaRPr>
          </a:p>
          <a:p>
            <a:pPr marL="271463" indent="-271463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prstClr val="black"/>
                </a:solidFill>
                <a:latin typeface="Arial Narrow" pitchFamily="34" charset="0"/>
              </a:rPr>
              <a:t>Корпоративные партнёрские </a:t>
            </a:r>
            <a:r>
              <a:rPr lang="ru-RU" sz="2200" b="1" dirty="0">
                <a:solidFill>
                  <a:prstClr val="black"/>
                </a:solidFill>
                <a:latin typeface="Arial Narrow" pitchFamily="34" charset="0"/>
              </a:rPr>
              <a:t>программы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:</a:t>
            </a:r>
          </a:p>
          <a:p>
            <a:pPr lvl="0" algn="just"/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    -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   </a:t>
            </a:r>
            <a:r>
              <a:rPr lang="ru-RU" sz="22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развития </a:t>
            </a:r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и поддержки общественных инициатив «Территория </a:t>
            </a:r>
            <a:r>
              <a:rPr lang="ru-RU" sz="22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РУСАЛа</a:t>
            </a:r>
            <a:r>
              <a:rPr lang="ru-RU" sz="22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»;</a:t>
            </a:r>
          </a:p>
          <a:p>
            <a:pPr lvl="0" algn="just"/>
            <a:r>
              <a:rPr lang="ru-RU" sz="22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     -    </a:t>
            </a:r>
            <a:r>
              <a:rPr lang="ru-RU" sz="22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развития </a:t>
            </a:r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добровольчества «Помогать </a:t>
            </a:r>
            <a:r>
              <a:rPr lang="ru-RU" sz="22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просто»;</a:t>
            </a:r>
          </a:p>
          <a:p>
            <a:pPr lvl="0" algn="just"/>
            <a:r>
              <a:rPr lang="ru-RU" sz="2200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 </a:t>
            </a:r>
            <a:r>
              <a:rPr lang="ru-RU" sz="22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    -    </a:t>
            </a:r>
            <a:r>
              <a:rPr lang="ru-RU" sz="22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развития </a:t>
            </a:r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социального </a:t>
            </a:r>
            <a:r>
              <a:rPr lang="ru-RU" sz="22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предпринимательства;</a:t>
            </a:r>
          </a:p>
          <a:p>
            <a:pPr lvl="0" algn="just"/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    -    молодежная </a:t>
            </a:r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программа «Формула будущего</a:t>
            </a:r>
            <a:r>
              <a:rPr lang="ru-RU" sz="22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».</a:t>
            </a:r>
            <a:endParaRPr lang="ru-RU" sz="2200" dirty="0" smtClean="0">
              <a:solidFill>
                <a:srgbClr val="000000"/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indent="450215" algn="just">
              <a:lnSpc>
                <a:spcPts val="1800"/>
              </a:lnSpc>
              <a:spcAft>
                <a:spcPts val="750"/>
              </a:spcAft>
            </a:pPr>
            <a:endParaRPr lang="ru-RU" sz="2000" dirty="0">
              <a:solidFill>
                <a:srgbClr val="000000"/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531806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Arial Narrow" panose="020B0606020202030204" pitchFamily="34" charset="0"/>
                <a:ea typeface="Calibri"/>
                <a:cs typeface="Times New Roman"/>
              </a:rPr>
              <a:t>  </a:t>
            </a:r>
            <a:endParaRPr lang="ru-RU" sz="220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3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OzeryanskayaMN.RSPP\AppData\Local\Microsoft\Windows\Temporary Internet Files\Content.Outlook\9QYUFZ6P\PPT_Presentations_background_2015_1600x1200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135673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/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                     </a:t>
            </a:r>
          </a:p>
          <a:p>
            <a:pPr marL="358775" lvl="0"/>
            <a:r>
              <a:rPr lang="ru-RU" sz="28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	</a:t>
            </a:r>
            <a:r>
              <a:rPr lang="ru-RU" sz="28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</a:t>
            </a:r>
            <a:r>
              <a:rPr lang="ru-RU" sz="36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ОАО «СУЭК»</a:t>
            </a:r>
            <a:endParaRPr lang="ru-RU" sz="3600" b="1" u="sng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lvl="0"/>
            <a:r>
              <a:rPr lang="ru-RU" sz="2000" b="1" dirty="0" smtClean="0">
                <a:latin typeface="Times New Roman"/>
                <a:ea typeface="Calibri"/>
              </a:rPr>
              <a:t>   </a:t>
            </a:r>
            <a:r>
              <a:rPr lang="ru-RU" sz="2000" b="1" dirty="0" smtClean="0">
                <a:latin typeface="Arial Narrow" panose="020B0606020202030204" pitchFamily="34" charset="0"/>
                <a:ea typeface="Calibri"/>
              </a:rPr>
              <a:t>Генеральный </a:t>
            </a:r>
            <a:r>
              <a:rPr lang="ru-RU" sz="2000" b="1" dirty="0">
                <a:latin typeface="Arial Narrow" panose="020B0606020202030204" pitchFamily="34" charset="0"/>
                <a:ea typeface="Calibri"/>
              </a:rPr>
              <a:t>директор </a:t>
            </a:r>
            <a:r>
              <a:rPr lang="ru-RU" sz="2000" b="1" dirty="0" smtClean="0">
                <a:latin typeface="Arial Narrow" panose="020B0606020202030204" pitchFamily="34" charset="0"/>
                <a:ea typeface="Calibri"/>
              </a:rPr>
              <a:t>- </a:t>
            </a:r>
            <a:r>
              <a:rPr lang="ru-RU" sz="2000" b="1" dirty="0" err="1">
                <a:latin typeface="Arial Narrow" panose="020B0606020202030204" pitchFamily="34" charset="0"/>
                <a:ea typeface="Calibri"/>
              </a:rPr>
              <a:t>Рашевский</a:t>
            </a:r>
            <a:r>
              <a:rPr lang="ru-RU" sz="2000" b="1" dirty="0">
                <a:latin typeface="Arial Narrow" panose="020B0606020202030204" pitchFamily="34" charset="0"/>
                <a:ea typeface="Calibri"/>
              </a:rPr>
              <a:t> Владимир Валерьевич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531805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Tx/>
              <a:buChar char="-"/>
            </a:pPr>
            <a:endParaRPr lang="ru-RU" sz="2400" dirty="0">
              <a:latin typeface="Arial Narrow" panose="020B0606020202030204" pitchFamily="34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dirty="0" smtClean="0">
                <a:latin typeface="Arial Narrow" panose="020B0606020202030204" pitchFamily="34" charset="0"/>
                <a:ea typeface="Calibri"/>
                <a:cs typeface="Times New Roman"/>
              </a:rPr>
              <a:t>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956627"/>
            <a:ext cx="856895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481CE"/>
                </a:solidFill>
                <a:latin typeface="Arial Narrow" pitchFamily="34" charset="0"/>
              </a:rPr>
              <a:t>Победитель </a:t>
            </a:r>
            <a:r>
              <a:rPr lang="ru-RU" sz="2400" b="1" dirty="0">
                <a:solidFill>
                  <a:srgbClr val="0481CE"/>
                </a:solidFill>
                <a:latin typeface="Arial Narrow" pitchFamily="34" charset="0"/>
              </a:rPr>
              <a:t>в </a:t>
            </a:r>
            <a:r>
              <a:rPr lang="ru-RU" sz="2400" b="1" dirty="0" smtClean="0">
                <a:solidFill>
                  <a:srgbClr val="0481CE"/>
                </a:solidFill>
                <a:latin typeface="Arial Narrow" pitchFamily="34" charset="0"/>
              </a:rPr>
              <a:t>номинации </a:t>
            </a:r>
            <a:r>
              <a:rPr lang="ru-RU" sz="2400" b="1" dirty="0">
                <a:solidFill>
                  <a:srgbClr val="0481CE"/>
                </a:solidFill>
                <a:latin typeface="Arial Narrow" pitchFamily="34" charset="0"/>
              </a:rPr>
              <a:t>Конкурса </a:t>
            </a:r>
          </a:p>
          <a:p>
            <a:pPr lvl="0" algn="ctr"/>
            <a:r>
              <a:rPr lang="ru-RU" b="1" dirty="0" smtClean="0">
                <a:solidFill>
                  <a:srgbClr val="0481CE"/>
                </a:solidFill>
                <a:latin typeface="Arial Narrow" pitchFamily="34" charset="0"/>
              </a:rPr>
              <a:t> </a:t>
            </a:r>
            <a:r>
              <a:rPr lang="ru-RU" sz="28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«За вклад в решение социальных </a:t>
            </a:r>
            <a:r>
              <a:rPr lang="ru-RU" sz="28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проблем территорий»</a:t>
            </a:r>
            <a:endParaRPr lang="ru-RU" sz="2800" b="1" kern="0" dirty="0" smtClean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2636912"/>
            <a:ext cx="895590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spcBef>
                <a:spcPts val="600"/>
              </a:spcBef>
              <a:spcAft>
                <a:spcPts val="0"/>
              </a:spcAft>
            </a:pPr>
            <a:r>
              <a:rPr lang="ru-RU" sz="2000" dirty="0" smtClean="0">
                <a:latin typeface="Arial Narrow" panose="020B0606020202030204" pitchFamily="34" charset="0"/>
                <a:ea typeface="Calibri"/>
                <a:cs typeface="Times New Roman"/>
              </a:rPr>
              <a:t>Одна </a:t>
            </a:r>
            <a:r>
              <a:rPr lang="ru-RU" sz="2000" dirty="0">
                <a:latin typeface="Arial Narrow" panose="020B0606020202030204" pitchFamily="34" charset="0"/>
                <a:ea typeface="Calibri"/>
                <a:cs typeface="Times New Roman"/>
              </a:rPr>
              <a:t>из ведущих угледобывающих компаний мира и крупнейший производитель </a:t>
            </a:r>
            <a:r>
              <a:rPr lang="ru-RU" sz="2000" dirty="0" smtClean="0">
                <a:latin typeface="Arial Narrow" panose="020B0606020202030204" pitchFamily="34" charset="0"/>
                <a:ea typeface="Calibri"/>
                <a:cs typeface="Times New Roman"/>
              </a:rPr>
              <a:t>  угля </a:t>
            </a:r>
            <a:r>
              <a:rPr lang="ru-RU" sz="2000" dirty="0">
                <a:latin typeface="Arial Narrow" panose="020B0606020202030204" pitchFamily="34" charset="0"/>
                <a:ea typeface="Calibri"/>
                <a:cs typeface="Times New Roman"/>
              </a:rPr>
              <a:t>в России. На предприятиях </a:t>
            </a:r>
            <a:r>
              <a:rPr lang="ru-RU" sz="2000" dirty="0" smtClean="0">
                <a:latin typeface="Arial Narrow" panose="020B0606020202030204" pitchFamily="34" charset="0"/>
                <a:ea typeface="Calibri"/>
                <a:cs typeface="Times New Roman"/>
              </a:rPr>
              <a:t>СУЭК (в </a:t>
            </a:r>
            <a:r>
              <a:rPr lang="ru-RU" sz="2000" dirty="0">
                <a:latin typeface="Arial Narrow" panose="020B0606020202030204" pitchFamily="34" charset="0"/>
                <a:ea typeface="Calibri"/>
                <a:cs typeface="Times New Roman"/>
              </a:rPr>
              <a:t>семи регионах Сибири и Дальнего </a:t>
            </a:r>
            <a:r>
              <a:rPr lang="ru-RU" sz="2000" dirty="0" smtClean="0">
                <a:latin typeface="Arial Narrow" panose="020B0606020202030204" pitchFamily="34" charset="0"/>
                <a:ea typeface="Calibri"/>
                <a:cs typeface="Times New Roman"/>
              </a:rPr>
              <a:t>Востока) работают свыше 33 тыс. чел. </a:t>
            </a:r>
            <a:r>
              <a:rPr lang="ru-RU" sz="2000" b="1" i="1" dirty="0">
                <a:latin typeface="Arial Narrow" panose="020B0606020202030204" pitchFamily="34" charset="0"/>
                <a:ea typeface="Times New Roman"/>
              </a:rPr>
              <a:t>Приоритет социальной политики </a:t>
            </a:r>
            <a:r>
              <a:rPr lang="ru-RU" sz="2000" dirty="0" smtClean="0">
                <a:latin typeface="Arial Narrow" panose="020B0606020202030204" pitchFamily="34" charset="0"/>
                <a:ea typeface="Times New Roman"/>
              </a:rPr>
              <a:t>– </a:t>
            </a:r>
            <a:r>
              <a:rPr lang="ru-RU" sz="2000" i="1" dirty="0">
                <a:latin typeface="Arial Narrow" panose="020B0606020202030204" pitchFamily="34" charset="0"/>
                <a:ea typeface="Times New Roman"/>
              </a:rPr>
              <a:t>неуклонное повышение качества жизни сотрудников и их семей, всестороннее развитие территорий, на которых работают предприятия СУЭК.</a:t>
            </a:r>
          </a:p>
          <a:p>
            <a:pPr lvl="0" indent="450215" algn="just"/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В </a:t>
            </a:r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Компании утверждены и </a:t>
            </a:r>
            <a:r>
              <a:rPr lang="ru-RU" sz="2200" b="1" i="1" dirty="0">
                <a:solidFill>
                  <a:prstClr val="black"/>
                </a:solidFill>
                <a:latin typeface="Arial Narrow" pitchFamily="34" charset="0"/>
              </a:rPr>
              <a:t>действуют:</a:t>
            </a:r>
            <a:r>
              <a:rPr lang="ru-RU" sz="2200" i="1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  <a:ea typeface="Times New Roman"/>
              </a:rPr>
              <a:t>Корпоративная </a:t>
            </a:r>
            <a:r>
              <a:rPr lang="ru-RU" sz="2000" dirty="0">
                <a:latin typeface="Arial Narrow" panose="020B0606020202030204" pitchFamily="34" charset="0"/>
                <a:ea typeface="Times New Roman"/>
              </a:rPr>
              <a:t>социальная </a:t>
            </a:r>
            <a:r>
              <a:rPr lang="ru-RU" sz="2000" dirty="0" smtClean="0">
                <a:latin typeface="Arial Narrow" panose="020B0606020202030204" pitchFamily="34" charset="0"/>
                <a:ea typeface="Times New Roman"/>
              </a:rPr>
              <a:t>политика и </a:t>
            </a:r>
            <a:r>
              <a:rPr lang="ru-RU" sz="2200" b="1" dirty="0" smtClean="0">
                <a:solidFill>
                  <a:prstClr val="black"/>
                </a:solidFill>
                <a:latin typeface="Arial Narrow" pitchFamily="34" charset="0"/>
              </a:rPr>
              <a:t>корпоративные партнёрские программы </a:t>
            </a:r>
            <a:r>
              <a:rPr lang="ru-RU" sz="2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</a:t>
            </a:r>
            <a:r>
              <a:rPr lang="ru-RU" sz="2000" dirty="0">
                <a:latin typeface="Arial Narrow" panose="020B0606020202030204" pitchFamily="34" charset="0"/>
                <a:ea typeface="Calibri"/>
              </a:rPr>
              <a:t>Ежегодно </a:t>
            </a:r>
            <a:r>
              <a:rPr lang="ru-RU" sz="2000" dirty="0" smtClean="0">
                <a:latin typeface="Arial Narrow" panose="020B0606020202030204" pitchFamily="34" charset="0"/>
                <a:ea typeface="Calibri"/>
              </a:rPr>
              <a:t>реализуются </a:t>
            </a:r>
            <a:r>
              <a:rPr lang="ru-RU" sz="2000" dirty="0">
                <a:latin typeface="Arial Narrow" panose="020B0606020202030204" pitchFamily="34" charset="0"/>
                <a:ea typeface="Calibri"/>
              </a:rPr>
              <a:t>более 50 социальных и благотворительных </a:t>
            </a:r>
            <a:r>
              <a:rPr lang="ru-RU" sz="2000" dirty="0" smtClean="0">
                <a:latin typeface="Arial Narrow" panose="020B0606020202030204" pitchFamily="34" charset="0"/>
                <a:ea typeface="Calibri"/>
              </a:rPr>
              <a:t>проектов), в </a:t>
            </a:r>
            <a:r>
              <a:rPr lang="ru-RU" sz="2000" dirty="0" err="1" smtClean="0">
                <a:latin typeface="Arial Narrow" panose="020B0606020202030204" pitchFamily="34" charset="0"/>
                <a:ea typeface="Calibri"/>
              </a:rPr>
              <a:t>т.ч</a:t>
            </a:r>
            <a:r>
              <a:rPr lang="ru-RU" sz="2000" dirty="0" smtClean="0">
                <a:latin typeface="Arial Narrow" panose="020B0606020202030204" pitchFamily="34" charset="0"/>
                <a:ea typeface="Calibri"/>
              </a:rPr>
              <a:t>.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:</a:t>
            </a:r>
            <a:endParaRPr lang="ru-RU" sz="2200" dirty="0">
              <a:solidFill>
                <a:prstClr val="black"/>
              </a:solidFill>
              <a:latin typeface="Arial Narrow" pitchFamily="34" charset="0"/>
            </a:endParaRPr>
          </a:p>
          <a:p>
            <a:pPr lvl="0" algn="just"/>
            <a:r>
              <a:rPr lang="ru-RU" sz="2200" dirty="0">
                <a:solidFill>
                  <a:prstClr val="black"/>
                </a:solidFill>
                <a:latin typeface="Arial Narrow" pitchFamily="34" charset="0"/>
              </a:rPr>
              <a:t>    - </a:t>
            </a:r>
            <a:r>
              <a:rPr lang="ru-RU" sz="2200" dirty="0" smtClean="0">
                <a:solidFill>
                  <a:prstClr val="black"/>
                </a:solidFill>
                <a:latin typeface="Arial Narrow" pitchFamily="34" charset="0"/>
              </a:rPr>
              <a:t>   </a:t>
            </a:r>
            <a:r>
              <a:rPr lang="ru-RU" sz="2000" dirty="0" smtClean="0">
                <a:solidFill>
                  <a:prstClr val="black"/>
                </a:solidFill>
                <a:latin typeface="Arial Narrow" pitchFamily="34" charset="0"/>
              </a:rPr>
              <a:t>т</a:t>
            </a: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рудовые </a:t>
            </a:r>
            <a:r>
              <a:rPr lang="ru-RU" sz="2000" dirty="0">
                <a:latin typeface="Arial Narrow" panose="020B0606020202030204" pitchFamily="34" charset="0"/>
                <a:cs typeface="Arial" panose="020B0604020202020204" pitchFamily="34" charset="0"/>
              </a:rPr>
              <a:t>отряды </a:t>
            </a: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СУЭК; </a:t>
            </a:r>
            <a:r>
              <a:rPr lang="ru-RU" sz="2000" dirty="0">
                <a:latin typeface="Arial Narrow" panose="020B0606020202030204" pitchFamily="34" charset="0"/>
                <a:ea typeface="Times New Roman"/>
              </a:rPr>
              <a:t>Профессиональное самоопределение</a:t>
            </a:r>
            <a:r>
              <a:rPr lang="ru-RU" sz="2000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 </a:t>
            </a:r>
            <a:r>
              <a:rPr lang="ru-RU" sz="20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/ </a:t>
            </a: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для школьников;</a:t>
            </a:r>
            <a:endParaRPr lang="ru-RU" sz="2000" dirty="0" smtClean="0">
              <a:solidFill>
                <a:srgbClr val="000000"/>
              </a:solidFill>
              <a:latin typeface="Arial Narrow" panose="020B0606020202030204" pitchFamily="34" charset="0"/>
              <a:ea typeface="Times New Roman"/>
              <a:cs typeface="Arial" panose="020B0604020202020204" pitchFamily="34" charset="0"/>
            </a:endParaRPr>
          </a:p>
          <a:p>
            <a:pPr lvl="0" algn="just"/>
            <a:r>
              <a:rPr lang="ru-RU" sz="2000" dirty="0" smtClean="0">
                <a:latin typeface="Arial Narrow" panose="020B0606020202030204" pitchFamily="34" charset="0"/>
                <a:ea typeface="Times New Roman"/>
              </a:rPr>
              <a:t>     -    конкурс </a:t>
            </a:r>
            <a:r>
              <a:rPr lang="ru-RU" sz="2000" dirty="0">
                <a:latin typeface="Arial Narrow" panose="020B0606020202030204" pitchFamily="34" charset="0"/>
                <a:ea typeface="Times New Roman"/>
              </a:rPr>
              <a:t>«Комфортная среда обитания</a:t>
            </a:r>
            <a:r>
              <a:rPr lang="ru-RU" sz="2000" dirty="0" smtClean="0">
                <a:latin typeface="Arial Narrow" panose="020B0606020202030204" pitchFamily="34" charset="0"/>
                <a:ea typeface="Times New Roman"/>
              </a:rPr>
              <a:t>»; </a:t>
            </a:r>
            <a:r>
              <a:rPr lang="ru-RU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развития </a:t>
            </a:r>
            <a:r>
              <a:rPr lang="ru-RU" sz="2000" dirty="0" smtClean="0">
                <a:latin typeface="Arial Narrow" panose="020B0606020202030204" pitchFamily="34" charset="0"/>
                <a:ea typeface="Times New Roman"/>
              </a:rPr>
              <a:t>малого </a:t>
            </a:r>
            <a:r>
              <a:rPr lang="ru-RU" sz="2000" dirty="0">
                <a:latin typeface="Arial Narrow" panose="020B0606020202030204" pitchFamily="34" charset="0"/>
                <a:ea typeface="Times New Roman"/>
              </a:rPr>
              <a:t>и среднего </a:t>
            </a:r>
            <a:r>
              <a:rPr lang="ru-RU" sz="2000" dirty="0" smtClean="0">
                <a:latin typeface="Arial Narrow" panose="020B0606020202030204" pitchFamily="34" charset="0"/>
                <a:ea typeface="Times New Roman"/>
              </a:rPr>
              <a:t>бизнеса</a:t>
            </a:r>
            <a:r>
              <a:rPr lang="ru-RU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;</a:t>
            </a:r>
          </a:p>
          <a:p>
            <a:pPr lvl="0" algn="just"/>
            <a:r>
              <a:rPr lang="ru-RU" sz="2200" dirty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</a:rPr>
              <a:t>    -   поддержка здравоохранения, образования и др. </a:t>
            </a:r>
            <a:endParaRPr lang="ru-RU" sz="2000" dirty="0">
              <a:solidFill>
                <a:srgbClr val="000000"/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34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Kopylovaga\Desktop\НРБ_2015\Организационная\PPT_Presentations_background_2015_1600x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341" y="1597729"/>
            <a:ext cx="9144000" cy="36625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>
              <a:buClr>
                <a:srgbClr val="0070C0"/>
              </a:buClr>
              <a:defRPr/>
            </a:pPr>
            <a:r>
              <a:rPr lang="ru-RU" sz="2000" b="1" kern="0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		ПОБЕДИТЕЛИ В НОМИНАЦИИ</a:t>
            </a:r>
          </a:p>
          <a:p>
            <a:pPr lvl="0" algn="ctr"/>
            <a:r>
              <a:rPr lang="ru-RU" sz="3600" b="1" dirty="0">
                <a:solidFill>
                  <a:srgbClr val="0481CE"/>
                </a:solidFill>
                <a:latin typeface="Arial Narrow" pitchFamily="34" charset="0"/>
              </a:rPr>
              <a:t> </a:t>
            </a:r>
            <a:r>
              <a:rPr lang="ru-RU" sz="3600" b="1" dirty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«За развитие кадрового потенциала</a:t>
            </a:r>
            <a:r>
              <a:rPr lang="ru-RU" sz="3600" b="1" dirty="0" smtClean="0">
                <a:solidFill>
                  <a:srgbClr val="A400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»</a:t>
            </a:r>
            <a:endParaRPr lang="ru-RU" sz="3600" b="1" kern="0" dirty="0">
              <a:solidFill>
                <a:srgbClr val="A400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Clr>
                <a:srgbClr val="0070C0"/>
              </a:buClr>
              <a:defRPr/>
            </a:pPr>
            <a:r>
              <a:rPr lang="ru-RU" sz="2000" b="1" i="1" kern="0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</a:t>
            </a:r>
            <a:r>
              <a:rPr lang="ru-RU" sz="2000" b="1" kern="0" dirty="0" smtClean="0">
                <a:solidFill>
                  <a:srgbClr val="A50021"/>
                </a:solidFill>
                <a:latin typeface="Arial Narrow" pitchFamily="34" charset="0"/>
              </a:rPr>
              <a:t> </a:t>
            </a:r>
          </a:p>
          <a:p>
            <a:pPr marL="815975" indent="-457200">
              <a:buFont typeface="Wingdings" panose="05000000000000000000" pitchFamily="2" charset="2"/>
              <a:buChar char="Ø"/>
            </a:pP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ОАО «</a:t>
            </a:r>
            <a:r>
              <a:rPr lang="ru-RU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РусГидро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»</a:t>
            </a:r>
            <a:endParaRPr lang="ru-RU" sz="36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imes New Roman"/>
            </a:endParaRP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АО «ННК-Хабаровский НПЗ»</a:t>
            </a: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ОАО </a:t>
            </a:r>
            <a:r>
              <a:rPr lang="ru-RU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«ФГУП «РФЯЦ-ВНИИЭФ»</a:t>
            </a:r>
          </a:p>
          <a:p>
            <a:pPr marL="342900">
              <a:buClr>
                <a:srgbClr val="0070C0"/>
              </a:buClr>
            </a:pPr>
            <a:endParaRPr lang="ru-RU" sz="1600" kern="0" dirty="0" smtClean="0">
              <a:solidFill>
                <a:srgbClr val="4F81BD">
                  <a:lumMod val="75000"/>
                </a:srgbClr>
              </a:solidFill>
              <a:latin typeface="Arial Narrow" pitchFamily="34" charset="0"/>
            </a:endParaRPr>
          </a:p>
          <a:p>
            <a:pPr marL="342900" indent="461963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ru-RU" sz="1600" b="1" i="1" kern="0" dirty="0" smtClean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342900">
              <a:buClr>
                <a:srgbClr val="0070C0"/>
              </a:buClr>
            </a:pPr>
            <a:r>
              <a:rPr lang="ru-RU" sz="1600" b="1" i="1" kern="0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</a:t>
            </a:r>
            <a:endParaRPr lang="ru-RU" sz="1600" kern="0" dirty="0" smtClean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142852"/>
            <a:ext cx="5112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Всероссийский конкурс </a:t>
            </a:r>
          </a:p>
          <a:p>
            <a:pPr algn="ctr"/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«Лидеры </a:t>
            </a:r>
            <a:r>
              <a:rPr lang="ru-RU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российского бизнеса – динамика и </a:t>
            </a:r>
            <a:r>
              <a:rPr lang="ru-RU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ответственность» 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2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437112"/>
            <a:ext cx="2011942" cy="150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011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1856</Words>
  <Application>Microsoft Office PowerPoint</Application>
  <PresentationFormat>Экран (4:3)</PresentationFormat>
  <Paragraphs>439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OzeryanskayaMN</dc:creator>
  <cp:lastModifiedBy>Копылова Галина Альфредовна</cp:lastModifiedBy>
  <cp:revision>89</cp:revision>
  <dcterms:created xsi:type="dcterms:W3CDTF">2015-03-11T13:18:06Z</dcterms:created>
  <dcterms:modified xsi:type="dcterms:W3CDTF">2015-03-17T15:55:22Z</dcterms:modified>
</cp:coreProperties>
</file>