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256" r:id="rId2"/>
    <p:sldId id="296" r:id="rId3"/>
    <p:sldId id="297" r:id="rId4"/>
    <p:sldId id="299" r:id="rId5"/>
    <p:sldId id="302" r:id="rId6"/>
    <p:sldId id="303" r:id="rId7"/>
  </p:sldIdLst>
  <p:sldSz cx="12192000" cy="6858000"/>
  <p:notesSz cx="6797675" cy="9928225"/>
  <p:embeddedFontLst>
    <p:embeddedFont>
      <p:font typeface="Myriad Pro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2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32917"/>
    <a:srgbClr val="A2350A"/>
    <a:srgbClr val="9A330A"/>
    <a:srgbClr val="FEFEFF"/>
    <a:srgbClr val="FDFDFF"/>
    <a:srgbClr val="F9F8FD"/>
    <a:srgbClr val="A64439"/>
    <a:srgbClr val="5F7076"/>
    <a:srgbClr val="AA1D21"/>
    <a:srgbClr val="0510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6454" autoAdjust="0"/>
  </p:normalViewPr>
  <p:slideViewPr>
    <p:cSldViewPr snapToGrid="0" showGuides="1">
      <p:cViewPr>
        <p:scale>
          <a:sx n="90" d="100"/>
          <a:sy n="90" d="100"/>
        </p:scale>
        <p:origin x="-1146" y="-678"/>
      </p:cViewPr>
      <p:guideLst>
        <p:guide orient="horz" pos="981"/>
        <p:guide pos="257"/>
        <p:guide pos="415"/>
        <p:guide pos="2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16D43FE0-BBEA-4047-B73E-D9DB216D651E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4"/>
            <a:ext cx="2945659" cy="498134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4"/>
            <a:ext cx="2945659" cy="498134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7E3D8A67-77A6-4411-BBB0-6FC6DDC4C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944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3E1F5305-927A-4564-967D-8DAE365C25EC}" type="datetimeFigureOut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8134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59" cy="498134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25B2D22C-C3EE-40C8-83E2-B63ADF18BA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1837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614" indent="-178614">
              <a:spcBef>
                <a:spcPts val="1250"/>
              </a:spcBef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79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5F7076"/>
                </a:solidFill>
              </a:defRPr>
            </a:lvl1pPr>
          </a:lstStyle>
          <a:p>
            <a:r>
              <a:rPr lang="ru-RU" dirty="0" smtClean="0"/>
              <a:t>Введите заголовок не более </a:t>
            </a:r>
            <a:r>
              <a:rPr lang="en-US" dirty="0" smtClean="0"/>
              <a:t> </a:t>
            </a:r>
            <a:r>
              <a:rPr lang="ru-RU" dirty="0" smtClean="0"/>
              <a:t>двух строк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98276"/>
            <a:ext cx="9144000" cy="145952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Введите Имя, Отчество, Фамилию и должность выступающего не более трёх строк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8899-C697-493A-8BB7-BE5682B6FF36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881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Лектор 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5476" y="1583379"/>
            <a:ext cx="8004314" cy="5103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6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ртр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0"/>
          </p:nvPr>
        </p:nvSpPr>
        <p:spPr>
          <a:xfrm>
            <a:off x="333375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  <p:sp>
        <p:nvSpPr>
          <p:cNvPr id="9" name="Рисунок 4"/>
          <p:cNvSpPr>
            <a:spLocks noGrp="1" noChangeAspect="1"/>
          </p:cNvSpPr>
          <p:nvPr>
            <p:ph type="pic" sz="quarter" idx="12"/>
          </p:nvPr>
        </p:nvSpPr>
        <p:spPr>
          <a:xfrm>
            <a:off x="3375513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3375513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6417651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417651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  <p:sp>
        <p:nvSpPr>
          <p:cNvPr id="14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9459789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9459789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5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ртр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0"/>
          </p:nvPr>
        </p:nvSpPr>
        <p:spPr>
          <a:xfrm>
            <a:off x="333375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  <p:sp>
        <p:nvSpPr>
          <p:cNvPr id="9" name="Рисунок 4"/>
          <p:cNvSpPr>
            <a:spLocks noGrp="1" noChangeAspect="1"/>
          </p:cNvSpPr>
          <p:nvPr>
            <p:ph type="pic" sz="quarter" idx="12"/>
          </p:nvPr>
        </p:nvSpPr>
        <p:spPr>
          <a:xfrm>
            <a:off x="4896582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896582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  <p:sp>
        <p:nvSpPr>
          <p:cNvPr id="14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9459789" y="1723906"/>
            <a:ext cx="2409825" cy="334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9459789" y="5292607"/>
            <a:ext cx="2409825" cy="1214437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 smtClean="0"/>
              <a:t>И. О. Фамилия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9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ектор справа готов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633869"/>
            <a:ext cx="8004314" cy="5103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Мультимедиа 7"/>
          <p:cNvSpPr>
            <a:spLocks noGrp="1"/>
          </p:cNvSpPr>
          <p:nvPr>
            <p:ph type="media" sz="quarter" idx="13"/>
          </p:nvPr>
        </p:nvSpPr>
        <p:spPr>
          <a:xfrm>
            <a:off x="8518586" y="3044736"/>
            <a:ext cx="3459163" cy="2281802"/>
          </a:xfrm>
        </p:spPr>
        <p:txBody>
          <a:bodyPr/>
          <a:lstStyle/>
          <a:p>
            <a:r>
              <a:rPr lang="ru-RU" smtClean="0"/>
              <a:t>Вставка клипа мультимедиа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27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117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Лектор по центру готов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4556" y="1325217"/>
            <a:ext cx="4028663" cy="5441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ультимедиа 7"/>
          <p:cNvSpPr>
            <a:spLocks noGrp="1"/>
          </p:cNvSpPr>
          <p:nvPr>
            <p:ph type="media" sz="quarter" idx="13"/>
          </p:nvPr>
        </p:nvSpPr>
        <p:spPr>
          <a:xfrm>
            <a:off x="4366419" y="1446189"/>
            <a:ext cx="3459163" cy="3490325"/>
          </a:xfrm>
        </p:spPr>
        <p:txBody>
          <a:bodyPr/>
          <a:lstStyle/>
          <a:p>
            <a:r>
              <a:rPr lang="ru-RU" smtClean="0"/>
              <a:t>Вставка клипа мультимедиа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278295" y="1324925"/>
            <a:ext cx="4028663" cy="54417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6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295" y="1401315"/>
            <a:ext cx="5741505" cy="52645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878" y="1401315"/>
            <a:ext cx="5741505" cy="52645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76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два объекта с подзаголовка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957332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71063" y="1877104"/>
            <a:ext cx="7301947" cy="47579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00" baseline="0"/>
            </a:lvl1pPr>
            <a:lvl2pPr>
              <a:defRPr sz="2400"/>
            </a:lvl2pPr>
          </a:lstStyle>
          <a:p>
            <a:pPr lvl="0"/>
            <a:r>
              <a:rPr lang="ru-RU" dirty="0" smtClean="0"/>
              <a:t>Вставьте основное содержимое слайда. Настроена анимация по абзацам.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389283" y="1192213"/>
            <a:ext cx="11317287" cy="51593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Подзаголовок 1 строка. Не меняйте начертание.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8321951" y="1877104"/>
            <a:ext cx="3592513" cy="47592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9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комментарии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957332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3583" y="1265020"/>
            <a:ext cx="7052249" cy="47823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00" baseline="0"/>
            </a:lvl1pPr>
            <a:lvl2pPr>
              <a:defRPr sz="2400"/>
            </a:lvl2pPr>
          </a:lstStyle>
          <a:p>
            <a:pPr lvl="0"/>
            <a:r>
              <a:rPr lang="ru-RU" dirty="0" smtClean="0"/>
              <a:t>Вставьте основное содержимое слайда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7732713" y="1265020"/>
            <a:ext cx="4124325" cy="532765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иллюстрацию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6048375"/>
            <a:ext cx="7092950" cy="512763"/>
          </a:xfrm>
        </p:spPr>
        <p:txBody>
          <a:bodyPr/>
          <a:lstStyle>
            <a:lvl1pPr marL="0" indent="0" algn="r">
              <a:buNone/>
              <a:defRPr sz="240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i="1" dirty="0" smtClean="0"/>
              <a:t>Подпись к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906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ллюстрация справа широ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26 </a:t>
            </a:r>
            <a:r>
              <a:rPr lang="en-US" dirty="0" err="1" smtClean="0"/>
              <a:t>pt</a:t>
            </a:r>
            <a:r>
              <a:rPr lang="en-US" dirty="0" smtClean="0"/>
              <a:t> Bold.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927" y="1265021"/>
            <a:ext cx="5069306" cy="48143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8696" y="1265020"/>
            <a:ext cx="6258688" cy="5327733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52927" y="6048375"/>
            <a:ext cx="5069305" cy="512763"/>
          </a:xfrm>
        </p:spPr>
        <p:txBody>
          <a:bodyPr/>
          <a:lstStyle>
            <a:lvl1pPr marL="0" indent="0" algn="r">
              <a:buNone/>
              <a:defRPr sz="240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i="1" dirty="0" smtClean="0"/>
              <a:t>Подпись к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613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0137"/>
            <a:ext cx="12192000" cy="5817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Подзаголовок раздела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4B78-9F63-44BE-B681-11A93D410D6D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80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иллюстрация слева широ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26 </a:t>
            </a:r>
            <a:r>
              <a:rPr lang="en-US" dirty="0" err="1" smtClean="0"/>
              <a:t>pt</a:t>
            </a:r>
            <a:r>
              <a:rPr lang="en-US" dirty="0" smtClean="0"/>
              <a:t> Bold.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94358" y="1233572"/>
            <a:ext cx="4862680" cy="48143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043" y="1233488"/>
            <a:ext cx="6258688" cy="5327733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95636" y="6048458"/>
            <a:ext cx="5060123" cy="512763"/>
          </a:xfrm>
        </p:spPr>
        <p:txBody>
          <a:bodyPr/>
          <a:lstStyle>
            <a:lvl1pPr marL="0" indent="0" algn="l">
              <a:buNone/>
              <a:defRPr sz="240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i="1" dirty="0" smtClean="0"/>
              <a:t>Подпись к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31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Фото слева комментари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12192000" cy="957332"/>
          </a:xfrm>
          <a:prstGeom prst="rect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88246" y="1233488"/>
            <a:ext cx="7052249" cy="47823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600" baseline="0"/>
            </a:lvl1pPr>
            <a:lvl2pPr>
              <a:defRPr sz="2400"/>
            </a:lvl2pPr>
          </a:lstStyle>
          <a:p>
            <a:pPr lvl="0"/>
            <a:r>
              <a:rPr lang="ru-RU" dirty="0" smtClean="0"/>
              <a:t>Вставьте основное содержимое слайда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503583" y="1233488"/>
            <a:ext cx="4124325" cy="532765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иллюстрацию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4088" y="6048375"/>
            <a:ext cx="7092950" cy="512763"/>
          </a:xfrm>
        </p:spPr>
        <p:txBody>
          <a:bodyPr/>
          <a:lstStyle>
            <a:lvl1pPr marL="0" indent="0" algn="l">
              <a:buNone/>
              <a:defRPr sz="240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i="1" dirty="0" smtClean="0"/>
              <a:t>Подпись к иллюстрации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4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B0A0-A288-4DC0-8212-5F0F0F3359CB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2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9B5A-11FD-4437-A281-81A693D66F2B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26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E418-070A-4F16-8782-A2A7F23B45F9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32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 из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7713-B26A-42BD-B8FD-9771D86C9BC8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96400" y="6146922"/>
            <a:ext cx="2555630" cy="365125"/>
          </a:xfrm>
        </p:spPr>
        <p:txBody>
          <a:bodyPr/>
          <a:lstStyle>
            <a:lvl1pPr>
              <a:defRPr sz="2400"/>
            </a:lvl1pPr>
          </a:lstStyle>
          <a:p>
            <a:fld id="{AB483A95-A39C-48CA-9C8D-D1DEE93951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758240" y="6213275"/>
            <a:ext cx="394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/17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6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7" y="1230923"/>
            <a:ext cx="11512063" cy="4812068"/>
          </a:xfrm>
        </p:spPr>
        <p:txBody>
          <a:bodyPr numCol="2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51B3-C6A3-48D9-A08F-ED5A6FA5C07C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25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BF4A-0BF7-43D7-A7CF-FF7DED630E19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2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1DB0-EE5D-4A6A-9F66-FA64F83E1717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66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Вставьте заголовок. Не более двух строк.  Слева и снизу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3583" y="1828800"/>
            <a:ext cx="11317356" cy="480630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aseline="0"/>
            </a:lvl1pPr>
            <a:lvl2pPr>
              <a:defRPr sz="2000"/>
            </a:lvl2pPr>
          </a:lstStyle>
          <a:p>
            <a:pPr lvl="0"/>
            <a:r>
              <a:rPr lang="ru-RU" dirty="0" smtClean="0"/>
              <a:t>Вставьте основное содержимое слайда. Настроена анимация по абзацам.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389283" y="1192213"/>
            <a:ext cx="11317287" cy="51593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Подзаголовок 1 строка. Не меняйте начертание.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1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 поле 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Вставьте заголовок. Не более двух строк.  Слева и снизу. 28 </a:t>
            </a:r>
            <a:r>
              <a:rPr lang="en-US" dirty="0" err="1" smtClean="0"/>
              <a:t>pt</a:t>
            </a:r>
            <a:r>
              <a:rPr lang="en-US" dirty="0" smtClean="0"/>
              <a:t> Bold.</a:t>
            </a:r>
            <a:r>
              <a:rPr lang="ru-RU" dirty="0" smtClean="0"/>
              <a:t> Не меняйте начертание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0" y="1582615"/>
            <a:ext cx="7860579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7496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8" y="140677"/>
            <a:ext cx="9566031" cy="791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537" y="1230923"/>
            <a:ext cx="11324493" cy="474784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7537" y="6146921"/>
            <a:ext cx="2602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C4989C-E4ED-40BA-A7B9-DEB635C9A81F}" type="datetime1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30057" y="6146922"/>
            <a:ext cx="602566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6400" y="61469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B483A95-A39C-48CA-9C8D-D1DEE9395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4" r:id="rId3"/>
    <p:sldLayoutId id="2147483721" r:id="rId4"/>
    <p:sldLayoutId id="2147483720" r:id="rId5"/>
    <p:sldLayoutId id="2147483695" r:id="rId6"/>
    <p:sldLayoutId id="2147483696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698" r:id="rId22"/>
    <p:sldLayoutId id="2147483699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A644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F7076"/>
          </a:solidFill>
          <a:latin typeface="+mn-lt"/>
          <a:ea typeface="+mn-ea"/>
          <a:cs typeface="+mn-cs"/>
        </a:defRPr>
      </a:lvl1pPr>
      <a:lvl2pPr marL="544513" indent="-280988" algn="l" defTabSz="914400" rtl="0" eaLnBrk="1" latinLnBrk="0" hangingPunct="1">
        <a:lnSpc>
          <a:spcPct val="90000"/>
        </a:lnSpc>
        <a:spcBef>
          <a:spcPts val="500"/>
        </a:spcBef>
        <a:buFont typeface="Myriad Pro" panose="020B0503030403020204" pitchFamily="34" charset="0"/>
        <a:buChar char=""/>
        <a:tabLst/>
        <a:defRPr sz="20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b.ru/" TargetMode="External"/><Relationship Id="rId7" Type="http://schemas.openxmlformats.org/officeDocument/2006/relationships/hyperlink" Target="http://www.rosneft.ru/about/" TargetMode="External"/><Relationship Id="rId2" Type="http://schemas.openxmlformats.org/officeDocument/2006/relationships/hyperlink" Target="http://jf.spbu.ru/magistracy/4300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ti.com/" TargetMode="External"/><Relationship Id="rId5" Type="http://schemas.openxmlformats.org/officeDocument/2006/relationships/hyperlink" Target="http://www.severstal.ru/" TargetMode="External"/><Relationship Id="rId4" Type="http://schemas.openxmlformats.org/officeDocument/2006/relationships/hyperlink" Target="http://www.rosbank.ru/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17812" y="1122363"/>
            <a:ext cx="9556376" cy="3126908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Повышение качества образования и профессиональной подготовки выпускников </a:t>
            </a:r>
            <a:r>
              <a:rPr lang="ru-RU" sz="5400" dirty="0" smtClean="0"/>
              <a:t>СПбГУ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437529"/>
            <a:ext cx="9144000" cy="820270"/>
          </a:xfrm>
        </p:spPr>
        <p:txBody>
          <a:bodyPr/>
          <a:lstStyle/>
          <a:p>
            <a:r>
              <a:rPr lang="ru-RU" b="1" dirty="0" smtClean="0"/>
              <a:t>Марина Юрьевна Лаврикова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проректор по учебно-методической работе</a:t>
            </a:r>
            <a:r>
              <a:rPr lang="en-US" dirty="0" smtClean="0"/>
              <a:t> </a:t>
            </a:r>
            <a:r>
              <a:rPr lang="ru-RU" dirty="0" smtClean="0"/>
              <a:t>СПбГУ</a:t>
            </a:r>
          </a:p>
        </p:txBody>
      </p:sp>
    </p:spTree>
    <p:extLst>
      <p:ext uri="{BB962C8B-B14F-4D97-AF65-F5344CB8AC3E}">
        <p14:creationId xmlns:p14="http://schemas.microsoft.com/office/powerpoint/2010/main" xmlns="" val="366458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Цель</a:t>
            </a:r>
            <a:endParaRPr lang="ru-RU" sz="4000" dirty="0"/>
          </a:p>
          <a:p>
            <a:pPr marL="0" indent="0" algn="ctr">
              <a:buNone/>
            </a:pPr>
            <a:r>
              <a:rPr lang="ru-RU" sz="3000" dirty="0"/>
              <a:t>Повышение качества образования и профессиональной подготовки выпускников СПбГУ</a:t>
            </a:r>
          </a:p>
          <a:p>
            <a:pPr marL="0" indent="0">
              <a:buNone/>
            </a:pPr>
            <a:r>
              <a:rPr lang="ru-RU" sz="4000" b="1" dirty="0" smtClean="0"/>
              <a:t>Задачи: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3000" dirty="0"/>
              <a:t>1. Учет профессиональных стандартов при организации образовательного процесса</a:t>
            </a:r>
          </a:p>
          <a:p>
            <a:pPr marL="0" indent="0" algn="just">
              <a:buNone/>
            </a:pPr>
            <a:r>
              <a:rPr lang="ru-RU" sz="3000" dirty="0" smtClean="0"/>
              <a:t>2. Реализация </a:t>
            </a:r>
            <a:r>
              <a:rPr lang="ru-RU" sz="3000" dirty="0"/>
              <a:t>принципа открытости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5098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Способы оценки и контроля качества образования и профессиональной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8" y="993166"/>
            <a:ext cx="11324492" cy="494307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dirty="0" smtClean="0"/>
              <a:t>1</a:t>
            </a:r>
            <a:r>
              <a:rPr lang="ru-RU" sz="1900" dirty="0"/>
              <a:t>. Привлечение </a:t>
            </a:r>
            <a:r>
              <a:rPr lang="ru-RU" sz="1900" dirty="0" smtClean="0"/>
              <a:t>представителей профессиональных </a:t>
            </a:r>
            <a:r>
              <a:rPr lang="ru-RU" sz="1900" dirty="0"/>
              <a:t>сообществ к разработке и совершенствованию </a:t>
            </a:r>
            <a:r>
              <a:rPr lang="ru-RU" sz="1900" dirty="0" smtClean="0"/>
              <a:t>учебно-методической документации с </a:t>
            </a:r>
            <a:r>
              <a:rPr lang="ru-RU" sz="1900" dirty="0"/>
              <a:t>учетом требований профессиональных стандартов и требований рынка труда</a:t>
            </a:r>
          </a:p>
          <a:p>
            <a:pPr marL="0" indent="0" algn="just">
              <a:buNone/>
            </a:pPr>
            <a:r>
              <a:rPr lang="ru-RU" sz="1900" dirty="0"/>
              <a:t>2. Вовлечение и активное участие потенциальных работодателей выпускников СПбГУ в образовательном </a:t>
            </a:r>
            <a:r>
              <a:rPr lang="ru-RU" sz="1900" dirty="0" smtClean="0"/>
              <a:t>процессе, в </a:t>
            </a:r>
            <a:r>
              <a:rPr lang="ru-RU" sz="1900" dirty="0" err="1" smtClean="0"/>
              <a:t>т.ч</a:t>
            </a:r>
            <a:r>
              <a:rPr lang="ru-RU" sz="1900" dirty="0" smtClean="0"/>
              <a:t>.:</a:t>
            </a:r>
          </a:p>
          <a:p>
            <a:pPr marL="808038" indent="-180975" algn="just">
              <a:buFontTx/>
              <a:buChar char="-"/>
            </a:pPr>
            <a:r>
              <a:rPr lang="ru-RU" sz="1600" dirty="0" smtClean="0"/>
              <a:t>Включение </a:t>
            </a:r>
            <a:r>
              <a:rPr lang="ru-RU" sz="1600" dirty="0"/>
              <a:t>представителей </a:t>
            </a:r>
            <a:r>
              <a:rPr lang="ru-RU" sz="1600" dirty="0" smtClean="0"/>
              <a:t>работодателей в </a:t>
            </a:r>
            <a:r>
              <a:rPr lang="ru-RU" sz="1600" dirty="0"/>
              <a:t>составы учебно-методических и лечебных комиссий, методических советов, советов (попечительских советов) образовательных программ </a:t>
            </a:r>
            <a:r>
              <a:rPr lang="ru-RU" sz="1600" dirty="0" smtClean="0"/>
              <a:t>СПбГУ</a:t>
            </a:r>
          </a:p>
          <a:p>
            <a:pPr marL="808038" indent="-180975" algn="just">
              <a:buFontTx/>
              <a:buChar char="-"/>
            </a:pPr>
            <a:r>
              <a:rPr lang="ru-RU" sz="1600" dirty="0" smtClean="0"/>
              <a:t>Организация </a:t>
            </a:r>
            <a:r>
              <a:rPr lang="ru-RU" sz="1600" dirty="0"/>
              <a:t>практик, стажировок обучающихся СПбГУ у потенциальных </a:t>
            </a:r>
            <a:r>
              <a:rPr lang="ru-RU" sz="1600" dirty="0" smtClean="0"/>
              <a:t>работодателей</a:t>
            </a:r>
          </a:p>
          <a:p>
            <a:pPr marL="808038" indent="-180975" algn="just">
              <a:buFontTx/>
              <a:buChar char="-"/>
            </a:pPr>
            <a:r>
              <a:rPr lang="ru-RU" sz="1600" dirty="0" smtClean="0"/>
              <a:t>Организация </a:t>
            </a:r>
            <a:r>
              <a:rPr lang="ru-RU" sz="1600" dirty="0"/>
              <a:t>учебных, научных, исследовательских проектов, конкурсов, открытых лекций, мастер-классов, направленных на профессиональное становление обучающихся </a:t>
            </a:r>
          </a:p>
          <a:p>
            <a:pPr marL="0" indent="0" algn="just">
              <a:buNone/>
            </a:pPr>
            <a:r>
              <a:rPr lang="ru-RU" sz="1900" dirty="0" smtClean="0"/>
              <a:t>3</a:t>
            </a:r>
            <a:r>
              <a:rPr lang="ru-RU" sz="1900" dirty="0"/>
              <a:t>. Непосредственное участие представителей </a:t>
            </a:r>
            <a:r>
              <a:rPr lang="ru-RU" sz="1900" dirty="0" smtClean="0"/>
              <a:t>работодателей </a:t>
            </a:r>
            <a:r>
              <a:rPr lang="ru-RU" sz="1900" dirty="0"/>
              <a:t>в проведении государственной итоговой </a:t>
            </a:r>
            <a:r>
              <a:rPr lang="ru-RU" sz="1900" dirty="0" smtClean="0"/>
              <a:t>аттестации </a:t>
            </a:r>
            <a:r>
              <a:rPr lang="ru-RU" sz="1900" dirty="0"/>
              <a:t>(предложение и согласование тем выпускных квалификационных </a:t>
            </a:r>
            <a:r>
              <a:rPr lang="ru-RU" sz="1900" dirty="0" smtClean="0"/>
              <a:t>работ, членство в государственных </a:t>
            </a:r>
            <a:r>
              <a:rPr lang="ru-RU" sz="1900" dirty="0"/>
              <a:t>экзаменационных </a:t>
            </a:r>
            <a:r>
              <a:rPr lang="ru-RU" sz="1900" dirty="0" smtClean="0"/>
              <a:t>комиссиях, рецензирование)</a:t>
            </a:r>
            <a:endParaRPr lang="ru-RU" sz="1900" dirty="0"/>
          </a:p>
          <a:p>
            <a:pPr marL="0" indent="0" algn="just">
              <a:buNone/>
            </a:pPr>
            <a:r>
              <a:rPr lang="ru-RU" sz="1900" dirty="0"/>
              <a:t>4. Публикация выпускных квалификационных работ выпускников СПбГУ в открытом доступе в сети Интернет на условиях свободных </a:t>
            </a:r>
            <a:r>
              <a:rPr lang="ru-RU" sz="1900" dirty="0" smtClean="0"/>
              <a:t>лицензий </a:t>
            </a:r>
          </a:p>
          <a:p>
            <a:pPr marL="0" indent="0" algn="just">
              <a:buNone/>
            </a:pPr>
            <a:r>
              <a:rPr lang="ru-RU" sz="1900" dirty="0" smtClean="0"/>
              <a:t>5</a:t>
            </a:r>
            <a:r>
              <a:rPr lang="ru-RU" sz="1900" dirty="0"/>
              <a:t>. Прием на работу выпускников СПбГУ – фактическое признание работодателями качества образования и профессиональной </a:t>
            </a:r>
            <a:r>
              <a:rPr lang="ru-RU" sz="1900" dirty="0" smtClean="0"/>
              <a:t>подготовки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9951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положительного опыта сотрудничества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7" y="869401"/>
            <a:ext cx="11324493" cy="474784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900" dirty="0" smtClean="0"/>
              <a:t>1. Наличие </a:t>
            </a:r>
            <a:r>
              <a:rPr lang="ru-RU" sz="1900" dirty="0"/>
              <a:t>внешних представителей в составах учебно-методических комиссий и методических советов </a:t>
            </a:r>
            <a:r>
              <a:rPr lang="ru-RU" sz="1900" dirty="0" smtClean="0"/>
              <a:t>СПбГУ</a:t>
            </a:r>
          </a:p>
          <a:p>
            <a:pPr marL="0" indent="0" algn="just">
              <a:buNone/>
            </a:pPr>
            <a:r>
              <a:rPr lang="ru-RU" sz="1700" i="1" dirty="0" smtClean="0"/>
              <a:t>Примеры:  </a:t>
            </a:r>
            <a:r>
              <a:rPr lang="ru-RU" sz="1700" i="1" dirty="0"/>
              <a:t>от Международной исследовательской компании EPSI, Всероссийской общественной организации «Русское географическое общество», Межрегиональной общественной организации «</a:t>
            </a:r>
            <a:r>
              <a:rPr lang="ru-RU" sz="1700" i="1" dirty="0" err="1"/>
              <a:t>Вавиловское</a:t>
            </a:r>
            <a:r>
              <a:rPr lang="ru-RU" sz="1700" i="1" dirty="0"/>
              <a:t> общество генетиков и селекционеров», Санкт-Петербургской Международной </a:t>
            </a:r>
            <a:r>
              <a:rPr lang="ru-RU" sz="1700" i="1" dirty="0" smtClean="0"/>
              <a:t>Бизнес-Ассоциации и т.д.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900" dirty="0" smtClean="0"/>
              <a:t>2. Поступление предложений </a:t>
            </a:r>
            <a:r>
              <a:rPr lang="ru-RU" sz="1900" dirty="0"/>
              <a:t>по совершенствованию учебно-методической </a:t>
            </a:r>
            <a:r>
              <a:rPr lang="ru-RU" sz="1900" i="1" dirty="0"/>
              <a:t>документации СПбГУ в части формулировок компетенций по использованию программных продуктов и программного </a:t>
            </a:r>
            <a:r>
              <a:rPr lang="ru-RU" sz="1900" i="1" dirty="0" smtClean="0"/>
              <a:t>обеспечения</a:t>
            </a:r>
          </a:p>
          <a:p>
            <a:pPr marL="0" indent="0" algn="just">
              <a:buNone/>
            </a:pPr>
            <a:r>
              <a:rPr lang="ru-RU" sz="1700" i="1" dirty="0" smtClean="0"/>
              <a:t>Примеры: предложения от </a:t>
            </a:r>
            <a:r>
              <a:rPr lang="ru-RU" sz="1700" i="1" dirty="0"/>
              <a:t>ОАО «РЖД», Государственного музея истории </a:t>
            </a:r>
            <a:r>
              <a:rPr lang="ru-RU" sz="1700" i="1" dirty="0" smtClean="0"/>
              <a:t>религии, </a:t>
            </a:r>
            <a:r>
              <a:rPr lang="ru-RU" sz="1700" i="1" dirty="0"/>
              <a:t>Института аналитического приборостроения Российской академии наук, Адвокатской палаты Санкт-Петербурга и </a:t>
            </a:r>
            <a:r>
              <a:rPr lang="ru-RU" sz="1700" i="1" dirty="0" smtClean="0"/>
              <a:t>др</a:t>
            </a:r>
            <a:r>
              <a:rPr lang="ru-RU" sz="1700" i="1" dirty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27755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положительного опыта сотрудничества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7" y="1050161"/>
            <a:ext cx="11324493" cy="51060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i="1" dirty="0" smtClean="0"/>
              <a:t>3. </a:t>
            </a:r>
            <a:r>
              <a:rPr lang="ru-RU" sz="1900" i="1" dirty="0"/>
              <a:t>Совместная разработка и поддержка образовательных программ СПбГУ, в </a:t>
            </a:r>
            <a:r>
              <a:rPr lang="ru-RU" sz="1900" i="1" dirty="0" err="1"/>
              <a:t>т.ч</a:t>
            </a:r>
            <a:r>
              <a:rPr lang="ru-RU" sz="1900" i="1" dirty="0"/>
              <a:t>. по заказам, с ориентацией на целевую подготовку специалистов, востребованных на рынке труда в различных сферах профессиональной </a:t>
            </a:r>
            <a:r>
              <a:rPr lang="ru-RU" sz="1900" i="1" dirty="0" smtClean="0"/>
              <a:t>деятельности</a:t>
            </a:r>
            <a:endParaRPr lang="ru-RU" sz="1900" dirty="0" smtClean="0"/>
          </a:p>
          <a:p>
            <a:pPr marL="0" lvl="0" indent="0">
              <a:buNone/>
            </a:pPr>
            <a:r>
              <a:rPr lang="ru-RU" sz="1700" i="1" dirty="0" smtClean="0"/>
              <a:t>Примеры:</a:t>
            </a:r>
          </a:p>
          <a:p>
            <a:pPr lvl="0" algn="just"/>
            <a:r>
              <a:rPr lang="ru-RU" sz="1700" i="1" dirty="0"/>
              <a:t>О</a:t>
            </a:r>
            <a:r>
              <a:rPr lang="ru-RU" sz="1700" i="1" dirty="0" smtClean="0"/>
              <a:t>сновные образовательные программы магистратуры: «</a:t>
            </a:r>
            <a:r>
              <a:rPr lang="ru-RU" sz="1700" i="1" dirty="0" smtClean="0">
                <a:hlinkClick r:id="rId2"/>
              </a:rPr>
              <a:t>Глобальная коммуникация и международная журналистика» совместно со Свободным университетом Берлина</a:t>
            </a:r>
            <a:r>
              <a:rPr lang="ru-RU" sz="1700" i="1" dirty="0" smtClean="0"/>
              <a:t>, «Полярные и морские исследования» совместно с Гамбургским университетом;</a:t>
            </a:r>
            <a:endParaRPr lang="ru-RU" sz="1700" dirty="0" smtClean="0"/>
          </a:p>
          <a:p>
            <a:pPr lvl="0" algn="just"/>
            <a:r>
              <a:rPr lang="ru-RU" sz="1700" i="1" dirty="0"/>
              <a:t>Д</a:t>
            </a:r>
            <a:r>
              <a:rPr lang="ru-RU" sz="1700" i="1" dirty="0" smtClean="0"/>
              <a:t>ополнительные </a:t>
            </a:r>
            <a:r>
              <a:rPr lang="ru-RU" sz="1700" i="1" dirty="0"/>
              <a:t>образовательные программы по заказу: «Мастер делового администрирования – </a:t>
            </a:r>
            <a:r>
              <a:rPr lang="ru-RU" sz="1700" i="1" dirty="0" err="1"/>
              <a:t>Master</a:t>
            </a:r>
            <a:r>
              <a:rPr lang="ru-RU" sz="1700" i="1" dirty="0"/>
              <a:t> </a:t>
            </a:r>
            <a:r>
              <a:rPr lang="ru-RU" sz="1700" i="1" dirty="0" err="1"/>
              <a:t>of</a:t>
            </a:r>
            <a:r>
              <a:rPr lang="ru-RU" sz="1700" i="1" dirty="0"/>
              <a:t> </a:t>
            </a:r>
            <a:r>
              <a:rPr lang="ru-RU" sz="1700" i="1" dirty="0" err="1"/>
              <a:t>Business</a:t>
            </a:r>
            <a:r>
              <a:rPr lang="ru-RU" sz="1700" i="1" dirty="0"/>
              <a:t> </a:t>
            </a:r>
            <a:r>
              <a:rPr lang="ru-RU" sz="1700" i="1" dirty="0" err="1"/>
              <a:t>Administration</a:t>
            </a:r>
            <a:r>
              <a:rPr lang="ru-RU" sz="1700" i="1" dirty="0"/>
              <a:t>» для ОАО «НК «Роснефть», ОАО «РЖД», корпоративные программы для ОАО Банк ВТБ, ОАО «Ленэнерго» и др.</a:t>
            </a:r>
            <a:endParaRPr lang="ru-RU" sz="1700" dirty="0"/>
          </a:p>
          <a:p>
            <a:pPr lvl="0" algn="just"/>
            <a:r>
              <a:rPr lang="ru-RU" sz="1700" i="1" dirty="0"/>
              <a:t>П</a:t>
            </a:r>
            <a:r>
              <a:rPr lang="ru-RU" sz="1700" i="1" dirty="0" smtClean="0"/>
              <a:t>оддержка </a:t>
            </a:r>
            <a:r>
              <a:rPr lang="ru-RU" sz="1700" i="1" dirty="0"/>
              <a:t>международной магистерской программы "CORELIS - </a:t>
            </a:r>
            <a:r>
              <a:rPr lang="ru-RU" sz="1700" i="1" dirty="0" err="1"/>
              <a:t>Cold</a:t>
            </a:r>
            <a:r>
              <a:rPr lang="ru-RU" sz="1700" i="1" dirty="0"/>
              <a:t> </a:t>
            </a:r>
            <a:r>
              <a:rPr lang="ru-RU" sz="1700" i="1" dirty="0" err="1"/>
              <a:t>Regions</a:t>
            </a:r>
            <a:r>
              <a:rPr lang="ru-RU" sz="1700" i="1" dirty="0"/>
              <a:t> </a:t>
            </a:r>
            <a:r>
              <a:rPr lang="ru-RU" sz="1700" i="1" dirty="0" err="1"/>
              <a:t>Environmental</a:t>
            </a:r>
            <a:r>
              <a:rPr lang="ru-RU" sz="1700" i="1" dirty="0"/>
              <a:t> </a:t>
            </a:r>
            <a:r>
              <a:rPr lang="ru-RU" sz="1700" i="1" dirty="0" err="1"/>
              <a:t>Landscapes</a:t>
            </a:r>
            <a:r>
              <a:rPr lang="ru-RU" sz="1700" i="1" dirty="0"/>
              <a:t> </a:t>
            </a:r>
            <a:r>
              <a:rPr lang="ru-RU" sz="1700" i="1" dirty="0" err="1"/>
              <a:t>Integrated</a:t>
            </a:r>
            <a:r>
              <a:rPr lang="ru-RU" sz="1700" i="1" dirty="0"/>
              <a:t> </a:t>
            </a:r>
            <a:r>
              <a:rPr lang="ru-RU" sz="1700" i="1" dirty="0" err="1"/>
              <a:t>Science</a:t>
            </a:r>
            <a:r>
              <a:rPr lang="ru-RU" sz="1700" i="1" dirty="0"/>
              <a:t>" - "Комплексное изучение окружающей среды полярных регионов" со стороны ФГБУН Институт леса им. В.Н. Сукачева Сибирского отделения РАН</a:t>
            </a:r>
            <a:endParaRPr lang="ru-RU" sz="1700" dirty="0"/>
          </a:p>
          <a:p>
            <a:pPr marL="0" indent="0" algn="just">
              <a:buNone/>
            </a:pPr>
            <a:r>
              <a:rPr lang="ru-RU" sz="1900" i="1" dirty="0" smtClean="0"/>
              <a:t>4. </a:t>
            </a:r>
            <a:r>
              <a:rPr lang="ru-RU" sz="1900" i="1" dirty="0"/>
              <a:t>Поддержка работодателями образовательной, научной и иной деятельности в виде вложений в </a:t>
            </a:r>
            <a:r>
              <a:rPr lang="ru-RU" sz="1900" i="1" dirty="0" err="1"/>
              <a:t>эндаумент</a:t>
            </a:r>
            <a:r>
              <a:rPr lang="ru-RU" sz="1900" i="1" dirty="0"/>
              <a:t> фонд </a:t>
            </a:r>
            <a:r>
              <a:rPr lang="ru-RU" sz="1900" i="1" dirty="0" smtClean="0"/>
              <a:t>СПбГУ</a:t>
            </a:r>
          </a:p>
          <a:p>
            <a:pPr marL="0" indent="0">
              <a:buNone/>
            </a:pPr>
            <a:r>
              <a:rPr lang="ru-RU" sz="1700" i="1" dirty="0" smtClean="0"/>
              <a:t>Примеры:</a:t>
            </a:r>
            <a:r>
              <a:rPr lang="ru-RU" sz="1700" i="1" dirty="0"/>
              <a:t> </a:t>
            </a:r>
            <a:r>
              <a:rPr lang="ru-RU" sz="1700" i="1" dirty="0" smtClean="0">
                <a:hlinkClick r:id="rId3"/>
              </a:rPr>
              <a:t> ВТБ</a:t>
            </a:r>
            <a:r>
              <a:rPr lang="ru-RU" sz="1700" i="1" dirty="0"/>
              <a:t>, </a:t>
            </a:r>
            <a:r>
              <a:rPr lang="ru-RU" sz="1700" i="1" dirty="0">
                <a:hlinkClick r:id="rId4"/>
              </a:rPr>
              <a:t>Росбанк</a:t>
            </a:r>
            <a:r>
              <a:rPr lang="ru-RU" sz="1700" i="1" dirty="0"/>
              <a:t>, </a:t>
            </a:r>
            <a:r>
              <a:rPr lang="ru-RU" sz="1700" i="1" dirty="0">
                <a:hlinkClick r:id="rId5"/>
              </a:rPr>
              <a:t>Северсталь</a:t>
            </a:r>
            <a:r>
              <a:rPr lang="ru-RU" sz="1700" i="1" dirty="0"/>
              <a:t>, </a:t>
            </a:r>
            <a:r>
              <a:rPr lang="ru-RU" sz="1700" i="1" dirty="0" err="1"/>
              <a:t>Росинжиниринг</a:t>
            </a:r>
            <a:r>
              <a:rPr lang="ru-RU" sz="1700" i="1" dirty="0"/>
              <a:t>, </a:t>
            </a:r>
            <a:r>
              <a:rPr lang="ru-RU" sz="1700" i="1" dirty="0">
                <a:hlinkClick r:id="rId6"/>
              </a:rPr>
              <a:t>ЗАО «ДЖ.Т.И. по Маркетингу и Продажам»</a:t>
            </a:r>
            <a:r>
              <a:rPr lang="ru-RU" sz="1700" i="1" dirty="0"/>
              <a:t>, </a:t>
            </a:r>
            <a:r>
              <a:rPr lang="ru-RU" sz="1700" i="1" dirty="0">
                <a:hlinkClick r:id="rId7"/>
              </a:rPr>
              <a:t>ОАО «Нефтяная компания «Роснефть»</a:t>
            </a:r>
            <a:r>
              <a:rPr lang="ru-RU" sz="1700" i="1" dirty="0"/>
              <a:t> и др</a:t>
            </a:r>
            <a:r>
              <a:rPr lang="ru-RU" sz="1700" i="1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879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5514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f99cf4e3666c29a7a57942f3abc785e3927af"/>
  <p:tag name="ISPRING_RESOURCE_PATHS_HASH_PRESENTER" val="340d8ad75ac8a70e85b3443688678fe817dd9"/>
</p:tagLst>
</file>

<file path=ppt/theme/theme1.xml><?xml version="1.0" encoding="utf-8"?>
<a:theme xmlns:a="http://schemas.openxmlformats.org/drawingml/2006/main" name="Специальное оформление">
  <a:themeElements>
    <a:clrScheme name="СПБГУ 2015 ЭОР">
      <a:dk1>
        <a:srgbClr val="4E4C4D"/>
      </a:dk1>
      <a:lt1>
        <a:srgbClr val="FFFFFF"/>
      </a:lt1>
      <a:dk2>
        <a:srgbClr val="171717"/>
      </a:dk2>
      <a:lt2>
        <a:srgbClr val="FFFFFF"/>
      </a:lt2>
      <a:accent1>
        <a:srgbClr val="AA1E1E"/>
      </a:accent1>
      <a:accent2>
        <a:srgbClr val="E75E27"/>
      </a:accent2>
      <a:accent3>
        <a:srgbClr val="3C5A69"/>
      </a:accent3>
      <a:accent4>
        <a:srgbClr val="AA5106"/>
      </a:accent4>
      <a:accent5>
        <a:srgbClr val="FFC000"/>
      </a:accent5>
      <a:accent6>
        <a:srgbClr val="A5A5A5"/>
      </a:accent6>
      <a:hlink>
        <a:srgbClr val="E36C09"/>
      </a:hlink>
      <a:folHlink>
        <a:srgbClr val="F8A560"/>
      </a:folHlink>
    </a:clrScheme>
    <a:fontScheme name="СПБГУ ОФИЦИАЛЬНАЯ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ПБГУ 2015 официальная" id="{A2307C1A-65FC-4DF7-B699-6A38A31D2B8D}" vid="{AB2858DA-40D0-4022-8F9C-95BF7FE6A0D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СПБГУ 2015 официальная</Template>
  <TotalTime>1342</TotalTime>
  <Words>486</Words>
  <Application>Microsoft Office PowerPoint</Application>
  <PresentationFormat>Произвольный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Myriad Pro</vt:lpstr>
      <vt:lpstr>Calibri</vt:lpstr>
      <vt:lpstr>Специальное оформление</vt:lpstr>
      <vt:lpstr>Повышение качества образования и профессиональной подготовки выпускников СПбГУ</vt:lpstr>
      <vt:lpstr>Слайд 2</vt:lpstr>
      <vt:lpstr>Способы оценки и контроля качества образования и профессиональной подготовки</vt:lpstr>
      <vt:lpstr>Примеры положительного опыта сотрудничества</vt:lpstr>
      <vt:lpstr>Примеры положительного опыта сотрудничества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ИГА в 2015 году</dc:title>
  <dc:creator>ACe</dc:creator>
  <cp:lastModifiedBy>user</cp:lastModifiedBy>
  <cp:revision>246</cp:revision>
  <cp:lastPrinted>2015-12-09T14:24:55Z</cp:lastPrinted>
  <dcterms:created xsi:type="dcterms:W3CDTF">2015-09-15T08:54:13Z</dcterms:created>
  <dcterms:modified xsi:type="dcterms:W3CDTF">2015-12-09T14:42:44Z</dcterms:modified>
</cp:coreProperties>
</file>