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79" r:id="rId3"/>
    <p:sldId id="266" r:id="rId4"/>
    <p:sldId id="277" r:id="rId5"/>
    <p:sldId id="278" r:id="rId6"/>
    <p:sldId id="282" r:id="rId7"/>
    <p:sldId id="263" r:id="rId8"/>
    <p:sldId id="276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3D48B-9FE3-4977-9AA7-CBCD30C49D4F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49235-446F-4015-9D09-8CDFA309D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9235-446F-4015-9D09-8CDFA309D6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9235-446F-4015-9D09-8CDFA309D6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150E-DC22-4A3A-A084-78E71794B31D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27B8-E672-45BD-8548-179BD969A450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2B8C-C4B6-4D7F-9B2F-DBCE90FB191D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D690-1317-450A-9C50-FD9DE2E81773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DBF-9F3B-4ECC-864E-4469994B935E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521A-894B-4817-8A05-1B3899491FDB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6FF-CA4C-421A-89AC-CC033D1406B1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1275-73B1-49E4-8C93-F8A59FAE4766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A070-3EC2-410B-83F8-CDAA7054DE3D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C14E-6515-42A1-9534-9FA79958AEE1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314-352A-4B4E-98EF-232016F1E734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18C4D-D56C-4AB8-895F-2FDF56303CCD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74E8-EE20-4B6A-8CF9-7038C3DA8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и задачи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Комиссии РСПП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агропромышленному комплексу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Комиссия РСПП по агропромышленному комплексу начинает работу в обновленном составе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520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агропромышленного комплекса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совершенствование агропродовольственной политики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конкурентоспособности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отечественной аграрной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844824"/>
            <a:ext cx="8229600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цель Комиссии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 достижению российским АПК мирового уровня развития, путем выработки предложений и рекомендаций законодательной и исполнительной власти по следующим вопросам: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00100" y="1285860"/>
            <a:ext cx="2136777" cy="985259"/>
            <a:chOff x="1524581" y="144018"/>
            <a:chExt cx="2136777" cy="98525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524581" y="144018"/>
              <a:ext cx="2136777" cy="9852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553438" y="172875"/>
              <a:ext cx="2079063" cy="92754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>
                  <a:latin typeface="Times New Roman" pitchFamily="18" charset="0"/>
                  <a:cs typeface="Times New Roman" pitchFamily="18" charset="0"/>
                </a:rPr>
                <a:t>Экономическая сфера</a:t>
              </a:r>
              <a:endParaRPr lang="ru-RU" sz="2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036218" y="1268760"/>
            <a:ext cx="3607748" cy="1016648"/>
            <a:chOff x="4928704" y="135482"/>
            <a:chExt cx="2488110" cy="101664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928704" y="135482"/>
              <a:ext cx="2488110" cy="101664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958481" y="165259"/>
              <a:ext cx="2428556" cy="95709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>
                  <a:latin typeface="Times New Roman" pitchFamily="18" charset="0"/>
                  <a:cs typeface="Times New Roman" pitchFamily="18" charset="0"/>
                </a:rPr>
                <a:t>Социально- политическая сфера</a:t>
              </a:r>
              <a:endParaRPr lang="ru-RU" sz="21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71600" y="620688"/>
            <a:ext cx="7704856" cy="5386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сельского хозяйства для России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14348" y="3071810"/>
            <a:ext cx="2786082" cy="884823"/>
            <a:chOff x="593542" y="2065777"/>
            <a:chExt cx="1474705" cy="88482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just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Сельское хозяйство – потребитель продукции многих других отраслей промышленности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358082" y="3071810"/>
            <a:ext cx="1643074" cy="956261"/>
            <a:chOff x="736418" y="2065777"/>
            <a:chExt cx="1474705" cy="95626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36418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736418" y="2137215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Продовольственная безопасность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14348" y="4071942"/>
            <a:ext cx="2786082" cy="504056"/>
            <a:chOff x="593542" y="2065777"/>
            <a:chExt cx="1474705" cy="88482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Экспортный потенциал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14348" y="4714884"/>
            <a:ext cx="2786082" cy="504056"/>
            <a:chOff x="593542" y="2065777"/>
            <a:chExt cx="1474705" cy="884823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Налоги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Стрелка вниз 27"/>
          <p:cNvSpPr/>
          <p:nvPr/>
        </p:nvSpPr>
        <p:spPr>
          <a:xfrm>
            <a:off x="1857356" y="2357430"/>
            <a:ext cx="341661" cy="647147"/>
          </a:xfrm>
          <a:prstGeom prst="downArrow">
            <a:avLst>
              <a:gd name="adj1" fmla="val 50000"/>
              <a:gd name="adj2" fmla="val 5317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9511836">
            <a:off x="7496716" y="2388105"/>
            <a:ext cx="288032" cy="576064"/>
          </a:xfrm>
          <a:prstGeom prst="downArrow">
            <a:avLst>
              <a:gd name="adj1" fmla="val 50000"/>
              <a:gd name="adj2" fmla="val 5317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6116338" y="2402600"/>
            <a:ext cx="288032" cy="576064"/>
          </a:xfrm>
          <a:prstGeom prst="downArrow">
            <a:avLst>
              <a:gd name="adj1" fmla="val 50000"/>
              <a:gd name="adj2" fmla="val 5317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5143504" y="3071810"/>
            <a:ext cx="2000263" cy="504056"/>
            <a:chOff x="593542" y="2065777"/>
            <a:chExt cx="1474705" cy="884823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Занятость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143504" y="3643314"/>
            <a:ext cx="2000264" cy="504056"/>
            <a:chOff x="593542" y="2065777"/>
            <a:chExt cx="1474705" cy="884823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Демография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143504" y="4286256"/>
            <a:ext cx="2000263" cy="504056"/>
            <a:chOff x="593542" y="2065777"/>
            <a:chExt cx="1474705" cy="884823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Экология и ресурсосбережение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143504" y="4929198"/>
            <a:ext cx="2051814" cy="504056"/>
            <a:chOff x="593542" y="2065777"/>
            <a:chExt cx="1474705" cy="884823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593542" y="2065777"/>
              <a:ext cx="1474705" cy="884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Сохранение культурно-исторических ценностей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0" name="Picture 2" descr="http://novos.mk.ru/upload/iblock_mk/475/e7/c7/cb/DETAIL_PICTURE_52342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077" y="5661248"/>
            <a:ext cx="1624875" cy="1038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http://agrivolga.ru/upload/image/img_96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5661248"/>
            <a:ext cx="1584176" cy="1056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6" name="Рисунок 45" descr="DSC_0090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804248" y="5661248"/>
            <a:ext cx="1702189" cy="1038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4" name="Picture 6" descr="http://gdb.rferl.org/7F6B35A6-EBA7-46BE-8094-FCB83CF019C5_mw1024_n_s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3" y="5661248"/>
            <a:ext cx="1440159" cy="10386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>
          <a:xfrm>
            <a:off x="6686872" y="6356350"/>
            <a:ext cx="2133600" cy="365125"/>
          </a:xfrm>
        </p:spPr>
        <p:txBody>
          <a:bodyPr/>
          <a:lstStyle/>
          <a:p>
            <a:fld id="{1B5C74E8-EE20-4B6A-8CF9-7038C3DA8A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Конкурентные преимущества российского АПК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Большие площади сельскохозяйственных земель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Большое количество водных ресурсов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Наличие возможности производства экологически чистых продуктов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Минимальное использование ГМО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«Химическая чистота земель» (ввиду многолетнего неприменения удобрений и средств защиты)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Эффект дна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53589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Конкурентные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недостатки российского АПК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36712"/>
            <a:ext cx="8501122" cy="55446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Отсутствие последовательной системы государственной поддержки аграрного производства и недостаточное бюджетное финансирование АПК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Низкая эффективность государственной поддержки (отсутствие скрытой поддержки)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Труднодоступность кредитных ресурсов и долговая  нагрузка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Высокая зависимость от природно-климатических условий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Недостаточность контроля со стороны государства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Монополизм предприятий перерабатывающей промышленности и торговли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Отсутствие логистических цепочек от поля до прилавка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Слабое развитие производственной и сопутствующей инфраструктуры АПК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Недостаток научно-исследовательских разработок в сельском хозяйстве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Фальсификат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Высокая доля импорта</a:t>
            </a:r>
          </a:p>
          <a:p>
            <a:pPr algn="just">
              <a:buNone/>
            </a:pPr>
            <a:endParaRPr lang="ru-RU" sz="19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 достижения конкурентоспособности</a:t>
            </a:r>
            <a:b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9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92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объемов скрытой поддержки сельского хозяйства до уровня основных конкурентов (США и ЕС)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правовой среды существования сельского хозяйства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Усиление контроля со стороны государства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агропромышленного комплекса квалифицированными кадрами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Поддержка и развитие сельскохозяйственной науки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Популяризация и улучшение имиджа отрасли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cs406619.userapi.com/v406619227/1418/9oXTwjVQzT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4008" y="1158363"/>
            <a:ext cx="3899599" cy="24146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28596" y="357166"/>
            <a:ext cx="8215370" cy="5386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работы  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357158" y="1285860"/>
            <a:ext cx="443270" cy="432048"/>
          </a:xfrm>
          <a:prstGeom prst="ellipse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285720" y="2786058"/>
            <a:ext cx="443270" cy="432048"/>
          </a:xfrm>
          <a:prstGeom prst="ellipse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4644008" y="4005064"/>
            <a:ext cx="443270" cy="432048"/>
          </a:xfrm>
          <a:prstGeom prst="ellipse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4572000" y="5143512"/>
            <a:ext cx="443270" cy="432048"/>
          </a:xfrm>
          <a:prstGeom prst="ellipse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1196752"/>
            <a:ext cx="3530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Комиссия РСПП по АПК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намерена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рассматривать агропромышленный комплекс России не как совокупность отраслей, а как единую корпорацию, которой необходимо выжить в жесткой конкурентной среде.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86058"/>
            <a:ext cx="3530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 Комиссии по лоббированию отраслевых интересов необходимо направить на развитие агропромышленного комплекса в целом.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3929066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рамках комиссии необходима дискуссия для выявления сильных и слабых сторон отрасли, консолидация усилий.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507207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комиссии должна быть направлена на все государственные институты, от которых зависит агропромышленный комплекс нашей страны.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vidomosti-ua.com/photo/original-132446054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4326992"/>
            <a:ext cx="3711926" cy="2227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82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Алгоритм работы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7" y="857232"/>
          <a:ext cx="8501123" cy="570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072"/>
                <a:gridCol w="2361439"/>
                <a:gridCol w="3512612"/>
              </a:tblGrid>
              <a:tr h="717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конкурентных преимуществ, их фиксация, защита и поддержка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 конкурентных недостатков и минимизация их влияния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мер по учету и устранению недостатков Государственных программ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22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Дискуссия по поиску конкурентных преимуществ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Дискуссия по поиску конкурентных недостатков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недостатков реализации Приоритетного национального проекта «Развитие АПК» и Государственной программы развития сельского хозяйства и регулирования рынков сельскохозяйственной продукции, сырья и продовольствия на 2008-2012 годы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885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конкурентных преимуществ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конкурентных недостатков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Инициализация проекта закона о защите и поддержке конкурентных преимуществ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Инициализация проекта закона о минимизации конкурентных недостатков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прогнозируемых недостатков при реализации Государственной программы развития сельского хозяйства и регулирования рынков сельскохозяйственной продукции, сырья и продовольствия на 2013-2020 годы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58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поддержка конкурентных преимуществ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поддержка минимизации влияния конкурентных недостатков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13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Законодательные процедуры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Законодательные процедуры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плана мер по устранению существующих и прогнозируемых недостатков Государственных программ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58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Контроль, осуществляемый государством за исполнением законов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Контроль, осуществляемый государством за исполнением законов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B5C74E8-EE20-4B6A-8CF9-7038C3DA8A83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Комиссии в настоящий момент: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Содействие обеспечению своевременного финансирования сельхозпроизводителей из средств федерального бюджета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Инициирование информационно-рекламной программы, направленной на стимулирование спроса на продукцию российского АПК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Приведение наименования Комиссии 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соответствие с основными направлениями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исполнения программ поддержки АПК и оперативная выработка рекомендаций</a:t>
            </a:r>
          </a:p>
          <a:p>
            <a:pPr>
              <a:buFont typeface="Wingdings" pitchFamily="2" charset="2"/>
              <a:buChar char="Ø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4E8-EE20-4B6A-8CF9-7038C3DA8A83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1067</TotalTime>
  <Words>513</Words>
  <Application>Microsoft Office PowerPoint</Application>
  <PresentationFormat>Экран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Цели и задачи  Комиссии РСПП  по агропромышленному комплексу</vt:lpstr>
      <vt:lpstr>Комиссия РСПП по агропромышленному комплексу начинает работу в обновленном составе</vt:lpstr>
      <vt:lpstr>Слайд 3</vt:lpstr>
      <vt:lpstr>Конкурентные преимущества российского АПК</vt:lpstr>
      <vt:lpstr>Конкурентные недостатки российского АПК</vt:lpstr>
      <vt:lpstr> Пути достижения конкурентоспособности </vt:lpstr>
      <vt:lpstr>Слайд 7</vt:lpstr>
      <vt:lpstr>Алгоритм работы</vt:lpstr>
      <vt:lpstr>Задачи Комиссии в настоящий момент:</vt:lpstr>
    </vt:vector>
  </TitlesOfParts>
  <Company>Aktiv+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заседанию комиссии РСПП по агропромышленному комплексу</dc:title>
  <dc:creator>TelyashevAV</dc:creator>
  <cp:lastModifiedBy>DemyanenkoVL</cp:lastModifiedBy>
  <cp:revision>150</cp:revision>
  <dcterms:created xsi:type="dcterms:W3CDTF">2013-03-05T12:17:52Z</dcterms:created>
  <dcterms:modified xsi:type="dcterms:W3CDTF">2013-03-13T12:11:29Z</dcterms:modified>
</cp:coreProperties>
</file>