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56003" autoAdjust="0"/>
  </p:normalViewPr>
  <p:slideViewPr>
    <p:cSldViewPr snapToGrid="0">
      <p:cViewPr varScale="1">
        <p:scale>
          <a:sx n="50" d="100"/>
          <a:sy n="50" d="100"/>
        </p:scale>
        <p:origin x="1650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547" y="-4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EE81B-0379-444E-9CE0-C1D166248000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36CCD-8E71-4FD1-88F7-9CB447769D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15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36CCD-8E71-4FD1-88F7-9CB447769DC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9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Кратко что такое </a:t>
            </a:r>
            <a:r>
              <a:rPr lang="en-US" dirty="0" err="1"/>
              <a:t>IIoT</a:t>
            </a:r>
            <a:r>
              <a:rPr lang="ru-RU" dirty="0"/>
              <a:t> можно сформулировать в виде трех основных компонентов.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36CCD-8E71-4FD1-88F7-9CB447769DC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958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/>
              <a:t>Построение единого инф. пространства распадается на две составные части: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dirty="0"/>
              <a:t>ЕИП собственно предприятия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ru-RU" dirty="0"/>
              <a:t>ЕИП, охватывающее взаимодействие между предприятиями. </a:t>
            </a:r>
          </a:p>
          <a:p>
            <a:pPr marL="0" indent="0">
              <a:buNone/>
            </a:pPr>
            <a:r>
              <a:rPr lang="ru-RU" dirty="0"/>
              <a:t>Что касается первого компонента, то его реализация, с технической </a:t>
            </a:r>
            <a:r>
              <a:rPr lang="ru-RU" dirty="0" err="1"/>
              <a:t>т.з</a:t>
            </a:r>
            <a:r>
              <a:rPr lang="ru-RU" dirty="0"/>
              <a:t>. не представляет особых проблем. Основной вопрос здесь платформа и техническое оснащение. С </a:t>
            </a:r>
            <a:r>
              <a:rPr lang="ru-RU" dirty="0" err="1"/>
              <a:t>т.з</a:t>
            </a:r>
            <a:r>
              <a:rPr lang="ru-RU" dirty="0"/>
              <a:t>. платформы – она, как правило специфична для каждого предприятия и вариантов ее выбора на текущий момент предостаточно. Это и </a:t>
            </a:r>
            <a:r>
              <a:rPr lang="en-US" dirty="0" err="1"/>
              <a:t>WinCC</a:t>
            </a:r>
            <a:r>
              <a:rPr lang="en-US" dirty="0"/>
              <a:t> OA </a:t>
            </a:r>
            <a:r>
              <a:rPr lang="ru-RU" dirty="0"/>
              <a:t>и </a:t>
            </a:r>
            <a:r>
              <a:rPr lang="en-US" dirty="0"/>
              <a:t>WW</a:t>
            </a:r>
            <a:r>
              <a:rPr lang="ru-RU" dirty="0"/>
              <a:t> и </a:t>
            </a:r>
            <a:r>
              <a:rPr lang="en-US" dirty="0"/>
              <a:t>MS </a:t>
            </a:r>
            <a:r>
              <a:rPr lang="ru-RU" dirty="0"/>
              <a:t>и </a:t>
            </a:r>
            <a:r>
              <a:rPr lang="en-US" dirty="0"/>
              <a:t>Oracle </a:t>
            </a:r>
            <a:r>
              <a:rPr lang="ru-RU" dirty="0"/>
              <a:t>и</a:t>
            </a:r>
            <a:r>
              <a:rPr lang="en-US" dirty="0"/>
              <a:t> SAP </a:t>
            </a:r>
            <a:r>
              <a:rPr lang="ru-RU" dirty="0"/>
              <a:t>и ряд  российских компаний. Вопрос же способа получения первичных данных – вопрос технической политики, возможности технической реализации, денежный и экономический.</a:t>
            </a:r>
          </a:p>
          <a:p>
            <a:pPr marL="0" indent="0">
              <a:buNone/>
            </a:pPr>
            <a:r>
              <a:rPr lang="ru-RU" dirty="0"/>
              <a:t>Со вторым вопрос сложнее и это одно из направлений, которое можно попробовать решить в рамках работы рабочей группы и это я хотел бы обсудить на текущем совещании.</a:t>
            </a:r>
          </a:p>
          <a:p>
            <a:pPr marL="0" indent="0">
              <a:buNone/>
            </a:pPr>
            <a:r>
              <a:rPr lang="ru-RU" dirty="0"/>
              <a:t>Речь идет об организации обмена информацией о продукции между поставщиком и покупателем в цифровом виде, т.н. электронном паспорте продукции. На текущий момент есть возможность реализации электронного документооборота юридически значимых документов (с-ф, накладная и др.). Почему бы не проработать и не вменить в обязанность предоставлять в цифровом виде паспорт изделия (сертификат качества). Тем самым возможно существенно снизить человеческий фактор при получении первичных данных, реализовывать задачи управления технологией и качеством производства (пример про ЖРС).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2. Вторая задача, за которую, на мой взгляд, можно взяться – это взаимодействие с «обеспечивающими» отраслями. Поясню на примере (пример по </a:t>
            </a:r>
            <a:r>
              <a:rPr lang="en-US" dirty="0"/>
              <a:t>RFID</a:t>
            </a:r>
            <a:r>
              <a:rPr lang="ru-RU" dirty="0"/>
              <a:t> РЖД).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 Третий компонент – нет вопросов и он тесно связан с выбором платформы.</a:t>
            </a:r>
          </a:p>
          <a:p>
            <a:pPr marL="0" indent="0">
              <a:buNone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4. На мой взгляд, наибольший интерес представляет четвертая группа задач. Первые три задачи решают вопросы сбора и отображения, а далее встает главный вопрос – что делать с этими данными? Довольно объемная тема, которая распадается целый ряд подзадач таких, как: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Решение задач модельной поддержки принятия решений, оптимизации производственного процесса и фин. хоз. деятельности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Экспертные системы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Системы на базе машинного обучения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Предиктивная аналитика в различных областях деятельности предприятия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Работа с большими данными для решения задач управления технологией и качеством и планированием производства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«Машинное зрение»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Роботизация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И </a:t>
            </a:r>
            <a:r>
              <a:rPr lang="ru-RU" dirty="0" err="1"/>
              <a:t>т.д</a:t>
            </a: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Проблем, которые на сегодняшний день мешают прорыву в использовании данного круга задач несколько: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Недостаточное количество и глубина имеющихся первичных данных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Качество входных данных и, как следствие, некорректность работы моделей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Как следствие, недоверие персонала к подобного рода системам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Неумение персонала работать с информацией, предоставляемой подобного рода системами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Недостаточная техническая проработка вопросов (идея классная, система работает на полигоне, но не работает «в поле»)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/>
              <a:t>И т.д.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Как следствие данных проблем – предприятия неохотно идут в подобного рода проекты без предварительного знакомства с существующими реализациями.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r>
              <a:rPr lang="ru-RU" dirty="0"/>
              <a:t>Какие направления работы видятся здесь: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Проведение семинаров в рамках РСПП с демонстрацией и обсуждением реализованных проектов в области </a:t>
            </a:r>
            <a:r>
              <a:rPr lang="en-US" dirty="0" err="1"/>
              <a:t>IIoT</a:t>
            </a:r>
            <a:endParaRPr lang="ru-RU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Анализ предлагаемых решений в области </a:t>
            </a:r>
            <a:r>
              <a:rPr lang="en-US" dirty="0" err="1"/>
              <a:t>IIoT</a:t>
            </a:r>
            <a:r>
              <a:rPr lang="en-US" dirty="0"/>
              <a:t> </a:t>
            </a:r>
            <a:r>
              <a:rPr lang="ru-RU" dirty="0"/>
              <a:t>на предмет возможности реализации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dirty="0"/>
              <a:t>Реализация «пилотных проектов» в области </a:t>
            </a:r>
            <a:r>
              <a:rPr lang="en-US" dirty="0" err="1"/>
              <a:t>IIoT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36CCD-8E71-4FD1-88F7-9CB447769DC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862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36CCD-8E71-4FD1-88F7-9CB447769DC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95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36CCD-8E71-4FD1-88F7-9CB447769DC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88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3200" dirty="0"/>
              <a:t>Основные направления деятельности рабочей группы по </a:t>
            </a:r>
            <a:r>
              <a:rPr lang="en-US" sz="3200" dirty="0" err="1"/>
              <a:t>IIoT</a:t>
            </a:r>
            <a:r>
              <a:rPr lang="en-US" sz="3200" dirty="0"/>
              <a:t> </a:t>
            </a:r>
            <a:r>
              <a:rPr lang="ru-RU" sz="3200" dirty="0"/>
              <a:t>подкомитета по цифровой экономике и инновациям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26.01.2018 г.</a:t>
            </a:r>
          </a:p>
        </p:txBody>
      </p:sp>
    </p:spTree>
    <p:extLst>
      <p:ext uri="{BB962C8B-B14F-4D97-AF65-F5344CB8AC3E}">
        <p14:creationId xmlns:p14="http://schemas.microsoft.com/office/powerpoint/2010/main" val="175175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075"/>
          </a:xfrm>
        </p:spPr>
        <p:txBody>
          <a:bodyPr/>
          <a:lstStyle/>
          <a:p>
            <a:r>
              <a:rPr lang="ru-RU" dirty="0"/>
              <a:t>Что такое </a:t>
            </a:r>
            <a:r>
              <a:rPr lang="ru-RU" dirty="0" err="1"/>
              <a:t>IIoT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4631"/>
            <a:ext cx="8596668" cy="4626731"/>
          </a:xfrm>
        </p:spPr>
        <p:txBody>
          <a:bodyPr/>
          <a:lstStyle/>
          <a:p>
            <a:pPr lvl="0"/>
            <a:r>
              <a:rPr lang="ru-RU" dirty="0"/>
              <a:t>Сбор, первичная обработка и хранение данных</a:t>
            </a:r>
          </a:p>
          <a:p>
            <a:pPr lvl="0"/>
            <a:r>
              <a:rPr lang="ru-RU" dirty="0"/>
              <a:t>Визуализация</a:t>
            </a:r>
          </a:p>
          <a:p>
            <a:pPr lvl="0"/>
            <a:r>
              <a:rPr lang="ru-RU" dirty="0"/>
              <a:t>Решение аналитических задач, задач по моделированию и оптимизации производства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08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2833"/>
          </a:xfrm>
        </p:spPr>
        <p:txBody>
          <a:bodyPr/>
          <a:lstStyle/>
          <a:p>
            <a:r>
              <a:rPr lang="ru-RU" dirty="0"/>
              <a:t>Основные задачи </a:t>
            </a:r>
            <a:r>
              <a:rPr lang="en-US" dirty="0" err="1"/>
              <a:t>IIoT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3873"/>
            <a:ext cx="8596668" cy="4637489"/>
          </a:xfrm>
        </p:spPr>
        <p:txBody>
          <a:bodyPr/>
          <a:lstStyle/>
          <a:p>
            <a:pPr lvl="0"/>
            <a:r>
              <a:rPr lang="ru-RU" dirty="0"/>
              <a:t>Построение единого информационного пространства</a:t>
            </a:r>
          </a:p>
          <a:p>
            <a:pPr lvl="0"/>
            <a:r>
              <a:rPr lang="ru-RU" dirty="0"/>
              <a:t>Снижение человеческого фактора при получении первичных данных</a:t>
            </a:r>
          </a:p>
          <a:p>
            <a:pPr lvl="0"/>
            <a:r>
              <a:rPr lang="ru-RU" dirty="0"/>
              <a:t>Визуализация и контроль на различных стадиях производственных процессов</a:t>
            </a:r>
          </a:p>
          <a:p>
            <a:pPr lvl="0"/>
            <a:r>
              <a:rPr lang="ru-RU" dirty="0"/>
              <a:t>Использование данных для решения задач оптимизации, моделирования в управлении производственными процессами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84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8287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направления деятельности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93115"/>
            <a:ext cx="8596668" cy="4648247"/>
          </a:xfrm>
        </p:spPr>
        <p:txBody>
          <a:bodyPr/>
          <a:lstStyle/>
          <a:p>
            <a:pPr lvl="0"/>
            <a:r>
              <a:rPr lang="ru-RU" dirty="0"/>
              <a:t>Обмен информацией о состоянии и решаемых задачах в области </a:t>
            </a:r>
            <a:r>
              <a:rPr lang="en-US" dirty="0" err="1"/>
              <a:t>IIoT</a:t>
            </a:r>
            <a:r>
              <a:rPr lang="ru-RU" dirty="0"/>
              <a:t> на предприятиях отрасли.</a:t>
            </a:r>
          </a:p>
          <a:p>
            <a:pPr lvl="0"/>
            <a:r>
              <a:rPr lang="ru-RU" dirty="0"/>
              <a:t>Изучение потребности предприятий металлургической отрасли в области </a:t>
            </a:r>
            <a:r>
              <a:rPr lang="en-US" dirty="0" err="1"/>
              <a:t>IIoT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Проработка вопросов организации единого информационного пространства для обмена ключевой информацией между предприятиями.</a:t>
            </a:r>
          </a:p>
          <a:p>
            <a:pPr lvl="0"/>
            <a:r>
              <a:rPr lang="ru-RU" dirty="0"/>
              <a:t>Проведение семинаров, круглых столов с представителями предприятий отрасли с обсуждением и демонстрацией реализованных проектов с использованием компонентов </a:t>
            </a:r>
            <a:r>
              <a:rPr lang="en-US" dirty="0" err="1"/>
              <a:t>IIoT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Реализация пилотных проектов по апробации решений в области </a:t>
            </a:r>
            <a:r>
              <a:rPr lang="en-US" dirty="0" err="1"/>
              <a:t>IIoT</a:t>
            </a:r>
            <a:r>
              <a:rPr lang="ru-RU" dirty="0"/>
              <a:t> на промышленных предприятиях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51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"/>
            <a:ext cx="8596668" cy="611393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Перечень мероприятий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530018CC-6B07-4704-B0CD-D486AFDCC9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386297"/>
              </p:ext>
            </p:extLst>
          </p:nvPr>
        </p:nvGraphicFramePr>
        <p:xfrm>
          <a:off x="677334" y="672352"/>
          <a:ext cx="9800614" cy="5699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835">
                  <a:extLst>
                    <a:ext uri="{9D8B030D-6E8A-4147-A177-3AD203B41FA5}">
                      <a16:colId xmlns:a16="http://schemas.microsoft.com/office/drawing/2014/main" val="45589512"/>
                    </a:ext>
                  </a:extLst>
                </a:gridCol>
                <a:gridCol w="6539907">
                  <a:extLst>
                    <a:ext uri="{9D8B030D-6E8A-4147-A177-3AD203B41FA5}">
                      <a16:colId xmlns:a16="http://schemas.microsoft.com/office/drawing/2014/main" val="524415026"/>
                    </a:ext>
                  </a:extLst>
                </a:gridCol>
                <a:gridCol w="1268346">
                  <a:extLst>
                    <a:ext uri="{9D8B030D-6E8A-4147-A177-3AD203B41FA5}">
                      <a16:colId xmlns:a16="http://schemas.microsoft.com/office/drawing/2014/main" val="1781325461"/>
                    </a:ext>
                  </a:extLst>
                </a:gridCol>
                <a:gridCol w="1466526">
                  <a:extLst>
                    <a:ext uri="{9D8B030D-6E8A-4147-A177-3AD203B41FA5}">
                      <a16:colId xmlns:a16="http://schemas.microsoft.com/office/drawing/2014/main" val="3330863253"/>
                    </a:ext>
                  </a:extLst>
                </a:gridCol>
              </a:tblGrid>
              <a:tr h="50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Мероприятие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Примечание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extLst>
                  <a:ext uri="{0D108BD9-81ED-4DB2-BD59-A6C34878D82A}">
                    <a16:rowId xmlns:a16="http://schemas.microsoft.com/office/drawing/2014/main" val="4119798695"/>
                  </a:ext>
                </a:extLst>
              </a:tr>
              <a:tr h="504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Проработка вопроса привлечения к участию в работе подкомитета по цифровой экономике коллег с промышленных предприятий.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extLst>
                  <a:ext uri="{0D108BD9-81ED-4DB2-BD59-A6C34878D82A}">
                    <a16:rowId xmlns:a16="http://schemas.microsoft.com/office/drawing/2014/main" val="3939016526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запроса на участие в работе подкомитета.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extLst>
                  <a:ext uri="{0D108BD9-81ED-4DB2-BD59-A6C34878D82A}">
                    <a16:rowId xmlns:a16="http://schemas.microsoft.com/office/drawing/2014/main" val="2347069991"/>
                  </a:ext>
                </a:extLst>
              </a:tr>
              <a:tr h="449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Изучение интересующих вопросов, проработка и согласование формы работы.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Февраль-март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extLst>
                  <a:ext uri="{0D108BD9-81ED-4DB2-BD59-A6C34878D82A}">
                    <a16:rowId xmlns:a16="http://schemas.microsoft.com/office/drawing/2014/main" val="3997682121"/>
                  </a:ext>
                </a:extLst>
              </a:tr>
              <a:tr h="252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Разработка и согласование совместных мероприятий.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Март-май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extLst>
                  <a:ext uri="{0D108BD9-81ED-4DB2-BD59-A6C34878D82A}">
                    <a16:rowId xmlns:a16="http://schemas.microsoft.com/office/drawing/2014/main" val="2985053024"/>
                  </a:ext>
                </a:extLst>
              </a:tr>
              <a:tr h="50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Проработка проведения «пилотных» проектов для опробования решений по </a:t>
                      </a:r>
                      <a:r>
                        <a:rPr lang="ru-RU" sz="1200" dirty="0" err="1">
                          <a:effectLst/>
                        </a:rPr>
                        <a:t>IIoT</a:t>
                      </a:r>
                      <a:r>
                        <a:rPr lang="ru-RU" sz="1200" dirty="0">
                          <a:effectLst/>
                        </a:rPr>
                        <a:t> на предприятиях Группы ПАО "ММК.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отдельным графикам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extLst>
                  <a:ext uri="{0D108BD9-81ED-4DB2-BD59-A6C34878D82A}">
                    <a16:rowId xmlns:a16="http://schemas.microsoft.com/office/drawing/2014/main" val="2496490864"/>
                  </a:ext>
                </a:extLst>
              </a:tr>
              <a:tr h="765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Пилотный проект по прогнозированию содержания кремния в чугуне на основе </a:t>
                      </a:r>
                      <a:r>
                        <a:rPr lang="ru-RU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предиктивной аналитики.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extLst>
                  <a:ext uri="{0D108BD9-81ED-4DB2-BD59-A6C34878D82A}">
                    <a16:rowId xmlns:a16="http://schemas.microsoft.com/office/drawing/2014/main" val="804477534"/>
                  </a:ext>
                </a:extLst>
              </a:tr>
              <a:tr h="765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Пилотный проект по прогнозированию промышленных выбросов и моделированию области их распространения с элементами предиктивной аналитики на базе технологии IOT Microsoft.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extLst>
                  <a:ext uri="{0D108BD9-81ED-4DB2-BD59-A6C34878D82A}">
                    <a16:rowId xmlns:a16="http://schemas.microsoft.com/office/drawing/2014/main" val="2897100295"/>
                  </a:ext>
                </a:extLst>
              </a:tr>
              <a:tr h="737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Реализация проекта по межуровневой интеграции и построения единого информационного пространства в соответствии с требованиями по информационной безопасности на строительстве новой агломерационной фабрики.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extLst>
                  <a:ext uri="{0D108BD9-81ED-4DB2-BD59-A6C34878D82A}">
                    <a16:rowId xmlns:a16="http://schemas.microsoft.com/office/drawing/2014/main" val="1423613683"/>
                  </a:ext>
                </a:extLst>
              </a:tr>
              <a:tr h="50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 проведения пилотных проектов для опробования решений по IIoT на других предприятий отрасли.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отдельному графику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extLst>
                  <a:ext uri="{0D108BD9-81ED-4DB2-BD59-A6C34878D82A}">
                    <a16:rowId xmlns:a16="http://schemas.microsoft.com/office/drawing/2014/main" val="2204377767"/>
                  </a:ext>
                </a:extLst>
              </a:tr>
              <a:tr h="456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Проведение семинаров, круглых столов с демонстрацией и обсуждением реализованных проектов в области IIoT на предприятиях металлургической отрасли.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 отдельному графику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1-2 мероприятия в квартал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91" marR="54391" marT="0" marB="0" anchor="ctr"/>
                </a:tc>
                <a:extLst>
                  <a:ext uri="{0D108BD9-81ED-4DB2-BD59-A6C34878D82A}">
                    <a16:rowId xmlns:a16="http://schemas.microsoft.com/office/drawing/2014/main" val="3338369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0139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853</Words>
  <Application>Microsoft Office PowerPoint</Application>
  <PresentationFormat>Широкоэкранный</PresentationFormat>
  <Paragraphs>101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Основные направления деятельности рабочей группы по IIoT подкомитета по цифровой экономике и инновациям</vt:lpstr>
      <vt:lpstr>Что такое IIoT</vt:lpstr>
      <vt:lpstr>Основные задачи IIoT</vt:lpstr>
      <vt:lpstr>Основные направления деятельности  </vt:lpstr>
      <vt:lpstr>Перечень мероприятий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деятельности рабочей группы по IIoT подкомитета по цифровой экономике и инновациям</dc:title>
  <dc:creator>Рыболовлев Валерий Юрьевич</dc:creator>
  <cp:lastModifiedBy>Рыболовлев Валерий Юрьевич</cp:lastModifiedBy>
  <cp:revision>20</cp:revision>
  <cp:lastPrinted>2018-01-24T10:19:02Z</cp:lastPrinted>
  <dcterms:created xsi:type="dcterms:W3CDTF">2018-01-17T11:17:07Z</dcterms:created>
  <dcterms:modified xsi:type="dcterms:W3CDTF">2018-01-25T16:22:58Z</dcterms:modified>
</cp:coreProperties>
</file>