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461" y="7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872592503966794E-2"/>
          <c:y val="4.7318590617302682E-2"/>
          <c:w val="0.64812345411913297"/>
          <c:h val="0.658546069406922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 Минобрнауки России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УГСН 19.00.00 Промышленная экология и биотехнологии</c:v>
                </c:pt>
                <c:pt idx="1">
                  <c:v>УГСН 35.00.00 Сельское, лесное и рыбное хозяйство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Вузы Минсельхоза России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УГСН 19.00.00 Промышленная экология и биотехнологии</c:v>
                </c:pt>
                <c:pt idx="1">
                  <c:v>УГСН 35.00.00 Сельское, лесное и рыбное хозяйство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</c:v>
                </c:pt>
                <c:pt idx="1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Вузы других учредителей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УГСН 19.00.00 Промышленная экология и биотехнологии</c:v>
                </c:pt>
                <c:pt idx="1">
                  <c:v>УГСН 35.00.00 Сельское, лесное и рыбное хозяйство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28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89760"/>
        <c:axId val="104275264"/>
      </c:barChart>
      <c:catAx>
        <c:axId val="43189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4275264"/>
        <c:crosses val="autoZero"/>
        <c:auto val="1"/>
        <c:lblAlgn val="ctr"/>
        <c:lblOffset val="100"/>
        <c:noMultiLvlLbl val="0"/>
      </c:catAx>
      <c:valAx>
        <c:axId val="104275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18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49247744402664"/>
          <c:y val="0.17881854590682336"/>
          <c:w val="0.29589533911436738"/>
          <c:h val="0.6568389420145729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1178</c:v>
                </c:pt>
                <c:pt idx="1">
                  <c:v>1135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418880"/>
        <c:axId val="1043244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Очная форма обучения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1008</c:v>
                </c:pt>
                <c:pt idx="1">
                  <c:v>1020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18880"/>
        <c:axId val="104324416"/>
      </c:lineChart>
      <c:catAx>
        <c:axId val="39418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4324416"/>
        <c:crosses val="autoZero"/>
        <c:auto val="1"/>
        <c:lblAlgn val="ctr"/>
        <c:lblOffset val="100"/>
        <c:noMultiLvlLbl val="0"/>
      </c:catAx>
      <c:valAx>
        <c:axId val="104324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418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27078061285374E-2"/>
          <c:y val="5.0849240555490643E-2"/>
          <c:w val="0.92814584387742927"/>
          <c:h val="0.676413923737786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Категория 2</c:v>
                </c:pt>
                <c:pt idx="1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0.41099999999999998</c:v>
                </c:pt>
                <c:pt idx="1">
                  <c:v>0.38500000000000001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Лист1!$A$2:$A$3</c:f>
              <c:strCache>
                <c:ptCount val="2"/>
                <c:pt idx="0">
                  <c:v>Категория 2</c:v>
                </c:pt>
                <c:pt idx="1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0.58899999999999997</c:v>
                </c:pt>
                <c:pt idx="1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91296"/>
        <c:axId val="39217984"/>
      </c:barChart>
      <c:catAx>
        <c:axId val="43191296"/>
        <c:scaling>
          <c:orientation val="minMax"/>
        </c:scaling>
        <c:delete val="1"/>
        <c:axPos val="l"/>
        <c:majorTickMark val="out"/>
        <c:minorTickMark val="none"/>
        <c:tickLblPos val="nextTo"/>
        <c:crossAx val="39217984"/>
        <c:crosses val="autoZero"/>
        <c:auto val="1"/>
        <c:lblAlgn val="ctr"/>
        <c:lblOffset val="100"/>
        <c:noMultiLvlLbl val="0"/>
      </c:catAx>
      <c:valAx>
        <c:axId val="392179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319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27078061285374E-2"/>
          <c:y val="5.0849240555490643E-2"/>
          <c:w val="0.92814584387742927"/>
          <c:h val="0.634809999646930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Категория 2</c:v>
                </c:pt>
                <c:pt idx="1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0.36599999999999999</c:v>
                </c:pt>
                <c:pt idx="1">
                  <c:v>0.29799999999999999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Лист1!$A$2:$A$3</c:f>
              <c:strCache>
                <c:ptCount val="2"/>
                <c:pt idx="0">
                  <c:v>Категория 2</c:v>
                </c:pt>
                <c:pt idx="1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0.63400000000000001</c:v>
                </c:pt>
                <c:pt idx="1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670848"/>
        <c:axId val="39221440"/>
      </c:barChart>
      <c:catAx>
        <c:axId val="38670848"/>
        <c:scaling>
          <c:orientation val="minMax"/>
        </c:scaling>
        <c:delete val="1"/>
        <c:axPos val="l"/>
        <c:majorTickMark val="out"/>
        <c:minorTickMark val="none"/>
        <c:tickLblPos val="nextTo"/>
        <c:crossAx val="39221440"/>
        <c:crosses val="autoZero"/>
        <c:auto val="1"/>
        <c:lblAlgn val="ctr"/>
        <c:lblOffset val="100"/>
        <c:noMultiLvlLbl val="0"/>
      </c:catAx>
      <c:valAx>
        <c:axId val="392214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867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13949074692143E-2"/>
          <c:y val="0.16165333481465025"/>
          <c:w val="0.39760415401311522"/>
          <c:h val="0.612134145588761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explosion val="23"/>
          </c:dPt>
          <c:dLbls>
            <c:dLbl>
              <c:idx val="2"/>
              <c:layout>
                <c:manualLayout>
                  <c:x val="7.5600585160355829E-3"/>
                  <c:y val="9.40636225604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Бакалавриат</c:v>
                </c:pt>
                <c:pt idx="1">
                  <c:v>Специалитет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8.6</c:v>
                </c:pt>
                <c:pt idx="1">
                  <c:v>8.8000000000000007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252264008508802"/>
          <c:y val="0.13821211223444307"/>
          <c:w val="0.39980820465281158"/>
          <c:h val="0.504093661448549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91502624671909E-2"/>
          <c:y val="0.18124999999999999"/>
          <c:w val="0.39174917546474941"/>
          <c:h val="0.583270994580849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explosion val="23"/>
          </c:dPt>
          <c:dLbls>
            <c:dLbl>
              <c:idx val="1"/>
              <c:layout>
                <c:manualLayout>
                  <c:x val="8.7344254452656173E-2"/>
                  <c:y val="8.6193817970842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Бакалавриат</c:v>
                </c:pt>
                <c:pt idx="1">
                  <c:v>Специалитет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17.100000000000001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6068833088356"/>
          <c:y val="3.4375000000000003E-2"/>
          <c:w val="0.47866632820592608"/>
          <c:h val="0.811873638684637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76.551000000000002</c:v>
                </c:pt>
                <c:pt idx="1">
                  <c:v>156.74199999999999</c:v>
                </c:pt>
                <c:pt idx="2">
                  <c:v>236.303</c:v>
                </c:pt>
                <c:pt idx="3">
                  <c:v>99.83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163456671955728E-2"/>
          <c:y val="4.7646175745831243E-2"/>
          <c:w val="0.39106054611818197"/>
          <c:h val="0.763499161468831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6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 магитсратуры</c:v>
                </c:pt>
                <c:pt idx="1">
                  <c:v>Программы бакалавриата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41.2</c:v>
                </c:pt>
                <c:pt idx="1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833041175525433"/>
          <c:y val="2.4243338041804929E-3"/>
          <c:w val="0.38832001005135613"/>
          <c:h val="0.9027674173769052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163456671955728E-2"/>
          <c:y val="4.7646175745831243E-2"/>
          <c:w val="0.39106054611818197"/>
          <c:h val="0.763499161468831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6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 магитсратуры</c:v>
                </c:pt>
                <c:pt idx="1">
                  <c:v>Программы бакалавриата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24.7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62773977494561E-2"/>
          <c:y val="0.25380802883637105"/>
          <c:w val="0.28899169933499452"/>
          <c:h val="0.529301473794366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Профессиональные образовательные организации</c:v>
                </c:pt>
                <c:pt idx="1">
                  <c:v>Вузы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485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2400645959972707"/>
          <c:y val="0.27509592744396966"/>
          <c:w val="0.50214380941800119"/>
          <c:h val="0.65746925961454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95376627721307"/>
          <c:y val="0.19956478825070043"/>
          <c:w val="0.75461258774811302"/>
          <c:h val="0.49997696354747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 19.00.00</c:v>
                </c:pt>
                <c:pt idx="1">
                  <c:v>УГС 35.00.00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16.100000000000001</c:v>
                </c:pt>
                <c:pt idx="1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 19.00.00</c:v>
                </c:pt>
                <c:pt idx="1">
                  <c:v>УГС 35.00.00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16.7</c:v>
                </c:pt>
                <c:pt idx="1">
                  <c:v>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2424960"/>
        <c:axId val="87038720"/>
      </c:barChart>
      <c:catAx>
        <c:axId val="3242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87038720"/>
        <c:crosses val="autoZero"/>
        <c:auto val="1"/>
        <c:lblAlgn val="ctr"/>
        <c:lblOffset val="100"/>
        <c:noMultiLvlLbl val="0"/>
      </c:catAx>
      <c:valAx>
        <c:axId val="87038720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32424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077517592384912"/>
          <c:y val="0"/>
          <c:w val="0.71176053813727191"/>
          <c:h val="0.147662774687545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95376627721307"/>
          <c:y val="0.19956478825070043"/>
          <c:w val="0.75461258774811302"/>
          <c:h val="0.49997696354747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 19.00.00</c:v>
                </c:pt>
                <c:pt idx="1">
                  <c:v>УГС 35.00.00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25.3</c:v>
                </c:pt>
                <c:pt idx="1">
                  <c:v>24.7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УГС 19.00.00</c:v>
                </c:pt>
                <c:pt idx="1">
                  <c:v>УГС 35.00.00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26.1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3435008"/>
        <c:axId val="104317504"/>
      </c:barChart>
      <c:catAx>
        <c:axId val="4343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4317504"/>
        <c:crosses val="autoZero"/>
        <c:auto val="1"/>
        <c:lblAlgn val="ctr"/>
        <c:lblOffset val="100"/>
        <c:noMultiLvlLbl val="0"/>
      </c:catAx>
      <c:valAx>
        <c:axId val="104317504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43435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077517592384912"/>
          <c:y val="0"/>
          <c:w val="0.71176053813727191"/>
          <c:h val="0.147662774687545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9228292851281"/>
          <c:y val="9.8044117266763792E-2"/>
          <c:w val="0.82578062977072242"/>
          <c:h val="0.55451478663166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34.299999999999997</c:v>
                </c:pt>
                <c:pt idx="1">
                  <c:v>36.1</c:v>
                </c:pt>
                <c:pt idx="2">
                  <c:v>36.4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32425472"/>
        <c:axId val="104319232"/>
      </c:barChart>
      <c:catAx>
        <c:axId val="3242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319232"/>
        <c:crosses val="autoZero"/>
        <c:auto val="1"/>
        <c:lblAlgn val="ctr"/>
        <c:lblOffset val="100"/>
        <c:noMultiLvlLbl val="0"/>
      </c:catAx>
      <c:valAx>
        <c:axId val="10431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42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19.899999999999999</c:v>
                </c:pt>
                <c:pt idx="1">
                  <c:v>22.9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32426496"/>
        <c:axId val="104320960"/>
      </c:barChart>
      <c:catAx>
        <c:axId val="3242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4320960"/>
        <c:crosses val="autoZero"/>
        <c:auto val="1"/>
        <c:lblAlgn val="ctr"/>
        <c:lblOffset val="100"/>
        <c:noMultiLvlLbl val="0"/>
      </c:catAx>
      <c:valAx>
        <c:axId val="104320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4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3427</c:v>
                </c:pt>
                <c:pt idx="1">
                  <c:v>3391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425984"/>
        <c:axId val="1043226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Очная форма обучения</c:v>
                </c:pt>
              </c:strCache>
            </c:strRef>
          </c:tx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2683</c:v>
                </c:pt>
                <c:pt idx="1">
                  <c:v>3011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25984"/>
        <c:axId val="104322688"/>
      </c:lineChart>
      <c:catAx>
        <c:axId val="3242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4322688"/>
        <c:crosses val="autoZero"/>
        <c:auto val="1"/>
        <c:lblAlgn val="ctr"/>
        <c:lblOffset val="100"/>
        <c:noMultiLvlLbl val="0"/>
      </c:catAx>
      <c:valAx>
        <c:axId val="10432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425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36108-1837-4676-8670-14DD7444EE05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96FB6-DD2F-4580-8E2D-3C762F3D8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6FB6-DD2F-4580-8E2D-3C762F3D89F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1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6FB6-DD2F-4580-8E2D-3C762F3D89F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2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18B025-37BA-40C1-9F6E-F886941BE9E6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CC9A48-7C98-4CD1-8DB9-0EC874E4C0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jpe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47856" cy="310720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 подготовке кадров для агропромышленного комплекса, пищевой и перерабатывающей промышленности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0648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Левченко А.Н.</a:t>
            </a:r>
          </a:p>
          <a:p>
            <a:r>
              <a:rPr lang="ru-RU" dirty="0" smtClean="0"/>
              <a:t>референт Департамента государственной политики </a:t>
            </a:r>
            <a:br>
              <a:rPr lang="ru-RU" dirty="0" smtClean="0"/>
            </a:br>
            <a:r>
              <a:rPr lang="ru-RU" dirty="0" smtClean="0"/>
              <a:t>в сфере подготовки рабочих кадров и ДПО Минобрнауки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3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87569" y="2018991"/>
            <a:ext cx="8768862" cy="2105025"/>
          </a:xfrm>
          <a:prstGeom prst="roundRect">
            <a:avLst>
              <a:gd name="adj" fmla="val 14344"/>
            </a:avLst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3481" y="2134879"/>
            <a:ext cx="2074985" cy="18811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РЕЗУЛЬТАТЫ КОНКУРСОВ ПРОФМАСТЕРСТВА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WorldSkills</a:t>
            </a:r>
            <a: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Russia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всероссийских олимпиад </a:t>
            </a:r>
            <a:r>
              <a:rPr lang="ru-RU" sz="1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профмастерства</a:t>
            </a:r>
            <a:endParaRPr lang="ru-RU" sz="1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результаты ГИА на основе стандартов </a:t>
            </a:r>
            <a:r>
              <a:rPr lang="en-US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WSI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(демонстрационный экзамен)</a:t>
            </a:r>
          </a:p>
          <a:p>
            <a:pPr>
              <a:spcAft>
                <a:spcPts val="0"/>
              </a:spcAft>
              <a:defRPr/>
            </a:pPr>
            <a:endParaRPr lang="ru-RU" sz="1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68465" y="2152341"/>
            <a:ext cx="1559169" cy="18637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РЕЕСТР СИСТЕМЫ НЕЗАВИСИМОЙ ОЦЕНКИ КВАЛИФИКАЦИЙ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независимой оценки квалификации </a:t>
            </a:r>
            <a:r>
              <a:rPr lang="ru-RU" sz="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(разрабатывается Минтрудом России)</a:t>
            </a:r>
          </a:p>
          <a:p>
            <a:pPr>
              <a:spcAft>
                <a:spcPts val="0"/>
              </a:spcAft>
              <a:defRPr/>
            </a:pPr>
            <a:endParaRPr lang="ru-RU" sz="1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39953" y="2165040"/>
            <a:ext cx="1498848" cy="18494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ДАННЫЕ ПЕНСИОННОГО ФОНДА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Трудоустройство 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выпускников СПО</a:t>
            </a:r>
          </a:p>
          <a:p>
            <a:pPr>
              <a:spcAft>
                <a:spcPts val="0"/>
              </a:spcAft>
              <a:defRPr/>
            </a:pPr>
            <a:endParaRPr lang="ru-RU" sz="1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56739" y="2152341"/>
            <a:ext cx="1740876" cy="18637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ФЕДЕРАЛЬНОЕ СТАТИСТИЧЕСКОЕ НАБЛЮДЕНИЕ</a:t>
            </a:r>
          </a:p>
          <a:p>
            <a:pPr algn="ctr"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целевое обучение, МТБ, финансовые ресурсы и др.)</a:t>
            </a:r>
          </a:p>
          <a:p>
            <a:pPr>
              <a:spcAft>
                <a:spcPts val="0"/>
              </a:spcAft>
              <a:defRPr/>
            </a:pPr>
            <a:endParaRPr lang="ru-RU" sz="1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92280" y="2152341"/>
            <a:ext cx="1792348" cy="18637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ОБРАЗОВАТЕЛЬНЫХ ОРГАНИЗАЦИЙ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дополнительные показатели образовательной деятельности) </a:t>
            </a:r>
          </a:p>
          <a:p>
            <a:pPr>
              <a:spcAft>
                <a:spcPts val="0"/>
              </a:spcAft>
              <a:defRPr/>
            </a:pPr>
            <a:endParaRPr lang="ru-RU" sz="1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98554" y="1666566"/>
            <a:ext cx="5258186" cy="25717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КАЧЕСТВО РЕЗУЛЬТАТОВ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38800" y="1666566"/>
            <a:ext cx="3317631" cy="2571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КАЧЕСТВО УСЛОВИЙ</a:t>
            </a:r>
          </a:p>
        </p:txBody>
      </p:sp>
      <p:sp>
        <p:nvSpPr>
          <p:cNvPr id="40" name="Стрелка вниз 39"/>
          <p:cNvSpPr/>
          <p:nvPr/>
        </p:nvSpPr>
        <p:spPr>
          <a:xfrm rot="10800000">
            <a:off x="3186463" y="1922615"/>
            <a:ext cx="357840" cy="234027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rot="10800000">
            <a:off x="1393776" y="1918314"/>
            <a:ext cx="357840" cy="234027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 rot="10800000">
            <a:off x="4713267" y="1931014"/>
            <a:ext cx="357840" cy="234027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10800000">
            <a:off x="6170137" y="1922614"/>
            <a:ext cx="357840" cy="234027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0800000">
            <a:off x="7757603" y="1931014"/>
            <a:ext cx="357840" cy="234027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16200000">
            <a:off x="-613555" y="2951018"/>
            <a:ext cx="20858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ИНФОРМАЦИОННАЯ БАЗА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1075052" y="5291916"/>
            <a:ext cx="3496947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3. </a:t>
            </a: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КАЧЕСТВО </a:t>
            </a: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ПОДГОТОВКИ ВЫПУСКНИКОВ ОБРАЗОВАТЕЛЬНЫХ ПРОГРАММ СПО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Победители и призеры </a:t>
            </a:r>
            <a:r>
              <a:rPr lang="en-US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WSR </a:t>
            </a: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и всероссийских олимпиад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Сертификаты в независимых центрах оценки квалификаций, медали профессионализма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4586729" y="5596683"/>
            <a:ext cx="4234823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7. </a:t>
            </a: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ТРУДОУСТРОЙСТВО </a:t>
            </a: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ВЫПУСКНИКОВ ОБРАЗОВАТЕЛЬНЫХ ПРОГРАММ СПО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Трудоустройство выпускников, их средняя заработная плата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94643" y="4311340"/>
            <a:ext cx="3188677" cy="38472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1. ОБРАЗОВАТЕЛЬНАЯ ДЕЯТЕЛЬНОСТЬ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Контингент, прием, выпуск по ТОП-50</a:t>
            </a:r>
            <a:endParaRPr lang="ru-RU" sz="1000" dirty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1713" y="4704726"/>
            <a:ext cx="3185746" cy="67710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2. МЕЖДУНАРОДНАЯ ДЕЯТЕЛЬНОСТЬ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Стажировки студентов за рубежом  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Обучение иностранных студентов</a:t>
            </a:r>
          </a:p>
          <a:p>
            <a:pPr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ru-RU" sz="1000" b="1" dirty="0" smtClean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7" name="Picture 3" descr="C:\Users\Sokolova\Desktop\globu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332" y="4777488"/>
            <a:ext cx="367721" cy="392061"/>
          </a:xfrm>
          <a:prstGeom prst="ellipse">
            <a:avLst/>
          </a:prstGeom>
          <a:ln w="381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C:\Users\Sokolova\Desktop\1_12ac010a7fef2c3265e6f6a3c012b96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52" y="5361775"/>
            <a:ext cx="367721" cy="392062"/>
          </a:xfrm>
          <a:prstGeom prst="ellipse">
            <a:avLst/>
          </a:prstGeom>
          <a:ln w="381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C:\Users\Sokolova\Desktop\images.png"/>
          <p:cNvPicPr>
            <a:picLocks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53" t="-18031" r="-13440" b="-13082"/>
          <a:stretch/>
        </p:blipFill>
        <p:spPr bwMode="auto">
          <a:xfrm>
            <a:off x="670819" y="4293878"/>
            <a:ext cx="440747" cy="438982"/>
          </a:xfrm>
          <a:prstGeom prst="ellipse">
            <a:avLst/>
          </a:prstGeom>
          <a:ln w="381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C:\Users\Sokolova\Desktop\Иконки\factory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82" y="5614889"/>
            <a:ext cx="380451" cy="405634"/>
          </a:xfrm>
          <a:prstGeom prst="ellipse">
            <a:avLst/>
          </a:prstGeom>
          <a:ln w="381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4613971" y="4757898"/>
            <a:ext cx="4422392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6. КАДРОВЫЙ СОСТАВ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ДПО преподавателей и мастеров </a:t>
            </a: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ПО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Преподаватели </a:t>
            </a: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и мастера ПО из числа работников профильных предприятий – </a:t>
            </a: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совместителей</a:t>
            </a:r>
            <a:endParaRPr lang="ru-RU" sz="1000" dirty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Преподаватели </a:t>
            </a: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и мастера ПО, имеющие сертификат эксперта </a:t>
            </a:r>
            <a:r>
              <a:rPr lang="en-US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WS</a:t>
            </a:r>
            <a:endParaRPr lang="ru-RU" sz="1000" dirty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13971" y="4292291"/>
            <a:ext cx="4019550" cy="53091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5. </a:t>
            </a: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ФИНАНСОВО-ЭКОНОМИЧЕСКАЯ </a:t>
            </a: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ДЕЯТЕЛЬНОСТЬ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Объем внебюджетных средств</a:t>
            </a:r>
          </a:p>
          <a:p>
            <a:pPr marL="285750" indent="-196850">
              <a:lnSpc>
                <a:spcPct val="95000"/>
              </a:lnSpc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Заработная </a:t>
            </a: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плата </a:t>
            </a: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педагогических </a:t>
            </a: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работников</a:t>
            </a:r>
          </a:p>
        </p:txBody>
      </p:sp>
      <p:pic>
        <p:nvPicPr>
          <p:cNvPr id="53" name="Picture 2" descr="C:\Documents and Settings\Sokolova\Рабочий стол\станок 2.png"/>
          <p:cNvPicPr>
            <a:picLocks noChangeArrowheads="1"/>
          </p:cNvPicPr>
          <p:nvPr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l="-23259" t="-20470" r="-19460" b="-19652"/>
          <a:stretch/>
        </p:blipFill>
        <p:spPr bwMode="auto">
          <a:xfrm>
            <a:off x="637117" y="6088230"/>
            <a:ext cx="425288" cy="425828"/>
          </a:xfrm>
          <a:prstGeom prst="ellipse">
            <a:avLst/>
          </a:prstGeom>
          <a:ln w="381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54" name="TextBox 53"/>
          <p:cNvSpPr txBox="1"/>
          <p:nvPr/>
        </p:nvSpPr>
        <p:spPr>
          <a:xfrm>
            <a:off x="1060940" y="6115218"/>
            <a:ext cx="3247292" cy="67710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</a:t>
            </a: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ИНФРАСТРУКТУРА</a:t>
            </a:r>
            <a:endParaRPr lang="ru-RU" sz="1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Базовые кафедры на предприятиях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Обновление </a:t>
            </a: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материально-технической базы</a:t>
            </a:r>
            <a:endParaRPr lang="ru-RU" sz="1000" dirty="0">
              <a:solidFill>
                <a:srgbClr val="262626"/>
              </a:solidFill>
              <a:latin typeface="Calibri" pitchFamily="34" charset="0"/>
              <a:cs typeface="Calibri" pitchFamily="34" charset="0"/>
            </a:endParaRP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Общежития, пункты общественного </a:t>
            </a:r>
            <a:r>
              <a:rPr lang="ru-RU" sz="1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питания</a:t>
            </a:r>
          </a:p>
        </p:txBody>
      </p:sp>
      <p:pic>
        <p:nvPicPr>
          <p:cNvPr id="55" name="Picture 4" descr="C:\Users\Sokolova\Documents\Новые кадры для ОПК_2015\VH8zUVbOtjPGSVSkuovNyg-article.png"/>
          <p:cNvPicPr>
            <a:picLocks noChangeArrowheads="1"/>
          </p:cNvPicPr>
          <p:nvPr/>
        </p:nvPicPr>
        <p:blipFill rotWithShape="1"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12" t="-9290" r="-9499" b="-12704"/>
          <a:stretch/>
        </p:blipFill>
        <p:spPr bwMode="auto">
          <a:xfrm>
            <a:off x="4303985" y="4316262"/>
            <a:ext cx="380451" cy="412155"/>
          </a:xfrm>
          <a:prstGeom prst="ellipse">
            <a:avLst/>
          </a:prstGeom>
          <a:ln w="381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7" descr="C:\Users\Sokolova\Downloads\DW13-Icon-People.png"/>
          <p:cNvPicPr>
            <a:picLocks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547" y="4888176"/>
            <a:ext cx="380451" cy="412155"/>
          </a:xfrm>
          <a:prstGeom prst="ellipse">
            <a:avLst/>
          </a:prstGeom>
          <a:ln w="381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 bwMode="auto">
          <a:xfrm>
            <a:off x="4622762" y="6020523"/>
            <a:ext cx="4413601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Критерий 8. </a:t>
            </a:r>
            <a:r>
              <a:rPr lang="ru-RU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ДОСТУПНОСТЬ </a:t>
            </a:r>
            <a:r>
              <a:rPr lang="ru-RU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 КАЧЕСТВО  РЕАЛИЗАЦИИ ОБРАЗОВАТЕЛЬНЫХ ПРОГРАММ СПО ДЛЯ ЛИЦ С ОВЗ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Обучение по очной форме обучения 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Обучение по приоритетным профессиям и специальностям СПО</a:t>
            </a:r>
          </a:p>
          <a:p>
            <a:pPr marL="285750" indent="-19685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Участие в олимпиадном движении</a:t>
            </a:r>
          </a:p>
        </p:txBody>
      </p:sp>
      <p:sp>
        <p:nvSpPr>
          <p:cNvPr id="58" name="Овал 57"/>
          <p:cNvSpPr/>
          <p:nvPr/>
        </p:nvSpPr>
        <p:spPr>
          <a:xfrm>
            <a:off x="4344148" y="6179903"/>
            <a:ext cx="386261" cy="418449"/>
          </a:xfrm>
          <a:prstGeom prst="ellipse">
            <a:avLst/>
          </a:prstGeom>
          <a:blipFill dpi="0" rotWithShape="1"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59" name="Стрелка вниз 58"/>
          <p:cNvSpPr/>
          <p:nvPr/>
        </p:nvSpPr>
        <p:spPr>
          <a:xfrm rot="10800000">
            <a:off x="670820" y="1461088"/>
            <a:ext cx="357840" cy="234027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rot="10800000">
            <a:off x="8463712" y="1461088"/>
            <a:ext cx="357840" cy="234027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98554" y="1195079"/>
            <a:ext cx="8657878" cy="268287"/>
          </a:xfrm>
          <a:prstGeom prst="roundRect">
            <a:avLst>
              <a:gd name="adj" fmla="val 14344"/>
            </a:avLst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4D4D4D"/>
                </a:solidFill>
              </a:rPr>
              <a:t>КАЧЕСТВО ПОДГОТОВКИ КАДРОВ</a:t>
            </a:r>
            <a:endParaRPr lang="ru-RU" b="1" dirty="0">
              <a:solidFill>
                <a:srgbClr val="4D4D4D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 bwMode="auto">
          <a:xfrm>
            <a:off x="402981" y="4217678"/>
            <a:ext cx="8553450" cy="2895600"/>
          </a:xfrm>
          <a:prstGeom prst="roundRect">
            <a:avLst>
              <a:gd name="adj" fmla="val 6700"/>
            </a:avLst>
          </a:prstGeom>
          <a:noFill/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611" name="Прямоугольник 2"/>
          <p:cNvSpPr>
            <a:spLocks noChangeArrowheads="1"/>
          </p:cNvSpPr>
          <p:nvPr/>
        </p:nvSpPr>
        <p:spPr bwMode="auto">
          <a:xfrm rot="-5400000">
            <a:off x="-811135" y="5336391"/>
            <a:ext cx="2480987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1100" b="1" dirty="0">
                <a:solidFill>
                  <a:srgbClr val="4D4D4D"/>
                </a:solidFill>
              </a:rPr>
              <a:t>КРИТЕРИИ И ПОКАЗАТЕЛИ МОНИТОРИНГА</a:t>
            </a:r>
            <a:endParaRPr lang="ru-RU" sz="1100" dirty="0">
              <a:solidFill>
                <a:srgbClr val="4D4D4D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6627" y="490972"/>
            <a:ext cx="818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МОНИТОРИНГ КАЧЕСТВА ПОДГОТОВКИ КАДРОВ</a:t>
            </a:r>
          </a:p>
          <a:p>
            <a:pPr marL="285750" indent="-107950">
              <a:buFont typeface="Arial" charset="0"/>
              <a:buChar char="•"/>
            </a:pP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Поручение Президента Российской Федерации от 05.12.2014</a:t>
            </a:r>
          </a:p>
          <a:p>
            <a:pPr marL="285750" indent="-107950">
              <a:buFont typeface="Arial" charset="0"/>
              <a:buChar char="•"/>
            </a:pP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Комплекс мер, направленных на совершенствование  системы СПО, на 2015-2020 годы</a:t>
            </a:r>
          </a:p>
        </p:txBody>
      </p:sp>
    </p:spTree>
    <p:extLst>
      <p:ext uri="{BB962C8B-B14F-4D97-AF65-F5344CB8AC3E}">
        <p14:creationId xmlns:p14="http://schemas.microsoft.com/office/powerpoint/2010/main" val="20619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ХАРАКТЕРИСТИКА СЕТИ И ОБЪЕМОВ ПОДГОТОВКИ КАДРОВ </a:t>
            </a:r>
          </a:p>
          <a:p>
            <a:r>
              <a:rPr lang="ru-RU" b="1" dirty="0" smtClean="0"/>
              <a:t>с высшим образованием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6515859"/>
              </p:ext>
            </p:extLst>
          </p:nvPr>
        </p:nvGraphicFramePr>
        <p:xfrm>
          <a:off x="1979712" y="1608899"/>
          <a:ext cx="68407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45104015"/>
              </p:ext>
            </p:extLst>
          </p:nvPr>
        </p:nvGraphicFramePr>
        <p:xfrm>
          <a:off x="2485140" y="5229199"/>
          <a:ext cx="331099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85668396"/>
              </p:ext>
            </p:extLst>
          </p:nvPr>
        </p:nvGraphicFramePr>
        <p:xfrm>
          <a:off x="5868144" y="5180320"/>
          <a:ext cx="295232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520" y="455742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обучающихся в рамках УГСН 19.00.00, 35.00.00,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чел.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123456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вузов, осуществляющих подготовку кадров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рамках УГСН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19.00.00, 35.00.00, ед.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university-building_318-61555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0" y="2100265"/>
            <a:ext cx="1083217" cy="135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Рабочий стол\4331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36" y="5255447"/>
            <a:ext cx="937443" cy="13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123728" y="610073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УГСН 19.00.00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573458" y="613760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УГСН 35.00.00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47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ХАРАКТЕРИСТИКА СЕТИ И ОБЪЕМОВ ПОДГОТОВКИ КАДРОВ </a:t>
            </a:r>
          </a:p>
          <a:p>
            <a:r>
              <a:rPr lang="ru-RU" b="1" dirty="0" smtClean="0"/>
              <a:t>по </a:t>
            </a:r>
            <a:r>
              <a:rPr lang="ru-RU" b="1" dirty="0"/>
              <a:t>специальностям </a:t>
            </a:r>
            <a:r>
              <a:rPr lang="ru-RU" b="1" dirty="0" smtClean="0"/>
              <a:t>среднего профессионального образования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96173160"/>
              </p:ext>
            </p:extLst>
          </p:nvPr>
        </p:nvGraphicFramePr>
        <p:xfrm>
          <a:off x="276568" y="1436011"/>
          <a:ext cx="504056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123003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Образовательные организации, осуществляющие подготовку кадров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рамках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УГС 35.00.00, ед.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2097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47" y="4909388"/>
            <a:ext cx="1355576" cy="13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21323" y="1116760"/>
            <a:ext cx="3815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обучающихся в рамках УГС 19.00.00, 35.00.00 в 2015 г.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5540" y="3817599"/>
            <a:ext cx="394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Выпуск в рамках УГС 19.00.00, 35.00.00,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чел.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443278308"/>
              </p:ext>
            </p:extLst>
          </p:nvPr>
        </p:nvGraphicFramePr>
        <p:xfrm>
          <a:off x="5148064" y="4600708"/>
          <a:ext cx="3816424" cy="2257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3817598"/>
            <a:ext cx="394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в рамках УГС 19.00.00, 35.00.00,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чел.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691611118"/>
              </p:ext>
            </p:extLst>
          </p:nvPr>
        </p:nvGraphicFramePr>
        <p:xfrm>
          <a:off x="204044" y="4600707"/>
          <a:ext cx="3816424" cy="2257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1323" y="2132856"/>
            <a:ext cx="4032448" cy="165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/>
              <a:t>УГС 19.00.00 </a:t>
            </a:r>
            <a:r>
              <a:rPr lang="ru-RU" sz="1400" dirty="0"/>
              <a:t>Промышленная экология и биотехнологии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84,5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dirty="0"/>
              <a:t>тыс. человек </a:t>
            </a:r>
            <a:endParaRPr lang="ru-RU" sz="1400" dirty="0" smtClean="0"/>
          </a:p>
          <a:p>
            <a:endParaRPr lang="ru-RU" sz="1400" dirty="0" smtClean="0"/>
          </a:p>
          <a:p>
            <a:pPr>
              <a:lnSpc>
                <a:spcPct val="80000"/>
              </a:lnSpc>
            </a:pPr>
            <a:r>
              <a:rPr lang="ru-RU" sz="1400" dirty="0" smtClean="0"/>
              <a:t>УГС 35.00.00 </a:t>
            </a:r>
            <a:r>
              <a:rPr lang="ru-RU" sz="1400" dirty="0"/>
              <a:t>Сельское, лесное и рыбное </a:t>
            </a:r>
            <a:r>
              <a:rPr lang="ru-RU" sz="1400" dirty="0" smtClean="0"/>
              <a:t>хозяйство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87,5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/>
              <a:t>тыс. человек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643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УСТАНОВЛЕНИЕ КОНТРОЛЬНЫХ ЦИФР ПРИЕМА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16994935"/>
              </p:ext>
            </p:extLst>
          </p:nvPr>
        </p:nvGraphicFramePr>
        <p:xfrm>
          <a:off x="251521" y="4877080"/>
          <a:ext cx="3888431" cy="197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28825" y="3965924"/>
            <a:ext cx="4127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КЦП по УГСН 35.00.00 Сельское, лесное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рыбное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хозяйство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36.00.00 Ветеринария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зоотехния,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мест</a:t>
            </a: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1877640245"/>
              </p:ext>
            </p:extLst>
          </p:nvPr>
        </p:nvGraphicFramePr>
        <p:xfrm>
          <a:off x="251520" y="2132856"/>
          <a:ext cx="3445813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825" y="139445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КЦП по УГСН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19.00.00 Промышленная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экология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биотехнологии,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мест</a:t>
            </a:r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1219859793"/>
              </p:ext>
            </p:extLst>
          </p:nvPr>
        </p:nvGraphicFramePr>
        <p:xfrm>
          <a:off x="4658235" y="4516123"/>
          <a:ext cx="4066269" cy="207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838466" y="3931348"/>
            <a:ext cx="3705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КЦП по УГС 35.00.00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Сельское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лесное и рыбное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хозяйство,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510586505"/>
              </p:ext>
            </p:extLst>
          </p:nvPr>
        </p:nvGraphicFramePr>
        <p:xfrm>
          <a:off x="4772684" y="1972421"/>
          <a:ext cx="4066269" cy="1960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001546" y="1394456"/>
            <a:ext cx="3849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КЦП по УГС 19.00.00 Промышленная экология и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биотехнологии,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630057" y="1028097"/>
            <a:ext cx="4353734" cy="5690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466995" y="812457"/>
            <a:ext cx="33843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Среднее профессиональное образование</a:t>
            </a:r>
            <a:endParaRPr lang="ru-RU" sz="1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79513" y="1028097"/>
            <a:ext cx="4176463" cy="5690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16237" y="858820"/>
            <a:ext cx="33843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Высшее образование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904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i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05" y="2924944"/>
            <a:ext cx="1031059" cy="77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9067" y="1484505"/>
            <a:ext cx="397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224 </a:t>
            </a:r>
            <a:r>
              <a:rPr lang="ru-RU" sz="1600" dirty="0" smtClean="0"/>
              <a:t>чел. </a:t>
            </a:r>
          </a:p>
          <a:p>
            <a:r>
              <a:rPr lang="ru-RU" sz="1600" dirty="0" smtClean="0"/>
              <a:t>(4,2% от бюджетного приема) </a:t>
            </a:r>
          </a:p>
          <a:p>
            <a:r>
              <a:rPr lang="ru-RU" sz="1600" dirty="0" smtClean="0"/>
              <a:t>в вузах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09067" y="2665836"/>
            <a:ext cx="3827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195 </a:t>
            </a:r>
            <a:r>
              <a:rPr lang="ru-RU" sz="1600" dirty="0" smtClean="0"/>
              <a:t>чел. </a:t>
            </a:r>
          </a:p>
          <a:p>
            <a:r>
              <a:rPr lang="ru-RU" sz="1600" dirty="0" smtClean="0"/>
              <a:t>(10,8% от бюджетного приема)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вузах </a:t>
            </a:r>
            <a:r>
              <a:rPr lang="ru-RU" sz="1600" dirty="0" smtClean="0"/>
              <a:t>Минсельхоза России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63007" y="1033281"/>
            <a:ext cx="8573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УГСН 19.00.00 Промышленная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экология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биотехнологии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83405204"/>
              </p:ext>
            </p:extLst>
          </p:nvPr>
        </p:nvGraphicFramePr>
        <p:xfrm>
          <a:off x="4932040" y="1694003"/>
          <a:ext cx="3888432" cy="274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74405" y="1768552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Выполнение квоты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целевого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26" descr="C:\Users\Sokolova\Desktop\6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22" y="1718099"/>
            <a:ext cx="757237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35014" y="3948308"/>
            <a:ext cx="850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УГСН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35.00.00 Сельское, лесное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рыбное хозяйство 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36.00.00 Ветеринария и зоотехния </a:t>
            </a:r>
          </a:p>
        </p:txBody>
      </p:sp>
      <p:pic>
        <p:nvPicPr>
          <p:cNvPr id="24" name="Picture 2" descr="C:\Documents and Settings\Admin\Рабочий стол\i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72" y="5954524"/>
            <a:ext cx="1031059" cy="77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23134" y="4514085"/>
            <a:ext cx="397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205 </a:t>
            </a:r>
            <a:r>
              <a:rPr lang="ru-RU" sz="1600" dirty="0" smtClean="0"/>
              <a:t>чел. </a:t>
            </a:r>
          </a:p>
          <a:p>
            <a:r>
              <a:rPr lang="ru-RU" sz="1600" dirty="0" smtClean="0"/>
              <a:t>(2,9% от бюджетного приема)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вузах </a:t>
            </a:r>
            <a:r>
              <a:rPr lang="ru-RU" sz="1600" dirty="0" err="1"/>
              <a:t>Минобрнауки</a:t>
            </a:r>
            <a:r>
              <a:rPr lang="ru-RU" sz="1600" dirty="0"/>
              <a:t> </a:t>
            </a:r>
            <a:r>
              <a:rPr lang="ru-RU" sz="1600" dirty="0" smtClean="0"/>
              <a:t>России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423134" y="5695416"/>
            <a:ext cx="3827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2 287 </a:t>
            </a:r>
            <a:r>
              <a:rPr lang="ru-RU" sz="1600" dirty="0" smtClean="0"/>
              <a:t>чел. </a:t>
            </a:r>
          </a:p>
          <a:p>
            <a:r>
              <a:rPr lang="ru-RU" sz="1600" dirty="0" smtClean="0"/>
              <a:t>(8% от бюджетного приема)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вузах </a:t>
            </a:r>
            <a:r>
              <a:rPr lang="ru-RU" sz="1600" dirty="0" smtClean="0"/>
              <a:t>Минсельхоза России</a:t>
            </a:r>
            <a:endParaRPr lang="ru-RU" sz="1600" dirty="0"/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534265043"/>
              </p:ext>
            </p:extLst>
          </p:nvPr>
        </p:nvGraphicFramePr>
        <p:xfrm>
          <a:off x="4932040" y="4847991"/>
          <a:ext cx="3888432" cy="274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01288" y="4818520"/>
            <a:ext cx="389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Выполнение квоты целевого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9" name="Picture 26" descr="C:\Users\Sokolova\Desktop\6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9" y="4747679"/>
            <a:ext cx="757237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7" name="Прямая соединительная линия 4096"/>
          <p:cNvCxnSpPr/>
          <p:nvPr/>
        </p:nvCxnSpPr>
        <p:spPr>
          <a:xfrm flipV="1">
            <a:off x="263007" y="3752308"/>
            <a:ext cx="8573748" cy="4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520" y="4766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КВОТЫ ЦЕЛЕВОГО ПРИЕМА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047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9570345"/>
              </p:ext>
            </p:extLst>
          </p:nvPr>
        </p:nvGraphicFramePr>
        <p:xfrm>
          <a:off x="611560" y="2268166"/>
          <a:ext cx="498871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052736"/>
            <a:ext cx="51125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Выпуск в интересах пищевой промышленности в 2014/15 учебном году составил</a:t>
            </a:r>
            <a:r>
              <a:rPr lang="ru-RU" sz="1600" dirty="0" smtClean="0"/>
              <a:t> </a:t>
            </a:r>
            <a:r>
              <a:rPr lang="ru-RU" sz="2800" dirty="0" smtClean="0"/>
              <a:t>18,2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человек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том числе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768419"/>
            <a:ext cx="4212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Трудоустроено </a:t>
            </a:r>
            <a:r>
              <a:rPr lang="ru-RU" sz="2800" dirty="0"/>
              <a:t>76,9%</a:t>
            </a:r>
            <a:r>
              <a:rPr lang="ru-RU" sz="1600" dirty="0" smtClean="0"/>
              <a:t> выпускников вузов 2013 года</a:t>
            </a:r>
            <a:endParaRPr lang="ru-RU" sz="1600" dirty="0"/>
          </a:p>
        </p:txBody>
      </p:sp>
      <p:pic>
        <p:nvPicPr>
          <p:cNvPr id="5122" name="Picture 2" descr="C:\Documents and Settings\Admin\Рабочий стол\coin_ruble-51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78" y="5613464"/>
            <a:ext cx="1037186" cy="103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3964" y="5588495"/>
            <a:ext cx="7200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20 </a:t>
            </a:r>
            <a:r>
              <a:rPr lang="ru-RU" sz="3200" dirty="0" smtClean="0"/>
              <a:t>560 </a:t>
            </a:r>
            <a:r>
              <a:rPr lang="ru-RU" dirty="0" smtClean="0"/>
              <a:t>рублей – средняя заработная плата выпускника вуза (при средней заработной плате по стране – 27 830 рублей)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1006282"/>
            <a:ext cx="38884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Выпуск в интересах агропромышленного комплекса в 2014/15 учебном году составил</a:t>
            </a:r>
            <a:r>
              <a:rPr lang="ru-RU" sz="1600" dirty="0" smtClean="0"/>
              <a:t> </a:t>
            </a:r>
            <a:r>
              <a:rPr lang="ru-RU" sz="2800" dirty="0" smtClean="0"/>
              <a:t>20,8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человек,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том числе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933398977"/>
              </p:ext>
            </p:extLst>
          </p:nvPr>
        </p:nvGraphicFramePr>
        <p:xfrm>
          <a:off x="5328220" y="2306237"/>
          <a:ext cx="48245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20072" y="4844023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Трудоустроено выпускников вузов 2013 года </a:t>
            </a:r>
            <a:r>
              <a:rPr lang="ru-RU" sz="2800" dirty="0"/>
              <a:t>70,2%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4766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ТРУДОУСТРОЙСТВО ВЫПУСКНИКОВ ВУЗОВ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-237606" y="4050022"/>
            <a:ext cx="9279456" cy="2880027"/>
            <a:chOff x="-342166" y="1269053"/>
            <a:chExt cx="9279456" cy="2880027"/>
          </a:xfrm>
        </p:grpSpPr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val="1363002908"/>
                </p:ext>
              </p:extLst>
            </p:nvPr>
          </p:nvGraphicFramePr>
          <p:xfrm>
            <a:off x="-342166" y="1269053"/>
            <a:ext cx="4884860" cy="28800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084954" y="2886826"/>
              <a:ext cx="37994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Средства образовательных организаций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88009" y="1311444"/>
              <a:ext cx="2409394" cy="3617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</a:rPr>
                <a:t>76,551 млн. рублей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84953" y="1311444"/>
              <a:ext cx="3799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Средства федерального бюджета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84953" y="1831962"/>
              <a:ext cx="38523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Средства бюджетов субъектов РФ 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88009" y="1852128"/>
              <a:ext cx="2409394" cy="36178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</a:rPr>
                <a:t>156,742  млн. рублей 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688009" y="2372646"/>
              <a:ext cx="2409394" cy="36178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</a:rPr>
                <a:t>236,303 млн. рублей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84953" y="2372646"/>
              <a:ext cx="29129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Средства работодателей  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675559" y="2886827"/>
              <a:ext cx="2409394" cy="3617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</a:rPr>
                <a:t>99,830 млн. рублей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578" y="2157202"/>
              <a:ext cx="1405305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/>
                <a:t>560</a:t>
              </a:r>
              <a:r>
                <a:rPr lang="ru-RU" dirty="0" smtClean="0"/>
                <a:t> млн. руб.</a:t>
              </a:r>
              <a:endParaRPr lang="ru-RU" dirty="0"/>
            </a:p>
          </p:txBody>
        </p:sp>
      </p:grpSp>
      <p:sp>
        <p:nvSpPr>
          <p:cNvPr id="18436" name="TextBox 18"/>
          <p:cNvSpPr txBox="1">
            <a:spLocks noChangeArrowheads="1"/>
          </p:cNvSpPr>
          <p:nvPr/>
        </p:nvSpPr>
        <p:spPr bwMode="auto">
          <a:xfrm>
            <a:off x="1364133" y="2188040"/>
            <a:ext cx="2044212" cy="7386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региональных </a:t>
            </a:r>
          </a:p>
          <a:p>
            <a:pPr eaLnBrk="1" hangingPunct="1"/>
            <a:r>
              <a:rPr lang="ru-RU" altLang="ru-RU" sz="1400" dirty="0"/>
              <a:t>программы развития</a:t>
            </a:r>
          </a:p>
          <a:p>
            <a:pPr eaLnBrk="1" hangingPunct="1"/>
            <a:r>
              <a:rPr lang="ru-RU" altLang="ru-RU" sz="1400" dirty="0"/>
              <a:t>образования</a:t>
            </a:r>
          </a:p>
        </p:txBody>
      </p:sp>
      <p:sp>
        <p:nvSpPr>
          <p:cNvPr id="18437" name="TextBox 19"/>
          <p:cNvSpPr txBox="1">
            <a:spLocks noChangeArrowheads="1"/>
          </p:cNvSpPr>
          <p:nvPr/>
        </p:nvSpPr>
        <p:spPr bwMode="auto">
          <a:xfrm>
            <a:off x="222598" y="1766301"/>
            <a:ext cx="15166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7200" dirty="0">
                <a:solidFill>
                  <a:schemeClr val="tx2"/>
                </a:solidFill>
                <a:latin typeface="+mn-lt"/>
                <a:cs typeface="+mn-cs"/>
              </a:rPr>
              <a:t>45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598" y="1142883"/>
            <a:ext cx="879939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Подмероприятие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ФЦПРО 3.2. </a:t>
            </a:r>
          </a:p>
          <a:p>
            <a:pPr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«Совершенствование комплексных региональных программ развития профессионального образования, с учетом опыта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их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реализации» 2014-2015 годы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520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 МЕРАХ ГОСУДАРСТВЕННОЙ ПОДДЕРЖКИ РЕГИОНАЛЬНЫХ СИСТЕМ СПО В СУБЪЕКТАХ РОССИЙСКОЙ ФЕДЕРАЦИИ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3353360"/>
            <a:ext cx="8244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Финансирование программ для отрасли сельского хозяйства </a:t>
            </a:r>
            <a:endParaRPr lang="ru-RU" alt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alt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рамках  проекта в 2014</a:t>
            </a:r>
            <a:r>
              <a:rPr lang="en-US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-2015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годах</a:t>
            </a: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3113884" y="2365284"/>
            <a:ext cx="588921" cy="384176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673498" y="1916578"/>
            <a:ext cx="53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том числе </a:t>
            </a:r>
            <a:r>
              <a:rPr lang="ru-RU" sz="3600" dirty="0" smtClean="0">
                <a:solidFill>
                  <a:schemeClr val="tx2"/>
                </a:solidFill>
              </a:rPr>
              <a:t>3</a:t>
            </a:r>
            <a:r>
              <a:rPr lang="ru-RU" dirty="0" smtClean="0"/>
              <a:t> </a:t>
            </a:r>
            <a:r>
              <a:rPr lang="ru-RU" dirty="0"/>
              <a:t>программы для отрасли сельского хозяйства (Белгородская область, Республика Марий Эл и Республика Мордовия)</a:t>
            </a:r>
          </a:p>
        </p:txBody>
      </p:sp>
    </p:spTree>
    <p:extLst>
      <p:ext uri="{BB962C8B-B14F-4D97-AF65-F5344CB8AC3E}">
        <p14:creationId xmlns:p14="http://schemas.microsoft.com/office/powerpoint/2010/main" val="161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92502" y="1743728"/>
            <a:ext cx="421246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ru-RU" sz="1200" dirty="0" smtClean="0"/>
              <a:t>Кемеровский технологический институт пищевой промышленности (университет)</a:t>
            </a:r>
          </a:p>
          <a:p>
            <a:pPr algn="r">
              <a:spcBef>
                <a:spcPts val="600"/>
              </a:spcBef>
            </a:pPr>
            <a:r>
              <a:rPr lang="ru-RU" sz="1200" dirty="0" smtClean="0"/>
              <a:t>Казанский государственный энергетический университет»</a:t>
            </a:r>
          </a:p>
          <a:p>
            <a:pPr algn="r">
              <a:spcBef>
                <a:spcPts val="600"/>
              </a:spcBef>
            </a:pPr>
            <a:r>
              <a:rPr lang="ru-RU" sz="1200" dirty="0" smtClean="0"/>
              <a:t>Санкт-Петербургский государственный торгово-экономический университет</a:t>
            </a:r>
          </a:p>
          <a:p>
            <a:pPr algn="r">
              <a:spcBef>
                <a:spcPts val="600"/>
              </a:spcBef>
            </a:pPr>
            <a:r>
              <a:rPr lang="ru-RU" sz="1200" dirty="0" smtClean="0"/>
              <a:t>Ставропольский государственный аграрный университет</a:t>
            </a:r>
          </a:p>
          <a:p>
            <a:pPr algn="r">
              <a:spcBef>
                <a:spcPts val="600"/>
              </a:spcBef>
            </a:pPr>
            <a:r>
              <a:rPr lang="ru-RU" sz="1200" dirty="0" smtClean="0"/>
              <a:t>Государственная академия промышленного менеджмента имени Н.П. Пастухова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766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ДОПОЛНИТЕЛЬНОЕ ПРОФЕССИОНАЛЬНОЕ ОБРАЗОВАНИЕ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7353" y="864398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Ведомственная целевая программа </a:t>
            </a:r>
            <a:r>
              <a:rPr lang="ru-RU" sz="1400" b="1" dirty="0" smtClean="0"/>
              <a:t>«Повышение квалификации инженерно-технических кадров на 2015-2016 годы» </a:t>
            </a:r>
            <a:r>
              <a:rPr lang="ru-RU" sz="1400" dirty="0" smtClean="0"/>
              <a:t>(утверждена приказом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12 мая 2015 г. № 490)</a:t>
            </a:r>
            <a:endParaRPr lang="ru-RU" sz="1400" dirty="0"/>
          </a:p>
        </p:txBody>
      </p:sp>
      <p:pic>
        <p:nvPicPr>
          <p:cNvPr id="11" name="Picture 2" descr="C:\Documents and Settings\Admin\Рабочий стол\university-building_318-6155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409" y="2711130"/>
            <a:ext cx="669157" cy="83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30397"/>
              </p:ext>
            </p:extLst>
          </p:nvPr>
        </p:nvGraphicFramePr>
        <p:xfrm>
          <a:off x="403307" y="4040435"/>
          <a:ext cx="827314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558"/>
                <a:gridCol w="1944507"/>
                <a:gridCol w="209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 2015 год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Пдан</a:t>
                      </a:r>
                      <a:r>
                        <a:rPr lang="ru-RU" dirty="0" smtClean="0"/>
                        <a:t> 2016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Количество программ повышения квалификации, ед.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работников предприятий, прошедших повышение квалификации, чел.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Объем средств федерального бюджета на реализацию обучения и стажировок, млн. рублей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59564" y="1741383"/>
            <a:ext cx="429075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/>
              <a:t>Санкт-Петербургский политехнический университет Петра </a:t>
            </a:r>
            <a:r>
              <a:rPr lang="ru-RU" sz="1200" dirty="0" smtClean="0"/>
              <a:t>Великого</a:t>
            </a:r>
            <a:endParaRPr lang="ru-RU" sz="1200" dirty="0"/>
          </a:p>
          <a:p>
            <a:pPr>
              <a:spcBef>
                <a:spcPts val="600"/>
              </a:spcBef>
            </a:pPr>
            <a:r>
              <a:rPr lang="ru-RU" sz="1200" dirty="0"/>
              <a:t>Майкопский государственный технологический </a:t>
            </a:r>
            <a:r>
              <a:rPr lang="ru-RU" sz="1200" dirty="0" smtClean="0"/>
              <a:t>университет</a:t>
            </a:r>
            <a:endParaRPr lang="ru-RU" sz="1200" dirty="0"/>
          </a:p>
          <a:p>
            <a:pPr>
              <a:spcBef>
                <a:spcPts val="600"/>
              </a:spcBef>
            </a:pPr>
            <a:r>
              <a:rPr lang="ru-RU" sz="1200" dirty="0"/>
              <a:t>Ставропольский государственный аграрный </a:t>
            </a:r>
            <a:r>
              <a:rPr lang="ru-RU" sz="1200" dirty="0" smtClean="0"/>
              <a:t>университет</a:t>
            </a:r>
            <a:endParaRPr lang="ru-RU" sz="1200" dirty="0"/>
          </a:p>
          <a:p>
            <a:pPr>
              <a:spcBef>
                <a:spcPts val="600"/>
              </a:spcBef>
            </a:pPr>
            <a:r>
              <a:rPr lang="ru-RU" sz="1200" dirty="0"/>
              <a:t>Государственная академия промышленного менеджмента имени </a:t>
            </a:r>
            <a:br>
              <a:rPr lang="ru-RU" sz="1200" dirty="0"/>
            </a:br>
            <a:r>
              <a:rPr lang="ru-RU" sz="1200" dirty="0"/>
              <a:t>Н.П. </a:t>
            </a:r>
            <a:r>
              <a:rPr lang="ru-RU" sz="1200" dirty="0" smtClean="0"/>
              <a:t>Пастухова</a:t>
            </a:r>
            <a:endParaRPr lang="ru-RU" sz="1200" dirty="0"/>
          </a:p>
          <a:p>
            <a:pPr>
              <a:spcBef>
                <a:spcPts val="600"/>
              </a:spcBef>
            </a:pPr>
            <a:r>
              <a:rPr lang="ru-RU" sz="1200" dirty="0"/>
              <a:t>Воронежский государственный университет инженерных </a:t>
            </a:r>
            <a:r>
              <a:rPr lang="ru-RU" sz="1200" dirty="0" smtClean="0"/>
              <a:t>технологий</a:t>
            </a:r>
            <a:endParaRPr lang="ru-RU" dirty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33891" y="14316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</a:rPr>
              <a:t>2015 год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59564" y="14316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2016 год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3796630" y="22966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Вузы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6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ОРГАНИЗАЦИЯ И ПРОВЕДЕНИЕ ВСЕРОССИЙСКИХ ОЛИМПИАД ПРОФЕССИОНАЛЬНОГО МАСТЕРСТВА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8237" y="1264327"/>
            <a:ext cx="3995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Всероссийские </a:t>
            </a:r>
            <a:r>
              <a:rPr lang="ru-RU" sz="2000" b="1" dirty="0">
                <a:solidFill>
                  <a:schemeClr val="tx2"/>
                </a:solidFill>
              </a:rPr>
              <a:t>олимпиады профессионального мастерства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обучающихся СПО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4261" y="2788418"/>
            <a:ext cx="3884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УЧАСТНИКИ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Студенты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обучающиеся по программам подготовки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специалистов среднего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звена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3" descr="C:\Users\Sokolova\Desktop\Мебель The Idea\log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36" y="1340767"/>
            <a:ext cx="1015829" cy="101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Равнобедренный треугольник 12"/>
          <p:cNvSpPr/>
          <p:nvPr/>
        </p:nvSpPr>
        <p:spPr>
          <a:xfrm flipV="1">
            <a:off x="1559167" y="2420523"/>
            <a:ext cx="576064" cy="20557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pic>
        <p:nvPicPr>
          <p:cNvPr id="14" name="Picture 4" descr="C:\Users\Sokolova\Desktop\Иконки\group-of-people-in-a-formation_318-44341.png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36" y="2883339"/>
            <a:ext cx="1010489" cy="101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88236" y="3988747"/>
            <a:ext cx="448640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66 </a:t>
            </a:r>
            <a:r>
              <a:rPr lang="ru-RU" dirty="0" smtClean="0">
                <a:solidFill>
                  <a:schemeClr val="tx2"/>
                </a:solidFill>
              </a:rPr>
              <a:t>специальностей в рамках </a:t>
            </a:r>
            <a:r>
              <a:rPr lang="ru-RU" sz="2800" dirty="0" smtClean="0">
                <a:solidFill>
                  <a:schemeClr val="tx2"/>
                </a:solidFill>
              </a:rPr>
              <a:t>19</a:t>
            </a:r>
            <a:r>
              <a:rPr lang="ru-RU" dirty="0" smtClean="0">
                <a:solidFill>
                  <a:schemeClr val="tx2"/>
                </a:solidFill>
              </a:rPr>
              <a:t> УГС 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среди которых: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– технического профиля;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– сервисные специальности;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– по информационным технологиям;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– медицинского профиля;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– строительного профиля;</a:t>
            </a:r>
          </a:p>
          <a:p>
            <a:pPr marL="274638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– сельскохозяйственного профиля</a:t>
            </a:r>
          </a:p>
          <a:p>
            <a:endParaRPr lang="ru-RU" dirty="0"/>
          </a:p>
        </p:txBody>
      </p:sp>
      <p:pic>
        <p:nvPicPr>
          <p:cNvPr id="16" name="Picture 4" descr="C:\Users\Sokolova\Desktop\1_12ac010a7fef2c3265e6f6a3c012b961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0" y="4365103"/>
            <a:ext cx="969573" cy="954235"/>
          </a:xfrm>
          <a:prstGeom prst="ellipse">
            <a:avLst/>
          </a:prstGeom>
          <a:ln w="381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909632" y="984790"/>
            <a:ext cx="32038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ОРГАНИЗАТОРЫ</a:t>
            </a:r>
            <a:r>
              <a:rPr lang="ru-RU" sz="1400" dirty="0" smtClean="0"/>
              <a:t>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2016 году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субъектов Российской Федерации и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федеральных округов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32824" y="2628611"/>
            <a:ext cx="305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В 2016 ГОДУ ОЛИМПИАДЫ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УГС 35.00.00 Сельское, лесное и рыбное хозяйство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 специальностям%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35.02.05 Агрономия,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35.02.07 Механизация сельского хозяйства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35.02.08 Электрификация и автоматизация сельского хозяйства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УГС 19.00.00 Промышленная экология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биотехнологии по специальности: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19.02.10 Технология продукции общественного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7123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290</TotalTime>
  <Words>915</Words>
  <Application>Microsoft Office PowerPoint</Application>
  <PresentationFormat>Экран (4:3)</PresentationFormat>
  <Paragraphs>190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 подготовке кадров для агропромышленного комплекса, пищевой и перерабатывающей промышленности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TCMIT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Левченко Алексей Николаевич</cp:lastModifiedBy>
  <cp:revision>36</cp:revision>
  <dcterms:created xsi:type="dcterms:W3CDTF">2016-03-16T14:49:55Z</dcterms:created>
  <dcterms:modified xsi:type="dcterms:W3CDTF">2016-03-17T06:40:06Z</dcterms:modified>
</cp:coreProperties>
</file>