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drawings/drawing3.xml" ContentType="application/vnd.openxmlformats-officedocument.drawingml.chartshapes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9" r:id="rId4"/>
    <p:sldId id="261" r:id="rId5"/>
    <p:sldId id="258" r:id="rId6"/>
    <p:sldId id="270" r:id="rId7"/>
    <p:sldId id="271" r:id="rId8"/>
    <p:sldId id="272" r:id="rId9"/>
    <p:sldId id="266" r:id="rId10"/>
    <p:sldId id="262" r:id="rId11"/>
    <p:sldId id="263" r:id="rId12"/>
    <p:sldId id="265" r:id="rId13"/>
    <p:sldId id="273" r:id="rId14"/>
    <p:sldId id="267" r:id="rId15"/>
    <p:sldId id="268" r:id="rId16"/>
    <p:sldId id="269" r:id="rId17"/>
    <p:sldId id="275" r:id="rId18"/>
    <p:sldId id="274" r:id="rId19"/>
    <p:sldId id="276" r:id="rId20"/>
    <p:sldId id="277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03" autoAdjust="0"/>
    <p:restoredTop sz="94169" autoAdjust="0"/>
  </p:normalViewPr>
  <p:slideViewPr>
    <p:cSldViewPr>
      <p:cViewPr varScale="1">
        <p:scale>
          <a:sx n="115" d="100"/>
          <a:sy n="115" d="100"/>
        </p:scale>
        <p:origin x="-14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Transcend:Flash_diss:Diss_fin:diss_new:&#1043;&#1088;&#1072;&#1092;&#1080;&#1082;&#1080;%20&#1041;&#1077;&#1083;&#1072;&#1088;&#1091;&#1089;&#1100;.xls" TargetMode="External"/><Relationship Id="rId2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Transcend:Flash_diss:Diss_fin:diss_new:&#1043;&#1088;&#1072;&#1092;&#1080;&#1082;&#1080;%20&#1041;&#1077;&#1083;&#1072;&#1088;&#1091;&#1089;&#1100;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Transcend:Flash_diss:Diss_fin:diss_new:&#1043;&#1088;&#1072;&#1092;&#1080;&#1082;&#1080;%20&#1041;&#1077;&#1083;&#1072;&#1088;&#1091;&#1089;&#1100;.xls" TargetMode="External"/><Relationship Id="rId2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NavoyAV\Local%20Settings\Temporary%20Internet%20Files\Content.Outlook\K0T04827\&#1090;&#1077;&#1082;&#1091;&#1097;&#1080;&#1081;%20&#1089;&#1095;&#1077;&#1090;%201998-2011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NavoyAV\Local%20Settings\Temporary%20Internet%20Files\Content.Outlook\K0T04827\&#1089;&#1090;&#1072;&#1074;&#1082;&#1080;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NavoyAV\Local%20Settings\Temporary%20Internet%20Files\Content.Outlook\K0T04827\bel2011_EngRus_&#1076;&#1074;&#1091;&#1089;&#1090;&#1086;&#1088;&#1086;&#1085;&#1085;&#1080;&#1081;(2002-2011)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NavoyAV\Local%20Settings\Temporary%20Internet%20Files\Content.Outlook\K0T04827\bel2011_EngRus_&#1076;&#1074;&#1091;&#1089;&#1090;&#1086;&#1088;&#1086;&#1085;&#1085;&#1080;&#1081;(2002-2011)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NavoyAV\Local%20Settings\Temporary%20Internet%20Files\Content.Outlook\K0T04827\bel2011_EngRus_&#1076;&#1074;&#1091;&#1089;&#1090;&#1086;&#1088;&#1086;&#1085;&#1085;&#1080;&#1081;(2002-2011)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Transcend:Flash_diss:Diss_fin:diss_new:&#1043;&#1088;&#1072;&#1092;&#1080;&#1082;&#1080;%20&#1041;&#1077;&#1083;&#1072;&#1088;&#1091;&#1089;&#1100;.xls" TargetMode="External"/><Relationship Id="rId2" Type="http://schemas.openxmlformats.org/officeDocument/2006/relationships/chartUserShapes" Target="../drawings/drawing3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Transcend:Flash_diss:Diss_fin:diss_new:&#1043;&#1088;&#1072;&#1092;&#1080;&#1082;&#1080;%20&#1041;&#1077;&#1083;&#1072;&#1088;&#1091;&#1089;&#1100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en-US"/>
              <a:t>Страновое распределение иностранных активов и обязательств банковского сектора Российской Федерации по состоянию на 1 января 2012 года</a:t>
            </a:r>
          </a:p>
        </c:rich>
      </c:tx>
      <c:layout>
        <c:manualLayout>
          <c:xMode val="edge"/>
          <c:yMode val="edge"/>
          <c:x val="0.117788587724611"/>
          <c:y val="0.00863557858376511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037259637251421"/>
          <c:y val="0.157167795309456"/>
          <c:w val="0.926683236156309"/>
          <c:h val="0.775476264768635"/>
        </c:manualLayout>
      </c:layout>
      <c:barChart>
        <c:barDir val="bar"/>
        <c:grouping val="stacked"/>
        <c:varyColors val="0"/>
        <c:ser>
          <c:idx val="0"/>
          <c:order val="0"/>
          <c:spPr>
            <a:gradFill rotWithShape="0">
              <a:gsLst>
                <a:gs pos="0">
                  <a:srgbClr val="0000FF"/>
                </a:gs>
                <a:gs pos="100000">
                  <a:srgbClr val="B3B3FF"/>
                </a:gs>
              </a:gsLst>
              <a:lin ang="5400000" scaled="1"/>
            </a:gra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0.0413555013425353"/>
                  <c:y val="-0.000978754700838148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0444444444444445"/>
                  <c:y val="0.001883890628726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0533636264216973"/>
                  <c:y val="0.0066207630261394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0.0350743657042869"/>
                  <c:y val="-0.0035215404351164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Лист2!$A$2:$A$6</c:f>
              <c:strCache>
                <c:ptCount val="5"/>
                <c:pt idx="0">
                  <c:v>Прочие страны</c:v>
                </c:pt>
                <c:pt idx="1">
                  <c:v>США</c:v>
                </c:pt>
                <c:pt idx="2">
                  <c:v>Страны АТЭС</c:v>
                </c:pt>
                <c:pt idx="3">
                  <c:v>Страны ЕС</c:v>
                </c:pt>
                <c:pt idx="4">
                  <c:v>Страны СНГ</c:v>
                </c:pt>
              </c:strCache>
            </c:strRef>
          </c:cat>
          <c:val>
            <c:numRef>
              <c:f>Лист2!$B$2:$B$6</c:f>
              <c:numCache>
                <c:formatCode>#\ ##0.0</c:formatCode>
                <c:ptCount val="5"/>
                <c:pt idx="0">
                  <c:v>-4310.09020663993</c:v>
                </c:pt>
                <c:pt idx="1">
                  <c:v>-14170.3073810182</c:v>
                </c:pt>
                <c:pt idx="2">
                  <c:v>-14806.3095511258</c:v>
                </c:pt>
                <c:pt idx="3">
                  <c:v>-77908.3838465839</c:v>
                </c:pt>
                <c:pt idx="4">
                  <c:v>-7595.715805144099</c:v>
                </c:pt>
              </c:numCache>
            </c:numRef>
          </c:val>
        </c:ser>
        <c:ser>
          <c:idx val="1"/>
          <c:order val="1"/>
          <c:spPr>
            <a:gradFill rotWithShape="0">
              <a:gsLst>
                <a:gs pos="0">
                  <a:srgbClr val="993366"/>
                </a:gs>
                <a:gs pos="100000">
                  <a:srgbClr val="E5CCD9"/>
                </a:gs>
              </a:gsLst>
              <a:lin ang="5400000" scaled="1"/>
            </a:gra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0.0607841956593116"/>
                  <c:y val="0.000978754700838148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0430119895619889"/>
                  <c:y val="-0.0010936865952271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0503779897462241"/>
                  <c:y val="-0.0014391905860029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0483393206668763"/>
                  <c:y val="-0.0055842545026183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Лист2!$A$2:$A$6</c:f>
              <c:strCache>
                <c:ptCount val="5"/>
                <c:pt idx="0">
                  <c:v>Прочие страны</c:v>
                </c:pt>
                <c:pt idx="1">
                  <c:v>США</c:v>
                </c:pt>
                <c:pt idx="2">
                  <c:v>Страны АТЭС</c:v>
                </c:pt>
                <c:pt idx="3">
                  <c:v>Страны ЕС</c:v>
                </c:pt>
                <c:pt idx="4">
                  <c:v>Страны СНГ</c:v>
                </c:pt>
              </c:strCache>
            </c:strRef>
          </c:cat>
          <c:val>
            <c:numRef>
              <c:f>Лист2!$C$2:$C$6</c:f>
              <c:numCache>
                <c:formatCode>#\ ##0.0</c:formatCode>
                <c:ptCount val="5"/>
                <c:pt idx="0">
                  <c:v>9344.122642183368</c:v>
                </c:pt>
                <c:pt idx="1">
                  <c:v>2178.309950584077</c:v>
                </c:pt>
                <c:pt idx="2">
                  <c:v>5455.135963672618</c:v>
                </c:pt>
                <c:pt idx="3">
                  <c:v>69366.7218389805</c:v>
                </c:pt>
                <c:pt idx="4">
                  <c:v>2830.896164442277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21043976"/>
        <c:axId val="1836323416"/>
      </c:barChart>
      <c:catAx>
        <c:axId val="1821043976"/>
        <c:scaling>
          <c:orientation val="minMax"/>
        </c:scaling>
        <c:delete val="0"/>
        <c:axPos val="l"/>
        <c:majorTickMark val="none"/>
        <c:minorTickMark val="none"/>
        <c:tickLblPos val="none"/>
        <c:spPr>
          <a:ln w="3175">
            <a:solidFill>
              <a:srgbClr val="000000"/>
            </a:solidFill>
            <a:prstDash val="solid"/>
          </a:ln>
        </c:spPr>
        <c:crossAx val="1836323416"/>
        <c:crosses val="autoZero"/>
        <c:auto val="1"/>
        <c:lblAlgn val="ctr"/>
        <c:lblOffset val="100"/>
        <c:tickMarkSkip val="1"/>
        <c:noMultiLvlLbl val="0"/>
      </c:catAx>
      <c:valAx>
        <c:axId val="1836323416"/>
        <c:scaling>
          <c:orientation val="minMax"/>
          <c:min val="-80000.0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ys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en-US"/>
          </a:p>
        </c:txPr>
        <c:crossAx val="182104397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5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Динамика индекса реального курса российского рубля к белорусскому рублю, </a:t>
            </a:r>
          </a:p>
          <a:p>
            <a:pPr>
              <a:defRPr sz="125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в % прироста к декабрю 2001 года</a:t>
            </a:r>
          </a:p>
        </c:rich>
      </c:tx>
      <c:layout>
        <c:manualLayout>
          <c:xMode val="edge"/>
          <c:yMode val="edge"/>
          <c:x val="0.247235552901859"/>
          <c:y val="0.00669344042838019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0442338413879232"/>
          <c:y val="0.0816600799814884"/>
          <c:w val="0.952607369889917"/>
          <c:h val="0.776440104742021"/>
        </c:manualLayout>
      </c:layout>
      <c:lineChart>
        <c:grouping val="standard"/>
        <c:varyColors val="0"/>
        <c:ser>
          <c:idx val="2"/>
          <c:order val="0"/>
          <c:spPr>
            <a:ln w="25400">
              <a:solidFill>
                <a:srgbClr val="DD0806"/>
              </a:solidFill>
              <a:prstDash val="solid"/>
            </a:ln>
          </c:spPr>
          <c:marker>
            <c:symbol val="diamond"/>
            <c:size val="4"/>
            <c:spPr>
              <a:solidFill>
                <a:srgbClr val="DD0806"/>
              </a:solidFill>
              <a:ln>
                <a:solidFill>
                  <a:srgbClr val="DD0806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0.00419039813439531"/>
                  <c:y val="0.0066934491788105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delete val="1"/>
            </c:dLbl>
            <c:dLbl>
              <c:idx val="2"/>
              <c:layout>
                <c:manualLayout>
                  <c:x val="-0.021215605934779"/>
                  <c:y val="0.00825301494784651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delete val="1"/>
            </c:dLbl>
            <c:dLbl>
              <c:idx val="4"/>
              <c:layout>
                <c:manualLayout>
                  <c:x val="-0.0145440300636099"/>
                  <c:y val="0.00980014479600188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delete val="1"/>
            </c:dLbl>
            <c:dLbl>
              <c:idx val="6"/>
              <c:layout>
                <c:manualLayout>
                  <c:x val="-0.0102422071948163"/>
                  <c:y val="0.0156385148858925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delete val="1"/>
            </c:dLbl>
            <c:dLbl>
              <c:idx val="8"/>
              <c:layout>
                <c:manualLayout>
                  <c:x val="-0.019368431819334"/>
                  <c:y val="-0.021593237787218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delete val="1"/>
            </c:dLbl>
            <c:dLbl>
              <c:idx val="10"/>
              <c:layout>
                <c:manualLayout>
                  <c:x val="-0.0134868289009718"/>
                  <c:y val="0.0164798030952225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delete val="1"/>
            </c:dLbl>
            <c:dLbl>
              <c:idx val="12"/>
              <c:layout>
                <c:manualLayout>
                  <c:x val="-0.0139243461808843"/>
                  <c:y val="-0.0294478636195425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delete val="1"/>
            </c:dLbl>
            <c:dLbl>
              <c:idx val="14"/>
              <c:layout>
                <c:manualLayout>
                  <c:x val="-0.023050570805402"/>
                  <c:y val="0.010980862410420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delete val="1"/>
            </c:dLbl>
            <c:dLbl>
              <c:idx val="16"/>
              <c:layout>
                <c:manualLayout>
                  <c:x val="-0.0108498476887651"/>
                  <c:y val="0.0218079959934066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delete val="1"/>
            </c:dLbl>
            <c:dLbl>
              <c:idx val="18"/>
              <c:layout>
                <c:manualLayout>
                  <c:x val="-0.018396292263714"/>
                  <c:y val="-0.0157606457800198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9"/>
              <c:delete val="1"/>
            </c:dLbl>
            <c:dLbl>
              <c:idx val="20"/>
              <c:layout>
                <c:manualLayout>
                  <c:x val="-0.0188338095436266"/>
                  <c:y val="0.0291231833390176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1"/>
              <c:delete val="1"/>
            </c:dLbl>
            <c:dLbl>
              <c:idx val="22"/>
              <c:layout>
                <c:manualLayout>
                  <c:x val="-0.0208510239450852"/>
                  <c:y val="-0.0331855456154936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3"/>
              <c:delete val="1"/>
            </c:dLbl>
            <c:dLbl>
              <c:idx val="24"/>
              <c:layout>
                <c:manualLayout>
                  <c:x val="-0.0149694210267229"/>
                  <c:y val="0.0230543042216586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5"/>
              <c:delete val="1"/>
            </c:dLbl>
            <c:dLbl>
              <c:idx val="26"/>
              <c:layout>
                <c:manualLayout>
                  <c:x val="-0.0233057556264563"/>
                  <c:y val="-0.00989239217567731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7"/>
              <c:delete val="1"/>
            </c:dLbl>
            <c:dLbl>
              <c:idx val="28"/>
              <c:layout>
                <c:manualLayout>
                  <c:x val="-0.0134747025841724"/>
                  <c:y val="-0.0195554099174536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9"/>
              <c:layout>
                <c:manualLayout>
                  <c:x val="-0.00895403814740001"/>
                  <c:y val="0.022009756902182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0"/>
              <c:delete val="1"/>
            </c:dLbl>
            <c:dLbl>
              <c:idx val="31"/>
              <c:delete val="1"/>
            </c:dLbl>
            <c:dLbl>
              <c:idx val="32"/>
              <c:layout>
                <c:manualLayout>
                  <c:x val="-0.0214586644390339"/>
                  <c:y val="-0.025430588713054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3"/>
              <c:delete val="1"/>
            </c:dLbl>
            <c:dLbl>
              <c:idx val="34"/>
              <c:layout>
                <c:manualLayout>
                  <c:x val="-0.0242657688652768"/>
                  <c:y val="0.0221147490290809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5"/>
              <c:delete val="1"/>
            </c:dLbl>
            <c:dLbl>
              <c:idx val="36"/>
              <c:layout>
                <c:manualLayout>
                  <c:x val="-0.023913396120405"/>
                  <c:y val="-0.0100873311482728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7"/>
              <c:delete val="1"/>
            </c:dLbl>
            <c:dLbl>
              <c:idx val="38"/>
              <c:layout>
                <c:manualLayout>
                  <c:x val="-0.0275103905714323"/>
                  <c:y val="-0.00746352700155269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9"/>
              <c:delete val="1"/>
            </c:dLbl>
            <c:dLbl>
              <c:idx val="40"/>
              <c:layout>
                <c:manualLayout>
                  <c:x val="-0.0239984577274231"/>
                  <c:y val="-0.0223164574262715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1"/>
              <c:delete val="1"/>
            </c:dLbl>
            <c:dLbl>
              <c:idx val="42"/>
              <c:layout>
                <c:manualLayout>
                  <c:x val="-0.0149572117819009"/>
                  <c:y val="-0.0145021574168525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3"/>
              <c:delete val="1"/>
            </c:dLbl>
            <c:dLbl>
              <c:idx val="44"/>
              <c:layout>
                <c:manualLayout>
                  <c:x val="-0.0272430794335785"/>
                  <c:y val="0.00757634184946609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5"/>
              <c:delete val="1"/>
            </c:dLbl>
            <c:dLbl>
              <c:idx val="46"/>
              <c:layout>
                <c:manualLayout>
                  <c:x val="-0.0189917235128407"/>
                  <c:y val="-0.015960721364915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7"/>
              <c:delete val="1"/>
            </c:dLbl>
            <c:dLbl>
              <c:idx val="48"/>
              <c:layout>
                <c:manualLayout>
                  <c:x val="-0.0146899006440472"/>
                  <c:y val="0.0173526421042286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9"/>
              <c:delete val="1"/>
            </c:dLbl>
            <c:dLbl>
              <c:idx val="50"/>
              <c:layout>
                <c:manualLayout>
                  <c:x val="-0.0064385447233093"/>
                  <c:y val="0.014379542423379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1"/>
              <c:delete val="1"/>
            </c:dLbl>
            <c:dLbl>
              <c:idx val="52"/>
              <c:layout>
                <c:manualLayout>
                  <c:x val="-0.0131951822014966"/>
                  <c:y val="0.022016712382699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3"/>
              <c:delete val="1"/>
            </c:dLbl>
            <c:dLbl>
              <c:idx val="54"/>
              <c:layout>
                <c:manualLayout>
                  <c:x val="-0.0302203900018803"/>
                  <c:y val="-0.00603353737586659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5"/>
              <c:layout>
                <c:manualLayout>
                  <c:x val="-0.0209603854164019"/>
                  <c:y val="-0.0258229591728988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6"/>
              <c:delete val="1"/>
            </c:dLbl>
            <c:dLbl>
              <c:idx val="57"/>
              <c:delete val="1"/>
            </c:dLbl>
            <c:dLbl>
              <c:idx val="58"/>
              <c:layout>
                <c:manualLayout>
                  <c:x val="-0.0303054516088984"/>
                  <c:y val="0.0295490290097148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9"/>
              <c:delete val="1"/>
            </c:dLbl>
            <c:dLbl>
              <c:idx val="60"/>
              <c:layout>
                <c:manualLayout>
                  <c:x val="-0.0196844256138075"/>
                  <c:y val="0.016583214766705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1"/>
              <c:delete val="1"/>
            </c:dLbl>
            <c:dLbl>
              <c:idx val="62"/>
              <c:layout>
                <c:manualLayout>
                  <c:x val="-0.0272309531167791"/>
                  <c:y val="-0.0139113723314876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3"/>
              <c:delete val="1"/>
            </c:dLbl>
            <c:dLbl>
              <c:idx val="64"/>
              <c:layout>
                <c:manualLayout>
                  <c:x val="-0.0213492672703943"/>
                  <c:y val="-0.020443918851688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5"/>
              <c:delete val="1"/>
            </c:dLbl>
            <c:dLbl>
              <c:idx val="66"/>
              <c:layout>
                <c:manualLayout>
                  <c:x val="-0.0217867845503069"/>
                  <c:y val="-0.0240541180716227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7"/>
              <c:delete val="1"/>
            </c:dLbl>
            <c:dLbl>
              <c:idx val="68"/>
              <c:layout>
                <c:manualLayout>
                  <c:x val="-0.0103758685304316"/>
                  <c:y val="0.0277071297133655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9"/>
              <c:delete val="1"/>
            </c:dLbl>
            <c:dLbl>
              <c:idx val="70"/>
              <c:layout>
                <c:manualLayout>
                  <c:x val="-0.0242415162316779"/>
                  <c:y val="-0.0150358032823895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1"/>
              <c:layout>
                <c:manualLayout>
                  <c:x val="-0.0062927213735717"/>
                  <c:y val="-0.028285551032474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2"/>
              <c:delete val="1"/>
            </c:dLbl>
            <c:dLbl>
              <c:idx val="73"/>
              <c:delete val="1"/>
            </c:dLbl>
            <c:dLbl>
              <c:idx val="74"/>
              <c:layout>
                <c:manualLayout>
                  <c:x val="-0.0314355880617552"/>
                  <c:y val="0.00983795414084399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5"/>
              <c:delete val="1"/>
            </c:dLbl>
            <c:dLbl>
              <c:idx val="76"/>
              <c:layout>
                <c:manualLayout>
                  <c:x val="-0.00580665159576172"/>
                  <c:y val="0.013686032502462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7"/>
              <c:delete val="1"/>
            </c:dLbl>
            <c:dLbl>
              <c:idx val="78"/>
              <c:delete val="1"/>
            </c:dLbl>
            <c:dLbl>
              <c:idx val="79"/>
              <c:delete val="1"/>
            </c:dLbl>
            <c:dLbl>
              <c:idx val="80"/>
              <c:layout>
                <c:manualLayout>
                  <c:x val="-0.0374873141941535"/>
                  <c:y val="-0.0230393341851548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1"/>
              <c:delete val="1"/>
            </c:dLbl>
            <c:dLbl>
              <c:idx val="82"/>
              <c:layout>
                <c:manualLayout>
                  <c:x val="-0.028446151176654"/>
                  <c:y val="0.0046770479148372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3"/>
              <c:delete val="1"/>
            </c:dLbl>
            <c:dLbl>
              <c:idx val="84"/>
              <c:layout>
                <c:manualLayout>
                  <c:x val="-0.0273038054789751"/>
                  <c:y val="0.014687997745999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5"/>
              <c:delete val="1"/>
            </c:dLbl>
            <c:dLbl>
              <c:idx val="86"/>
              <c:layout>
                <c:manualLayout>
                  <c:x val="-0.0190525324862599"/>
                  <c:y val="0.0212019731173726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7"/>
              <c:delete val="1"/>
            </c:dLbl>
            <c:dLbl>
              <c:idx val="88"/>
              <c:layout>
                <c:manualLayout>
                  <c:x val="-0.00132249626810995"/>
                  <c:y val="0.011031397780331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9"/>
              <c:delete val="1"/>
            </c:dLbl>
            <c:dLbl>
              <c:idx val="90"/>
              <c:layout>
                <c:manualLayout>
                  <c:x val="-0.0270364943411215"/>
                  <c:y val="-0.01038939263130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1"/>
              <c:delete val="1"/>
            </c:dLbl>
            <c:dLbl>
              <c:idx val="92"/>
              <c:layout>
                <c:manualLayout>
                  <c:x val="-0.0108862381725402"/>
                  <c:y val="0.019428139986445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3"/>
              <c:delete val="1"/>
            </c:dLbl>
            <c:dLbl>
              <c:idx val="94"/>
              <c:layout>
                <c:manualLayout>
                  <c:x val="-0.00105518513025632"/>
                  <c:y val="0.013093074493699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5"/>
              <c:delete val="1"/>
            </c:dLbl>
            <c:dLbl>
              <c:idx val="96"/>
              <c:layout>
                <c:manualLayout>
                  <c:x val="0.0056163907409129"/>
                  <c:y val="0.0149243349341605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7"/>
              <c:delete val="1"/>
            </c:dLbl>
            <c:dLbl>
              <c:idx val="98"/>
              <c:layout>
                <c:manualLayout>
                  <c:x val="-0.0422145280260602"/>
                  <c:y val="-0.0086083713951124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9"/>
              <c:layout>
                <c:manualLayout>
                  <c:x val="-0.0258455961455452"/>
                  <c:y val="-0.0185562907059558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0"/>
              <c:delete val="1"/>
            </c:dLbl>
            <c:dLbl>
              <c:idx val="101"/>
              <c:layout>
                <c:manualLayout>
                  <c:x val="-0.016804350200023"/>
                  <c:y val="-0.024473007186212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2"/>
              <c:layout>
                <c:manualLayout>
                  <c:x val="-0.0225523390134697"/>
                  <c:y val="0.0141496106509141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3"/>
              <c:delete val="1"/>
            </c:dLbl>
            <c:dLbl>
              <c:idx val="104"/>
              <c:layout>
                <c:manualLayout>
                  <c:x val="-0.0182505161446762"/>
                  <c:y val="0.0265012586390318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5"/>
              <c:layout>
                <c:manualLayout>
                  <c:x val="-0.0129399616831195"/>
                  <c:y val="-0.025441602625156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6"/>
              <c:delete val="1"/>
            </c:dLbl>
            <c:dLbl>
              <c:idx val="107"/>
              <c:layout>
                <c:manualLayout>
                  <c:x val="-0.0149572590126007"/>
                  <c:y val="0.0280246259355968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8"/>
              <c:layout>
                <c:manualLayout>
                  <c:x val="-0.0159659076773413"/>
                  <c:y val="-0.034258376341963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9"/>
              <c:delete val="1"/>
            </c:dLbl>
            <c:dLbl>
              <c:idx val="110"/>
              <c:layout>
                <c:manualLayout>
                  <c:x val="-0.0195629021283686"/>
                  <c:y val="-0.0267287265637128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1"/>
              <c:layout>
                <c:manualLayout>
                  <c:x val="-0.00793331039655969"/>
                  <c:y val="0.018747503635622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2"/>
              <c:delete val="1"/>
            </c:dLbl>
            <c:dLbl>
              <c:idx val="113"/>
              <c:layout>
                <c:manualLayout>
                  <c:x val="-0.0233786552193521"/>
                  <c:y val="-0.044548702747485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4"/>
              <c:layout>
                <c:manualLayout>
                  <c:x val="-0.00306027321491543"/>
                  <c:y val="0.010402227571808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5"/>
              <c:layout>
                <c:manualLayout>
                  <c:x val="-0.0238161724992646"/>
                  <c:y val="-0.0261615058691168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6"/>
              <c:layout>
                <c:manualLayout>
                  <c:x val="-0.00507757054439664"/>
                  <c:y val="-0.0104108693150965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7"/>
              <c:layout>
                <c:manualLayout>
                  <c:x val="-0.00529624625633026"/>
                  <c:y val="-0.0222828073435116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8"/>
              <c:layout>
                <c:manualLayout>
                  <c:x val="-0.00788467497063958"/>
                  <c:y val="0.0171453963160257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9"/>
              <c:layout>
                <c:manualLayout>
                  <c:x val="0.00216513671160058"/>
                  <c:y val="0.0048116067906095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0"/>
              <c:layout>
                <c:manualLayout>
                  <c:x val="-0.0256997727958077"/>
                  <c:y val="-0.0251324056761427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1"/>
              <c:delete val="1"/>
            </c:dLbl>
            <c:dLbl>
              <c:idx val="122"/>
              <c:layout>
                <c:manualLayout>
                  <c:x val="-0.0229776470485601"/>
                  <c:y val="0.00417149509800816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3"/>
              <c:layout>
                <c:manualLayout>
                  <c:x val="-0.0145076154158887"/>
                  <c:y val="-0.025091969597815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4"/>
              <c:layout>
                <c:manualLayout>
                  <c:x val="-0.00603758378321713"/>
                  <c:y val="-0.0150144540904837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5"/>
              <c:layout>
                <c:manualLayout>
                  <c:x val="-0.028373263117135"/>
                  <c:y val="0.0233849717930119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6"/>
              <c:layout>
                <c:manualLayout>
                  <c:x val="-0.0278020488042843"/>
                  <c:y val="0.00879886342601855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7"/>
              <c:layout>
                <c:manualLayout>
                  <c:x val="-0.000973402383847587"/>
                  <c:y val="0.011484346898916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8"/>
              <c:layout>
                <c:manualLayout>
                  <c:x val="-0.0041329624829849"/>
                  <c:y val="-0.019540390486447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9"/>
              <c:layout>
                <c:manualLayout>
                  <c:x val="-0.0207206530034562"/>
                  <c:y val="0.0129055242117706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1" i="0" u="none" strike="noStrike" baseline="0">
                    <a:solidFill>
                      <a:srgbClr val="4600A5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[1]Данные!$A$1:$A$130</c:f>
              <c:strCache>
                <c:ptCount val="130"/>
                <c:pt idx="0">
                  <c:v>_x0004_Дата</c:v>
                </c:pt>
                <c:pt idx="2">
                  <c:v>_x0005_37287</c:v>
                </c:pt>
                <c:pt idx="3">
                  <c:v>_x0005_37315</c:v>
                </c:pt>
                <c:pt idx="4">
                  <c:v>_x0005_37346</c:v>
                </c:pt>
                <c:pt idx="5">
                  <c:v>_x0005_37376</c:v>
                </c:pt>
                <c:pt idx="6">
                  <c:v>_x0005_37407</c:v>
                </c:pt>
                <c:pt idx="7">
                  <c:v>_x0005_37437</c:v>
                </c:pt>
                <c:pt idx="8">
                  <c:v>_x0005_37468</c:v>
                </c:pt>
                <c:pt idx="9">
                  <c:v>_x0005_37499</c:v>
                </c:pt>
                <c:pt idx="10">
                  <c:v>_x0005_37529</c:v>
                </c:pt>
                <c:pt idx="11">
                  <c:v>_x0005_37560</c:v>
                </c:pt>
                <c:pt idx="12">
                  <c:v>_x0005_37590</c:v>
                </c:pt>
                <c:pt idx="13">
                  <c:v>_x0005_37621</c:v>
                </c:pt>
                <c:pt idx="14">
                  <c:v>_x0005_37652</c:v>
                </c:pt>
                <c:pt idx="15">
                  <c:v>_x0005_37680</c:v>
                </c:pt>
                <c:pt idx="16">
                  <c:v>_x0005_37711</c:v>
                </c:pt>
                <c:pt idx="17">
                  <c:v>_x0005_37741</c:v>
                </c:pt>
                <c:pt idx="18">
                  <c:v>_x0005_37772</c:v>
                </c:pt>
                <c:pt idx="19">
                  <c:v>_x0005_37802</c:v>
                </c:pt>
                <c:pt idx="20">
                  <c:v>_x0005_37833</c:v>
                </c:pt>
                <c:pt idx="21">
                  <c:v>_x0005_37864</c:v>
                </c:pt>
                <c:pt idx="22">
                  <c:v>_x0005_37894</c:v>
                </c:pt>
                <c:pt idx="23">
                  <c:v>_x0005_37925</c:v>
                </c:pt>
                <c:pt idx="24">
                  <c:v>_x0005_37955</c:v>
                </c:pt>
                <c:pt idx="25">
                  <c:v>_x0005_37986</c:v>
                </c:pt>
                <c:pt idx="26">
                  <c:v>_x0005_38017</c:v>
                </c:pt>
                <c:pt idx="27">
                  <c:v>_x0005_38046</c:v>
                </c:pt>
                <c:pt idx="28">
                  <c:v>_x0005_38077</c:v>
                </c:pt>
                <c:pt idx="29">
                  <c:v>_x0005_38107</c:v>
                </c:pt>
                <c:pt idx="30">
                  <c:v>_x0005_38138</c:v>
                </c:pt>
                <c:pt idx="31">
                  <c:v>_x0005_38168</c:v>
                </c:pt>
                <c:pt idx="32">
                  <c:v>_x0005_38199</c:v>
                </c:pt>
                <c:pt idx="33">
                  <c:v>_x0005_38230</c:v>
                </c:pt>
                <c:pt idx="34">
                  <c:v>_x0005_38260</c:v>
                </c:pt>
                <c:pt idx="35">
                  <c:v>_x0005_38291</c:v>
                </c:pt>
                <c:pt idx="36">
                  <c:v>_x0005_38321</c:v>
                </c:pt>
                <c:pt idx="37">
                  <c:v>_x0005_38352</c:v>
                </c:pt>
                <c:pt idx="38">
                  <c:v>_x0005_38383</c:v>
                </c:pt>
                <c:pt idx="39">
                  <c:v>_x0005_38411</c:v>
                </c:pt>
                <c:pt idx="40">
                  <c:v>_x0005_38442</c:v>
                </c:pt>
                <c:pt idx="41">
                  <c:v>_x0005_38472</c:v>
                </c:pt>
                <c:pt idx="42">
                  <c:v>_x0005_38503</c:v>
                </c:pt>
                <c:pt idx="43">
                  <c:v>_x0005_38533</c:v>
                </c:pt>
                <c:pt idx="44">
                  <c:v>_x0005_38564</c:v>
                </c:pt>
                <c:pt idx="45">
                  <c:v>_x0005_38595</c:v>
                </c:pt>
                <c:pt idx="46">
                  <c:v>_x0005_38625</c:v>
                </c:pt>
                <c:pt idx="47">
                  <c:v>_x0005_38656</c:v>
                </c:pt>
                <c:pt idx="48">
                  <c:v>_x0005_38686</c:v>
                </c:pt>
                <c:pt idx="49">
                  <c:v>_x0005_38717</c:v>
                </c:pt>
                <c:pt idx="50">
                  <c:v>_x0005_38748</c:v>
                </c:pt>
                <c:pt idx="51">
                  <c:v>_x0005_38776</c:v>
                </c:pt>
                <c:pt idx="52">
                  <c:v>_x0005_38807</c:v>
                </c:pt>
                <c:pt idx="53">
                  <c:v>_x0005_38837</c:v>
                </c:pt>
                <c:pt idx="54">
                  <c:v>_x0005_38868</c:v>
                </c:pt>
                <c:pt idx="55">
                  <c:v>_x0005_38898</c:v>
                </c:pt>
                <c:pt idx="56">
                  <c:v>_x0005_38929</c:v>
                </c:pt>
                <c:pt idx="57">
                  <c:v>_x0005_38960</c:v>
                </c:pt>
                <c:pt idx="58">
                  <c:v>_x0005_38990</c:v>
                </c:pt>
                <c:pt idx="59">
                  <c:v>_x0005_39021</c:v>
                </c:pt>
                <c:pt idx="60">
                  <c:v>_x0005_39051</c:v>
                </c:pt>
                <c:pt idx="61">
                  <c:v>_x0005_39082</c:v>
                </c:pt>
                <c:pt idx="62">
                  <c:v>_x0005_39113</c:v>
                </c:pt>
                <c:pt idx="63">
                  <c:v>_x0005_39141</c:v>
                </c:pt>
                <c:pt idx="64">
                  <c:v>_x0005_39172</c:v>
                </c:pt>
                <c:pt idx="65">
                  <c:v>_x0005_39202</c:v>
                </c:pt>
                <c:pt idx="66">
                  <c:v>_x0005_39233</c:v>
                </c:pt>
                <c:pt idx="67">
                  <c:v>_x0005_39263</c:v>
                </c:pt>
                <c:pt idx="68">
                  <c:v>_x0005_39294</c:v>
                </c:pt>
                <c:pt idx="69">
                  <c:v>_x0005_39325</c:v>
                </c:pt>
                <c:pt idx="70">
                  <c:v>_x0005_39355</c:v>
                </c:pt>
                <c:pt idx="71">
                  <c:v>_x0005_39386</c:v>
                </c:pt>
                <c:pt idx="72">
                  <c:v>_x0005_39416</c:v>
                </c:pt>
                <c:pt idx="73">
                  <c:v>_x0005_39447</c:v>
                </c:pt>
                <c:pt idx="74">
                  <c:v>_x0005_39478</c:v>
                </c:pt>
                <c:pt idx="75">
                  <c:v>_x0005_39507</c:v>
                </c:pt>
                <c:pt idx="76">
                  <c:v>_x0005_39538</c:v>
                </c:pt>
                <c:pt idx="77">
                  <c:v>_x0005_39568</c:v>
                </c:pt>
                <c:pt idx="78">
                  <c:v>_x0005_39599</c:v>
                </c:pt>
                <c:pt idx="79">
                  <c:v>_x0005_39629</c:v>
                </c:pt>
                <c:pt idx="80">
                  <c:v>_x0005_39660</c:v>
                </c:pt>
                <c:pt idx="81">
                  <c:v>_x0005_39691</c:v>
                </c:pt>
                <c:pt idx="82">
                  <c:v>_x0005_39721</c:v>
                </c:pt>
                <c:pt idx="83">
                  <c:v>_x0005_39752</c:v>
                </c:pt>
                <c:pt idx="84">
                  <c:v>_x0005_39782</c:v>
                </c:pt>
                <c:pt idx="85">
                  <c:v>_x0005_39813</c:v>
                </c:pt>
                <c:pt idx="86">
                  <c:v>_x0005_39844</c:v>
                </c:pt>
                <c:pt idx="87">
                  <c:v>_x0005_39872</c:v>
                </c:pt>
                <c:pt idx="88">
                  <c:v>_x0005_39903</c:v>
                </c:pt>
                <c:pt idx="89">
                  <c:v>_x0005_39933</c:v>
                </c:pt>
                <c:pt idx="90">
                  <c:v>_x0005_39964</c:v>
                </c:pt>
                <c:pt idx="91">
                  <c:v>_x0005_39994</c:v>
                </c:pt>
                <c:pt idx="92">
                  <c:v>_x0005_40025</c:v>
                </c:pt>
                <c:pt idx="93">
                  <c:v>_x0005_40056</c:v>
                </c:pt>
                <c:pt idx="94">
                  <c:v>_x0005_40086</c:v>
                </c:pt>
                <c:pt idx="95">
                  <c:v>_x0005_40117</c:v>
                </c:pt>
                <c:pt idx="96">
                  <c:v>_x0005_40147</c:v>
                </c:pt>
                <c:pt idx="97">
                  <c:v>_x0005_40178</c:v>
                </c:pt>
                <c:pt idx="98">
                  <c:v>_x0005_40209</c:v>
                </c:pt>
                <c:pt idx="99">
                  <c:v>_x0005_40237</c:v>
                </c:pt>
                <c:pt idx="100">
                  <c:v>_x0005_40268</c:v>
                </c:pt>
                <c:pt idx="101">
                  <c:v>_x0005_40298</c:v>
                </c:pt>
                <c:pt idx="102">
                  <c:v>_x0005_40329</c:v>
                </c:pt>
                <c:pt idx="103">
                  <c:v>_x0005_40359</c:v>
                </c:pt>
                <c:pt idx="104">
                  <c:v>_x0005_40390</c:v>
                </c:pt>
                <c:pt idx="105">
                  <c:v>_x0005_40421</c:v>
                </c:pt>
                <c:pt idx="106">
                  <c:v>_x0005_40451</c:v>
                </c:pt>
                <c:pt idx="107">
                  <c:v>_x0005_40482</c:v>
                </c:pt>
                <c:pt idx="108">
                  <c:v>_x0005_40512</c:v>
                </c:pt>
                <c:pt idx="109">
                  <c:v>_x0005_40543</c:v>
                </c:pt>
                <c:pt idx="110">
                  <c:v>_x0005_40574</c:v>
                </c:pt>
                <c:pt idx="111">
                  <c:v>_x0005_40602</c:v>
                </c:pt>
                <c:pt idx="112">
                  <c:v>_x0005_40633</c:v>
                </c:pt>
                <c:pt idx="113">
                  <c:v>_x0005_40663</c:v>
                </c:pt>
                <c:pt idx="114">
                  <c:v>_x0005_40694</c:v>
                </c:pt>
                <c:pt idx="115">
                  <c:v>_x0005_40724</c:v>
                </c:pt>
                <c:pt idx="116">
                  <c:v>_x0005_40755</c:v>
                </c:pt>
                <c:pt idx="117">
                  <c:v>_x0005_40786</c:v>
                </c:pt>
                <c:pt idx="118">
                  <c:v>_x0005_40816</c:v>
                </c:pt>
                <c:pt idx="119">
                  <c:v>_x0005_40847</c:v>
                </c:pt>
                <c:pt idx="120">
                  <c:v>_x0005_40877</c:v>
                </c:pt>
                <c:pt idx="121">
                  <c:v>_x0005_40908</c:v>
                </c:pt>
                <c:pt idx="122">
                  <c:v>_x0005_40939</c:v>
                </c:pt>
                <c:pt idx="123">
                  <c:v>_x0005_40968</c:v>
                </c:pt>
                <c:pt idx="124">
                  <c:v>_x0005_40999</c:v>
                </c:pt>
                <c:pt idx="125">
                  <c:v>_x0005_41029</c:v>
                </c:pt>
                <c:pt idx="126">
                  <c:v>_x0005_41060</c:v>
                </c:pt>
                <c:pt idx="127">
                  <c:v>_x0005_41090</c:v>
                </c:pt>
                <c:pt idx="128">
                  <c:v>_x0005_41121</c:v>
                </c:pt>
                <c:pt idx="129">
                  <c:v>_x0005_41152</c:v>
                </c:pt>
              </c:strCache>
            </c:strRef>
          </c:cat>
          <c:val>
            <c:numRef>
              <c:f>[1]Данные!$B$1:$B$130</c:f>
              <c:numCache>
                <c:formatCode>General</c:formatCode>
                <c:ptCount val="130"/>
                <c:pt idx="1">
                  <c:v>0.0</c:v>
                </c:pt>
                <c:pt idx="2">
                  <c:v>-0.734040711270656</c:v>
                </c:pt>
                <c:pt idx="3">
                  <c:v>-1.8504594302441</c:v>
                </c:pt>
                <c:pt idx="4">
                  <c:v>-2.173697706139166</c:v>
                </c:pt>
                <c:pt idx="5">
                  <c:v>-1.853758655438442</c:v>
                </c:pt>
                <c:pt idx="6">
                  <c:v>-1.677022916467596</c:v>
                </c:pt>
                <c:pt idx="7">
                  <c:v>-0.80260716364644</c:v>
                </c:pt>
                <c:pt idx="8">
                  <c:v>-0.165064279984728</c:v>
                </c:pt>
                <c:pt idx="9">
                  <c:v>0.202421072548531</c:v>
                </c:pt>
                <c:pt idx="10">
                  <c:v>-0.0724022830598803</c:v>
                </c:pt>
                <c:pt idx="11">
                  <c:v>0.0354227265943141</c:v>
                </c:pt>
                <c:pt idx="12">
                  <c:v>-0.768221055277674</c:v>
                </c:pt>
                <c:pt idx="13">
                  <c:v>-1.463203128523682</c:v>
                </c:pt>
                <c:pt idx="14">
                  <c:v>-2.198515195515271</c:v>
                </c:pt>
                <c:pt idx="15">
                  <c:v>-0.944199230524723</c:v>
                </c:pt>
                <c:pt idx="16">
                  <c:v>0.344109884223465</c:v>
                </c:pt>
                <c:pt idx="17">
                  <c:v>1.429426867771943</c:v>
                </c:pt>
                <c:pt idx="18">
                  <c:v>2.223796118749632</c:v>
                </c:pt>
                <c:pt idx="19">
                  <c:v>3.8736074260584</c:v>
                </c:pt>
                <c:pt idx="20">
                  <c:v>4.228011239480422</c:v>
                </c:pt>
                <c:pt idx="21">
                  <c:v>4.53122348572179</c:v>
                </c:pt>
                <c:pt idx="22">
                  <c:v>3.061731659547528</c:v>
                </c:pt>
                <c:pt idx="23">
                  <c:v>4.545906710832814</c:v>
                </c:pt>
                <c:pt idx="24">
                  <c:v>5.58820897143566</c:v>
                </c:pt>
                <c:pt idx="25">
                  <c:v>6.760758358811446</c:v>
                </c:pt>
                <c:pt idx="26">
                  <c:v>9.035523124780862</c:v>
                </c:pt>
                <c:pt idx="27">
                  <c:v>9.262958652237607</c:v>
                </c:pt>
                <c:pt idx="28">
                  <c:v>8.568907807072934</c:v>
                </c:pt>
                <c:pt idx="29">
                  <c:v>7.737876729181847</c:v>
                </c:pt>
                <c:pt idx="30">
                  <c:v>6.699454981724195</c:v>
                </c:pt>
                <c:pt idx="31">
                  <c:v>6.350805810658787</c:v>
                </c:pt>
                <c:pt idx="32">
                  <c:v>6.383686290801904</c:v>
                </c:pt>
                <c:pt idx="33">
                  <c:v>6.606412362279168</c:v>
                </c:pt>
                <c:pt idx="34">
                  <c:v>7.123344053905623</c:v>
                </c:pt>
                <c:pt idx="35">
                  <c:v>7.859483764593577</c:v>
                </c:pt>
                <c:pt idx="36">
                  <c:v>9.42557464514364</c:v>
                </c:pt>
                <c:pt idx="37">
                  <c:v>10.93603126660774</c:v>
                </c:pt>
                <c:pt idx="38">
                  <c:v>12.78267393441386</c:v>
                </c:pt>
                <c:pt idx="39">
                  <c:v>12.62161028745765</c:v>
                </c:pt>
                <c:pt idx="40">
                  <c:v>13.81439757209835</c:v>
                </c:pt>
                <c:pt idx="41">
                  <c:v>13.50889650874922</c:v>
                </c:pt>
                <c:pt idx="42">
                  <c:v>13.14912773139669</c:v>
                </c:pt>
                <c:pt idx="43">
                  <c:v>11.27736658783527</c:v>
                </c:pt>
                <c:pt idx="44">
                  <c:v>10.09757396274573</c:v>
                </c:pt>
                <c:pt idx="45">
                  <c:v>11.14837171061196</c:v>
                </c:pt>
                <c:pt idx="46">
                  <c:v>11.8682209654015</c:v>
                </c:pt>
                <c:pt idx="47">
                  <c:v>10.78831344803799</c:v>
                </c:pt>
                <c:pt idx="48">
                  <c:v>10.16128358078887</c:v>
                </c:pt>
                <c:pt idx="49">
                  <c:v>9.025143997346665</c:v>
                </c:pt>
                <c:pt idx="50">
                  <c:v>11.79757675508792</c:v>
                </c:pt>
                <c:pt idx="51">
                  <c:v>14.26391839608776</c:v>
                </c:pt>
                <c:pt idx="52">
                  <c:v>16.36309517887689</c:v>
                </c:pt>
                <c:pt idx="53">
                  <c:v>17.02537199689857</c:v>
                </c:pt>
                <c:pt idx="54">
                  <c:v>19.31770344532686</c:v>
                </c:pt>
                <c:pt idx="55">
                  <c:v>19.5737770426716</c:v>
                </c:pt>
                <c:pt idx="56">
                  <c:v>20.07567151114098</c:v>
                </c:pt>
                <c:pt idx="57">
                  <c:v>21.81662760814476</c:v>
                </c:pt>
                <c:pt idx="58">
                  <c:v>21.75352604361276</c:v>
                </c:pt>
                <c:pt idx="59">
                  <c:v>20.74688354324439</c:v>
                </c:pt>
                <c:pt idx="60">
                  <c:v>20.34727597266503</c:v>
                </c:pt>
                <c:pt idx="61">
                  <c:v>21.90520769827253</c:v>
                </c:pt>
                <c:pt idx="62">
                  <c:v>21.02472043683992</c:v>
                </c:pt>
                <c:pt idx="63">
                  <c:v>22.36442489653535</c:v>
                </c:pt>
                <c:pt idx="64">
                  <c:v>23.57412800921037</c:v>
                </c:pt>
                <c:pt idx="65">
                  <c:v>25.85469780288956</c:v>
                </c:pt>
                <c:pt idx="66">
                  <c:v>26.37239721984166</c:v>
                </c:pt>
                <c:pt idx="67">
                  <c:v>26.57691678467444</c:v>
                </c:pt>
                <c:pt idx="68">
                  <c:v>28.82618826337118</c:v>
                </c:pt>
                <c:pt idx="69">
                  <c:v>28.31214143029743</c:v>
                </c:pt>
                <c:pt idx="70">
                  <c:v>29.68252679475919</c:v>
                </c:pt>
                <c:pt idx="71">
                  <c:v>32.2282182485685</c:v>
                </c:pt>
                <c:pt idx="72">
                  <c:v>33.36049641079229</c:v>
                </c:pt>
                <c:pt idx="73">
                  <c:v>31.2949334568007</c:v>
                </c:pt>
                <c:pt idx="74">
                  <c:v>31.27708147509514</c:v>
                </c:pt>
                <c:pt idx="75">
                  <c:v>31.44037190834243</c:v>
                </c:pt>
                <c:pt idx="76">
                  <c:v>36.08860932773695</c:v>
                </c:pt>
                <c:pt idx="77">
                  <c:v>37.64692670579063</c:v>
                </c:pt>
                <c:pt idx="78">
                  <c:v>36.10744698544094</c:v>
                </c:pt>
                <c:pt idx="79">
                  <c:v>36.67276965227793</c:v>
                </c:pt>
                <c:pt idx="80">
                  <c:v>37.25943379482903</c:v>
                </c:pt>
                <c:pt idx="81">
                  <c:v>32.6121079753851</c:v>
                </c:pt>
                <c:pt idx="82">
                  <c:v>26.25925990386943</c:v>
                </c:pt>
                <c:pt idx="83">
                  <c:v>21.10806280899693</c:v>
                </c:pt>
                <c:pt idx="84">
                  <c:v>16.6839733596055</c:v>
                </c:pt>
                <c:pt idx="85">
                  <c:v>16.07111766362028</c:v>
                </c:pt>
                <c:pt idx="86">
                  <c:v>16.44543829920266</c:v>
                </c:pt>
                <c:pt idx="87">
                  <c:v>15.66498683700484</c:v>
                </c:pt>
                <c:pt idx="88">
                  <c:v>21.99908798321524</c:v>
                </c:pt>
                <c:pt idx="89">
                  <c:v>25.79787004294285</c:v>
                </c:pt>
                <c:pt idx="90">
                  <c:v>29.99190067185984</c:v>
                </c:pt>
                <c:pt idx="91">
                  <c:v>36.19746105151155</c:v>
                </c:pt>
                <c:pt idx="92">
                  <c:v>35.30810060987512</c:v>
                </c:pt>
                <c:pt idx="93">
                  <c:v>34.88246382386577</c:v>
                </c:pt>
                <c:pt idx="94">
                  <c:v>35.99544767693088</c:v>
                </c:pt>
                <c:pt idx="95">
                  <c:v>38.78129069496659</c:v>
                </c:pt>
                <c:pt idx="96">
                  <c:v>40.70041578986894</c:v>
                </c:pt>
                <c:pt idx="97">
                  <c:v>40.39037931266145</c:v>
                </c:pt>
                <c:pt idx="98">
                  <c:v>42.47175230689397</c:v>
                </c:pt>
                <c:pt idx="99">
                  <c:v>44.06384824426222</c:v>
                </c:pt>
                <c:pt idx="100">
                  <c:v>49.24506942046317</c:v>
                </c:pt>
                <c:pt idx="101">
                  <c:v>51.12726896239197</c:v>
                </c:pt>
                <c:pt idx="102">
                  <c:v>45.62696020181698</c:v>
                </c:pt>
                <c:pt idx="103">
                  <c:v>43.48139912523784</c:v>
                </c:pt>
                <c:pt idx="104">
                  <c:v>45.2539525399246</c:v>
                </c:pt>
                <c:pt idx="105">
                  <c:v>46.34747402759544</c:v>
                </c:pt>
                <c:pt idx="106">
                  <c:v>44.49794313252417</c:v>
                </c:pt>
                <c:pt idx="107">
                  <c:v>45.07263703453094</c:v>
                </c:pt>
                <c:pt idx="108">
                  <c:v>43.06902231988434</c:v>
                </c:pt>
                <c:pt idx="109">
                  <c:v>43.12289794135093</c:v>
                </c:pt>
                <c:pt idx="110">
                  <c:v>48.0383402764204</c:v>
                </c:pt>
                <c:pt idx="111">
                  <c:v>49.50459328866236</c:v>
                </c:pt>
                <c:pt idx="112">
                  <c:v>52.48001776269925</c:v>
                </c:pt>
                <c:pt idx="113">
                  <c:v>49.44523273875135</c:v>
                </c:pt>
                <c:pt idx="114">
                  <c:v>49.87608907832159</c:v>
                </c:pt>
                <c:pt idx="115">
                  <c:v>100.924029465987</c:v>
                </c:pt>
                <c:pt idx="116">
                  <c:v>94.35406413540468</c:v>
                </c:pt>
                <c:pt idx="117">
                  <c:v>74.18864215493778</c:v>
                </c:pt>
                <c:pt idx="118">
                  <c:v>53.88045539703275</c:v>
                </c:pt>
                <c:pt idx="119">
                  <c:v>70.03213312490695</c:v>
                </c:pt>
                <c:pt idx="120">
                  <c:v>114.1271126884265</c:v>
                </c:pt>
                <c:pt idx="121">
                  <c:v>100.9022940873977</c:v>
                </c:pt>
                <c:pt idx="122">
                  <c:v>95.38328001869768</c:v>
                </c:pt>
                <c:pt idx="123">
                  <c:v>102.1438101299847</c:v>
                </c:pt>
                <c:pt idx="124">
                  <c:v>98.88932726825601</c:v>
                </c:pt>
                <c:pt idx="125">
                  <c:v>94.19533065058278</c:v>
                </c:pt>
                <c:pt idx="126">
                  <c:v>87.06552460078414</c:v>
                </c:pt>
                <c:pt idx="127">
                  <c:v>75.9185227630264</c:v>
                </c:pt>
                <c:pt idx="128">
                  <c:v>78.40577123416978</c:v>
                </c:pt>
                <c:pt idx="129">
                  <c:v>77.4039130843604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24471464"/>
        <c:axId val="1824482088"/>
      </c:lineChart>
      <c:catAx>
        <c:axId val="1824471464"/>
        <c:scaling>
          <c:orientation val="minMax"/>
        </c:scaling>
        <c:delete val="0"/>
        <c:axPos val="b"/>
        <c:majorGridlines>
          <c:spPr>
            <a:ln w="3175">
              <a:solidFill>
                <a:srgbClr val="FFFFFF"/>
              </a:solidFill>
              <a:prstDash val="sysDash"/>
            </a:ln>
          </c:spPr>
        </c:majorGridlines>
        <c:numFmt formatCode="General" sourceLinked="1"/>
        <c:majorTickMark val="out"/>
        <c:minorTickMark val="none"/>
        <c:tickLblPos val="low"/>
        <c:spPr>
          <a:ln w="3175">
            <a:solidFill>
              <a:srgbClr val="993300"/>
            </a:solidFill>
            <a:prstDash val="solid"/>
          </a:ln>
        </c:spPr>
        <c:txPr>
          <a:bodyPr rot="-5400000" vert="horz"/>
          <a:lstStyle/>
          <a:p>
            <a:pPr>
              <a:defRPr sz="800" b="0" i="0" u="none" strike="noStrike" baseline="0">
                <a:solidFill>
                  <a:srgbClr val="993300"/>
                </a:solidFill>
                <a:latin typeface="Arial Cyr"/>
                <a:ea typeface="Arial Cyr"/>
                <a:cs typeface="Arial Cyr"/>
              </a:defRPr>
            </a:pPr>
            <a:endParaRPr lang="en-US"/>
          </a:p>
        </c:txPr>
        <c:crossAx val="1824482088"/>
        <c:crosses val="autoZero"/>
        <c:auto val="1"/>
        <c:lblAlgn val="ctr"/>
        <c:lblOffset val="100"/>
        <c:tickLblSkip val="3"/>
        <c:tickMarkSkip val="1"/>
        <c:noMultiLvlLbl val="0"/>
      </c:catAx>
      <c:valAx>
        <c:axId val="1824482088"/>
        <c:scaling>
          <c:orientation val="minMax"/>
          <c:max val="116.0"/>
          <c:min val="-6.0"/>
        </c:scaling>
        <c:delete val="0"/>
        <c:axPos val="l"/>
        <c:majorGridlines>
          <c:spPr>
            <a:ln w="12700">
              <a:solidFill>
                <a:srgbClr val="000000"/>
              </a:solidFill>
              <a:prstDash val="sysDash"/>
            </a:ln>
          </c:spPr>
        </c:majorGridlines>
        <c:numFmt formatCode="0.0" sourceLinked="0"/>
        <c:majorTickMark val="out"/>
        <c:minorTickMark val="none"/>
        <c:tickLblPos val="nextTo"/>
        <c:spPr>
          <a:ln w="3175">
            <a:solidFill>
              <a:srgbClr val="9933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993300"/>
                </a:solidFill>
                <a:latin typeface="Arial Cyr"/>
                <a:ea typeface="Arial Cyr"/>
                <a:cs typeface="Arial Cyr"/>
              </a:defRPr>
            </a:pPr>
            <a:endParaRPr lang="en-US"/>
          </a:p>
        </c:txPr>
        <c:crossAx val="1824471464"/>
        <c:crosses val="autoZero"/>
        <c:crossBetween val="between"/>
        <c:majorUnit val="6.0"/>
        <c:minorUnit val="2.0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en-US" dirty="0" err="1" smtClean="0"/>
              <a:t>Распределение</a:t>
            </a:r>
            <a:r>
              <a:rPr lang="ru-RU" baseline="0" dirty="0" smtClean="0"/>
              <a:t> </a:t>
            </a:r>
            <a:r>
              <a:rPr lang="en-US" dirty="0" err="1" smtClean="0"/>
              <a:t>иностранны</a:t>
            </a:r>
            <a:r>
              <a:rPr lang="ru-RU" dirty="0" smtClean="0"/>
              <a:t>х</a:t>
            </a:r>
            <a:r>
              <a:rPr lang="en-US" dirty="0" smtClean="0"/>
              <a:t> </a:t>
            </a:r>
            <a:r>
              <a:rPr lang="en-US" dirty="0" err="1" smtClean="0"/>
              <a:t>актив</a:t>
            </a:r>
            <a:r>
              <a:rPr lang="ru-RU" dirty="0" err="1" smtClean="0"/>
              <a:t>ов</a:t>
            </a:r>
            <a:r>
              <a:rPr lang="en-US" dirty="0" smtClean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 smtClean="0"/>
              <a:t>обязательств</a:t>
            </a:r>
            <a:r>
              <a:rPr lang="en-US" dirty="0" smtClean="0"/>
              <a:t> </a:t>
            </a:r>
            <a:r>
              <a:rPr lang="en-US" dirty="0" err="1"/>
              <a:t>банковского</a:t>
            </a:r>
            <a:r>
              <a:rPr lang="en-US" dirty="0"/>
              <a:t> </a:t>
            </a:r>
            <a:r>
              <a:rPr lang="en-US" dirty="0" err="1"/>
              <a:t>сектора</a:t>
            </a:r>
            <a:r>
              <a:rPr lang="en-US" dirty="0"/>
              <a:t> </a:t>
            </a:r>
            <a:r>
              <a:rPr lang="en-US" dirty="0" err="1"/>
              <a:t>Российской</a:t>
            </a:r>
            <a:r>
              <a:rPr lang="en-US" dirty="0"/>
              <a:t> </a:t>
            </a:r>
            <a:r>
              <a:rPr lang="en-US" dirty="0" err="1"/>
              <a:t>Федерации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состоянию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1 </a:t>
            </a:r>
            <a:r>
              <a:rPr lang="en-US" dirty="0" err="1"/>
              <a:t>января</a:t>
            </a:r>
            <a:r>
              <a:rPr lang="en-US" dirty="0"/>
              <a:t> 2012 </a:t>
            </a:r>
            <a:r>
              <a:rPr lang="en-US" dirty="0" err="1" smtClean="0"/>
              <a:t>года</a:t>
            </a:r>
            <a:r>
              <a:rPr lang="ru-RU" dirty="0" smtClean="0"/>
              <a:t> по странам СНГ</a:t>
            </a:r>
            <a:endParaRPr lang="en-US" dirty="0"/>
          </a:p>
        </c:rich>
      </c:tx>
      <c:layout>
        <c:manualLayout>
          <c:xMode val="edge"/>
          <c:yMode val="edge"/>
          <c:x val="0.102642383116745"/>
          <c:y val="0.0151515151515151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0497967973878912"/>
          <c:y val="0.198653525248457"/>
          <c:w val="0.75508205018782"/>
          <c:h val="0.717172896235954"/>
        </c:manualLayout>
      </c:layout>
      <c:barChart>
        <c:barDir val="bar"/>
        <c:grouping val="stacked"/>
        <c:varyColors val="0"/>
        <c:ser>
          <c:idx val="0"/>
          <c:order val="0"/>
          <c:spPr>
            <a:gradFill rotWithShape="0"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5400000" scaled="1"/>
            </a:gra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0.017080473041313"/>
                  <c:y val="0.0051067125549726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0124711793372067"/>
                  <c:y val="0.0040965510450578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0179473626400385"/>
                  <c:y val="0.00308656628072668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0290003547806871"/>
                  <c:y val="0.00375990922206998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0.0299198424945537"/>
                  <c:y val="0.0010662432608971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0.0205333117012497"/>
                  <c:y val="0.0017397629478239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0.0183357287284238"/>
                  <c:y val="0.0024131058891673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0.0205238159370007"/>
                  <c:y val="0.0030864488305106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0.0527778871391076"/>
                  <c:y val="0.0019043806302253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0.0527777777777778"/>
                  <c:y val="0.0038084613816018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Лист3!$A$2:$A$11</c:f>
              <c:strCache>
                <c:ptCount val="10"/>
                <c:pt idx="0">
                  <c:v>Узбекистан</c:v>
                </c:pt>
                <c:pt idx="1">
                  <c:v>Туркмения</c:v>
                </c:pt>
                <c:pt idx="2">
                  <c:v>Республика Молдова</c:v>
                </c:pt>
                <c:pt idx="3">
                  <c:v>Армения</c:v>
                </c:pt>
                <c:pt idx="4">
                  <c:v>Азербайджан</c:v>
                </c:pt>
                <c:pt idx="5">
                  <c:v>Таджикистан</c:v>
                </c:pt>
                <c:pt idx="6">
                  <c:v>Киргизия</c:v>
                </c:pt>
                <c:pt idx="7">
                  <c:v>Казахстан</c:v>
                </c:pt>
                <c:pt idx="8">
                  <c:v>Украина</c:v>
                </c:pt>
                <c:pt idx="9">
                  <c:v>Беларусь</c:v>
                </c:pt>
              </c:strCache>
            </c:strRef>
          </c:cat>
          <c:val>
            <c:numRef>
              <c:f>Лист3!$B$2:$B$11</c:f>
              <c:numCache>
                <c:formatCode>#\ ##0.0</c:formatCode>
                <c:ptCount val="10"/>
                <c:pt idx="0">
                  <c:v>-4.27955559834887</c:v>
                </c:pt>
                <c:pt idx="1">
                  <c:v>-0.00124238650022829</c:v>
                </c:pt>
                <c:pt idx="2">
                  <c:v>-6.84986690934616</c:v>
                </c:pt>
                <c:pt idx="3">
                  <c:v>-194.248185339218</c:v>
                </c:pt>
                <c:pt idx="4">
                  <c:v>-160.921757604182</c:v>
                </c:pt>
                <c:pt idx="5">
                  <c:v>-19.9512673895285</c:v>
                </c:pt>
                <c:pt idx="6">
                  <c:v>-0.164305614655191</c:v>
                </c:pt>
                <c:pt idx="7">
                  <c:v>-20.1155730041837</c:v>
                </c:pt>
                <c:pt idx="8">
                  <c:v>-4765.28304543097</c:v>
                </c:pt>
                <c:pt idx="9">
                  <c:v>-2269.93480334575</c:v>
                </c:pt>
              </c:numCache>
            </c:numRef>
          </c:val>
        </c:ser>
        <c:ser>
          <c:idx val="1"/>
          <c:order val="1"/>
          <c:spPr>
            <a:gradFill rotWithShape="0"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1"/>
            </a:gra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0.0276229640880538"/>
                  <c:y val="-0.00342320810371458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0266573805403674"/>
                  <c:y val="-0.0040965510450578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0272227569850121"/>
                  <c:y val="-0.00308656628072668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0236770945621921"/>
                  <c:y val="-0.002076404770811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0362776768359849"/>
                  <c:y val="-0.0010662432608971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.0264521043479604"/>
                  <c:y val="-0.0017397629478239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.0238538874961715"/>
                  <c:y val="-0.0024131058891673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.0302569203975123"/>
                  <c:y val="-0.00140294437925258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0.00492637034350553"/>
                  <c:y val="-0.00207628732059588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Лист3!$A$2:$A$11</c:f>
              <c:strCache>
                <c:ptCount val="10"/>
                <c:pt idx="0">
                  <c:v>Узбекистан</c:v>
                </c:pt>
                <c:pt idx="1">
                  <c:v>Туркмения</c:v>
                </c:pt>
                <c:pt idx="2">
                  <c:v>Республика Молдова</c:v>
                </c:pt>
                <c:pt idx="3">
                  <c:v>Армения</c:v>
                </c:pt>
                <c:pt idx="4">
                  <c:v>Азербайджан</c:v>
                </c:pt>
                <c:pt idx="5">
                  <c:v>Таджикистан</c:v>
                </c:pt>
                <c:pt idx="6">
                  <c:v>Киргизия</c:v>
                </c:pt>
                <c:pt idx="7">
                  <c:v>Казахстан</c:v>
                </c:pt>
                <c:pt idx="8">
                  <c:v>Украина</c:v>
                </c:pt>
                <c:pt idx="9">
                  <c:v>Беларусь</c:v>
                </c:pt>
              </c:strCache>
            </c:strRef>
          </c:cat>
          <c:val>
            <c:numRef>
              <c:f>Лист3!$C$2:$C$11</c:f>
              <c:numCache>
                <c:formatCode>#\ ##0.0</c:formatCode>
                <c:ptCount val="10"/>
                <c:pt idx="0">
                  <c:v>56.93292044688643</c:v>
                </c:pt>
                <c:pt idx="1">
                  <c:v>21.06801755492123</c:v>
                </c:pt>
                <c:pt idx="2">
                  <c:v>98.81724805178268</c:v>
                </c:pt>
                <c:pt idx="3">
                  <c:v>19.8889617065421</c:v>
                </c:pt>
                <c:pt idx="4">
                  <c:v>270.2260522237165</c:v>
                </c:pt>
                <c:pt idx="5">
                  <c:v>77.09132472566552</c:v>
                </c:pt>
                <c:pt idx="6">
                  <c:v>34.34210975863535</c:v>
                </c:pt>
                <c:pt idx="7">
                  <c:v>111.433434484301</c:v>
                </c:pt>
                <c:pt idx="8">
                  <c:v>337.5812909016929</c:v>
                </c:pt>
                <c:pt idx="9">
                  <c:v>1029.188907973326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06184856"/>
        <c:axId val="1812266696"/>
      </c:barChart>
      <c:catAx>
        <c:axId val="180618485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high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en-US"/>
          </a:p>
        </c:txPr>
        <c:crossAx val="18122666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812266696"/>
        <c:scaling>
          <c:orientation val="minMax"/>
          <c:max val="1500.0"/>
          <c:min val="-5000.0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ys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en-US"/>
          </a:p>
        </c:txPr>
        <c:crossAx val="1806184856"/>
        <c:crosses val="autoZero"/>
        <c:crossBetween val="between"/>
        <c:majorUnit val="500.0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55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691434468524252"/>
          <c:y val="0.035472972972973"/>
          <c:w val="0.920536635706913"/>
          <c:h val="0.77533783783783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'IFS Online'!$A$2</c:f>
              <c:strCache>
                <c:ptCount val="1"/>
                <c:pt idx="0">
                  <c:v>Киргизия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'IFS Online'!$B$1:$N$1</c:f>
              <c:strCach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strCache>
            </c:strRef>
          </c:cat>
          <c:val>
            <c:numRef>
              <c:f>'IFS Online'!$B$2:$N$2</c:f>
              <c:numCache>
                <c:formatCode>#,##0.00</c:formatCode>
                <c:ptCount val="10"/>
                <c:pt idx="0">
                  <c:v>-59.8922</c:v>
                </c:pt>
                <c:pt idx="1">
                  <c:v>-60.4835</c:v>
                </c:pt>
                <c:pt idx="2">
                  <c:v>3.70158</c:v>
                </c:pt>
                <c:pt idx="3">
                  <c:v>-62.0718</c:v>
                </c:pt>
                <c:pt idx="4">
                  <c:v>-303.2119999999998</c:v>
                </c:pt>
                <c:pt idx="5">
                  <c:v>-261.2719999999998</c:v>
                </c:pt>
                <c:pt idx="6">
                  <c:v>-750.3429999999994</c:v>
                </c:pt>
                <c:pt idx="7">
                  <c:v>-300.1859999999999</c:v>
                </c:pt>
                <c:pt idx="8">
                  <c:v>-466.9719999999997</c:v>
                </c:pt>
                <c:pt idx="9">
                  <c:v>-252.766</c:v>
                </c:pt>
              </c:numCache>
            </c:numRef>
          </c:val>
        </c:ser>
        <c:ser>
          <c:idx val="1"/>
          <c:order val="1"/>
          <c:tx>
            <c:strRef>
              <c:f>'IFS Online'!$A$3</c:f>
              <c:strCache>
                <c:ptCount val="1"/>
                <c:pt idx="0">
                  <c:v>Украина</c:v>
                </c:pt>
              </c:strCache>
            </c:strRef>
          </c:tx>
          <c:spPr>
            <a:solidFill>
              <a:srgbClr val="99CC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'IFS Online'!$B$1:$N$1</c:f>
              <c:strCach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strCache>
            </c:strRef>
          </c:cat>
          <c:val>
            <c:numRef>
              <c:f>'IFS Online'!$B$3:$N$3</c:f>
              <c:numCache>
                <c:formatCode>#,##0.00</c:formatCode>
                <c:ptCount val="10"/>
                <c:pt idx="0">
                  <c:v>3174.0</c:v>
                </c:pt>
                <c:pt idx="1">
                  <c:v>2891.0</c:v>
                </c:pt>
                <c:pt idx="2">
                  <c:v>6909.0</c:v>
                </c:pt>
                <c:pt idx="3">
                  <c:v>2534.0</c:v>
                </c:pt>
                <c:pt idx="4">
                  <c:v>-1619.0</c:v>
                </c:pt>
                <c:pt idx="5">
                  <c:v>-5251.0</c:v>
                </c:pt>
                <c:pt idx="6">
                  <c:v>-12781.0</c:v>
                </c:pt>
                <c:pt idx="7">
                  <c:v>-1736.0</c:v>
                </c:pt>
                <c:pt idx="8">
                  <c:v>-3016.0</c:v>
                </c:pt>
                <c:pt idx="9">
                  <c:v>-8994.0</c:v>
                </c:pt>
              </c:numCache>
            </c:numRef>
          </c:val>
        </c:ser>
        <c:ser>
          <c:idx val="2"/>
          <c:order val="2"/>
          <c:tx>
            <c:strRef>
              <c:f>'IFS Online'!$A$4</c:f>
              <c:strCache>
                <c:ptCount val="1"/>
                <c:pt idx="0">
                  <c:v>Таджикистан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'IFS Online'!$B$1:$N$1</c:f>
              <c:strCach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strCache>
            </c:strRef>
          </c:cat>
          <c:val>
            <c:numRef>
              <c:f>'IFS Online'!$B$4:$N$4</c:f>
              <c:numCache>
                <c:formatCode>#,##0.00</c:formatCode>
                <c:ptCount val="10"/>
                <c:pt idx="0">
                  <c:v>-15.1338</c:v>
                </c:pt>
                <c:pt idx="1">
                  <c:v>-4.7637</c:v>
                </c:pt>
                <c:pt idx="2">
                  <c:v>-57.04210000000001</c:v>
                </c:pt>
                <c:pt idx="3">
                  <c:v>-18.8597</c:v>
                </c:pt>
                <c:pt idx="4">
                  <c:v>-21.40059999999998</c:v>
                </c:pt>
                <c:pt idx="5">
                  <c:v>-495.062</c:v>
                </c:pt>
                <c:pt idx="6">
                  <c:v>47.5711</c:v>
                </c:pt>
                <c:pt idx="7">
                  <c:v>-179.8560000000001</c:v>
                </c:pt>
                <c:pt idx="8">
                  <c:v>-382.812</c:v>
                </c:pt>
              </c:numCache>
            </c:numRef>
          </c:val>
        </c:ser>
        <c:ser>
          <c:idx val="4"/>
          <c:order val="3"/>
          <c:tx>
            <c:strRef>
              <c:f>'IFS Online'!$A$6</c:f>
              <c:strCache>
                <c:ptCount val="1"/>
                <c:pt idx="0">
                  <c:v>Казахстан</c:v>
                </c:pt>
              </c:strCache>
            </c:strRef>
          </c:tx>
          <c:spPr>
            <a:solidFill>
              <a:srgbClr val="CC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'IFS Online'!$B$1:$N$1</c:f>
              <c:strCach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strCache>
            </c:strRef>
          </c:cat>
          <c:val>
            <c:numRef>
              <c:f>'IFS Online'!$B$6:$N$6</c:f>
              <c:numCache>
                <c:formatCode>#,##0.00</c:formatCode>
                <c:ptCount val="10"/>
                <c:pt idx="0">
                  <c:v>-1024.34</c:v>
                </c:pt>
                <c:pt idx="1">
                  <c:v>-272.6309999999999</c:v>
                </c:pt>
                <c:pt idx="2">
                  <c:v>335.4279999999998</c:v>
                </c:pt>
                <c:pt idx="3">
                  <c:v>-1055.84</c:v>
                </c:pt>
                <c:pt idx="4">
                  <c:v>-1998.56</c:v>
                </c:pt>
                <c:pt idx="5">
                  <c:v>-8321.92</c:v>
                </c:pt>
                <c:pt idx="6">
                  <c:v>6325.52</c:v>
                </c:pt>
                <c:pt idx="7">
                  <c:v>-4113.98</c:v>
                </c:pt>
                <c:pt idx="8">
                  <c:v>2408.52</c:v>
                </c:pt>
                <c:pt idx="9">
                  <c:v>14110.0</c:v>
                </c:pt>
              </c:numCache>
            </c:numRef>
          </c:val>
        </c:ser>
        <c:ser>
          <c:idx val="3"/>
          <c:order val="4"/>
          <c:tx>
            <c:strRef>
              <c:f>'IFS Online'!$A$5</c:f>
              <c:strCache>
                <c:ptCount val="1"/>
                <c:pt idx="0">
                  <c:v>Россия</c:v>
                </c:pt>
              </c:strCache>
            </c:strRef>
          </c:tx>
          <c:spPr>
            <a:solidFill>
              <a:srgbClr val="CCFF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'IFS Online'!$B$1:$N$1</c:f>
              <c:strCach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strCache>
            </c:strRef>
          </c:cat>
          <c:val>
            <c:numRef>
              <c:f>'IFS Online'!$B$5:$N$5</c:f>
              <c:numCache>
                <c:formatCode>#,##0.00</c:formatCode>
                <c:ptCount val="10"/>
                <c:pt idx="0">
                  <c:v>29115.9</c:v>
                </c:pt>
                <c:pt idx="1">
                  <c:v>35410.0</c:v>
                </c:pt>
                <c:pt idx="2">
                  <c:v>59511.7</c:v>
                </c:pt>
                <c:pt idx="3">
                  <c:v>84602.2</c:v>
                </c:pt>
                <c:pt idx="4">
                  <c:v>94686.4</c:v>
                </c:pt>
                <c:pt idx="5">
                  <c:v>77768.3</c:v>
                </c:pt>
                <c:pt idx="6">
                  <c:v>103530.0</c:v>
                </c:pt>
                <c:pt idx="7">
                  <c:v>48604.7</c:v>
                </c:pt>
                <c:pt idx="8">
                  <c:v>71079.9</c:v>
                </c:pt>
                <c:pt idx="9">
                  <c:v>98834.4</c:v>
                </c:pt>
              </c:numCache>
            </c:numRef>
          </c:val>
        </c:ser>
        <c:ser>
          <c:idx val="5"/>
          <c:order val="5"/>
          <c:tx>
            <c:strRef>
              <c:f>'IFS Online'!$A$7</c:f>
              <c:strCache>
                <c:ptCount val="1"/>
                <c:pt idx="0">
                  <c:v>Беларусь</c:v>
                </c:pt>
              </c:strCache>
            </c:strRef>
          </c:tx>
          <c:spPr>
            <a:solidFill>
              <a:srgbClr val="FF808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'IFS Online'!$B$1:$N$1</c:f>
              <c:strCach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strCache>
            </c:strRef>
          </c:cat>
          <c:val>
            <c:numRef>
              <c:f>'IFS Online'!$B$7:$N$7</c:f>
              <c:numCache>
                <c:formatCode>#,##0.00</c:formatCode>
                <c:ptCount val="10"/>
                <c:pt idx="0">
                  <c:v>-333.8</c:v>
                </c:pt>
                <c:pt idx="1">
                  <c:v>-426.2</c:v>
                </c:pt>
                <c:pt idx="2">
                  <c:v>-1193.3</c:v>
                </c:pt>
                <c:pt idx="3">
                  <c:v>496.606</c:v>
                </c:pt>
                <c:pt idx="4">
                  <c:v>-1387.96</c:v>
                </c:pt>
                <c:pt idx="5">
                  <c:v>-3012.4</c:v>
                </c:pt>
                <c:pt idx="6">
                  <c:v>-4958.6</c:v>
                </c:pt>
                <c:pt idx="7">
                  <c:v>-6132.85</c:v>
                </c:pt>
                <c:pt idx="8">
                  <c:v>-8259.5</c:v>
                </c:pt>
                <c:pt idx="9">
                  <c:v>-5701.820000000001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06321320"/>
        <c:axId val="1812411112"/>
      </c:barChart>
      <c:catAx>
        <c:axId val="1806321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en-US"/>
          </a:p>
        </c:txPr>
        <c:crossAx val="18124111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812411112"/>
        <c:scaling>
          <c:orientation val="minMax"/>
          <c:min val="-20000.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ys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en-US"/>
          </a:p>
        </c:txPr>
        <c:crossAx val="1806321320"/>
        <c:crosses val="autoZero"/>
        <c:crossBetween val="between"/>
      </c:valAx>
      <c:spPr>
        <a:solidFill>
          <a:srgbClr val="FFFFFF"/>
        </a:solidFill>
        <a:ln w="25400">
          <a:solidFill>
            <a:srgbClr val="00000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127197518097208"/>
          <c:y val="0.876271186440678"/>
          <c:w val="0.756980351602896"/>
          <c:h val="0.110169491525424"/>
        </c:manualLayout>
      </c:layout>
      <c:overlay val="0"/>
      <c:spPr>
        <a:solidFill>
          <a:srgbClr val="FFFFFF"/>
        </a:solidFill>
        <a:ln w="25400">
          <a:noFill/>
        </a:ln>
      </c:spPr>
      <c:txPr>
        <a:bodyPr/>
        <a:lstStyle/>
        <a:p>
          <a:pPr>
            <a:defRPr sz="1400" b="0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371517027863778"/>
          <c:y val="0.035472972972973"/>
          <c:w val="0.952528379772961"/>
          <c:h val="0.763513513513514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Лист1!$B$3</c:f>
              <c:strCache>
                <c:ptCount val="1"/>
                <c:pt idx="0">
                  <c:v>Россия</c:v>
                </c:pt>
              </c:strCache>
            </c:strRef>
          </c:tx>
          <c:spPr>
            <a:ln w="38100">
              <a:solidFill>
                <a:srgbClr val="FF0000"/>
              </a:solidFill>
              <a:prstDash val="solid"/>
            </a:ln>
          </c:spPr>
          <c:marker>
            <c:symbol val="none"/>
          </c:marker>
          <c:cat>
            <c:strRef>
              <c:f>Лист1!$C$2:$AT$2</c:f>
              <c:strCache>
                <c:ptCount val="44"/>
                <c:pt idx="0">
                  <c:v>2001Q1</c:v>
                </c:pt>
                <c:pt idx="1">
                  <c:v>2001Q2</c:v>
                </c:pt>
                <c:pt idx="2">
                  <c:v>2001Q3</c:v>
                </c:pt>
                <c:pt idx="3">
                  <c:v>2001Q4</c:v>
                </c:pt>
                <c:pt idx="4">
                  <c:v>2002Q1</c:v>
                </c:pt>
                <c:pt idx="5">
                  <c:v>2002Q2</c:v>
                </c:pt>
                <c:pt idx="6">
                  <c:v>2002Q3</c:v>
                </c:pt>
                <c:pt idx="7">
                  <c:v>2002Q4</c:v>
                </c:pt>
                <c:pt idx="8">
                  <c:v>2003Q1</c:v>
                </c:pt>
                <c:pt idx="9">
                  <c:v>2003Q2</c:v>
                </c:pt>
                <c:pt idx="10">
                  <c:v>2003Q3</c:v>
                </c:pt>
                <c:pt idx="11">
                  <c:v>2003Q4</c:v>
                </c:pt>
                <c:pt idx="12">
                  <c:v>2004Q1</c:v>
                </c:pt>
                <c:pt idx="13">
                  <c:v>2004Q2</c:v>
                </c:pt>
                <c:pt idx="14">
                  <c:v>2004Q3</c:v>
                </c:pt>
                <c:pt idx="15">
                  <c:v>2004Q4</c:v>
                </c:pt>
                <c:pt idx="16">
                  <c:v>2005Q1</c:v>
                </c:pt>
                <c:pt idx="17">
                  <c:v>2005Q2</c:v>
                </c:pt>
                <c:pt idx="18">
                  <c:v>2005Q3</c:v>
                </c:pt>
                <c:pt idx="19">
                  <c:v>2005Q4</c:v>
                </c:pt>
                <c:pt idx="20">
                  <c:v>2006Q1</c:v>
                </c:pt>
                <c:pt idx="21">
                  <c:v>2006Q2</c:v>
                </c:pt>
                <c:pt idx="22">
                  <c:v>2006Q3</c:v>
                </c:pt>
                <c:pt idx="23">
                  <c:v>2006Q4</c:v>
                </c:pt>
                <c:pt idx="24">
                  <c:v>2007Q1</c:v>
                </c:pt>
                <c:pt idx="25">
                  <c:v>2007Q2</c:v>
                </c:pt>
                <c:pt idx="26">
                  <c:v>2007Q3</c:v>
                </c:pt>
                <c:pt idx="27">
                  <c:v>2007Q4</c:v>
                </c:pt>
                <c:pt idx="28">
                  <c:v>2008Q1</c:v>
                </c:pt>
                <c:pt idx="29">
                  <c:v>2008Q2</c:v>
                </c:pt>
                <c:pt idx="30">
                  <c:v>2008Q3</c:v>
                </c:pt>
                <c:pt idx="31">
                  <c:v>2008Q4</c:v>
                </c:pt>
                <c:pt idx="32">
                  <c:v>2009Q1</c:v>
                </c:pt>
                <c:pt idx="33">
                  <c:v>2009Q2</c:v>
                </c:pt>
                <c:pt idx="34">
                  <c:v>2009Q3</c:v>
                </c:pt>
                <c:pt idx="35">
                  <c:v>2009Q4</c:v>
                </c:pt>
                <c:pt idx="36">
                  <c:v>2010Q1</c:v>
                </c:pt>
                <c:pt idx="37">
                  <c:v>2010Q2</c:v>
                </c:pt>
                <c:pt idx="38">
                  <c:v>2010Q3</c:v>
                </c:pt>
                <c:pt idx="39">
                  <c:v>2010Q4</c:v>
                </c:pt>
                <c:pt idx="40">
                  <c:v>2011Q1</c:v>
                </c:pt>
                <c:pt idx="41">
                  <c:v>2011Q2</c:v>
                </c:pt>
                <c:pt idx="42">
                  <c:v>2011Q3</c:v>
                </c:pt>
                <c:pt idx="43">
                  <c:v>2011Q4</c:v>
                </c:pt>
              </c:strCache>
            </c:strRef>
          </c:cat>
          <c:val>
            <c:numRef>
              <c:f>Лист1!$C$3:$AT$3</c:f>
              <c:numCache>
                <c:formatCode>General</c:formatCode>
                <c:ptCount val="44"/>
                <c:pt idx="0">
                  <c:v>18.82999999999999</c:v>
                </c:pt>
                <c:pt idx="1">
                  <c:v>17.87</c:v>
                </c:pt>
                <c:pt idx="2">
                  <c:v>17.97</c:v>
                </c:pt>
                <c:pt idx="3">
                  <c:v>16.97</c:v>
                </c:pt>
                <c:pt idx="4">
                  <c:v>16.53</c:v>
                </c:pt>
                <c:pt idx="5">
                  <c:v>17.07</c:v>
                </c:pt>
                <c:pt idx="6">
                  <c:v>14.77</c:v>
                </c:pt>
                <c:pt idx="7">
                  <c:v>14.43</c:v>
                </c:pt>
                <c:pt idx="8">
                  <c:v>13.97</c:v>
                </c:pt>
                <c:pt idx="9">
                  <c:v>13.33</c:v>
                </c:pt>
                <c:pt idx="10">
                  <c:v>12.3</c:v>
                </c:pt>
                <c:pt idx="11">
                  <c:v>12.3</c:v>
                </c:pt>
                <c:pt idx="12">
                  <c:v>11.67</c:v>
                </c:pt>
                <c:pt idx="13">
                  <c:v>12.13</c:v>
                </c:pt>
                <c:pt idx="14">
                  <c:v>11.43</c:v>
                </c:pt>
                <c:pt idx="15">
                  <c:v>10.53</c:v>
                </c:pt>
                <c:pt idx="16">
                  <c:v>10.63</c:v>
                </c:pt>
                <c:pt idx="17">
                  <c:v>10.73</c:v>
                </c:pt>
                <c:pt idx="18">
                  <c:v>10.33</c:v>
                </c:pt>
                <c:pt idx="19">
                  <c:v>11.03</c:v>
                </c:pt>
                <c:pt idx="20">
                  <c:v>10.37</c:v>
                </c:pt>
                <c:pt idx="21">
                  <c:v>10.67</c:v>
                </c:pt>
                <c:pt idx="22">
                  <c:v>10.3</c:v>
                </c:pt>
                <c:pt idx="23">
                  <c:v>10.37</c:v>
                </c:pt>
                <c:pt idx="24">
                  <c:v>9.97</c:v>
                </c:pt>
                <c:pt idx="25">
                  <c:v>9.6</c:v>
                </c:pt>
                <c:pt idx="26">
                  <c:v>9.83</c:v>
                </c:pt>
                <c:pt idx="27">
                  <c:v>10.73</c:v>
                </c:pt>
                <c:pt idx="28">
                  <c:v>10.9</c:v>
                </c:pt>
                <c:pt idx="29">
                  <c:v>11.1667</c:v>
                </c:pt>
                <c:pt idx="30">
                  <c:v>11.9667</c:v>
                </c:pt>
                <c:pt idx="31">
                  <c:v>14.8667</c:v>
                </c:pt>
                <c:pt idx="32">
                  <c:v>16.6</c:v>
                </c:pt>
                <c:pt idx="33">
                  <c:v>15.8333</c:v>
                </c:pt>
                <c:pt idx="34">
                  <c:v>14.9333</c:v>
                </c:pt>
                <c:pt idx="35">
                  <c:v>13.8667</c:v>
                </c:pt>
                <c:pt idx="36">
                  <c:v>12.8</c:v>
                </c:pt>
                <c:pt idx="37">
                  <c:v>11.3667</c:v>
                </c:pt>
                <c:pt idx="38">
                  <c:v>10.0667</c:v>
                </c:pt>
                <c:pt idx="39">
                  <c:v>9.03333</c:v>
                </c:pt>
                <c:pt idx="40">
                  <c:v>8.666670000000003</c:v>
                </c:pt>
                <c:pt idx="41">
                  <c:v>8.33333</c:v>
                </c:pt>
                <c:pt idx="42">
                  <c:v>7.933330000000001</c:v>
                </c:pt>
                <c:pt idx="43">
                  <c:v>8.9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Лист1!$B$4</c:f>
              <c:strCache>
                <c:ptCount val="1"/>
                <c:pt idx="0">
                  <c:v>Украина</c:v>
                </c:pt>
              </c:strCache>
            </c:strRef>
          </c:tx>
          <c:spPr>
            <a:ln w="25400">
              <a:solidFill>
                <a:srgbClr val="FF00FF"/>
              </a:solidFill>
              <a:prstDash val="solid"/>
            </a:ln>
          </c:spPr>
          <c:marker>
            <c:symbol val="none"/>
          </c:marker>
          <c:cat>
            <c:strRef>
              <c:f>Лист1!$C$2:$AT$2</c:f>
              <c:strCache>
                <c:ptCount val="44"/>
                <c:pt idx="0">
                  <c:v>2001Q1</c:v>
                </c:pt>
                <c:pt idx="1">
                  <c:v>2001Q2</c:v>
                </c:pt>
                <c:pt idx="2">
                  <c:v>2001Q3</c:v>
                </c:pt>
                <c:pt idx="3">
                  <c:v>2001Q4</c:v>
                </c:pt>
                <c:pt idx="4">
                  <c:v>2002Q1</c:v>
                </c:pt>
                <c:pt idx="5">
                  <c:v>2002Q2</c:v>
                </c:pt>
                <c:pt idx="6">
                  <c:v>2002Q3</c:v>
                </c:pt>
                <c:pt idx="7">
                  <c:v>2002Q4</c:v>
                </c:pt>
                <c:pt idx="8">
                  <c:v>2003Q1</c:v>
                </c:pt>
                <c:pt idx="9">
                  <c:v>2003Q2</c:v>
                </c:pt>
                <c:pt idx="10">
                  <c:v>2003Q3</c:v>
                </c:pt>
                <c:pt idx="11">
                  <c:v>2003Q4</c:v>
                </c:pt>
                <c:pt idx="12">
                  <c:v>2004Q1</c:v>
                </c:pt>
                <c:pt idx="13">
                  <c:v>2004Q2</c:v>
                </c:pt>
                <c:pt idx="14">
                  <c:v>2004Q3</c:v>
                </c:pt>
                <c:pt idx="15">
                  <c:v>2004Q4</c:v>
                </c:pt>
                <c:pt idx="16">
                  <c:v>2005Q1</c:v>
                </c:pt>
                <c:pt idx="17">
                  <c:v>2005Q2</c:v>
                </c:pt>
                <c:pt idx="18">
                  <c:v>2005Q3</c:v>
                </c:pt>
                <c:pt idx="19">
                  <c:v>2005Q4</c:v>
                </c:pt>
                <c:pt idx="20">
                  <c:v>2006Q1</c:v>
                </c:pt>
                <c:pt idx="21">
                  <c:v>2006Q2</c:v>
                </c:pt>
                <c:pt idx="22">
                  <c:v>2006Q3</c:v>
                </c:pt>
                <c:pt idx="23">
                  <c:v>2006Q4</c:v>
                </c:pt>
                <c:pt idx="24">
                  <c:v>2007Q1</c:v>
                </c:pt>
                <c:pt idx="25">
                  <c:v>2007Q2</c:v>
                </c:pt>
                <c:pt idx="26">
                  <c:v>2007Q3</c:v>
                </c:pt>
                <c:pt idx="27">
                  <c:v>2007Q4</c:v>
                </c:pt>
                <c:pt idx="28">
                  <c:v>2008Q1</c:v>
                </c:pt>
                <c:pt idx="29">
                  <c:v>2008Q2</c:v>
                </c:pt>
                <c:pt idx="30">
                  <c:v>2008Q3</c:v>
                </c:pt>
                <c:pt idx="31">
                  <c:v>2008Q4</c:v>
                </c:pt>
                <c:pt idx="32">
                  <c:v>2009Q1</c:v>
                </c:pt>
                <c:pt idx="33">
                  <c:v>2009Q2</c:v>
                </c:pt>
                <c:pt idx="34">
                  <c:v>2009Q3</c:v>
                </c:pt>
                <c:pt idx="35">
                  <c:v>2009Q4</c:v>
                </c:pt>
                <c:pt idx="36">
                  <c:v>2010Q1</c:v>
                </c:pt>
                <c:pt idx="37">
                  <c:v>2010Q2</c:v>
                </c:pt>
                <c:pt idx="38">
                  <c:v>2010Q3</c:v>
                </c:pt>
                <c:pt idx="39">
                  <c:v>2010Q4</c:v>
                </c:pt>
                <c:pt idx="40">
                  <c:v>2011Q1</c:v>
                </c:pt>
                <c:pt idx="41">
                  <c:v>2011Q2</c:v>
                </c:pt>
                <c:pt idx="42">
                  <c:v>2011Q3</c:v>
                </c:pt>
                <c:pt idx="43">
                  <c:v>2011Q4</c:v>
                </c:pt>
              </c:strCache>
            </c:strRef>
          </c:cat>
          <c:val>
            <c:numRef>
              <c:f>Лист1!$C$4:$AT$4</c:f>
              <c:numCache>
                <c:formatCode>General</c:formatCode>
                <c:ptCount val="44"/>
                <c:pt idx="0">
                  <c:v>35.63</c:v>
                </c:pt>
                <c:pt idx="1">
                  <c:v>32.25</c:v>
                </c:pt>
                <c:pt idx="2">
                  <c:v>31.12</c:v>
                </c:pt>
                <c:pt idx="3">
                  <c:v>30.12</c:v>
                </c:pt>
                <c:pt idx="4">
                  <c:v>28.87</c:v>
                </c:pt>
                <c:pt idx="5">
                  <c:v>26.04</c:v>
                </c:pt>
                <c:pt idx="6">
                  <c:v>24.1</c:v>
                </c:pt>
                <c:pt idx="7">
                  <c:v>22.38</c:v>
                </c:pt>
                <c:pt idx="8">
                  <c:v>18.07</c:v>
                </c:pt>
                <c:pt idx="9">
                  <c:v>17.8</c:v>
                </c:pt>
                <c:pt idx="10">
                  <c:v>17.91</c:v>
                </c:pt>
                <c:pt idx="11">
                  <c:v>17.8</c:v>
                </c:pt>
                <c:pt idx="12">
                  <c:v>17.67000000000001</c:v>
                </c:pt>
                <c:pt idx="13">
                  <c:v>17.37</c:v>
                </c:pt>
                <c:pt idx="14">
                  <c:v>17.05</c:v>
                </c:pt>
                <c:pt idx="15">
                  <c:v>17.52</c:v>
                </c:pt>
                <c:pt idx="16">
                  <c:v>17.32999999999999</c:v>
                </c:pt>
                <c:pt idx="17">
                  <c:v>15.9</c:v>
                </c:pt>
                <c:pt idx="18">
                  <c:v>15.24</c:v>
                </c:pt>
                <c:pt idx="19">
                  <c:v>16.22</c:v>
                </c:pt>
                <c:pt idx="20">
                  <c:v>15.88</c:v>
                </c:pt>
                <c:pt idx="21">
                  <c:v>15.47</c:v>
                </c:pt>
                <c:pt idx="22">
                  <c:v>14.73</c:v>
                </c:pt>
                <c:pt idx="23">
                  <c:v>14.59</c:v>
                </c:pt>
                <c:pt idx="24">
                  <c:v>14.03</c:v>
                </c:pt>
                <c:pt idx="25">
                  <c:v>13.88</c:v>
                </c:pt>
                <c:pt idx="26">
                  <c:v>13.67</c:v>
                </c:pt>
                <c:pt idx="27">
                  <c:v>14.02</c:v>
                </c:pt>
                <c:pt idx="28">
                  <c:v>14.5967</c:v>
                </c:pt>
                <c:pt idx="29">
                  <c:v>17.2133</c:v>
                </c:pt>
                <c:pt idx="30">
                  <c:v>17.07669999999998</c:v>
                </c:pt>
                <c:pt idx="31">
                  <c:v>21.08329999999998</c:v>
                </c:pt>
                <c:pt idx="32">
                  <c:v>27.02329999999998</c:v>
                </c:pt>
                <c:pt idx="33">
                  <c:v>19.11670000000001</c:v>
                </c:pt>
                <c:pt idx="34">
                  <c:v>17.49329999999998</c:v>
                </c:pt>
                <c:pt idx="35">
                  <c:v>19.82</c:v>
                </c:pt>
                <c:pt idx="36">
                  <c:v>18.14190000000001</c:v>
                </c:pt>
                <c:pt idx="37">
                  <c:v>15.9822</c:v>
                </c:pt>
                <c:pt idx="38">
                  <c:v>14.375</c:v>
                </c:pt>
                <c:pt idx="39">
                  <c:v>14.9746</c:v>
                </c:pt>
                <c:pt idx="40">
                  <c:v>14.4266</c:v>
                </c:pt>
                <c:pt idx="41">
                  <c:v>15.1972</c:v>
                </c:pt>
                <c:pt idx="42">
                  <c:v>15.6178</c:v>
                </c:pt>
                <c:pt idx="43">
                  <c:v>18.5473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Лист1!$B$5</c:f>
              <c:strCache>
                <c:ptCount val="1"/>
                <c:pt idx="0">
                  <c:v>Беларусь</c:v>
                </c:pt>
              </c:strCache>
            </c:strRef>
          </c:tx>
          <c:spPr>
            <a:ln w="25400">
              <a:solidFill>
                <a:srgbClr val="0000FF"/>
              </a:solidFill>
              <a:prstDash val="solid"/>
            </a:ln>
          </c:spPr>
          <c:marker>
            <c:symbol val="none"/>
          </c:marker>
          <c:cat>
            <c:strRef>
              <c:f>Лист1!$C$2:$AT$2</c:f>
              <c:strCache>
                <c:ptCount val="44"/>
                <c:pt idx="0">
                  <c:v>2001Q1</c:v>
                </c:pt>
                <c:pt idx="1">
                  <c:v>2001Q2</c:v>
                </c:pt>
                <c:pt idx="2">
                  <c:v>2001Q3</c:v>
                </c:pt>
                <c:pt idx="3">
                  <c:v>2001Q4</c:v>
                </c:pt>
                <c:pt idx="4">
                  <c:v>2002Q1</c:v>
                </c:pt>
                <c:pt idx="5">
                  <c:v>2002Q2</c:v>
                </c:pt>
                <c:pt idx="6">
                  <c:v>2002Q3</c:v>
                </c:pt>
                <c:pt idx="7">
                  <c:v>2002Q4</c:v>
                </c:pt>
                <c:pt idx="8">
                  <c:v>2003Q1</c:v>
                </c:pt>
                <c:pt idx="9">
                  <c:v>2003Q2</c:v>
                </c:pt>
                <c:pt idx="10">
                  <c:v>2003Q3</c:v>
                </c:pt>
                <c:pt idx="11">
                  <c:v>2003Q4</c:v>
                </c:pt>
                <c:pt idx="12">
                  <c:v>2004Q1</c:v>
                </c:pt>
                <c:pt idx="13">
                  <c:v>2004Q2</c:v>
                </c:pt>
                <c:pt idx="14">
                  <c:v>2004Q3</c:v>
                </c:pt>
                <c:pt idx="15">
                  <c:v>2004Q4</c:v>
                </c:pt>
                <c:pt idx="16">
                  <c:v>2005Q1</c:v>
                </c:pt>
                <c:pt idx="17">
                  <c:v>2005Q2</c:v>
                </c:pt>
                <c:pt idx="18">
                  <c:v>2005Q3</c:v>
                </c:pt>
                <c:pt idx="19">
                  <c:v>2005Q4</c:v>
                </c:pt>
                <c:pt idx="20">
                  <c:v>2006Q1</c:v>
                </c:pt>
                <c:pt idx="21">
                  <c:v>2006Q2</c:v>
                </c:pt>
                <c:pt idx="22">
                  <c:v>2006Q3</c:v>
                </c:pt>
                <c:pt idx="23">
                  <c:v>2006Q4</c:v>
                </c:pt>
                <c:pt idx="24">
                  <c:v>2007Q1</c:v>
                </c:pt>
                <c:pt idx="25">
                  <c:v>2007Q2</c:v>
                </c:pt>
                <c:pt idx="26">
                  <c:v>2007Q3</c:v>
                </c:pt>
                <c:pt idx="27">
                  <c:v>2007Q4</c:v>
                </c:pt>
                <c:pt idx="28">
                  <c:v>2008Q1</c:v>
                </c:pt>
                <c:pt idx="29">
                  <c:v>2008Q2</c:v>
                </c:pt>
                <c:pt idx="30">
                  <c:v>2008Q3</c:v>
                </c:pt>
                <c:pt idx="31">
                  <c:v>2008Q4</c:v>
                </c:pt>
                <c:pt idx="32">
                  <c:v>2009Q1</c:v>
                </c:pt>
                <c:pt idx="33">
                  <c:v>2009Q2</c:v>
                </c:pt>
                <c:pt idx="34">
                  <c:v>2009Q3</c:v>
                </c:pt>
                <c:pt idx="35">
                  <c:v>2009Q4</c:v>
                </c:pt>
                <c:pt idx="36">
                  <c:v>2010Q1</c:v>
                </c:pt>
                <c:pt idx="37">
                  <c:v>2010Q2</c:v>
                </c:pt>
                <c:pt idx="38">
                  <c:v>2010Q3</c:v>
                </c:pt>
                <c:pt idx="39">
                  <c:v>2010Q4</c:v>
                </c:pt>
                <c:pt idx="40">
                  <c:v>2011Q1</c:v>
                </c:pt>
                <c:pt idx="41">
                  <c:v>2011Q2</c:v>
                </c:pt>
                <c:pt idx="42">
                  <c:v>2011Q3</c:v>
                </c:pt>
                <c:pt idx="43">
                  <c:v>2011Q4</c:v>
                </c:pt>
              </c:strCache>
            </c:strRef>
          </c:cat>
          <c:val>
            <c:numRef>
              <c:f>Лист1!$C$5:$AT$5</c:f>
              <c:numCache>
                <c:formatCode>General</c:formatCode>
                <c:ptCount val="44"/>
                <c:pt idx="0">
                  <c:v>53.47</c:v>
                </c:pt>
                <c:pt idx="1">
                  <c:v>47.7</c:v>
                </c:pt>
                <c:pt idx="2">
                  <c:v>44.33</c:v>
                </c:pt>
                <c:pt idx="3">
                  <c:v>42.37</c:v>
                </c:pt>
                <c:pt idx="4">
                  <c:v>43.97</c:v>
                </c:pt>
                <c:pt idx="5">
                  <c:v>40.13</c:v>
                </c:pt>
                <c:pt idx="6">
                  <c:v>34.27</c:v>
                </c:pt>
                <c:pt idx="7">
                  <c:v>29.17</c:v>
                </c:pt>
                <c:pt idx="8">
                  <c:v>27.5</c:v>
                </c:pt>
                <c:pt idx="9">
                  <c:v>25.7</c:v>
                </c:pt>
                <c:pt idx="10">
                  <c:v>22.47</c:v>
                </c:pt>
                <c:pt idx="11">
                  <c:v>20.23</c:v>
                </c:pt>
                <c:pt idx="12">
                  <c:v>19.63000000000001</c:v>
                </c:pt>
                <c:pt idx="13">
                  <c:v>17.9</c:v>
                </c:pt>
                <c:pt idx="14">
                  <c:v>15.67</c:v>
                </c:pt>
                <c:pt idx="15">
                  <c:v>14.43</c:v>
                </c:pt>
                <c:pt idx="16">
                  <c:v>13.33</c:v>
                </c:pt>
                <c:pt idx="17">
                  <c:v>12.0</c:v>
                </c:pt>
                <c:pt idx="18">
                  <c:v>10.37</c:v>
                </c:pt>
                <c:pt idx="19">
                  <c:v>9.729999999999998</c:v>
                </c:pt>
                <c:pt idx="20">
                  <c:v>9.3</c:v>
                </c:pt>
                <c:pt idx="21">
                  <c:v>8.9</c:v>
                </c:pt>
                <c:pt idx="22">
                  <c:v>8.67</c:v>
                </c:pt>
                <c:pt idx="23">
                  <c:v>8.5</c:v>
                </c:pt>
                <c:pt idx="24">
                  <c:v>8.729999999999998</c:v>
                </c:pt>
                <c:pt idx="25">
                  <c:v>8.77</c:v>
                </c:pt>
                <c:pt idx="26">
                  <c:v>8.43</c:v>
                </c:pt>
                <c:pt idx="27">
                  <c:v>8.370000000000002</c:v>
                </c:pt>
                <c:pt idx="28">
                  <c:v>8.53333</c:v>
                </c:pt>
                <c:pt idx="29">
                  <c:v>8.3</c:v>
                </c:pt>
                <c:pt idx="30">
                  <c:v>8.366670000000002</c:v>
                </c:pt>
                <c:pt idx="31">
                  <c:v>9.0</c:v>
                </c:pt>
                <c:pt idx="32">
                  <c:v>11.5333</c:v>
                </c:pt>
                <c:pt idx="33">
                  <c:v>11.4333</c:v>
                </c:pt>
                <c:pt idx="34">
                  <c:v>11.9667</c:v>
                </c:pt>
                <c:pt idx="35">
                  <c:v>11.7667</c:v>
                </c:pt>
                <c:pt idx="36">
                  <c:v>10.3333</c:v>
                </c:pt>
                <c:pt idx="37">
                  <c:v>9.53333</c:v>
                </c:pt>
                <c:pt idx="38">
                  <c:v>8.666670000000003</c:v>
                </c:pt>
                <c:pt idx="39">
                  <c:v>8.33333</c:v>
                </c:pt>
                <c:pt idx="40">
                  <c:v>8.6</c:v>
                </c:pt>
                <c:pt idx="41">
                  <c:v>10.2333</c:v>
                </c:pt>
                <c:pt idx="42">
                  <c:v>14.2</c:v>
                </c:pt>
                <c:pt idx="43">
                  <c:v>21.26669999999998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Лист1!$B$6</c:f>
              <c:strCache>
                <c:ptCount val="1"/>
                <c:pt idx="0">
                  <c:v>Венгрия</c:v>
                </c:pt>
              </c:strCache>
            </c:strRef>
          </c:tx>
          <c:spPr>
            <a:ln w="25400">
              <a:solidFill>
                <a:srgbClr val="00FFFF"/>
              </a:solidFill>
              <a:prstDash val="solid"/>
            </a:ln>
          </c:spPr>
          <c:marker>
            <c:symbol val="none"/>
          </c:marker>
          <c:cat>
            <c:strRef>
              <c:f>Лист1!$C$2:$AT$2</c:f>
              <c:strCache>
                <c:ptCount val="44"/>
                <c:pt idx="0">
                  <c:v>2001Q1</c:v>
                </c:pt>
                <c:pt idx="1">
                  <c:v>2001Q2</c:v>
                </c:pt>
                <c:pt idx="2">
                  <c:v>2001Q3</c:v>
                </c:pt>
                <c:pt idx="3">
                  <c:v>2001Q4</c:v>
                </c:pt>
                <c:pt idx="4">
                  <c:v>2002Q1</c:v>
                </c:pt>
                <c:pt idx="5">
                  <c:v>2002Q2</c:v>
                </c:pt>
                <c:pt idx="6">
                  <c:v>2002Q3</c:v>
                </c:pt>
                <c:pt idx="7">
                  <c:v>2002Q4</c:v>
                </c:pt>
                <c:pt idx="8">
                  <c:v>2003Q1</c:v>
                </c:pt>
                <c:pt idx="9">
                  <c:v>2003Q2</c:v>
                </c:pt>
                <c:pt idx="10">
                  <c:v>2003Q3</c:v>
                </c:pt>
                <c:pt idx="11">
                  <c:v>2003Q4</c:v>
                </c:pt>
                <c:pt idx="12">
                  <c:v>2004Q1</c:v>
                </c:pt>
                <c:pt idx="13">
                  <c:v>2004Q2</c:v>
                </c:pt>
                <c:pt idx="14">
                  <c:v>2004Q3</c:v>
                </c:pt>
                <c:pt idx="15">
                  <c:v>2004Q4</c:v>
                </c:pt>
                <c:pt idx="16">
                  <c:v>2005Q1</c:v>
                </c:pt>
                <c:pt idx="17">
                  <c:v>2005Q2</c:v>
                </c:pt>
                <c:pt idx="18">
                  <c:v>2005Q3</c:v>
                </c:pt>
                <c:pt idx="19">
                  <c:v>2005Q4</c:v>
                </c:pt>
                <c:pt idx="20">
                  <c:v>2006Q1</c:v>
                </c:pt>
                <c:pt idx="21">
                  <c:v>2006Q2</c:v>
                </c:pt>
                <c:pt idx="22">
                  <c:v>2006Q3</c:v>
                </c:pt>
                <c:pt idx="23">
                  <c:v>2006Q4</c:v>
                </c:pt>
                <c:pt idx="24">
                  <c:v>2007Q1</c:v>
                </c:pt>
                <c:pt idx="25">
                  <c:v>2007Q2</c:v>
                </c:pt>
                <c:pt idx="26">
                  <c:v>2007Q3</c:v>
                </c:pt>
                <c:pt idx="27">
                  <c:v>2007Q4</c:v>
                </c:pt>
                <c:pt idx="28">
                  <c:v>2008Q1</c:v>
                </c:pt>
                <c:pt idx="29">
                  <c:v>2008Q2</c:v>
                </c:pt>
                <c:pt idx="30">
                  <c:v>2008Q3</c:v>
                </c:pt>
                <c:pt idx="31">
                  <c:v>2008Q4</c:v>
                </c:pt>
                <c:pt idx="32">
                  <c:v>2009Q1</c:v>
                </c:pt>
                <c:pt idx="33">
                  <c:v>2009Q2</c:v>
                </c:pt>
                <c:pt idx="34">
                  <c:v>2009Q3</c:v>
                </c:pt>
                <c:pt idx="35">
                  <c:v>2009Q4</c:v>
                </c:pt>
                <c:pt idx="36">
                  <c:v>2010Q1</c:v>
                </c:pt>
                <c:pt idx="37">
                  <c:v>2010Q2</c:v>
                </c:pt>
                <c:pt idx="38">
                  <c:v>2010Q3</c:v>
                </c:pt>
                <c:pt idx="39">
                  <c:v>2010Q4</c:v>
                </c:pt>
                <c:pt idx="40">
                  <c:v>2011Q1</c:v>
                </c:pt>
                <c:pt idx="41">
                  <c:v>2011Q2</c:v>
                </c:pt>
                <c:pt idx="42">
                  <c:v>2011Q3</c:v>
                </c:pt>
                <c:pt idx="43">
                  <c:v>2011Q4</c:v>
                </c:pt>
              </c:strCache>
            </c:strRef>
          </c:cat>
          <c:val>
            <c:numRef>
              <c:f>Лист1!$C$6:$AT$6</c:f>
              <c:numCache>
                <c:formatCode>General</c:formatCode>
                <c:ptCount val="44"/>
                <c:pt idx="0">
                  <c:v>12.43</c:v>
                </c:pt>
                <c:pt idx="1">
                  <c:v>12.27</c:v>
                </c:pt>
                <c:pt idx="2">
                  <c:v>12.13</c:v>
                </c:pt>
                <c:pt idx="3">
                  <c:v>11.63</c:v>
                </c:pt>
                <c:pt idx="4">
                  <c:v>10.03</c:v>
                </c:pt>
                <c:pt idx="5">
                  <c:v>9.89</c:v>
                </c:pt>
                <c:pt idx="6">
                  <c:v>10.58</c:v>
                </c:pt>
                <c:pt idx="7">
                  <c:v>10.18</c:v>
                </c:pt>
                <c:pt idx="8">
                  <c:v>7.83</c:v>
                </c:pt>
                <c:pt idx="9">
                  <c:v>8.3</c:v>
                </c:pt>
                <c:pt idx="10">
                  <c:v>10.51</c:v>
                </c:pt>
                <c:pt idx="11">
                  <c:v>11.78</c:v>
                </c:pt>
                <c:pt idx="12">
                  <c:v>13.54</c:v>
                </c:pt>
                <c:pt idx="13">
                  <c:v>13.18</c:v>
                </c:pt>
                <c:pt idx="14">
                  <c:v>13.11</c:v>
                </c:pt>
                <c:pt idx="15">
                  <c:v>11.47</c:v>
                </c:pt>
                <c:pt idx="16">
                  <c:v>9.88</c:v>
                </c:pt>
                <c:pt idx="17">
                  <c:v>8.710000000000001</c:v>
                </c:pt>
                <c:pt idx="18">
                  <c:v>8.02</c:v>
                </c:pt>
                <c:pt idx="19">
                  <c:v>7.56</c:v>
                </c:pt>
                <c:pt idx="20">
                  <c:v>7.319999999999998</c:v>
                </c:pt>
                <c:pt idx="21">
                  <c:v>7.55</c:v>
                </c:pt>
                <c:pt idx="22">
                  <c:v>8.280000000000001</c:v>
                </c:pt>
                <c:pt idx="23">
                  <c:v>9.17</c:v>
                </c:pt>
                <c:pt idx="24">
                  <c:v>9.16</c:v>
                </c:pt>
                <c:pt idx="25">
                  <c:v>9.33</c:v>
                </c:pt>
                <c:pt idx="26">
                  <c:v>9.02</c:v>
                </c:pt>
                <c:pt idx="27">
                  <c:v>8.83</c:v>
                </c:pt>
                <c:pt idx="28">
                  <c:v>8.937969999999998</c:v>
                </c:pt>
                <c:pt idx="29">
                  <c:v>9.70083</c:v>
                </c:pt>
                <c:pt idx="30">
                  <c:v>9.9532</c:v>
                </c:pt>
                <c:pt idx="31">
                  <c:v>12.1347</c:v>
                </c:pt>
                <c:pt idx="32">
                  <c:v>11.6507</c:v>
                </c:pt>
                <c:pt idx="33">
                  <c:v>11.8065</c:v>
                </c:pt>
                <c:pt idx="34">
                  <c:v>11.1284</c:v>
                </c:pt>
                <c:pt idx="35">
                  <c:v>9.561850000000001</c:v>
                </c:pt>
                <c:pt idx="36">
                  <c:v>7.514679999999998</c:v>
                </c:pt>
                <c:pt idx="37">
                  <c:v>7.44891</c:v>
                </c:pt>
                <c:pt idx="38">
                  <c:v>7.672479999999997</c:v>
                </c:pt>
                <c:pt idx="39">
                  <c:v>7.71163</c:v>
                </c:pt>
                <c:pt idx="40">
                  <c:v>8.328990000000001</c:v>
                </c:pt>
                <c:pt idx="41">
                  <c:v>8.255600000000004</c:v>
                </c:pt>
                <c:pt idx="42">
                  <c:v>8.175500000000004</c:v>
                </c:pt>
                <c:pt idx="43">
                  <c:v>8.52144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Лист1!$B$7</c:f>
              <c:strCache>
                <c:ptCount val="1"/>
                <c:pt idx="0">
                  <c:v>Чехия</c:v>
                </c:pt>
              </c:strCache>
            </c:strRef>
          </c:tx>
          <c:spPr>
            <a:ln w="25400">
              <a:solidFill>
                <a:srgbClr val="800080"/>
              </a:solidFill>
              <a:prstDash val="solid"/>
            </a:ln>
          </c:spPr>
          <c:marker>
            <c:symbol val="none"/>
          </c:marker>
          <c:cat>
            <c:strRef>
              <c:f>Лист1!$C$2:$AT$2</c:f>
              <c:strCache>
                <c:ptCount val="44"/>
                <c:pt idx="0">
                  <c:v>2001Q1</c:v>
                </c:pt>
                <c:pt idx="1">
                  <c:v>2001Q2</c:v>
                </c:pt>
                <c:pt idx="2">
                  <c:v>2001Q3</c:v>
                </c:pt>
                <c:pt idx="3">
                  <c:v>2001Q4</c:v>
                </c:pt>
                <c:pt idx="4">
                  <c:v>2002Q1</c:v>
                </c:pt>
                <c:pt idx="5">
                  <c:v>2002Q2</c:v>
                </c:pt>
                <c:pt idx="6">
                  <c:v>2002Q3</c:v>
                </c:pt>
                <c:pt idx="7">
                  <c:v>2002Q4</c:v>
                </c:pt>
                <c:pt idx="8">
                  <c:v>2003Q1</c:v>
                </c:pt>
                <c:pt idx="9">
                  <c:v>2003Q2</c:v>
                </c:pt>
                <c:pt idx="10">
                  <c:v>2003Q3</c:v>
                </c:pt>
                <c:pt idx="11">
                  <c:v>2003Q4</c:v>
                </c:pt>
                <c:pt idx="12">
                  <c:v>2004Q1</c:v>
                </c:pt>
                <c:pt idx="13">
                  <c:v>2004Q2</c:v>
                </c:pt>
                <c:pt idx="14">
                  <c:v>2004Q3</c:v>
                </c:pt>
                <c:pt idx="15">
                  <c:v>2004Q4</c:v>
                </c:pt>
                <c:pt idx="16">
                  <c:v>2005Q1</c:v>
                </c:pt>
                <c:pt idx="17">
                  <c:v>2005Q2</c:v>
                </c:pt>
                <c:pt idx="18">
                  <c:v>2005Q3</c:v>
                </c:pt>
                <c:pt idx="19">
                  <c:v>2005Q4</c:v>
                </c:pt>
                <c:pt idx="20">
                  <c:v>2006Q1</c:v>
                </c:pt>
                <c:pt idx="21">
                  <c:v>2006Q2</c:v>
                </c:pt>
                <c:pt idx="22">
                  <c:v>2006Q3</c:v>
                </c:pt>
                <c:pt idx="23">
                  <c:v>2006Q4</c:v>
                </c:pt>
                <c:pt idx="24">
                  <c:v>2007Q1</c:v>
                </c:pt>
                <c:pt idx="25">
                  <c:v>2007Q2</c:v>
                </c:pt>
                <c:pt idx="26">
                  <c:v>2007Q3</c:v>
                </c:pt>
                <c:pt idx="27">
                  <c:v>2007Q4</c:v>
                </c:pt>
                <c:pt idx="28">
                  <c:v>2008Q1</c:v>
                </c:pt>
                <c:pt idx="29">
                  <c:v>2008Q2</c:v>
                </c:pt>
                <c:pt idx="30">
                  <c:v>2008Q3</c:v>
                </c:pt>
                <c:pt idx="31">
                  <c:v>2008Q4</c:v>
                </c:pt>
                <c:pt idx="32">
                  <c:v>2009Q1</c:v>
                </c:pt>
                <c:pt idx="33">
                  <c:v>2009Q2</c:v>
                </c:pt>
                <c:pt idx="34">
                  <c:v>2009Q3</c:v>
                </c:pt>
                <c:pt idx="35">
                  <c:v>2009Q4</c:v>
                </c:pt>
                <c:pt idx="36">
                  <c:v>2010Q1</c:v>
                </c:pt>
                <c:pt idx="37">
                  <c:v>2010Q2</c:v>
                </c:pt>
                <c:pt idx="38">
                  <c:v>2010Q3</c:v>
                </c:pt>
                <c:pt idx="39">
                  <c:v>2010Q4</c:v>
                </c:pt>
                <c:pt idx="40">
                  <c:v>2011Q1</c:v>
                </c:pt>
                <c:pt idx="41">
                  <c:v>2011Q2</c:v>
                </c:pt>
                <c:pt idx="42">
                  <c:v>2011Q3</c:v>
                </c:pt>
                <c:pt idx="43">
                  <c:v>2011Q4</c:v>
                </c:pt>
              </c:strCache>
            </c:strRef>
          </c:cat>
          <c:val>
            <c:numRef>
              <c:f>Лист1!$C$7:$AT$7</c:f>
              <c:numCache>
                <c:formatCode>General</c:formatCode>
                <c:ptCount val="44"/>
                <c:pt idx="0">
                  <c:v>6.819999999999998</c:v>
                </c:pt>
                <c:pt idx="1">
                  <c:v>6.87</c:v>
                </c:pt>
                <c:pt idx="2">
                  <c:v>7.51</c:v>
                </c:pt>
                <c:pt idx="3">
                  <c:v>7.59</c:v>
                </c:pt>
                <c:pt idx="4">
                  <c:v>7.04</c:v>
                </c:pt>
                <c:pt idx="5">
                  <c:v>6.89</c:v>
                </c:pt>
                <c:pt idx="6">
                  <c:v>6.59</c:v>
                </c:pt>
                <c:pt idx="7">
                  <c:v>6.38</c:v>
                </c:pt>
                <c:pt idx="8">
                  <c:v>6.189999999999999</c:v>
                </c:pt>
                <c:pt idx="9">
                  <c:v>6.03</c:v>
                </c:pt>
                <c:pt idx="10">
                  <c:v>5.71</c:v>
                </c:pt>
                <c:pt idx="11">
                  <c:v>5.87</c:v>
                </c:pt>
                <c:pt idx="12">
                  <c:v>5.92</c:v>
                </c:pt>
                <c:pt idx="13">
                  <c:v>5.94</c:v>
                </c:pt>
                <c:pt idx="14">
                  <c:v>6.1</c:v>
                </c:pt>
                <c:pt idx="15">
                  <c:v>6.159999999999997</c:v>
                </c:pt>
                <c:pt idx="16">
                  <c:v>6.07</c:v>
                </c:pt>
                <c:pt idx="17">
                  <c:v>5.81</c:v>
                </c:pt>
                <c:pt idx="18">
                  <c:v>5.619999999999997</c:v>
                </c:pt>
                <c:pt idx="19">
                  <c:v>5.609999999999998</c:v>
                </c:pt>
                <c:pt idx="20">
                  <c:v>5.59</c:v>
                </c:pt>
                <c:pt idx="21">
                  <c:v>5.55</c:v>
                </c:pt>
                <c:pt idx="22">
                  <c:v>5.58</c:v>
                </c:pt>
                <c:pt idx="23">
                  <c:v>5.659999999999997</c:v>
                </c:pt>
                <c:pt idx="24">
                  <c:v>5.67</c:v>
                </c:pt>
                <c:pt idx="25">
                  <c:v>5.659999999999997</c:v>
                </c:pt>
                <c:pt idx="26">
                  <c:v>5.819999999999998</c:v>
                </c:pt>
                <c:pt idx="27">
                  <c:v>6.0</c:v>
                </c:pt>
                <c:pt idx="28">
                  <c:v>6.154869999999997</c:v>
                </c:pt>
                <c:pt idx="29">
                  <c:v>6.254899999999997</c:v>
                </c:pt>
                <c:pt idx="30">
                  <c:v>6.281070000000001</c:v>
                </c:pt>
                <c:pt idx="31">
                  <c:v>6.315999999999997</c:v>
                </c:pt>
                <c:pt idx="32">
                  <c:v>6.08583</c:v>
                </c:pt>
                <c:pt idx="33">
                  <c:v>5.99333</c:v>
                </c:pt>
                <c:pt idx="34">
                  <c:v>5.942670000000001</c:v>
                </c:pt>
                <c:pt idx="35">
                  <c:v>5.938</c:v>
                </c:pt>
                <c:pt idx="36">
                  <c:v>5.905670000000001</c:v>
                </c:pt>
                <c:pt idx="37">
                  <c:v>5.887</c:v>
                </c:pt>
                <c:pt idx="38">
                  <c:v>5.863999999999997</c:v>
                </c:pt>
                <c:pt idx="39">
                  <c:v>5.89467</c:v>
                </c:pt>
                <c:pt idx="40">
                  <c:v>5.819</c:v>
                </c:pt>
                <c:pt idx="41">
                  <c:v>5.76</c:v>
                </c:pt>
                <c:pt idx="42">
                  <c:v>5.676</c:v>
                </c:pt>
                <c:pt idx="43">
                  <c:v>5.61633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Лист1!$B$8</c:f>
              <c:strCache>
                <c:ptCount val="1"/>
                <c:pt idx="0">
                  <c:v>Латвия</c:v>
                </c:pt>
              </c:strCache>
            </c:strRef>
          </c:tx>
          <c:spPr>
            <a:ln w="25400">
              <a:solidFill>
                <a:srgbClr val="339966"/>
              </a:solidFill>
              <a:prstDash val="solid"/>
            </a:ln>
          </c:spPr>
          <c:marker>
            <c:symbol val="none"/>
          </c:marker>
          <c:cat>
            <c:strRef>
              <c:f>Лист1!$C$2:$AT$2</c:f>
              <c:strCache>
                <c:ptCount val="44"/>
                <c:pt idx="0">
                  <c:v>2001Q1</c:v>
                </c:pt>
                <c:pt idx="1">
                  <c:v>2001Q2</c:v>
                </c:pt>
                <c:pt idx="2">
                  <c:v>2001Q3</c:v>
                </c:pt>
                <c:pt idx="3">
                  <c:v>2001Q4</c:v>
                </c:pt>
                <c:pt idx="4">
                  <c:v>2002Q1</c:v>
                </c:pt>
                <c:pt idx="5">
                  <c:v>2002Q2</c:v>
                </c:pt>
                <c:pt idx="6">
                  <c:v>2002Q3</c:v>
                </c:pt>
                <c:pt idx="7">
                  <c:v>2002Q4</c:v>
                </c:pt>
                <c:pt idx="8">
                  <c:v>2003Q1</c:v>
                </c:pt>
                <c:pt idx="9">
                  <c:v>2003Q2</c:v>
                </c:pt>
                <c:pt idx="10">
                  <c:v>2003Q3</c:v>
                </c:pt>
                <c:pt idx="11">
                  <c:v>2003Q4</c:v>
                </c:pt>
                <c:pt idx="12">
                  <c:v>2004Q1</c:v>
                </c:pt>
                <c:pt idx="13">
                  <c:v>2004Q2</c:v>
                </c:pt>
                <c:pt idx="14">
                  <c:v>2004Q3</c:v>
                </c:pt>
                <c:pt idx="15">
                  <c:v>2004Q4</c:v>
                </c:pt>
                <c:pt idx="16">
                  <c:v>2005Q1</c:v>
                </c:pt>
                <c:pt idx="17">
                  <c:v>2005Q2</c:v>
                </c:pt>
                <c:pt idx="18">
                  <c:v>2005Q3</c:v>
                </c:pt>
                <c:pt idx="19">
                  <c:v>2005Q4</c:v>
                </c:pt>
                <c:pt idx="20">
                  <c:v>2006Q1</c:v>
                </c:pt>
                <c:pt idx="21">
                  <c:v>2006Q2</c:v>
                </c:pt>
                <c:pt idx="22">
                  <c:v>2006Q3</c:v>
                </c:pt>
                <c:pt idx="23">
                  <c:v>2006Q4</c:v>
                </c:pt>
                <c:pt idx="24">
                  <c:v>2007Q1</c:v>
                </c:pt>
                <c:pt idx="25">
                  <c:v>2007Q2</c:v>
                </c:pt>
                <c:pt idx="26">
                  <c:v>2007Q3</c:v>
                </c:pt>
                <c:pt idx="27">
                  <c:v>2007Q4</c:v>
                </c:pt>
                <c:pt idx="28">
                  <c:v>2008Q1</c:v>
                </c:pt>
                <c:pt idx="29">
                  <c:v>2008Q2</c:v>
                </c:pt>
                <c:pt idx="30">
                  <c:v>2008Q3</c:v>
                </c:pt>
                <c:pt idx="31">
                  <c:v>2008Q4</c:v>
                </c:pt>
                <c:pt idx="32">
                  <c:v>2009Q1</c:v>
                </c:pt>
                <c:pt idx="33">
                  <c:v>2009Q2</c:v>
                </c:pt>
                <c:pt idx="34">
                  <c:v>2009Q3</c:v>
                </c:pt>
                <c:pt idx="35">
                  <c:v>2009Q4</c:v>
                </c:pt>
                <c:pt idx="36">
                  <c:v>2010Q1</c:v>
                </c:pt>
                <c:pt idx="37">
                  <c:v>2010Q2</c:v>
                </c:pt>
                <c:pt idx="38">
                  <c:v>2010Q3</c:v>
                </c:pt>
                <c:pt idx="39">
                  <c:v>2010Q4</c:v>
                </c:pt>
                <c:pt idx="40">
                  <c:v>2011Q1</c:v>
                </c:pt>
                <c:pt idx="41">
                  <c:v>2011Q2</c:v>
                </c:pt>
                <c:pt idx="42">
                  <c:v>2011Q3</c:v>
                </c:pt>
                <c:pt idx="43">
                  <c:v>2011Q4</c:v>
                </c:pt>
              </c:strCache>
            </c:strRef>
          </c:cat>
          <c:val>
            <c:numRef>
              <c:f>Лист1!$C$8:$AT$8</c:f>
              <c:numCache>
                <c:formatCode>General</c:formatCode>
                <c:ptCount val="44"/>
                <c:pt idx="0">
                  <c:v>12.87</c:v>
                </c:pt>
                <c:pt idx="1">
                  <c:v>11.49</c:v>
                </c:pt>
                <c:pt idx="2">
                  <c:v>11.09</c:v>
                </c:pt>
                <c:pt idx="3">
                  <c:v>9.210000000000001</c:v>
                </c:pt>
                <c:pt idx="4">
                  <c:v>9.98</c:v>
                </c:pt>
                <c:pt idx="5">
                  <c:v>8.850000000000004</c:v>
                </c:pt>
                <c:pt idx="6">
                  <c:v>7.02</c:v>
                </c:pt>
                <c:pt idx="7">
                  <c:v>6.02</c:v>
                </c:pt>
                <c:pt idx="8">
                  <c:v>5.319999999999998</c:v>
                </c:pt>
                <c:pt idx="9">
                  <c:v>5.46</c:v>
                </c:pt>
                <c:pt idx="10">
                  <c:v>5.24</c:v>
                </c:pt>
                <c:pt idx="11">
                  <c:v>5.5</c:v>
                </c:pt>
                <c:pt idx="12">
                  <c:v>7.159999999999997</c:v>
                </c:pt>
                <c:pt idx="13">
                  <c:v>7.48</c:v>
                </c:pt>
                <c:pt idx="14">
                  <c:v>7.470000000000001</c:v>
                </c:pt>
                <c:pt idx="15">
                  <c:v>7.68</c:v>
                </c:pt>
                <c:pt idx="16">
                  <c:v>7.430000000000001</c:v>
                </c:pt>
                <c:pt idx="17">
                  <c:v>5.94</c:v>
                </c:pt>
                <c:pt idx="18">
                  <c:v>5.470000000000001</c:v>
                </c:pt>
                <c:pt idx="19">
                  <c:v>5.6</c:v>
                </c:pt>
                <c:pt idx="20">
                  <c:v>6.659999999999997</c:v>
                </c:pt>
                <c:pt idx="21">
                  <c:v>7.02</c:v>
                </c:pt>
                <c:pt idx="22">
                  <c:v>7.770000000000001</c:v>
                </c:pt>
                <c:pt idx="23">
                  <c:v>7.71</c:v>
                </c:pt>
                <c:pt idx="24">
                  <c:v>7.659999999999997</c:v>
                </c:pt>
                <c:pt idx="25">
                  <c:v>11.27</c:v>
                </c:pt>
                <c:pt idx="26">
                  <c:v>11.58</c:v>
                </c:pt>
                <c:pt idx="27">
                  <c:v>13.13</c:v>
                </c:pt>
                <c:pt idx="28">
                  <c:v>11.76</c:v>
                </c:pt>
                <c:pt idx="29">
                  <c:v>10.3767</c:v>
                </c:pt>
                <c:pt idx="30">
                  <c:v>10.55</c:v>
                </c:pt>
                <c:pt idx="31">
                  <c:v>14.7233</c:v>
                </c:pt>
                <c:pt idx="32">
                  <c:v>17.25</c:v>
                </c:pt>
                <c:pt idx="33">
                  <c:v>21.91669999999998</c:v>
                </c:pt>
                <c:pt idx="34">
                  <c:v>16.1133</c:v>
                </c:pt>
                <c:pt idx="35">
                  <c:v>9.639999999999998</c:v>
                </c:pt>
                <c:pt idx="36">
                  <c:v>12.2033</c:v>
                </c:pt>
                <c:pt idx="37">
                  <c:v>7.99333</c:v>
                </c:pt>
                <c:pt idx="38">
                  <c:v>9.453330000000002</c:v>
                </c:pt>
                <c:pt idx="39">
                  <c:v>8.58333</c:v>
                </c:pt>
                <c:pt idx="40">
                  <c:v>8.17333</c:v>
                </c:pt>
                <c:pt idx="41">
                  <c:v>6.52333</c:v>
                </c:pt>
                <c:pt idx="42">
                  <c:v>5.770000000000001</c:v>
                </c:pt>
                <c:pt idx="43">
                  <c:v>5.086670000000001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Лист1!$B$9</c:f>
              <c:strCache>
                <c:ptCount val="1"/>
                <c:pt idx="0">
                  <c:v>Болгария</c:v>
                </c:pt>
              </c:strCache>
            </c:strRef>
          </c:tx>
          <c:spPr>
            <a:ln w="25400">
              <a:solidFill>
                <a:srgbClr val="FF6600"/>
              </a:solidFill>
              <a:prstDash val="solid"/>
            </a:ln>
          </c:spPr>
          <c:marker>
            <c:symbol val="none"/>
          </c:marker>
          <c:cat>
            <c:strRef>
              <c:f>Лист1!$C$2:$AT$2</c:f>
              <c:strCache>
                <c:ptCount val="44"/>
                <c:pt idx="0">
                  <c:v>2001Q1</c:v>
                </c:pt>
                <c:pt idx="1">
                  <c:v>2001Q2</c:v>
                </c:pt>
                <c:pt idx="2">
                  <c:v>2001Q3</c:v>
                </c:pt>
                <c:pt idx="3">
                  <c:v>2001Q4</c:v>
                </c:pt>
                <c:pt idx="4">
                  <c:v>2002Q1</c:v>
                </c:pt>
                <c:pt idx="5">
                  <c:v>2002Q2</c:v>
                </c:pt>
                <c:pt idx="6">
                  <c:v>2002Q3</c:v>
                </c:pt>
                <c:pt idx="7">
                  <c:v>2002Q4</c:v>
                </c:pt>
                <c:pt idx="8">
                  <c:v>2003Q1</c:v>
                </c:pt>
                <c:pt idx="9">
                  <c:v>2003Q2</c:v>
                </c:pt>
                <c:pt idx="10">
                  <c:v>2003Q3</c:v>
                </c:pt>
                <c:pt idx="11">
                  <c:v>2003Q4</c:v>
                </c:pt>
                <c:pt idx="12">
                  <c:v>2004Q1</c:v>
                </c:pt>
                <c:pt idx="13">
                  <c:v>2004Q2</c:v>
                </c:pt>
                <c:pt idx="14">
                  <c:v>2004Q3</c:v>
                </c:pt>
                <c:pt idx="15">
                  <c:v>2004Q4</c:v>
                </c:pt>
                <c:pt idx="16">
                  <c:v>2005Q1</c:v>
                </c:pt>
                <c:pt idx="17">
                  <c:v>2005Q2</c:v>
                </c:pt>
                <c:pt idx="18">
                  <c:v>2005Q3</c:v>
                </c:pt>
                <c:pt idx="19">
                  <c:v>2005Q4</c:v>
                </c:pt>
                <c:pt idx="20">
                  <c:v>2006Q1</c:v>
                </c:pt>
                <c:pt idx="21">
                  <c:v>2006Q2</c:v>
                </c:pt>
                <c:pt idx="22">
                  <c:v>2006Q3</c:v>
                </c:pt>
                <c:pt idx="23">
                  <c:v>2006Q4</c:v>
                </c:pt>
                <c:pt idx="24">
                  <c:v>2007Q1</c:v>
                </c:pt>
                <c:pt idx="25">
                  <c:v>2007Q2</c:v>
                </c:pt>
                <c:pt idx="26">
                  <c:v>2007Q3</c:v>
                </c:pt>
                <c:pt idx="27">
                  <c:v>2007Q4</c:v>
                </c:pt>
                <c:pt idx="28">
                  <c:v>2008Q1</c:v>
                </c:pt>
                <c:pt idx="29">
                  <c:v>2008Q2</c:v>
                </c:pt>
                <c:pt idx="30">
                  <c:v>2008Q3</c:v>
                </c:pt>
                <c:pt idx="31">
                  <c:v>2008Q4</c:v>
                </c:pt>
                <c:pt idx="32">
                  <c:v>2009Q1</c:v>
                </c:pt>
                <c:pt idx="33">
                  <c:v>2009Q2</c:v>
                </c:pt>
                <c:pt idx="34">
                  <c:v>2009Q3</c:v>
                </c:pt>
                <c:pt idx="35">
                  <c:v>2009Q4</c:v>
                </c:pt>
                <c:pt idx="36">
                  <c:v>2010Q1</c:v>
                </c:pt>
                <c:pt idx="37">
                  <c:v>2010Q2</c:v>
                </c:pt>
                <c:pt idx="38">
                  <c:v>2010Q3</c:v>
                </c:pt>
                <c:pt idx="39">
                  <c:v>2010Q4</c:v>
                </c:pt>
                <c:pt idx="40">
                  <c:v>2011Q1</c:v>
                </c:pt>
                <c:pt idx="41">
                  <c:v>2011Q2</c:v>
                </c:pt>
                <c:pt idx="42">
                  <c:v>2011Q3</c:v>
                </c:pt>
                <c:pt idx="43">
                  <c:v>2011Q4</c:v>
                </c:pt>
              </c:strCache>
            </c:strRef>
          </c:cat>
          <c:val>
            <c:numRef>
              <c:f>Лист1!$C$9:$AT$9</c:f>
              <c:numCache>
                <c:formatCode>General</c:formatCode>
                <c:ptCount val="44"/>
                <c:pt idx="0">
                  <c:v>11.03</c:v>
                </c:pt>
                <c:pt idx="1">
                  <c:v>10.53</c:v>
                </c:pt>
                <c:pt idx="2">
                  <c:v>11.23</c:v>
                </c:pt>
                <c:pt idx="3">
                  <c:v>11.66</c:v>
                </c:pt>
                <c:pt idx="4">
                  <c:v>10.08</c:v>
                </c:pt>
                <c:pt idx="5">
                  <c:v>8.09</c:v>
                </c:pt>
                <c:pt idx="6">
                  <c:v>9.48</c:v>
                </c:pt>
                <c:pt idx="7">
                  <c:v>9.19</c:v>
                </c:pt>
                <c:pt idx="8">
                  <c:v>8.130000000000001</c:v>
                </c:pt>
                <c:pt idx="9">
                  <c:v>9.220000000000001</c:v>
                </c:pt>
                <c:pt idx="10">
                  <c:v>7.96</c:v>
                </c:pt>
                <c:pt idx="11">
                  <c:v>8.870000000000002</c:v>
                </c:pt>
                <c:pt idx="12">
                  <c:v>7.68</c:v>
                </c:pt>
                <c:pt idx="13">
                  <c:v>9.48</c:v>
                </c:pt>
                <c:pt idx="14">
                  <c:v>9.17</c:v>
                </c:pt>
                <c:pt idx="15">
                  <c:v>9.16</c:v>
                </c:pt>
                <c:pt idx="16">
                  <c:v>8.42</c:v>
                </c:pt>
                <c:pt idx="17">
                  <c:v>8.860000000000002</c:v>
                </c:pt>
                <c:pt idx="18">
                  <c:v>8.450000000000002</c:v>
                </c:pt>
                <c:pt idx="19">
                  <c:v>8.91</c:v>
                </c:pt>
                <c:pt idx="20">
                  <c:v>9.229999999999998</c:v>
                </c:pt>
                <c:pt idx="21">
                  <c:v>9.200000000000001</c:v>
                </c:pt>
                <c:pt idx="22">
                  <c:v>8.69</c:v>
                </c:pt>
                <c:pt idx="23">
                  <c:v>8.460000000000002</c:v>
                </c:pt>
                <c:pt idx="24">
                  <c:v>9.89</c:v>
                </c:pt>
                <c:pt idx="25">
                  <c:v>9.93</c:v>
                </c:pt>
                <c:pt idx="26">
                  <c:v>9.93</c:v>
                </c:pt>
                <c:pt idx="27">
                  <c:v>10.24</c:v>
                </c:pt>
                <c:pt idx="28" formatCode="###0.00">
                  <c:v>10.5798</c:v>
                </c:pt>
                <c:pt idx="29" formatCode="###0.00">
                  <c:v>10.7623</c:v>
                </c:pt>
                <c:pt idx="30" formatCode="###0.00">
                  <c:v>10.787</c:v>
                </c:pt>
                <c:pt idx="31" formatCode="###0.00">
                  <c:v>11.3167</c:v>
                </c:pt>
                <c:pt idx="32" formatCode="###0.00">
                  <c:v>11.2533</c:v>
                </c:pt>
                <c:pt idx="33" formatCode="###0.00">
                  <c:v>11.26</c:v>
                </c:pt>
                <c:pt idx="34" formatCode="###0.00">
                  <c:v>11.4967</c:v>
                </c:pt>
                <c:pt idx="35" formatCode="###0.00">
                  <c:v>11.33</c:v>
                </c:pt>
                <c:pt idx="36" formatCode="###0.00">
                  <c:v>11.2068</c:v>
                </c:pt>
                <c:pt idx="37" formatCode="###0.00">
                  <c:v>11.1975</c:v>
                </c:pt>
                <c:pt idx="38" formatCode="###0.00">
                  <c:v>11.2069</c:v>
                </c:pt>
                <c:pt idx="39" formatCode="###0.00">
                  <c:v>10.9662</c:v>
                </c:pt>
                <c:pt idx="40" formatCode="###0.00">
                  <c:v>10.8251</c:v>
                </c:pt>
                <c:pt idx="41" formatCode="###0.00">
                  <c:v>10.6027</c:v>
                </c:pt>
                <c:pt idx="42" formatCode="###0.00">
                  <c:v>10.6266</c:v>
                </c:pt>
                <c:pt idx="43" formatCode="###0.00">
                  <c:v>10.4635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Лист1!$B$10</c:f>
              <c:strCache>
                <c:ptCount val="1"/>
                <c:pt idx="0">
                  <c:v>США</c:v>
                </c:pt>
              </c:strCache>
            </c:strRef>
          </c:tx>
          <c:spPr>
            <a:ln w="25400">
              <a:solidFill>
                <a:srgbClr val="993300"/>
              </a:solidFill>
              <a:prstDash val="solid"/>
            </a:ln>
          </c:spPr>
          <c:marker>
            <c:symbol val="none"/>
          </c:marker>
          <c:cat>
            <c:strRef>
              <c:f>Лист1!$C$2:$AT$2</c:f>
              <c:strCache>
                <c:ptCount val="44"/>
                <c:pt idx="0">
                  <c:v>2001Q1</c:v>
                </c:pt>
                <c:pt idx="1">
                  <c:v>2001Q2</c:v>
                </c:pt>
                <c:pt idx="2">
                  <c:v>2001Q3</c:v>
                </c:pt>
                <c:pt idx="3">
                  <c:v>2001Q4</c:v>
                </c:pt>
                <c:pt idx="4">
                  <c:v>2002Q1</c:v>
                </c:pt>
                <c:pt idx="5">
                  <c:v>2002Q2</c:v>
                </c:pt>
                <c:pt idx="6">
                  <c:v>2002Q3</c:v>
                </c:pt>
                <c:pt idx="7">
                  <c:v>2002Q4</c:v>
                </c:pt>
                <c:pt idx="8">
                  <c:v>2003Q1</c:v>
                </c:pt>
                <c:pt idx="9">
                  <c:v>2003Q2</c:v>
                </c:pt>
                <c:pt idx="10">
                  <c:v>2003Q3</c:v>
                </c:pt>
                <c:pt idx="11">
                  <c:v>2003Q4</c:v>
                </c:pt>
                <c:pt idx="12">
                  <c:v>2004Q1</c:v>
                </c:pt>
                <c:pt idx="13">
                  <c:v>2004Q2</c:v>
                </c:pt>
                <c:pt idx="14">
                  <c:v>2004Q3</c:v>
                </c:pt>
                <c:pt idx="15">
                  <c:v>2004Q4</c:v>
                </c:pt>
                <c:pt idx="16">
                  <c:v>2005Q1</c:v>
                </c:pt>
                <c:pt idx="17">
                  <c:v>2005Q2</c:v>
                </c:pt>
                <c:pt idx="18">
                  <c:v>2005Q3</c:v>
                </c:pt>
                <c:pt idx="19">
                  <c:v>2005Q4</c:v>
                </c:pt>
                <c:pt idx="20">
                  <c:v>2006Q1</c:v>
                </c:pt>
                <c:pt idx="21">
                  <c:v>2006Q2</c:v>
                </c:pt>
                <c:pt idx="22">
                  <c:v>2006Q3</c:v>
                </c:pt>
                <c:pt idx="23">
                  <c:v>2006Q4</c:v>
                </c:pt>
                <c:pt idx="24">
                  <c:v>2007Q1</c:v>
                </c:pt>
                <c:pt idx="25">
                  <c:v>2007Q2</c:v>
                </c:pt>
                <c:pt idx="26">
                  <c:v>2007Q3</c:v>
                </c:pt>
                <c:pt idx="27">
                  <c:v>2007Q4</c:v>
                </c:pt>
                <c:pt idx="28">
                  <c:v>2008Q1</c:v>
                </c:pt>
                <c:pt idx="29">
                  <c:v>2008Q2</c:v>
                </c:pt>
                <c:pt idx="30">
                  <c:v>2008Q3</c:v>
                </c:pt>
                <c:pt idx="31">
                  <c:v>2008Q4</c:v>
                </c:pt>
                <c:pt idx="32">
                  <c:v>2009Q1</c:v>
                </c:pt>
                <c:pt idx="33">
                  <c:v>2009Q2</c:v>
                </c:pt>
                <c:pt idx="34">
                  <c:v>2009Q3</c:v>
                </c:pt>
                <c:pt idx="35">
                  <c:v>2009Q4</c:v>
                </c:pt>
                <c:pt idx="36">
                  <c:v>2010Q1</c:v>
                </c:pt>
                <c:pt idx="37">
                  <c:v>2010Q2</c:v>
                </c:pt>
                <c:pt idx="38">
                  <c:v>2010Q3</c:v>
                </c:pt>
                <c:pt idx="39">
                  <c:v>2010Q4</c:v>
                </c:pt>
                <c:pt idx="40">
                  <c:v>2011Q1</c:v>
                </c:pt>
                <c:pt idx="41">
                  <c:v>2011Q2</c:v>
                </c:pt>
                <c:pt idx="42">
                  <c:v>2011Q3</c:v>
                </c:pt>
                <c:pt idx="43">
                  <c:v>2011Q4</c:v>
                </c:pt>
              </c:strCache>
            </c:strRef>
          </c:cat>
          <c:val>
            <c:numRef>
              <c:f>Лист1!$C$10:$AT$10</c:f>
              <c:numCache>
                <c:formatCode>General</c:formatCode>
                <c:ptCount val="44"/>
                <c:pt idx="0">
                  <c:v>8.620000000000001</c:v>
                </c:pt>
                <c:pt idx="1">
                  <c:v>7.34</c:v>
                </c:pt>
                <c:pt idx="2">
                  <c:v>6.57</c:v>
                </c:pt>
                <c:pt idx="3">
                  <c:v>5.159999999999997</c:v>
                </c:pt>
                <c:pt idx="4">
                  <c:v>4.75</c:v>
                </c:pt>
                <c:pt idx="5">
                  <c:v>4.75</c:v>
                </c:pt>
                <c:pt idx="6">
                  <c:v>4.75</c:v>
                </c:pt>
                <c:pt idx="7">
                  <c:v>4.45</c:v>
                </c:pt>
                <c:pt idx="8">
                  <c:v>4.25</c:v>
                </c:pt>
                <c:pt idx="9">
                  <c:v>4.24</c:v>
                </c:pt>
                <c:pt idx="10">
                  <c:v>4.0</c:v>
                </c:pt>
                <c:pt idx="11">
                  <c:v>4.0</c:v>
                </c:pt>
                <c:pt idx="12">
                  <c:v>4.0</c:v>
                </c:pt>
                <c:pt idx="13">
                  <c:v>4.0</c:v>
                </c:pt>
                <c:pt idx="14">
                  <c:v>4.42</c:v>
                </c:pt>
                <c:pt idx="15">
                  <c:v>4.94</c:v>
                </c:pt>
                <c:pt idx="16">
                  <c:v>5.44</c:v>
                </c:pt>
                <c:pt idx="17">
                  <c:v>5.92</c:v>
                </c:pt>
                <c:pt idx="18">
                  <c:v>6.430000000000001</c:v>
                </c:pt>
                <c:pt idx="19">
                  <c:v>6.970000000000001</c:v>
                </c:pt>
                <c:pt idx="20">
                  <c:v>7.430000000000001</c:v>
                </c:pt>
                <c:pt idx="21">
                  <c:v>7.9</c:v>
                </c:pt>
                <c:pt idx="22">
                  <c:v>8.25</c:v>
                </c:pt>
                <c:pt idx="23">
                  <c:v>8.25</c:v>
                </c:pt>
                <c:pt idx="24">
                  <c:v>8.25</c:v>
                </c:pt>
                <c:pt idx="25">
                  <c:v>8.25</c:v>
                </c:pt>
                <c:pt idx="26">
                  <c:v>8.18</c:v>
                </c:pt>
                <c:pt idx="27">
                  <c:v>7.52</c:v>
                </c:pt>
                <c:pt idx="28">
                  <c:v>6.21</c:v>
                </c:pt>
                <c:pt idx="29">
                  <c:v>5.08</c:v>
                </c:pt>
                <c:pt idx="30">
                  <c:v>5.0</c:v>
                </c:pt>
                <c:pt idx="31">
                  <c:v>4.06</c:v>
                </c:pt>
                <c:pt idx="32">
                  <c:v>3.25</c:v>
                </c:pt>
                <c:pt idx="33">
                  <c:v>3.25</c:v>
                </c:pt>
                <c:pt idx="34">
                  <c:v>3.25</c:v>
                </c:pt>
                <c:pt idx="35">
                  <c:v>3.25</c:v>
                </c:pt>
                <c:pt idx="36">
                  <c:v>3.25</c:v>
                </c:pt>
                <c:pt idx="37">
                  <c:v>3.25</c:v>
                </c:pt>
                <c:pt idx="38">
                  <c:v>3.25</c:v>
                </c:pt>
                <c:pt idx="39">
                  <c:v>3.25</c:v>
                </c:pt>
                <c:pt idx="40">
                  <c:v>3.25</c:v>
                </c:pt>
                <c:pt idx="41">
                  <c:v>3.25</c:v>
                </c:pt>
                <c:pt idx="42">
                  <c:v>3.25</c:v>
                </c:pt>
                <c:pt idx="43">
                  <c:v>3.25</c:v>
                </c:pt>
              </c:numCache>
            </c:numRef>
          </c:val>
          <c:smooth val="0"/>
        </c:ser>
        <c:ser>
          <c:idx val="8"/>
          <c:order val="8"/>
          <c:tx>
            <c:strRef>
              <c:f>Лист1!$B$11</c:f>
              <c:strCache>
                <c:ptCount val="1"/>
                <c:pt idx="0">
                  <c:v>Евро Зона</c:v>
                </c:pt>
              </c:strCache>
            </c:strRef>
          </c:tx>
          <c:spPr>
            <a:ln w="25400">
              <a:solidFill>
                <a:srgbClr val="FFCC00"/>
              </a:solidFill>
              <a:prstDash val="solid"/>
            </a:ln>
          </c:spPr>
          <c:marker>
            <c:symbol val="none"/>
          </c:marker>
          <c:cat>
            <c:strRef>
              <c:f>Лист1!$C$2:$AT$2</c:f>
              <c:strCache>
                <c:ptCount val="44"/>
                <c:pt idx="0">
                  <c:v>2001Q1</c:v>
                </c:pt>
                <c:pt idx="1">
                  <c:v>2001Q2</c:v>
                </c:pt>
                <c:pt idx="2">
                  <c:v>2001Q3</c:v>
                </c:pt>
                <c:pt idx="3">
                  <c:v>2001Q4</c:v>
                </c:pt>
                <c:pt idx="4">
                  <c:v>2002Q1</c:v>
                </c:pt>
                <c:pt idx="5">
                  <c:v>2002Q2</c:v>
                </c:pt>
                <c:pt idx="6">
                  <c:v>2002Q3</c:v>
                </c:pt>
                <c:pt idx="7">
                  <c:v>2002Q4</c:v>
                </c:pt>
                <c:pt idx="8">
                  <c:v>2003Q1</c:v>
                </c:pt>
                <c:pt idx="9">
                  <c:v>2003Q2</c:v>
                </c:pt>
                <c:pt idx="10">
                  <c:v>2003Q3</c:v>
                </c:pt>
                <c:pt idx="11">
                  <c:v>2003Q4</c:v>
                </c:pt>
                <c:pt idx="12">
                  <c:v>2004Q1</c:v>
                </c:pt>
                <c:pt idx="13">
                  <c:v>2004Q2</c:v>
                </c:pt>
                <c:pt idx="14">
                  <c:v>2004Q3</c:v>
                </c:pt>
                <c:pt idx="15">
                  <c:v>2004Q4</c:v>
                </c:pt>
                <c:pt idx="16">
                  <c:v>2005Q1</c:v>
                </c:pt>
                <c:pt idx="17">
                  <c:v>2005Q2</c:v>
                </c:pt>
                <c:pt idx="18">
                  <c:v>2005Q3</c:v>
                </c:pt>
                <c:pt idx="19">
                  <c:v>2005Q4</c:v>
                </c:pt>
                <c:pt idx="20">
                  <c:v>2006Q1</c:v>
                </c:pt>
                <c:pt idx="21">
                  <c:v>2006Q2</c:v>
                </c:pt>
                <c:pt idx="22">
                  <c:v>2006Q3</c:v>
                </c:pt>
                <c:pt idx="23">
                  <c:v>2006Q4</c:v>
                </c:pt>
                <c:pt idx="24">
                  <c:v>2007Q1</c:v>
                </c:pt>
                <c:pt idx="25">
                  <c:v>2007Q2</c:v>
                </c:pt>
                <c:pt idx="26">
                  <c:v>2007Q3</c:v>
                </c:pt>
                <c:pt idx="27">
                  <c:v>2007Q4</c:v>
                </c:pt>
                <c:pt idx="28">
                  <c:v>2008Q1</c:v>
                </c:pt>
                <c:pt idx="29">
                  <c:v>2008Q2</c:v>
                </c:pt>
                <c:pt idx="30">
                  <c:v>2008Q3</c:v>
                </c:pt>
                <c:pt idx="31">
                  <c:v>2008Q4</c:v>
                </c:pt>
                <c:pt idx="32">
                  <c:v>2009Q1</c:v>
                </c:pt>
                <c:pt idx="33">
                  <c:v>2009Q2</c:v>
                </c:pt>
                <c:pt idx="34">
                  <c:v>2009Q3</c:v>
                </c:pt>
                <c:pt idx="35">
                  <c:v>2009Q4</c:v>
                </c:pt>
                <c:pt idx="36">
                  <c:v>2010Q1</c:v>
                </c:pt>
                <c:pt idx="37">
                  <c:v>2010Q2</c:v>
                </c:pt>
                <c:pt idx="38">
                  <c:v>2010Q3</c:v>
                </c:pt>
                <c:pt idx="39">
                  <c:v>2010Q4</c:v>
                </c:pt>
                <c:pt idx="40">
                  <c:v>2011Q1</c:v>
                </c:pt>
                <c:pt idx="41">
                  <c:v>2011Q2</c:v>
                </c:pt>
                <c:pt idx="42">
                  <c:v>2011Q3</c:v>
                </c:pt>
                <c:pt idx="43">
                  <c:v>2011Q4</c:v>
                </c:pt>
              </c:strCache>
            </c:strRef>
          </c:cat>
          <c:val>
            <c:numRef>
              <c:f>Лист1!$C$11:$AT$11</c:f>
              <c:numCache>
                <c:formatCode>General</c:formatCode>
                <c:ptCount val="44"/>
                <c:pt idx="0">
                  <c:v>5.75</c:v>
                </c:pt>
                <c:pt idx="1">
                  <c:v>5.5</c:v>
                </c:pt>
                <c:pt idx="2">
                  <c:v>4.75</c:v>
                </c:pt>
                <c:pt idx="3">
                  <c:v>4.25</c:v>
                </c:pt>
                <c:pt idx="4">
                  <c:v>4.25</c:v>
                </c:pt>
                <c:pt idx="5">
                  <c:v>4.25</c:v>
                </c:pt>
                <c:pt idx="6">
                  <c:v>4.25</c:v>
                </c:pt>
                <c:pt idx="7">
                  <c:v>3.75</c:v>
                </c:pt>
                <c:pt idx="8">
                  <c:v>3.5</c:v>
                </c:pt>
                <c:pt idx="9">
                  <c:v>3.0</c:v>
                </c:pt>
                <c:pt idx="10">
                  <c:v>3.0</c:v>
                </c:pt>
                <c:pt idx="11">
                  <c:v>3.0</c:v>
                </c:pt>
                <c:pt idx="12">
                  <c:v>3.0</c:v>
                </c:pt>
                <c:pt idx="13">
                  <c:v>3.0</c:v>
                </c:pt>
                <c:pt idx="14">
                  <c:v>3.0</c:v>
                </c:pt>
                <c:pt idx="15">
                  <c:v>3.0</c:v>
                </c:pt>
                <c:pt idx="16">
                  <c:v>3.0</c:v>
                </c:pt>
                <c:pt idx="17">
                  <c:v>3.0</c:v>
                </c:pt>
                <c:pt idx="18">
                  <c:v>3.0</c:v>
                </c:pt>
                <c:pt idx="19">
                  <c:v>3.25</c:v>
                </c:pt>
                <c:pt idx="20">
                  <c:v>3.5</c:v>
                </c:pt>
                <c:pt idx="21">
                  <c:v>3.75</c:v>
                </c:pt>
                <c:pt idx="22">
                  <c:v>4.25</c:v>
                </c:pt>
                <c:pt idx="23">
                  <c:v>4.5</c:v>
                </c:pt>
                <c:pt idx="24">
                  <c:v>4.75</c:v>
                </c:pt>
                <c:pt idx="25">
                  <c:v>5.0</c:v>
                </c:pt>
                <c:pt idx="26">
                  <c:v>5.0</c:v>
                </c:pt>
                <c:pt idx="27">
                  <c:v>5.0</c:v>
                </c:pt>
                <c:pt idx="28">
                  <c:v>5.0</c:v>
                </c:pt>
                <c:pt idx="29">
                  <c:v>5.0</c:v>
                </c:pt>
                <c:pt idx="30">
                  <c:v>5.25</c:v>
                </c:pt>
                <c:pt idx="31">
                  <c:v>3.0</c:v>
                </c:pt>
                <c:pt idx="32">
                  <c:v>2.5</c:v>
                </c:pt>
                <c:pt idx="33">
                  <c:v>1.75</c:v>
                </c:pt>
                <c:pt idx="34">
                  <c:v>1.75</c:v>
                </c:pt>
                <c:pt idx="35">
                  <c:v>1.75</c:v>
                </c:pt>
                <c:pt idx="36">
                  <c:v>1.75</c:v>
                </c:pt>
                <c:pt idx="37">
                  <c:v>1.75</c:v>
                </c:pt>
                <c:pt idx="38">
                  <c:v>1.75</c:v>
                </c:pt>
                <c:pt idx="39">
                  <c:v>1.75</c:v>
                </c:pt>
                <c:pt idx="40">
                  <c:v>1.75</c:v>
                </c:pt>
                <c:pt idx="41">
                  <c:v>2.0</c:v>
                </c:pt>
                <c:pt idx="42">
                  <c:v>2.25</c:v>
                </c:pt>
                <c:pt idx="43">
                  <c:v>1.75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08653784"/>
        <c:axId val="1836599000"/>
      </c:lineChart>
      <c:catAx>
        <c:axId val="1808653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95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en-US"/>
          </a:p>
        </c:txPr>
        <c:crossAx val="18365990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836599000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ysDash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5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en-US"/>
          </a:p>
        </c:txPr>
        <c:crossAx val="1808653784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0837642192347467"/>
          <c:y val="0.894915254237288"/>
          <c:w val="0.846949327817994"/>
          <c:h val="0.0966101694915254"/>
        </c:manualLayout>
      </c:layout>
      <c:overlay val="0"/>
      <c:spPr>
        <a:solidFill>
          <a:srgbClr val="FFFFFF"/>
        </a:solidFill>
        <a:ln w="25400">
          <a:noFill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575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ru-RU" sz="1575" b="1" i="0" u="none" strike="noStrike" baseline="0">
                <a:solidFill>
                  <a:srgbClr val="000000"/>
                </a:solidFill>
                <a:latin typeface="Times New Roman"/>
                <a:cs typeface="Times New Roman"/>
              </a:rPr>
              <a:t>Счет текущих операций Российской Федерации и Республики Беларусь </a:t>
            </a:r>
          </a:p>
          <a:p>
            <a:pPr>
              <a:defRPr sz="1575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ru-RU" sz="1575" b="1" i="0" u="none" strike="noStrike" baseline="0">
                <a:solidFill>
                  <a:srgbClr val="000000"/>
                </a:solidFill>
                <a:latin typeface="Times New Roman"/>
                <a:cs typeface="Times New Roman"/>
              </a:rPr>
              <a:t>за 2004-2011 годы</a:t>
            </a:r>
          </a:p>
          <a:p>
            <a:pPr>
              <a:defRPr sz="1575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ru-RU" sz="1200" b="1" i="0" u="none" strike="noStrike" baseline="0">
                <a:solidFill>
                  <a:srgbClr val="000000"/>
                </a:solidFill>
                <a:latin typeface="Times New Roman"/>
                <a:cs typeface="Times New Roman"/>
              </a:rPr>
              <a:t>(млн. долл. США)</a:t>
            </a:r>
            <a:endParaRPr lang="ru-RU" sz="1575" b="1" i="0" u="none" strike="noStrike" baseline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>
              <a:defRPr sz="1575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 sz="1575" b="1" i="0" u="none" strike="noStrike" baseline="0">
              <a:solidFill>
                <a:srgbClr val="000000"/>
              </a:solidFill>
              <a:latin typeface="Times New Roman"/>
              <a:cs typeface="Times New Roman"/>
            </a:endParaRPr>
          </a:p>
        </c:rich>
      </c:tx>
      <c:layout>
        <c:manualLayout>
          <c:xMode val="edge"/>
          <c:yMode val="edge"/>
          <c:x val="0.20724907063197"/>
          <c:y val="0.0227272727272728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0511152416356877"/>
          <c:y val="0.161931818181818"/>
          <c:w val="0.939591078066915"/>
          <c:h val="0.69318181818181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Россия_Белоруссия_русс!$A$7</c:f>
              <c:strCache>
                <c:ptCount val="1"/>
                <c:pt idx="0">
                  <c:v>Счет текущих операций</c:v>
                </c:pt>
              </c:strCache>
            </c:strRef>
          </c:tx>
          <c:spPr>
            <a:solidFill>
              <a:srgbClr val="CC99FF"/>
            </a:solidFill>
            <a:ln w="3175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Россия_Белоруссия_русс!$B$6:$I$6</c:f>
              <c:strCache>
                <c:ptCount val="8"/>
                <c:pt idx="0">
                  <c:v>2004 год</c:v>
                </c:pt>
                <c:pt idx="1">
                  <c:v>2005 год</c:v>
                </c:pt>
                <c:pt idx="2">
                  <c:v>2006 год</c:v>
                </c:pt>
                <c:pt idx="3">
                  <c:v>2007 год</c:v>
                </c:pt>
                <c:pt idx="4">
                  <c:v>2008 год</c:v>
                </c:pt>
                <c:pt idx="5">
                  <c:v>2009 год</c:v>
                </c:pt>
                <c:pt idx="6">
                  <c:v>2010 год</c:v>
                </c:pt>
                <c:pt idx="7">
                  <c:v>2011 год</c:v>
                </c:pt>
              </c:strCache>
            </c:strRef>
          </c:cat>
          <c:val>
            <c:numRef>
              <c:f>Россия_Белоруссия_русс!$B$7:$I$7</c:f>
            </c:numRef>
          </c:val>
        </c:ser>
        <c:ser>
          <c:idx val="1"/>
          <c:order val="1"/>
          <c:tx>
            <c:strRef>
              <c:f>Россия_Белоруссия_русс!$A$8</c:f>
              <c:strCache>
                <c:ptCount val="1"/>
                <c:pt idx="0">
                  <c:v>Торговый баланс</c:v>
                </c:pt>
              </c:strCache>
            </c:strRef>
          </c:tx>
          <c:spPr>
            <a:solidFill>
              <a:srgbClr val="FFCC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Россия_Белоруссия_русс!$B$6:$I$6</c:f>
              <c:strCache>
                <c:ptCount val="8"/>
                <c:pt idx="0">
                  <c:v>2004 год</c:v>
                </c:pt>
                <c:pt idx="1">
                  <c:v>2005 год</c:v>
                </c:pt>
                <c:pt idx="2">
                  <c:v>2006 год</c:v>
                </c:pt>
                <c:pt idx="3">
                  <c:v>2007 год</c:v>
                </c:pt>
                <c:pt idx="4">
                  <c:v>2008 год</c:v>
                </c:pt>
                <c:pt idx="5">
                  <c:v>2009 год</c:v>
                </c:pt>
                <c:pt idx="6">
                  <c:v>2010 год</c:v>
                </c:pt>
                <c:pt idx="7">
                  <c:v>2011 год</c:v>
                </c:pt>
              </c:strCache>
            </c:strRef>
          </c:cat>
          <c:val>
            <c:numRef>
              <c:f>Россия_Белоруссия_русс!$B$8:$I$8</c:f>
              <c:numCache>
                <c:formatCode>#,##0</c:formatCode>
                <c:ptCount val="8"/>
                <c:pt idx="0">
                  <c:v>4689.0</c:v>
                </c:pt>
                <c:pt idx="1">
                  <c:v>4459.800000000001</c:v>
                </c:pt>
                <c:pt idx="2">
                  <c:v>6409.8</c:v>
                </c:pt>
                <c:pt idx="3">
                  <c:v>8358.300000000001</c:v>
                </c:pt>
                <c:pt idx="4">
                  <c:v>13017.5</c:v>
                </c:pt>
                <c:pt idx="5">
                  <c:v>10063.2</c:v>
                </c:pt>
                <c:pt idx="6">
                  <c:v>8209.999999999991</c:v>
                </c:pt>
                <c:pt idx="7">
                  <c:v>10638.89999999999</c:v>
                </c:pt>
              </c:numCache>
            </c:numRef>
          </c:val>
        </c:ser>
        <c:ser>
          <c:idx val="2"/>
          <c:order val="2"/>
          <c:tx>
            <c:strRef>
              <c:f>Россия_Белоруссия_русс!$A$9</c:f>
              <c:strCache>
                <c:ptCount val="1"/>
                <c:pt idx="0">
                  <c:v>Баланс услуг</c:v>
                </c:pt>
              </c:strCache>
            </c:strRef>
          </c:tx>
          <c:spPr>
            <a:solidFill>
              <a:srgbClr val="808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Россия_Белоруссия_русс!$B$6:$I$6</c:f>
              <c:strCache>
                <c:ptCount val="8"/>
                <c:pt idx="0">
                  <c:v>2004 год</c:v>
                </c:pt>
                <c:pt idx="1">
                  <c:v>2005 год</c:v>
                </c:pt>
                <c:pt idx="2">
                  <c:v>2006 год</c:v>
                </c:pt>
                <c:pt idx="3">
                  <c:v>2007 год</c:v>
                </c:pt>
                <c:pt idx="4">
                  <c:v>2008 год</c:v>
                </c:pt>
                <c:pt idx="5">
                  <c:v>2009 год</c:v>
                </c:pt>
                <c:pt idx="6">
                  <c:v>2010 год</c:v>
                </c:pt>
                <c:pt idx="7">
                  <c:v>2011 год</c:v>
                </c:pt>
              </c:strCache>
            </c:strRef>
          </c:cat>
          <c:val>
            <c:numRef>
              <c:f>Россия_Белоруссия_русс!$B$9:$I$9</c:f>
              <c:numCache>
                <c:formatCode>#,##0</c:formatCode>
                <c:ptCount val="8"/>
                <c:pt idx="0">
                  <c:v>-153.0</c:v>
                </c:pt>
                <c:pt idx="1">
                  <c:v>-124.3000000000001</c:v>
                </c:pt>
                <c:pt idx="2">
                  <c:v>-77.00000000000005</c:v>
                </c:pt>
                <c:pt idx="3">
                  <c:v>-203.0000000000001</c:v>
                </c:pt>
                <c:pt idx="4">
                  <c:v>-356.1</c:v>
                </c:pt>
                <c:pt idx="5">
                  <c:v>-274.9999999999998</c:v>
                </c:pt>
                <c:pt idx="6">
                  <c:v>-430.9000000000002</c:v>
                </c:pt>
                <c:pt idx="7">
                  <c:v>-491.0999999999999</c:v>
                </c:pt>
              </c:numCache>
            </c:numRef>
          </c:val>
        </c:ser>
        <c:ser>
          <c:idx val="3"/>
          <c:order val="3"/>
          <c:tx>
            <c:strRef>
              <c:f>Россия_Белоруссия_русс!$A$10</c:f>
              <c:strCache>
                <c:ptCount val="1"/>
                <c:pt idx="0">
                  <c:v>Баланс оплаты труда</c:v>
                </c:pt>
              </c:strCache>
            </c:strRef>
          </c:tx>
          <c:spPr>
            <a:solidFill>
              <a:srgbClr val="80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Россия_Белоруссия_русс!$B$6:$I$6</c:f>
              <c:strCache>
                <c:ptCount val="8"/>
                <c:pt idx="0">
                  <c:v>2004 год</c:v>
                </c:pt>
                <c:pt idx="1">
                  <c:v>2005 год</c:v>
                </c:pt>
                <c:pt idx="2">
                  <c:v>2006 год</c:v>
                </c:pt>
                <c:pt idx="3">
                  <c:v>2007 год</c:v>
                </c:pt>
                <c:pt idx="4">
                  <c:v>2008 год</c:v>
                </c:pt>
                <c:pt idx="5">
                  <c:v>2009 год</c:v>
                </c:pt>
                <c:pt idx="6">
                  <c:v>2010 год</c:v>
                </c:pt>
                <c:pt idx="7">
                  <c:v>2011 год</c:v>
                </c:pt>
              </c:strCache>
            </c:strRef>
          </c:cat>
          <c:val>
            <c:numRef>
              <c:f>Россия_Белоруссия_русс!$B$10:$I$10</c:f>
              <c:numCache>
                <c:formatCode>#,##0</c:formatCode>
                <c:ptCount val="8"/>
                <c:pt idx="0">
                  <c:v>-105.0</c:v>
                </c:pt>
                <c:pt idx="1">
                  <c:v>-107.0</c:v>
                </c:pt>
                <c:pt idx="2">
                  <c:v>-166.3</c:v>
                </c:pt>
                <c:pt idx="3">
                  <c:v>-139.8</c:v>
                </c:pt>
                <c:pt idx="4">
                  <c:v>-398.5</c:v>
                </c:pt>
                <c:pt idx="5">
                  <c:v>-322.5</c:v>
                </c:pt>
                <c:pt idx="6">
                  <c:v>-312.2</c:v>
                </c:pt>
                <c:pt idx="7">
                  <c:v>-395.9</c:v>
                </c:pt>
              </c:numCache>
            </c:numRef>
          </c:val>
        </c:ser>
        <c:ser>
          <c:idx val="4"/>
          <c:order val="4"/>
          <c:tx>
            <c:strRef>
              <c:f>Россия_Белоруссия_русс!$A$11</c:f>
              <c:strCache>
                <c:ptCount val="1"/>
                <c:pt idx="0">
                  <c:v>Баланс инвестиционных доходов </c:v>
                </c:pt>
              </c:strCache>
            </c:strRef>
          </c:tx>
          <c:spPr>
            <a:solidFill>
              <a:srgbClr val="33996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Россия_Белоруссия_русс!$B$6:$I$6</c:f>
              <c:strCache>
                <c:ptCount val="8"/>
                <c:pt idx="0">
                  <c:v>2004 год</c:v>
                </c:pt>
                <c:pt idx="1">
                  <c:v>2005 год</c:v>
                </c:pt>
                <c:pt idx="2">
                  <c:v>2006 год</c:v>
                </c:pt>
                <c:pt idx="3">
                  <c:v>2007 год</c:v>
                </c:pt>
                <c:pt idx="4">
                  <c:v>2008 год</c:v>
                </c:pt>
                <c:pt idx="5">
                  <c:v>2009 год</c:v>
                </c:pt>
                <c:pt idx="6">
                  <c:v>2010 год</c:v>
                </c:pt>
                <c:pt idx="7">
                  <c:v>2011 год</c:v>
                </c:pt>
              </c:strCache>
            </c:strRef>
          </c:cat>
          <c:val>
            <c:numRef>
              <c:f>Россия_Белоруссия_русс!$B$11:$I$11</c:f>
              <c:numCache>
                <c:formatCode>#,##0</c:formatCode>
                <c:ptCount val="8"/>
                <c:pt idx="0">
                  <c:v>74.0</c:v>
                </c:pt>
                <c:pt idx="1">
                  <c:v>111.2</c:v>
                </c:pt>
                <c:pt idx="2">
                  <c:v>172.2</c:v>
                </c:pt>
                <c:pt idx="3">
                  <c:v>286.8999999999999</c:v>
                </c:pt>
                <c:pt idx="4">
                  <c:v>470.2</c:v>
                </c:pt>
                <c:pt idx="5">
                  <c:v>579.6</c:v>
                </c:pt>
                <c:pt idx="6">
                  <c:v>721.7</c:v>
                </c:pt>
                <c:pt idx="7">
                  <c:v>761.0</c:v>
                </c:pt>
              </c:numCache>
            </c:numRef>
          </c:val>
        </c:ser>
        <c:ser>
          <c:idx val="5"/>
          <c:order val="5"/>
          <c:tx>
            <c:strRef>
              <c:f>Россия_Белоруссия_русс!$A$12</c:f>
              <c:strCache>
                <c:ptCount val="1"/>
                <c:pt idx="0">
                  <c:v>Баланс текущих трансфертов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Россия_Белоруссия_русс!$B$6:$I$6</c:f>
              <c:strCache>
                <c:ptCount val="8"/>
                <c:pt idx="0">
                  <c:v>2004 год</c:v>
                </c:pt>
                <c:pt idx="1">
                  <c:v>2005 год</c:v>
                </c:pt>
                <c:pt idx="2">
                  <c:v>2006 год</c:v>
                </c:pt>
                <c:pt idx="3">
                  <c:v>2007 год</c:v>
                </c:pt>
                <c:pt idx="4">
                  <c:v>2008 год</c:v>
                </c:pt>
                <c:pt idx="5">
                  <c:v>2009 год</c:v>
                </c:pt>
                <c:pt idx="6">
                  <c:v>2010 год</c:v>
                </c:pt>
                <c:pt idx="7">
                  <c:v>2011 год</c:v>
                </c:pt>
              </c:strCache>
            </c:strRef>
          </c:cat>
          <c:val>
            <c:numRef>
              <c:f>Россия_Белоруссия_русс!$B$12:$I$12</c:f>
              <c:numCache>
                <c:formatCode>#,##0</c:formatCode>
                <c:ptCount val="8"/>
                <c:pt idx="0">
                  <c:v>-68.0</c:v>
                </c:pt>
                <c:pt idx="1">
                  <c:v>-40.8</c:v>
                </c:pt>
                <c:pt idx="2">
                  <c:v>-94.6</c:v>
                </c:pt>
                <c:pt idx="3">
                  <c:v>-73.9</c:v>
                </c:pt>
                <c:pt idx="4">
                  <c:v>-101.2</c:v>
                </c:pt>
                <c:pt idx="5">
                  <c:v>-130.6</c:v>
                </c:pt>
                <c:pt idx="6">
                  <c:v>-288.7</c:v>
                </c:pt>
                <c:pt idx="7">
                  <c:v>2633.5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36208072"/>
        <c:axId val="1836820904"/>
      </c:barChart>
      <c:catAx>
        <c:axId val="1836208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25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18368209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836820904"/>
        <c:scaling>
          <c:orientation val="minMax"/>
          <c:max val="15000.0"/>
          <c:min val="-2000.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ysDash"/>
            </a:ln>
          </c:spPr>
        </c:majorGridlines>
        <c:numFmt formatCode="#,##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1836208072"/>
        <c:crosses val="autoZero"/>
        <c:crossBetween val="between"/>
      </c:valAx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0594795539033457"/>
          <c:y val="0.920928030303031"/>
          <c:w val="0.872366790582404"/>
          <c:h val="0.0790719696969697"/>
        </c:manualLayout>
      </c:layout>
      <c:overlay val="0"/>
      <c:spPr>
        <a:solidFill>
          <a:srgbClr val="FFFFFF"/>
        </a:solidFill>
        <a:ln w="25400">
          <a:noFill/>
        </a:ln>
      </c:spPr>
      <c:txPr>
        <a:bodyPr/>
        <a:lstStyle/>
        <a:p>
          <a:pPr>
            <a:defRPr sz="1400" b="0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125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525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ru-RU" sz="1525" b="1" i="0" u="none" strike="noStrike" baseline="0">
                <a:solidFill>
                  <a:srgbClr val="000000"/>
                </a:solidFill>
                <a:latin typeface="Times New Roman"/>
                <a:cs typeface="Times New Roman"/>
              </a:rPr>
              <a:t>Финансовый счет Российской Федерации и Республики Беларусь </a:t>
            </a:r>
          </a:p>
          <a:p>
            <a:pPr>
              <a:defRPr sz="1525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ru-RU" sz="1525" b="1" i="0" u="none" strike="noStrike" baseline="0">
                <a:solidFill>
                  <a:srgbClr val="000000"/>
                </a:solidFill>
                <a:latin typeface="Times New Roman"/>
                <a:cs typeface="Times New Roman"/>
              </a:rPr>
              <a:t>за 2004-2011 годы</a:t>
            </a:r>
          </a:p>
          <a:p>
            <a:pPr>
              <a:defRPr sz="1525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ru-RU" sz="1200" b="1" i="0" u="none" strike="noStrike" baseline="0">
                <a:solidFill>
                  <a:srgbClr val="000000"/>
                </a:solidFill>
                <a:latin typeface="Times New Roman"/>
                <a:cs typeface="Times New Roman"/>
              </a:rPr>
              <a:t>(млн. долл. США)</a:t>
            </a:r>
          </a:p>
        </c:rich>
      </c:tx>
      <c:layout>
        <c:manualLayout>
          <c:xMode val="edge"/>
          <c:yMode val="edge"/>
          <c:x val="0.208213944603629"/>
          <c:y val="0.0198170731707317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055396370582617"/>
          <c:y val="0.158536585365854"/>
          <c:w val="0.932187201528176"/>
          <c:h val="0.70376016260162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Россия_Белоруссия_русс!$A$18</c:f>
              <c:strCache>
                <c:ptCount val="1"/>
                <c:pt idx="0">
                  <c:v>Прямые инвестиции</c:v>
                </c:pt>
              </c:strCache>
            </c:strRef>
          </c:tx>
          <c:spPr>
            <a:solidFill>
              <a:srgbClr val="00CC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Россия_Белоруссия_русс!$B$6:$I$6</c:f>
              <c:strCache>
                <c:ptCount val="8"/>
                <c:pt idx="0">
                  <c:v>2004 год</c:v>
                </c:pt>
                <c:pt idx="1">
                  <c:v>2005 год</c:v>
                </c:pt>
                <c:pt idx="2">
                  <c:v>2006 год</c:v>
                </c:pt>
                <c:pt idx="3">
                  <c:v>2007 год</c:v>
                </c:pt>
                <c:pt idx="4">
                  <c:v>2008 год</c:v>
                </c:pt>
                <c:pt idx="5">
                  <c:v>2009 год</c:v>
                </c:pt>
                <c:pt idx="6">
                  <c:v>2010 год</c:v>
                </c:pt>
                <c:pt idx="7">
                  <c:v>2011 год</c:v>
                </c:pt>
              </c:strCache>
            </c:strRef>
          </c:cat>
          <c:val>
            <c:numRef>
              <c:f>Россия_Белоруссия_русс!$B$18:$I$18</c:f>
              <c:numCache>
                <c:formatCode>#,##0</c:formatCode>
                <c:ptCount val="8"/>
                <c:pt idx="0">
                  <c:v>-32.0</c:v>
                </c:pt>
                <c:pt idx="1">
                  <c:v>-242.2</c:v>
                </c:pt>
                <c:pt idx="2">
                  <c:v>-202.6</c:v>
                </c:pt>
                <c:pt idx="3">
                  <c:v>-811.0</c:v>
                </c:pt>
                <c:pt idx="4">
                  <c:v>-1006.4</c:v>
                </c:pt>
                <c:pt idx="5">
                  <c:v>-1276.8</c:v>
                </c:pt>
                <c:pt idx="6">
                  <c:v>-893.4000000000001</c:v>
                </c:pt>
                <c:pt idx="7">
                  <c:v>-2700.2</c:v>
                </c:pt>
              </c:numCache>
            </c:numRef>
          </c:val>
        </c:ser>
        <c:ser>
          <c:idx val="1"/>
          <c:order val="1"/>
          <c:tx>
            <c:strRef>
              <c:f>Россия_Белоруссия_русс!$A$19</c:f>
              <c:strCache>
                <c:ptCount val="1"/>
                <c:pt idx="0">
                  <c:v>За границу</c:v>
                </c:pt>
              </c:strCache>
            </c:strRef>
          </c:tx>
          <c:invertIfNegative val="0"/>
          <c:val>
            <c:numRef>
              <c:f>Россия_Белоруссия_русс!$B$19:$I$19</c:f>
            </c:numRef>
          </c:val>
        </c:ser>
        <c:ser>
          <c:idx val="2"/>
          <c:order val="2"/>
          <c:tx>
            <c:strRef>
              <c:f>Россия_Белоруссия_русс!$A$20</c:f>
              <c:strCache>
                <c:ptCount val="1"/>
                <c:pt idx="0">
                  <c:v>Во внутреннюю экономику</c:v>
                </c:pt>
              </c:strCache>
            </c:strRef>
          </c:tx>
          <c:invertIfNegative val="0"/>
          <c:val>
            <c:numRef>
              <c:f>Россия_Белоруссия_русс!$B$20:$I$20</c:f>
            </c:numRef>
          </c:val>
        </c:ser>
        <c:ser>
          <c:idx val="3"/>
          <c:order val="3"/>
          <c:tx>
            <c:strRef>
              <c:f>Россия_Белоруссия_русс!$A$21</c:f>
              <c:strCache>
                <c:ptCount val="1"/>
                <c:pt idx="0">
                  <c:v>Портфельные инвестиции</c:v>
                </c:pt>
              </c:strCache>
            </c:strRef>
          </c:tx>
          <c:spPr>
            <a:solidFill>
              <a:srgbClr val="FFFF99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Россия_Белоруссия_русс!$B$6:$I$6</c:f>
              <c:strCache>
                <c:ptCount val="8"/>
                <c:pt idx="0">
                  <c:v>2004 год</c:v>
                </c:pt>
                <c:pt idx="1">
                  <c:v>2005 год</c:v>
                </c:pt>
                <c:pt idx="2">
                  <c:v>2006 год</c:v>
                </c:pt>
                <c:pt idx="3">
                  <c:v>2007 год</c:v>
                </c:pt>
                <c:pt idx="4">
                  <c:v>2008 год</c:v>
                </c:pt>
                <c:pt idx="5">
                  <c:v>2009 год</c:v>
                </c:pt>
                <c:pt idx="6">
                  <c:v>2010 год</c:v>
                </c:pt>
                <c:pt idx="7">
                  <c:v>2011 год</c:v>
                </c:pt>
              </c:strCache>
            </c:strRef>
          </c:cat>
          <c:val>
            <c:numRef>
              <c:f>Россия_Белоруссия_русс!$B$21:$I$21</c:f>
              <c:numCache>
                <c:formatCode>#,##0</c:formatCode>
                <c:ptCount val="8"/>
                <c:pt idx="0">
                  <c:v>-62.0</c:v>
                </c:pt>
                <c:pt idx="1">
                  <c:v>37.6</c:v>
                </c:pt>
                <c:pt idx="2">
                  <c:v>10.8</c:v>
                </c:pt>
                <c:pt idx="3">
                  <c:v>7.799999999999999</c:v>
                </c:pt>
                <c:pt idx="4">
                  <c:v>9.900000000000002</c:v>
                </c:pt>
                <c:pt idx="5">
                  <c:v>1.9</c:v>
                </c:pt>
                <c:pt idx="6">
                  <c:v>-328.0999999999999</c:v>
                </c:pt>
                <c:pt idx="7">
                  <c:v>-198.4</c:v>
                </c:pt>
              </c:numCache>
            </c:numRef>
          </c:val>
        </c:ser>
        <c:ser>
          <c:idx val="4"/>
          <c:order val="4"/>
          <c:tx>
            <c:strRef>
              <c:f>Россия_Белоруссия_русс!$A$22</c:f>
              <c:strCache>
                <c:ptCount val="1"/>
                <c:pt idx="0">
                  <c:v>Активы </c:v>
                </c:pt>
              </c:strCache>
            </c:strRef>
          </c:tx>
          <c:invertIfNegative val="0"/>
          <c:val>
            <c:numRef>
              <c:f>Россия_Белоруссия_русс!$B$22:$I$22</c:f>
            </c:numRef>
          </c:val>
        </c:ser>
        <c:ser>
          <c:idx val="5"/>
          <c:order val="5"/>
          <c:tx>
            <c:strRef>
              <c:f>Россия_Белоруссия_русс!$A$23</c:f>
              <c:strCache>
                <c:ptCount val="1"/>
                <c:pt idx="0">
                  <c:v>Обязательства </c:v>
                </c:pt>
              </c:strCache>
            </c:strRef>
          </c:tx>
          <c:invertIfNegative val="0"/>
          <c:val>
            <c:numRef>
              <c:f>Россия_Белоруссия_русс!$B$23:$I$23</c:f>
            </c:numRef>
          </c:val>
        </c:ser>
        <c:ser>
          <c:idx val="6"/>
          <c:order val="6"/>
          <c:tx>
            <c:strRef>
              <c:f>Россия_Белоруссия_русс!$A$24</c:f>
              <c:strCache>
                <c:ptCount val="1"/>
                <c:pt idx="0">
                  <c:v>Прочие инвестиции</c:v>
                </c:pt>
              </c:strCache>
            </c:strRef>
          </c:tx>
          <c:spPr>
            <a:solidFill>
              <a:srgbClr val="CCFFCC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Россия_Белоруссия_русс!$B$6:$I$6</c:f>
              <c:strCache>
                <c:ptCount val="8"/>
                <c:pt idx="0">
                  <c:v>2004 год</c:v>
                </c:pt>
                <c:pt idx="1">
                  <c:v>2005 год</c:v>
                </c:pt>
                <c:pt idx="2">
                  <c:v>2006 год</c:v>
                </c:pt>
                <c:pt idx="3">
                  <c:v>2007 год</c:v>
                </c:pt>
                <c:pt idx="4">
                  <c:v>2008 год</c:v>
                </c:pt>
                <c:pt idx="5">
                  <c:v>2009 год</c:v>
                </c:pt>
                <c:pt idx="6">
                  <c:v>2010 год</c:v>
                </c:pt>
                <c:pt idx="7">
                  <c:v>2011 год</c:v>
                </c:pt>
              </c:strCache>
            </c:strRef>
          </c:cat>
          <c:val>
            <c:numRef>
              <c:f>Россия_Белоруссия_русс!$B$24:$I$24</c:f>
              <c:numCache>
                <c:formatCode>#,##0</c:formatCode>
                <c:ptCount val="8"/>
                <c:pt idx="0">
                  <c:v>-276.0</c:v>
                </c:pt>
                <c:pt idx="1">
                  <c:v>275.8999999999999</c:v>
                </c:pt>
                <c:pt idx="2">
                  <c:v>-154.7</c:v>
                </c:pt>
                <c:pt idx="3">
                  <c:v>-2154.2</c:v>
                </c:pt>
                <c:pt idx="4">
                  <c:v>-1088.8</c:v>
                </c:pt>
                <c:pt idx="5">
                  <c:v>-1254.5</c:v>
                </c:pt>
                <c:pt idx="6">
                  <c:v>-2088.1</c:v>
                </c:pt>
                <c:pt idx="7">
                  <c:v>318.8999999999997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36716520"/>
        <c:axId val="1836064200"/>
      </c:barChart>
      <c:catAx>
        <c:axId val="1836716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18360642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836064200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ysDash"/>
            </a:ln>
          </c:spPr>
        </c:majorGridlines>
        <c:numFmt formatCode="#,##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1836716520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272206303724928"/>
          <c:y val="0.936483739837398"/>
          <c:w val="0.638013371537727"/>
          <c:h val="0.054369918699187"/>
        </c:manualLayout>
      </c:layout>
      <c:overlay val="0"/>
      <c:spPr>
        <a:solidFill>
          <a:srgbClr val="FFFFFF"/>
        </a:solidFill>
        <a:ln w="25400">
          <a:noFill/>
        </a:ln>
      </c:spPr>
      <c:txPr>
        <a:bodyPr/>
        <a:lstStyle/>
        <a:p>
          <a:pPr>
            <a:defRPr sz="1400" b="0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525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ru-RU" sz="1525" b="1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Многосторонние расчеты между Российской Федерацией и Республикой </a:t>
            </a:r>
            <a:r>
              <a:rPr lang="ru-RU" sz="1525" b="1" i="0" u="none" strike="noStrike" baseline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Беларусь  за </a:t>
            </a:r>
            <a:r>
              <a:rPr lang="ru-RU" sz="1525" b="1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2004-2011 </a:t>
            </a:r>
            <a:r>
              <a:rPr lang="ru-RU" sz="1525" b="1" i="0" u="none" strike="noStrike" baseline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годы</a:t>
            </a:r>
            <a:r>
              <a:rPr lang="ru-RU" sz="1200" b="1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ru-RU" sz="1200" b="1" i="0" u="none" strike="noStrike" baseline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(</a:t>
            </a:r>
            <a:r>
              <a:rPr lang="ru-RU" sz="1200" b="1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млн. долл. США)</a:t>
            </a:r>
          </a:p>
        </c:rich>
      </c:tx>
      <c:layout>
        <c:manualLayout>
          <c:xMode val="edge"/>
          <c:yMode val="edge"/>
          <c:x val="0.134228187919463"/>
          <c:y val="0.00452488687782805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0632790028763183"/>
          <c:y val="0.114127702362996"/>
          <c:w val="0.927133269415148"/>
          <c:h val="0.75163398692810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Россия_Белоруссия_русс!$A$37</c:f>
              <c:strCache>
                <c:ptCount val="1"/>
                <c:pt idx="0">
                  <c:v>в денежной форме</c:v>
                </c:pt>
              </c:strCache>
            </c:strRef>
          </c:tx>
          <c:spPr>
            <a:solidFill>
              <a:srgbClr val="FFCC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Россия_Белоруссия_русс!$B$6:$I$6</c:f>
              <c:strCache>
                <c:ptCount val="8"/>
                <c:pt idx="0">
                  <c:v>2004 год</c:v>
                </c:pt>
                <c:pt idx="1">
                  <c:v>2005 год</c:v>
                </c:pt>
                <c:pt idx="2">
                  <c:v>2006 год</c:v>
                </c:pt>
                <c:pt idx="3">
                  <c:v>2007 год</c:v>
                </c:pt>
                <c:pt idx="4">
                  <c:v>2008 год</c:v>
                </c:pt>
                <c:pt idx="5">
                  <c:v>2009 год</c:v>
                </c:pt>
                <c:pt idx="6">
                  <c:v>2010 год</c:v>
                </c:pt>
                <c:pt idx="7">
                  <c:v>2011 год</c:v>
                </c:pt>
              </c:strCache>
            </c:strRef>
          </c:cat>
          <c:val>
            <c:numRef>
              <c:f>Россия_Белоруссия_русс!$B$37:$I$37</c:f>
              <c:numCache>
                <c:formatCode>#,##0</c:formatCode>
                <c:ptCount val="8"/>
                <c:pt idx="0">
                  <c:v>-3470.0</c:v>
                </c:pt>
                <c:pt idx="1">
                  <c:v>-4037.3</c:v>
                </c:pt>
                <c:pt idx="2">
                  <c:v>-5745.839633690041</c:v>
                </c:pt>
                <c:pt idx="3">
                  <c:v>-5213.362941715385</c:v>
                </c:pt>
                <c:pt idx="4">
                  <c:v>-10486.03186923613</c:v>
                </c:pt>
                <c:pt idx="5">
                  <c:v>-7144.197867733834</c:v>
                </c:pt>
                <c:pt idx="6">
                  <c:v>-4248.578285153343</c:v>
                </c:pt>
                <c:pt idx="7">
                  <c:v>-11658.64032370075</c:v>
                </c:pt>
              </c:numCache>
            </c:numRef>
          </c:val>
        </c:ser>
        <c:ser>
          <c:idx val="1"/>
          <c:order val="1"/>
          <c:tx>
            <c:strRef>
              <c:f>Россия_Белоруссия_русс!$A$38</c:f>
              <c:strCache>
                <c:ptCount val="1"/>
                <c:pt idx="0">
                  <c:v>наличной иностранной валютой</c:v>
                </c:pt>
              </c:strCache>
            </c:strRef>
          </c:tx>
          <c:spPr>
            <a:solidFill>
              <a:srgbClr val="CCFFCC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Россия_Белоруссия_русс!$B$6:$I$6</c:f>
              <c:strCache>
                <c:ptCount val="8"/>
                <c:pt idx="0">
                  <c:v>2004 год</c:v>
                </c:pt>
                <c:pt idx="1">
                  <c:v>2005 год</c:v>
                </c:pt>
                <c:pt idx="2">
                  <c:v>2006 год</c:v>
                </c:pt>
                <c:pt idx="3">
                  <c:v>2007 год</c:v>
                </c:pt>
                <c:pt idx="4">
                  <c:v>2008 год</c:v>
                </c:pt>
                <c:pt idx="5">
                  <c:v>2009 год</c:v>
                </c:pt>
                <c:pt idx="6">
                  <c:v>2010 год</c:v>
                </c:pt>
                <c:pt idx="7">
                  <c:v>2011 год</c:v>
                </c:pt>
              </c:strCache>
            </c:strRef>
          </c:cat>
          <c:val>
            <c:numRef>
              <c:f>Россия_Белоруссия_русс!$B$38:$I$38</c:f>
              <c:numCache>
                <c:formatCode>#,##0</c:formatCode>
                <c:ptCount val="8"/>
                <c:pt idx="0">
                  <c:v>-66.0</c:v>
                </c:pt>
                <c:pt idx="1">
                  <c:v>-129.58</c:v>
                </c:pt>
                <c:pt idx="2">
                  <c:v>-176.3933913327648</c:v>
                </c:pt>
                <c:pt idx="3">
                  <c:v>41.16863390467575</c:v>
                </c:pt>
                <c:pt idx="4">
                  <c:v>252.7098579919898</c:v>
                </c:pt>
                <c:pt idx="5">
                  <c:v>194.9109790352922</c:v>
                </c:pt>
                <c:pt idx="6">
                  <c:v>424.9375134967594</c:v>
                </c:pt>
                <c:pt idx="7">
                  <c:v>1678.645307133242</c:v>
                </c:pt>
              </c:numCache>
            </c:numRef>
          </c:val>
        </c:ser>
        <c:ser>
          <c:idx val="2"/>
          <c:order val="2"/>
          <c:tx>
            <c:strRef>
              <c:f>Россия_Белоруссия_русс!$A$39</c:f>
              <c:strCache>
                <c:ptCount val="1"/>
                <c:pt idx="0">
                  <c:v>в форме поставок товаров и услуг</c:v>
                </c:pt>
              </c:strCache>
            </c:strRef>
          </c:tx>
          <c:spPr>
            <a:solidFill>
              <a:srgbClr val="CCFF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Россия_Белоруссия_русс!$B$6:$I$6</c:f>
              <c:strCache>
                <c:ptCount val="8"/>
                <c:pt idx="0">
                  <c:v>2004 год</c:v>
                </c:pt>
                <c:pt idx="1">
                  <c:v>2005 год</c:v>
                </c:pt>
                <c:pt idx="2">
                  <c:v>2006 год</c:v>
                </c:pt>
                <c:pt idx="3">
                  <c:v>2007 год</c:v>
                </c:pt>
                <c:pt idx="4">
                  <c:v>2008 год</c:v>
                </c:pt>
                <c:pt idx="5">
                  <c:v>2009 год</c:v>
                </c:pt>
                <c:pt idx="6">
                  <c:v>2010 год</c:v>
                </c:pt>
                <c:pt idx="7">
                  <c:v>2011 год</c:v>
                </c:pt>
              </c:strCache>
            </c:strRef>
          </c:cat>
          <c:val>
            <c:numRef>
              <c:f>Россия_Белоруссия_русс!$B$39:$I$39</c:f>
              <c:numCache>
                <c:formatCode>#,##0</c:formatCode>
                <c:ptCount val="8"/>
                <c:pt idx="0">
                  <c:v>-339.0</c:v>
                </c:pt>
                <c:pt idx="1">
                  <c:v>-497.9279999999998</c:v>
                </c:pt>
                <c:pt idx="2">
                  <c:v>-442.4043524657747</c:v>
                </c:pt>
                <c:pt idx="3">
                  <c:v>-727.7087521369177</c:v>
                </c:pt>
                <c:pt idx="4">
                  <c:v>-761.8885866483283</c:v>
                </c:pt>
                <c:pt idx="5">
                  <c:v>-698.7913351457631</c:v>
                </c:pt>
                <c:pt idx="6">
                  <c:v>-754.5388024976637</c:v>
                </c:pt>
                <c:pt idx="7">
                  <c:v>-878.1162828795644</c:v>
                </c:pt>
              </c:numCache>
            </c:numRef>
          </c:val>
        </c:ser>
        <c:ser>
          <c:idx val="3"/>
          <c:order val="3"/>
          <c:tx>
            <c:strRef>
              <c:f>Россия_Белоруссия_русс!$A$40</c:f>
              <c:strCache>
                <c:ptCount val="1"/>
                <c:pt idx="0">
                  <c:v>неопределенная форма расчетов</c:v>
                </c:pt>
              </c:strCache>
            </c:strRef>
          </c:tx>
          <c:spPr>
            <a:solidFill>
              <a:srgbClr val="CCCC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Россия_Белоруссия_русс!$B$6:$I$6</c:f>
              <c:strCache>
                <c:ptCount val="8"/>
                <c:pt idx="0">
                  <c:v>2004 год</c:v>
                </c:pt>
                <c:pt idx="1">
                  <c:v>2005 год</c:v>
                </c:pt>
                <c:pt idx="2">
                  <c:v>2006 год</c:v>
                </c:pt>
                <c:pt idx="3">
                  <c:v>2007 год</c:v>
                </c:pt>
                <c:pt idx="4">
                  <c:v>2008 год</c:v>
                </c:pt>
                <c:pt idx="5">
                  <c:v>2009 год</c:v>
                </c:pt>
                <c:pt idx="6">
                  <c:v>2010 год</c:v>
                </c:pt>
                <c:pt idx="7">
                  <c:v>2011 год</c:v>
                </c:pt>
              </c:strCache>
            </c:strRef>
          </c:cat>
          <c:val>
            <c:numRef>
              <c:f>Россия_Белоруссия_русс!$B$40:$I$40</c:f>
              <c:numCache>
                <c:formatCode>#,##0</c:formatCode>
                <c:ptCount val="8"/>
                <c:pt idx="0">
                  <c:v>-283.0</c:v>
                </c:pt>
                <c:pt idx="1">
                  <c:v>-34.7</c:v>
                </c:pt>
                <c:pt idx="2">
                  <c:v>135.1800151746118</c:v>
                </c:pt>
                <c:pt idx="3">
                  <c:v>285.3542314162666</c:v>
                </c:pt>
                <c:pt idx="4">
                  <c:v>205.3144534810178</c:v>
                </c:pt>
                <c:pt idx="5">
                  <c:v>281.3591710943025</c:v>
                </c:pt>
                <c:pt idx="6">
                  <c:v>-23.82122584574904</c:v>
                </c:pt>
                <c:pt idx="7">
                  <c:v>346.4946074567005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20656872"/>
        <c:axId val="1815373928"/>
      </c:barChart>
      <c:catAx>
        <c:axId val="1820656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18153739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815373928"/>
        <c:scaling>
          <c:orientation val="minMax"/>
          <c:max val="2500.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ysDash"/>
            </a:ln>
          </c:spPr>
        </c:majorGridlines>
        <c:numFmt formatCode="#,##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75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1820656872"/>
        <c:crosses val="autoZero"/>
        <c:crossBetween val="between"/>
        <c:majorUnit val="1500.0"/>
        <c:minorUnit val="500.0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201661872802812"/>
          <c:y val="0.917546505781799"/>
          <c:w val="0.721636305528923"/>
          <c:h val="0.0779286073403721"/>
        </c:manualLayout>
      </c:layout>
      <c:overlay val="0"/>
      <c:spPr>
        <a:solidFill>
          <a:srgbClr val="FFFFFF"/>
        </a:solidFill>
        <a:ln w="25400">
          <a:noFill/>
        </a:ln>
      </c:spPr>
      <c:txPr>
        <a:bodyPr/>
        <a:lstStyle/>
        <a:p>
          <a:pPr>
            <a:defRPr sz="1400" b="0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75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en-US"/>
              <a:t>Динамика ставок на российских и белорусских рынках, % годовых</a:t>
            </a:r>
          </a:p>
        </c:rich>
      </c:tx>
      <c:layout>
        <c:manualLayout>
          <c:xMode val="edge"/>
          <c:yMode val="edge"/>
          <c:x val="0.127562642369021"/>
          <c:y val="0.027027027027027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0489749430523918"/>
          <c:y val="0.0702702702702703"/>
          <c:w val="0.904328018223235"/>
          <c:h val="0.632432432432432"/>
        </c:manualLayout>
      </c:layout>
      <c:lineChart>
        <c:grouping val="standard"/>
        <c:varyColors val="0"/>
        <c:ser>
          <c:idx val="0"/>
          <c:order val="0"/>
          <c:tx>
            <c:strRef>
              <c:f>Лист1!$A$3</c:f>
              <c:strCache>
                <c:ptCount val="1"/>
                <c:pt idx="0">
                  <c:v>Государственные ценные бумаги (ГКО-ОФЗ), номинированные в рублях 1)</c:v>
                </c:pt>
              </c:strCache>
            </c:strRef>
          </c:tx>
          <c:spPr>
            <a:ln w="25400">
              <a:solidFill>
                <a:srgbClr val="FF9900"/>
              </a:solidFill>
              <a:prstDash val="solid"/>
            </a:ln>
          </c:spPr>
          <c:marker>
            <c:symbol val="none"/>
          </c:marker>
          <c:cat>
            <c:numRef>
              <c:f>Лист1!$B$2:$U$2</c:f>
              <c:numCache>
                <c:formatCode>mmm\-yy</c:formatCode>
                <c:ptCount val="20"/>
                <c:pt idx="0">
                  <c:v>40544.0</c:v>
                </c:pt>
                <c:pt idx="1">
                  <c:v>40575.0</c:v>
                </c:pt>
                <c:pt idx="2">
                  <c:v>40603.0</c:v>
                </c:pt>
                <c:pt idx="3">
                  <c:v>40634.0</c:v>
                </c:pt>
                <c:pt idx="4">
                  <c:v>40664.0</c:v>
                </c:pt>
                <c:pt idx="5">
                  <c:v>40695.0</c:v>
                </c:pt>
                <c:pt idx="6">
                  <c:v>40725.0</c:v>
                </c:pt>
                <c:pt idx="7">
                  <c:v>40756.0</c:v>
                </c:pt>
                <c:pt idx="8">
                  <c:v>40787.0</c:v>
                </c:pt>
                <c:pt idx="9">
                  <c:v>40817.0</c:v>
                </c:pt>
                <c:pt idx="10">
                  <c:v>40848.0</c:v>
                </c:pt>
                <c:pt idx="11">
                  <c:v>40878.0</c:v>
                </c:pt>
                <c:pt idx="12">
                  <c:v>40909.0</c:v>
                </c:pt>
                <c:pt idx="13">
                  <c:v>40940.0</c:v>
                </c:pt>
                <c:pt idx="14">
                  <c:v>40969.0</c:v>
                </c:pt>
                <c:pt idx="15">
                  <c:v>41000.0</c:v>
                </c:pt>
                <c:pt idx="16">
                  <c:v>41030.0</c:v>
                </c:pt>
                <c:pt idx="17">
                  <c:v>41061.0</c:v>
                </c:pt>
                <c:pt idx="18">
                  <c:v>41091.0</c:v>
                </c:pt>
                <c:pt idx="19">
                  <c:v>41122.0</c:v>
                </c:pt>
              </c:numCache>
            </c:numRef>
          </c:cat>
          <c:val>
            <c:numRef>
              <c:f>Лист1!$B$3:$U$3</c:f>
              <c:numCache>
                <c:formatCode>General</c:formatCode>
                <c:ptCount val="20"/>
                <c:pt idx="0" formatCode="0.0000">
                  <c:v>7.509333333333334</c:v>
                </c:pt>
                <c:pt idx="1">
                  <c:v>7.48578947368421</c:v>
                </c:pt>
                <c:pt idx="2">
                  <c:v>7.479090909090907</c:v>
                </c:pt>
                <c:pt idx="3">
                  <c:v>7.344285714285712</c:v>
                </c:pt>
                <c:pt idx="4">
                  <c:v>7.4795</c:v>
                </c:pt>
                <c:pt idx="5">
                  <c:v>7.536190476190476</c:v>
                </c:pt>
                <c:pt idx="6">
                  <c:v>7.403333333333336</c:v>
                </c:pt>
                <c:pt idx="7">
                  <c:v>7.607826086956519</c:v>
                </c:pt>
                <c:pt idx="8">
                  <c:v>7.764545454545454</c:v>
                </c:pt>
                <c:pt idx="9">
                  <c:v>7.952380952380952</c:v>
                </c:pt>
                <c:pt idx="10">
                  <c:v>8.02</c:v>
                </c:pt>
                <c:pt idx="11">
                  <c:v>8.06909090909091</c:v>
                </c:pt>
                <c:pt idx="12">
                  <c:v>8.08047619047619</c:v>
                </c:pt>
                <c:pt idx="13">
                  <c:v>7.750500000000001</c:v>
                </c:pt>
                <c:pt idx="14">
                  <c:v>7.755217391304347</c:v>
                </c:pt>
                <c:pt idx="15">
                  <c:v>7.80875</c:v>
                </c:pt>
                <c:pt idx="16">
                  <c:v>7.9315</c:v>
                </c:pt>
                <c:pt idx="17">
                  <c:v>8.072</c:v>
                </c:pt>
                <c:pt idx="18">
                  <c:v>7.9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Лист1!$A$4</c:f>
              <c:strCache>
                <c:ptCount val="1"/>
                <c:pt idx="0">
                  <c:v>Средневзвешенная процентная ставка по кредитам, предоставленным нефинансовым предприятиям, в рублях </c:v>
                </c:pt>
              </c:strCache>
            </c:strRef>
          </c:tx>
          <c:spPr>
            <a:ln w="25400">
              <a:solidFill>
                <a:srgbClr val="0000D4"/>
              </a:solidFill>
              <a:prstDash val="solid"/>
            </a:ln>
          </c:spPr>
          <c:marker>
            <c:symbol val="none"/>
          </c:marker>
          <c:cat>
            <c:numRef>
              <c:f>Лист1!$B$2:$U$2</c:f>
              <c:numCache>
                <c:formatCode>mmm\-yy</c:formatCode>
                <c:ptCount val="20"/>
                <c:pt idx="0">
                  <c:v>40544.0</c:v>
                </c:pt>
                <c:pt idx="1">
                  <c:v>40575.0</c:v>
                </c:pt>
                <c:pt idx="2">
                  <c:v>40603.0</c:v>
                </c:pt>
                <c:pt idx="3">
                  <c:v>40634.0</c:v>
                </c:pt>
                <c:pt idx="4">
                  <c:v>40664.0</c:v>
                </c:pt>
                <c:pt idx="5">
                  <c:v>40695.0</c:v>
                </c:pt>
                <c:pt idx="6">
                  <c:v>40725.0</c:v>
                </c:pt>
                <c:pt idx="7">
                  <c:v>40756.0</c:v>
                </c:pt>
                <c:pt idx="8">
                  <c:v>40787.0</c:v>
                </c:pt>
                <c:pt idx="9">
                  <c:v>40817.0</c:v>
                </c:pt>
                <c:pt idx="10">
                  <c:v>40848.0</c:v>
                </c:pt>
                <c:pt idx="11">
                  <c:v>40878.0</c:v>
                </c:pt>
                <c:pt idx="12">
                  <c:v>40909.0</c:v>
                </c:pt>
                <c:pt idx="13">
                  <c:v>40940.0</c:v>
                </c:pt>
                <c:pt idx="14">
                  <c:v>40969.0</c:v>
                </c:pt>
                <c:pt idx="15">
                  <c:v>41000.0</c:v>
                </c:pt>
                <c:pt idx="16">
                  <c:v>41030.0</c:v>
                </c:pt>
                <c:pt idx="17">
                  <c:v>41061.0</c:v>
                </c:pt>
                <c:pt idx="18">
                  <c:v>41091.0</c:v>
                </c:pt>
                <c:pt idx="19">
                  <c:v>41122.0</c:v>
                </c:pt>
              </c:numCache>
            </c:numRef>
          </c:cat>
          <c:val>
            <c:numRef>
              <c:f>Лист1!$B$4:$U$4</c:f>
              <c:numCache>
                <c:formatCode>General</c:formatCode>
                <c:ptCount val="20"/>
                <c:pt idx="0" formatCode="0.0000">
                  <c:v>8.6</c:v>
                </c:pt>
                <c:pt idx="1">
                  <c:v>8.7</c:v>
                </c:pt>
                <c:pt idx="2">
                  <c:v>8.7</c:v>
                </c:pt>
                <c:pt idx="3">
                  <c:v>8.3</c:v>
                </c:pt>
                <c:pt idx="4">
                  <c:v>8.0</c:v>
                </c:pt>
                <c:pt idx="5">
                  <c:v>8.6</c:v>
                </c:pt>
                <c:pt idx="6">
                  <c:v>7.9</c:v>
                </c:pt>
                <c:pt idx="7">
                  <c:v>7.9</c:v>
                </c:pt>
                <c:pt idx="8">
                  <c:v>8.0</c:v>
                </c:pt>
                <c:pt idx="9">
                  <c:v>8.6</c:v>
                </c:pt>
                <c:pt idx="10">
                  <c:v>8.8</c:v>
                </c:pt>
                <c:pt idx="11">
                  <c:v>9.3</c:v>
                </c:pt>
                <c:pt idx="12">
                  <c:v>8.8</c:v>
                </c:pt>
                <c:pt idx="13">
                  <c:v>8.9</c:v>
                </c:pt>
                <c:pt idx="14">
                  <c:v>9.2</c:v>
                </c:pt>
                <c:pt idx="15">
                  <c:v>9.0</c:v>
                </c:pt>
                <c:pt idx="16">
                  <c:v>8.9</c:v>
                </c:pt>
                <c:pt idx="17">
                  <c:v>9.3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Лист1!$A$5</c:f>
              <c:strCache>
                <c:ptCount val="1"/>
                <c:pt idx="0">
                  <c:v>Доходность ГДО "до погашения" (вторичный рынок) Республики Беларусь 2)</c:v>
                </c:pt>
              </c:strCache>
            </c:strRef>
          </c:tx>
          <c:spPr>
            <a:ln w="25400">
              <a:solidFill>
                <a:srgbClr val="DD0806"/>
              </a:solidFill>
              <a:prstDash val="solid"/>
            </a:ln>
          </c:spPr>
          <c:marker>
            <c:symbol val="none"/>
          </c:marker>
          <c:cat>
            <c:numRef>
              <c:f>Лист1!$B$2:$U$2</c:f>
              <c:numCache>
                <c:formatCode>mmm\-yy</c:formatCode>
                <c:ptCount val="20"/>
                <c:pt idx="0">
                  <c:v>40544.0</c:v>
                </c:pt>
                <c:pt idx="1">
                  <c:v>40575.0</c:v>
                </c:pt>
                <c:pt idx="2">
                  <c:v>40603.0</c:v>
                </c:pt>
                <c:pt idx="3">
                  <c:v>40634.0</c:v>
                </c:pt>
                <c:pt idx="4">
                  <c:v>40664.0</c:v>
                </c:pt>
                <c:pt idx="5">
                  <c:v>40695.0</c:v>
                </c:pt>
                <c:pt idx="6">
                  <c:v>40725.0</c:v>
                </c:pt>
                <c:pt idx="7">
                  <c:v>40756.0</c:v>
                </c:pt>
                <c:pt idx="8">
                  <c:v>40787.0</c:v>
                </c:pt>
                <c:pt idx="9">
                  <c:v>40817.0</c:v>
                </c:pt>
                <c:pt idx="10">
                  <c:v>40848.0</c:v>
                </c:pt>
                <c:pt idx="11">
                  <c:v>40878.0</c:v>
                </c:pt>
                <c:pt idx="12">
                  <c:v>40909.0</c:v>
                </c:pt>
                <c:pt idx="13">
                  <c:v>40940.0</c:v>
                </c:pt>
                <c:pt idx="14">
                  <c:v>40969.0</c:v>
                </c:pt>
                <c:pt idx="15">
                  <c:v>41000.0</c:v>
                </c:pt>
                <c:pt idx="16">
                  <c:v>41030.0</c:v>
                </c:pt>
                <c:pt idx="17">
                  <c:v>41061.0</c:v>
                </c:pt>
                <c:pt idx="18">
                  <c:v>41091.0</c:v>
                </c:pt>
                <c:pt idx="19">
                  <c:v>41122.0</c:v>
                </c:pt>
              </c:numCache>
            </c:numRef>
          </c:cat>
          <c:val>
            <c:numRef>
              <c:f>Лист1!$B$5:$U$5</c:f>
              <c:numCache>
                <c:formatCode>General</c:formatCode>
                <c:ptCount val="20"/>
                <c:pt idx="0" formatCode="0.0000">
                  <c:v>19.3</c:v>
                </c:pt>
                <c:pt idx="1">
                  <c:v>26.6</c:v>
                </c:pt>
                <c:pt idx="2">
                  <c:v>9.4</c:v>
                </c:pt>
                <c:pt idx="3">
                  <c:v>9.5</c:v>
                </c:pt>
                <c:pt idx="4">
                  <c:v>9.6</c:v>
                </c:pt>
                <c:pt idx="5">
                  <c:v>15.2</c:v>
                </c:pt>
                <c:pt idx="6">
                  <c:v>16.8</c:v>
                </c:pt>
                <c:pt idx="7">
                  <c:v>16.4</c:v>
                </c:pt>
                <c:pt idx="8">
                  <c:v>27.3</c:v>
                </c:pt>
                <c:pt idx="9">
                  <c:v>20.6</c:v>
                </c:pt>
                <c:pt idx="10">
                  <c:v>27.8</c:v>
                </c:pt>
                <c:pt idx="11">
                  <c:v>65.6</c:v>
                </c:pt>
                <c:pt idx="12">
                  <c:v>34.9</c:v>
                </c:pt>
                <c:pt idx="13">
                  <c:v>43.1</c:v>
                </c:pt>
                <c:pt idx="14">
                  <c:v>28.5</c:v>
                </c:pt>
                <c:pt idx="15">
                  <c:v>23.7</c:v>
                </c:pt>
                <c:pt idx="16">
                  <c:v>21.3</c:v>
                </c:pt>
                <c:pt idx="17">
                  <c:v>21.0</c:v>
                </c:pt>
                <c:pt idx="18">
                  <c:v>16.5</c:v>
                </c:pt>
                <c:pt idx="19">
                  <c:v>20.76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Лист1!$A$6</c:f>
              <c:strCache>
                <c:ptCount val="1"/>
                <c:pt idx="0">
                  <c:v>Средние процентные ставки по кредитам банков,  предоставленным юридическим лицам в Республике Беларусь</c:v>
                </c:pt>
              </c:strCache>
            </c:strRef>
          </c:tx>
          <c:spPr>
            <a:ln w="25400">
              <a:solidFill>
                <a:srgbClr val="006411"/>
              </a:solidFill>
              <a:prstDash val="solid"/>
            </a:ln>
          </c:spPr>
          <c:marker>
            <c:symbol val="none"/>
          </c:marker>
          <c:cat>
            <c:numRef>
              <c:f>Лист1!$B$2:$U$2</c:f>
              <c:numCache>
                <c:formatCode>mmm\-yy</c:formatCode>
                <c:ptCount val="20"/>
                <c:pt idx="0">
                  <c:v>40544.0</c:v>
                </c:pt>
                <c:pt idx="1">
                  <c:v>40575.0</c:v>
                </c:pt>
                <c:pt idx="2">
                  <c:v>40603.0</c:v>
                </c:pt>
                <c:pt idx="3">
                  <c:v>40634.0</c:v>
                </c:pt>
                <c:pt idx="4">
                  <c:v>40664.0</c:v>
                </c:pt>
                <c:pt idx="5">
                  <c:v>40695.0</c:v>
                </c:pt>
                <c:pt idx="6">
                  <c:v>40725.0</c:v>
                </c:pt>
                <c:pt idx="7">
                  <c:v>40756.0</c:v>
                </c:pt>
                <c:pt idx="8">
                  <c:v>40787.0</c:v>
                </c:pt>
                <c:pt idx="9">
                  <c:v>40817.0</c:v>
                </c:pt>
                <c:pt idx="10">
                  <c:v>40848.0</c:v>
                </c:pt>
                <c:pt idx="11">
                  <c:v>40878.0</c:v>
                </c:pt>
                <c:pt idx="12">
                  <c:v>40909.0</c:v>
                </c:pt>
                <c:pt idx="13">
                  <c:v>40940.0</c:v>
                </c:pt>
                <c:pt idx="14">
                  <c:v>40969.0</c:v>
                </c:pt>
                <c:pt idx="15">
                  <c:v>41000.0</c:v>
                </c:pt>
                <c:pt idx="16">
                  <c:v>41030.0</c:v>
                </c:pt>
                <c:pt idx="17">
                  <c:v>41061.0</c:v>
                </c:pt>
                <c:pt idx="18">
                  <c:v>41091.0</c:v>
                </c:pt>
                <c:pt idx="19">
                  <c:v>41122.0</c:v>
                </c:pt>
              </c:numCache>
            </c:numRef>
          </c:cat>
          <c:val>
            <c:numRef>
              <c:f>Лист1!$B$6:$U$6</c:f>
              <c:numCache>
                <c:formatCode>#\ ##0.0</c:formatCode>
                <c:ptCount val="20"/>
                <c:pt idx="0">
                  <c:v>12.4</c:v>
                </c:pt>
                <c:pt idx="1">
                  <c:v>11.6</c:v>
                </c:pt>
                <c:pt idx="2">
                  <c:v>12.5</c:v>
                </c:pt>
                <c:pt idx="3">
                  <c:v>14.2</c:v>
                </c:pt>
                <c:pt idx="4">
                  <c:v>16.1</c:v>
                </c:pt>
                <c:pt idx="5">
                  <c:v>19.1</c:v>
                </c:pt>
                <c:pt idx="6">
                  <c:v>21.9</c:v>
                </c:pt>
                <c:pt idx="7">
                  <c:v>24.88</c:v>
                </c:pt>
                <c:pt idx="8">
                  <c:v>32.3</c:v>
                </c:pt>
                <c:pt idx="9">
                  <c:v>37.6</c:v>
                </c:pt>
                <c:pt idx="10">
                  <c:v>43.1</c:v>
                </c:pt>
                <c:pt idx="11">
                  <c:v>43.18</c:v>
                </c:pt>
                <c:pt idx="12">
                  <c:v>53.8</c:v>
                </c:pt>
                <c:pt idx="13">
                  <c:v>47.6</c:v>
                </c:pt>
                <c:pt idx="14">
                  <c:v>41.1</c:v>
                </c:pt>
                <c:pt idx="15">
                  <c:v>35.87</c:v>
                </c:pt>
                <c:pt idx="16">
                  <c:v>34.97</c:v>
                </c:pt>
                <c:pt idx="17">
                  <c:v>33.6</c:v>
                </c:pt>
                <c:pt idx="18">
                  <c:v>31.5</c:v>
                </c:pt>
                <c:pt idx="19">
                  <c:v>30.4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08662472"/>
        <c:axId val="1808663880"/>
      </c:lineChart>
      <c:lineChart>
        <c:grouping val="standard"/>
        <c:varyColors val="0"/>
        <c:ser>
          <c:idx val="4"/>
          <c:order val="4"/>
          <c:tx>
            <c:strRef>
              <c:f>Лист1!$A$7</c:f>
              <c:strCache>
                <c:ptCount val="1"/>
                <c:pt idx="0">
                  <c:v>Индекс номинального обменного курса российского рубля к белорусскому рублю, в % прироста к дек. 2007 года (правая шкала)</c:v>
                </c:pt>
              </c:strCache>
            </c:strRef>
          </c:tx>
          <c:spPr>
            <a:ln w="25400">
              <a:solidFill>
                <a:srgbClr val="000000"/>
              </a:solidFill>
              <a:prstDash val="solid"/>
            </a:ln>
          </c:spPr>
          <c:marker>
            <c:symbol val="none"/>
          </c:marker>
          <c:val>
            <c:numRef>
              <c:f>Лист1!$B$7:$U$7</c:f>
              <c:numCache>
                <c:formatCode>General</c:formatCode>
                <c:ptCount val="20"/>
                <c:pt idx="0" formatCode="0.0000">
                  <c:v>13.92200419845153</c:v>
                </c:pt>
                <c:pt idx="1">
                  <c:v>17.21895807742757</c:v>
                </c:pt>
                <c:pt idx="2">
                  <c:v>21.0967417400104</c:v>
                </c:pt>
                <c:pt idx="3">
                  <c:v>23.53333540231507</c:v>
                </c:pt>
                <c:pt idx="4">
                  <c:v>39.42190001162945</c:v>
                </c:pt>
                <c:pt idx="5">
                  <c:v>102.6154698979271</c:v>
                </c:pt>
                <c:pt idx="6">
                  <c:v>102.869452473169</c:v>
                </c:pt>
                <c:pt idx="7">
                  <c:v>98.39933068579605</c:v>
                </c:pt>
                <c:pt idx="8">
                  <c:v>99.10499857974634</c:v>
                </c:pt>
                <c:pt idx="9">
                  <c:v>136.8595515086351</c:v>
                </c:pt>
                <c:pt idx="10">
                  <c:v>221.1615471963131</c:v>
                </c:pt>
                <c:pt idx="11">
                  <c:v>207.0285045974093</c:v>
                </c:pt>
                <c:pt idx="12">
                  <c:v>202.7536026240088</c:v>
                </c:pt>
                <c:pt idx="13">
                  <c:v>216.6610885639706</c:v>
                </c:pt>
                <c:pt idx="14">
                  <c:v>214.3502379318172</c:v>
                </c:pt>
                <c:pt idx="15">
                  <c:v>211.2154276301715</c:v>
                </c:pt>
                <c:pt idx="16">
                  <c:v>203.0705498626241</c:v>
                </c:pt>
                <c:pt idx="17">
                  <c:v>187.553171528052</c:v>
                </c:pt>
                <c:pt idx="18">
                  <c:v>191.906942839833</c:v>
                </c:pt>
                <c:pt idx="19">
                  <c:v>196.647215809889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08486808"/>
        <c:axId val="1808680824"/>
      </c:lineChart>
      <c:dateAx>
        <c:axId val="1808662472"/>
        <c:scaling>
          <c:orientation val="minMax"/>
        </c:scaling>
        <c:delete val="0"/>
        <c:axPos val="b"/>
        <c:numFmt formatCode="mmm/yy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15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en-US"/>
          </a:p>
        </c:txPr>
        <c:crossAx val="1808663880"/>
        <c:crosses val="autoZero"/>
        <c:auto val="1"/>
        <c:lblOffset val="100"/>
        <c:baseTimeUnit val="months"/>
        <c:majorUnit val="1.0"/>
        <c:majorTimeUnit val="months"/>
        <c:minorUnit val="1.0"/>
        <c:minorTimeUnit val="months"/>
      </c:dateAx>
      <c:valAx>
        <c:axId val="1808663880"/>
        <c:scaling>
          <c:orientation val="minMax"/>
          <c:max val="90.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ysDash"/>
            </a:ln>
          </c:spPr>
        </c:majorGridlines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5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en-US"/>
          </a:p>
        </c:txPr>
        <c:crossAx val="1808662472"/>
        <c:crosses val="autoZero"/>
        <c:crossBetween val="between"/>
      </c:valAx>
      <c:catAx>
        <c:axId val="1808486808"/>
        <c:scaling>
          <c:orientation val="minMax"/>
        </c:scaling>
        <c:delete val="1"/>
        <c:axPos val="b"/>
        <c:majorTickMark val="out"/>
        <c:minorTickMark val="none"/>
        <c:tickLblPos val="nextTo"/>
        <c:crossAx val="1808680824"/>
        <c:crosses val="autoZero"/>
        <c:auto val="1"/>
        <c:lblAlgn val="ctr"/>
        <c:lblOffset val="100"/>
        <c:noMultiLvlLbl val="0"/>
      </c:catAx>
      <c:valAx>
        <c:axId val="1808680824"/>
        <c:scaling>
          <c:orientation val="minMax"/>
          <c:max val="230.0"/>
          <c:min val="-30.0"/>
        </c:scaling>
        <c:delete val="0"/>
        <c:axPos val="r"/>
        <c:numFmt formatCode="0" sourceLinked="0"/>
        <c:majorTickMark val="cross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75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en-US"/>
          </a:p>
        </c:txPr>
        <c:crossAx val="1808486808"/>
        <c:crosses val="max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246565179352581"/>
          <c:y val="0.80535009349678"/>
          <c:w val="0.733572495931718"/>
          <c:h val="0.15620853732409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425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en-US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en-US"/>
              <a:t>Динамика индексов номинальных обменных курсов российского рубля и белорусского рубля, в % прироста к декабрю 2007 г.</a:t>
            </a:r>
          </a:p>
        </c:rich>
      </c:tx>
      <c:layout>
        <c:manualLayout>
          <c:xMode val="edge"/>
          <c:yMode val="edge"/>
          <c:x val="0.177778023361115"/>
          <c:y val="0.00807754442649434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0619883748953478"/>
          <c:y val="0.114701221335147"/>
          <c:w val="0.908772967805382"/>
          <c:h val="0.712439980405629"/>
        </c:manualLayout>
      </c:layout>
      <c:lineChart>
        <c:grouping val="standard"/>
        <c:varyColors val="0"/>
        <c:ser>
          <c:idx val="0"/>
          <c:order val="0"/>
          <c:tx>
            <c:strRef>
              <c:f>Лист5!$B$1</c:f>
              <c:strCache>
                <c:ptCount val="1"/>
                <c:pt idx="0">
                  <c:v>российский рубль к белорусскому рублю</c:v>
                </c:pt>
              </c:strCache>
            </c:strRef>
          </c:tx>
          <c:spPr>
            <a:ln w="38100">
              <a:solidFill>
                <a:srgbClr val="0000D4"/>
              </a:solidFill>
              <a:prstDash val="solid"/>
            </a:ln>
          </c:spPr>
          <c:marker>
            <c:symbol val="none"/>
          </c:marke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dLbl>
              <c:idx val="11"/>
              <c:delete val="1"/>
            </c:dLbl>
            <c:dLbl>
              <c:idx val="12"/>
              <c:delete val="1"/>
            </c:dLbl>
            <c:dLbl>
              <c:idx val="13"/>
              <c:delete val="1"/>
            </c:dLbl>
            <c:dLbl>
              <c:idx val="14"/>
              <c:delete val="1"/>
            </c:dLbl>
            <c:dLbl>
              <c:idx val="15"/>
              <c:delete val="1"/>
            </c:dLbl>
            <c:dLbl>
              <c:idx val="16"/>
              <c:delete val="1"/>
            </c:dLbl>
            <c:dLbl>
              <c:idx val="17"/>
              <c:delete val="1"/>
            </c:dLbl>
            <c:dLbl>
              <c:idx val="18"/>
              <c:delete val="1"/>
            </c:dLbl>
            <c:dLbl>
              <c:idx val="19"/>
              <c:delete val="1"/>
            </c:dLbl>
            <c:dLbl>
              <c:idx val="20"/>
              <c:delete val="1"/>
            </c:dLbl>
            <c:dLbl>
              <c:idx val="21"/>
              <c:delete val="1"/>
            </c:dLbl>
            <c:dLbl>
              <c:idx val="22"/>
              <c:delete val="1"/>
            </c:dLbl>
            <c:dLbl>
              <c:idx val="23"/>
              <c:delete val="1"/>
            </c:dLbl>
            <c:dLbl>
              <c:idx val="24"/>
              <c:delete val="1"/>
            </c:dLbl>
            <c:dLbl>
              <c:idx val="25"/>
              <c:delete val="1"/>
            </c:dLbl>
            <c:dLbl>
              <c:idx val="26"/>
              <c:delete val="1"/>
            </c:dLbl>
            <c:dLbl>
              <c:idx val="27"/>
              <c:delete val="1"/>
            </c:dLbl>
            <c:dLbl>
              <c:idx val="28"/>
              <c:delete val="1"/>
            </c:dLbl>
            <c:dLbl>
              <c:idx val="29"/>
              <c:delete val="1"/>
            </c:dLbl>
            <c:dLbl>
              <c:idx val="30"/>
              <c:delete val="1"/>
            </c:dLbl>
            <c:dLbl>
              <c:idx val="31"/>
              <c:delete val="1"/>
            </c:dLbl>
            <c:dLbl>
              <c:idx val="32"/>
              <c:delete val="1"/>
            </c:dLbl>
            <c:dLbl>
              <c:idx val="33"/>
              <c:delete val="1"/>
            </c:dLbl>
            <c:dLbl>
              <c:idx val="34"/>
              <c:delete val="1"/>
            </c:dLbl>
            <c:dLbl>
              <c:idx val="35"/>
              <c:delete val="1"/>
            </c:dLbl>
            <c:dLbl>
              <c:idx val="36"/>
              <c:delete val="1"/>
            </c:dLbl>
            <c:dLbl>
              <c:idx val="37"/>
              <c:delete val="1"/>
            </c:dLbl>
            <c:dLbl>
              <c:idx val="38"/>
              <c:delete val="1"/>
            </c:dLbl>
            <c:dLbl>
              <c:idx val="39"/>
              <c:delete val="1"/>
            </c:dLbl>
            <c:dLbl>
              <c:idx val="40"/>
              <c:delete val="1"/>
            </c:dLbl>
            <c:dLbl>
              <c:idx val="41"/>
              <c:delete val="1"/>
            </c:dLbl>
            <c:dLbl>
              <c:idx val="42"/>
              <c:delete val="1"/>
            </c:dLbl>
            <c:dLbl>
              <c:idx val="43"/>
              <c:delete val="1"/>
            </c:dLbl>
            <c:dLbl>
              <c:idx val="44"/>
              <c:delete val="1"/>
            </c:dLbl>
            <c:dLbl>
              <c:idx val="45"/>
              <c:delete val="1"/>
            </c:dLbl>
            <c:dLbl>
              <c:idx val="46"/>
              <c:delete val="1"/>
            </c:dLbl>
            <c:dLbl>
              <c:idx val="47"/>
              <c:delete val="1"/>
            </c:dLbl>
            <c:dLbl>
              <c:idx val="48"/>
              <c:delete val="1"/>
            </c:dLbl>
            <c:dLbl>
              <c:idx val="49"/>
              <c:delete val="1"/>
            </c:dLbl>
            <c:dLbl>
              <c:idx val="50"/>
              <c:delete val="1"/>
            </c:dLbl>
            <c:dLbl>
              <c:idx val="51"/>
              <c:delete val="1"/>
            </c:dLbl>
            <c:dLbl>
              <c:idx val="52"/>
              <c:delete val="1"/>
            </c:dLbl>
            <c:dLbl>
              <c:idx val="53"/>
              <c:delete val="1"/>
            </c:dLbl>
            <c:dLbl>
              <c:idx val="54"/>
              <c:delete val="1"/>
            </c:dLbl>
            <c:dLbl>
              <c:idx val="55"/>
              <c:delete val="1"/>
            </c:dLbl>
            <c:dLbl>
              <c:idx val="56"/>
              <c:layout>
                <c:manualLayout>
                  <c:x val="-0.00619768026916127"/>
                  <c:y val="0.0178652090266218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1" i="0" u="none" strike="noStrike" baseline="0">
                    <a:solidFill>
                      <a:srgbClr val="0000D4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Лист5!$A$2:$A$58</c:f>
              <c:numCache>
                <c:formatCode>mmmm\ yy</c:formatCode>
                <c:ptCount val="57"/>
                <c:pt idx="0">
                  <c:v>39417.0</c:v>
                </c:pt>
                <c:pt idx="1">
                  <c:v>39448.0</c:v>
                </c:pt>
                <c:pt idx="2">
                  <c:v>39479.0</c:v>
                </c:pt>
                <c:pt idx="3">
                  <c:v>39508.0</c:v>
                </c:pt>
                <c:pt idx="4">
                  <c:v>39539.0</c:v>
                </c:pt>
                <c:pt idx="5">
                  <c:v>39569.0</c:v>
                </c:pt>
                <c:pt idx="6">
                  <c:v>39600.0</c:v>
                </c:pt>
                <c:pt idx="7">
                  <c:v>39630.0</c:v>
                </c:pt>
                <c:pt idx="8">
                  <c:v>39661.0</c:v>
                </c:pt>
                <c:pt idx="9">
                  <c:v>39692.0</c:v>
                </c:pt>
                <c:pt idx="10">
                  <c:v>39722.0</c:v>
                </c:pt>
                <c:pt idx="11">
                  <c:v>39753.0</c:v>
                </c:pt>
                <c:pt idx="12">
                  <c:v>39783.0</c:v>
                </c:pt>
                <c:pt idx="13">
                  <c:v>39814.0</c:v>
                </c:pt>
                <c:pt idx="14">
                  <c:v>39845.0</c:v>
                </c:pt>
                <c:pt idx="15">
                  <c:v>39873.0</c:v>
                </c:pt>
                <c:pt idx="16">
                  <c:v>39904.0</c:v>
                </c:pt>
                <c:pt idx="17">
                  <c:v>39934.0</c:v>
                </c:pt>
                <c:pt idx="18">
                  <c:v>39965.0</c:v>
                </c:pt>
                <c:pt idx="19">
                  <c:v>39995.0</c:v>
                </c:pt>
                <c:pt idx="20">
                  <c:v>40026.0</c:v>
                </c:pt>
                <c:pt idx="21">
                  <c:v>40057.0</c:v>
                </c:pt>
                <c:pt idx="22">
                  <c:v>40087.0</c:v>
                </c:pt>
                <c:pt idx="23">
                  <c:v>40118.0</c:v>
                </c:pt>
                <c:pt idx="24">
                  <c:v>40148.0</c:v>
                </c:pt>
                <c:pt idx="25">
                  <c:v>40179.0</c:v>
                </c:pt>
                <c:pt idx="26">
                  <c:v>40210.0</c:v>
                </c:pt>
                <c:pt idx="27">
                  <c:v>40238.0</c:v>
                </c:pt>
                <c:pt idx="28">
                  <c:v>40269.0</c:v>
                </c:pt>
                <c:pt idx="29">
                  <c:v>40299.0</c:v>
                </c:pt>
                <c:pt idx="30">
                  <c:v>40330.0</c:v>
                </c:pt>
                <c:pt idx="31">
                  <c:v>40360.0</c:v>
                </c:pt>
                <c:pt idx="32">
                  <c:v>40391.0</c:v>
                </c:pt>
                <c:pt idx="33">
                  <c:v>40422.0</c:v>
                </c:pt>
                <c:pt idx="34">
                  <c:v>40452.0</c:v>
                </c:pt>
                <c:pt idx="35">
                  <c:v>40483.0</c:v>
                </c:pt>
                <c:pt idx="36">
                  <c:v>40513.0</c:v>
                </c:pt>
                <c:pt idx="37">
                  <c:v>40544.0</c:v>
                </c:pt>
                <c:pt idx="38">
                  <c:v>40575.0</c:v>
                </c:pt>
                <c:pt idx="39">
                  <c:v>40603.0</c:v>
                </c:pt>
                <c:pt idx="40">
                  <c:v>40634.0</c:v>
                </c:pt>
                <c:pt idx="41">
                  <c:v>40664.0</c:v>
                </c:pt>
                <c:pt idx="42">
                  <c:v>40695.0</c:v>
                </c:pt>
                <c:pt idx="43">
                  <c:v>40725.0</c:v>
                </c:pt>
                <c:pt idx="44">
                  <c:v>40756.0</c:v>
                </c:pt>
                <c:pt idx="45">
                  <c:v>40787.0</c:v>
                </c:pt>
                <c:pt idx="46">
                  <c:v>40817.0</c:v>
                </c:pt>
                <c:pt idx="47">
                  <c:v>40848.0</c:v>
                </c:pt>
                <c:pt idx="48">
                  <c:v>40878.0</c:v>
                </c:pt>
                <c:pt idx="49">
                  <c:v>40909.0</c:v>
                </c:pt>
                <c:pt idx="50">
                  <c:v>40940.0</c:v>
                </c:pt>
                <c:pt idx="51">
                  <c:v>40969.0</c:v>
                </c:pt>
                <c:pt idx="52">
                  <c:v>41000.0</c:v>
                </c:pt>
                <c:pt idx="53">
                  <c:v>41030.0</c:v>
                </c:pt>
                <c:pt idx="54">
                  <c:v>41061.0</c:v>
                </c:pt>
                <c:pt idx="55">
                  <c:v>41091.0</c:v>
                </c:pt>
                <c:pt idx="56">
                  <c:v>41122.0</c:v>
                </c:pt>
              </c:numCache>
            </c:numRef>
          </c:cat>
          <c:val>
            <c:numRef>
              <c:f>Лист5!$B$2:$B$58</c:f>
              <c:numCache>
                <c:formatCode>0.0</c:formatCode>
                <c:ptCount val="57"/>
                <c:pt idx="0" formatCode="General">
                  <c:v>0.0</c:v>
                </c:pt>
                <c:pt idx="1">
                  <c:v>0.18187998400758</c:v>
                </c:pt>
                <c:pt idx="2">
                  <c:v>-0.189093125450142</c:v>
                </c:pt>
                <c:pt idx="3">
                  <c:v>2.932143791372965</c:v>
                </c:pt>
                <c:pt idx="4">
                  <c:v>3.905447857764656</c:v>
                </c:pt>
                <c:pt idx="5">
                  <c:v>2.642016987519227</c:v>
                </c:pt>
                <c:pt idx="6">
                  <c:v>2.66014944691213</c:v>
                </c:pt>
                <c:pt idx="7">
                  <c:v>3.408578971181385</c:v>
                </c:pt>
                <c:pt idx="8">
                  <c:v>-0.291644288387758</c:v>
                </c:pt>
                <c:pt idx="9">
                  <c:v>-4.879865267784225</c:v>
                </c:pt>
                <c:pt idx="10">
                  <c:v>-8.670205084163242</c:v>
                </c:pt>
                <c:pt idx="11">
                  <c:v>-11.48272059368011</c:v>
                </c:pt>
                <c:pt idx="12">
                  <c:v>-11.51043581280491</c:v>
                </c:pt>
                <c:pt idx="13">
                  <c:v>-9.751260960524744</c:v>
                </c:pt>
                <c:pt idx="14">
                  <c:v>-10.79686143420435</c:v>
                </c:pt>
                <c:pt idx="15">
                  <c:v>-6.562041359431674</c:v>
                </c:pt>
                <c:pt idx="16">
                  <c:v>-3.939622765284283</c:v>
                </c:pt>
                <c:pt idx="17">
                  <c:v>-1.033036366858525</c:v>
                </c:pt>
                <c:pt idx="18">
                  <c:v>3.485307860110254</c:v>
                </c:pt>
                <c:pt idx="19">
                  <c:v>2.605162867497853</c:v>
                </c:pt>
                <c:pt idx="20">
                  <c:v>2.077834453555781</c:v>
                </c:pt>
                <c:pt idx="21">
                  <c:v>3.228891006678694</c:v>
                </c:pt>
                <c:pt idx="22">
                  <c:v>5.79649395058783</c:v>
                </c:pt>
                <c:pt idx="23">
                  <c:v>7.259491631878262</c:v>
                </c:pt>
                <c:pt idx="24">
                  <c:v>7.982513773982333</c:v>
                </c:pt>
                <c:pt idx="25">
                  <c:v>8.720558818850677</c:v>
                </c:pt>
                <c:pt idx="26">
                  <c:v>9.499671714455715</c:v>
                </c:pt>
                <c:pt idx="27">
                  <c:v>14.02415912247008</c:v>
                </c:pt>
                <c:pt idx="28">
                  <c:v>15.92263853495695</c:v>
                </c:pt>
                <c:pt idx="29">
                  <c:v>12.03705331912712</c:v>
                </c:pt>
                <c:pt idx="30">
                  <c:v>10.14449884393112</c:v>
                </c:pt>
                <c:pt idx="31">
                  <c:v>11.38304479647545</c:v>
                </c:pt>
                <c:pt idx="32">
                  <c:v>12.22157449372187</c:v>
                </c:pt>
                <c:pt idx="33">
                  <c:v>11.68271620534864</c:v>
                </c:pt>
                <c:pt idx="34">
                  <c:v>12.74052793101757</c:v>
                </c:pt>
                <c:pt idx="35">
                  <c:v>11.29375670528248</c:v>
                </c:pt>
                <c:pt idx="36">
                  <c:v>11.22554238898954</c:v>
                </c:pt>
                <c:pt idx="37">
                  <c:v>13.92200419845153</c:v>
                </c:pt>
                <c:pt idx="38">
                  <c:v>17.21895807742757</c:v>
                </c:pt>
                <c:pt idx="39">
                  <c:v>21.0967417400104</c:v>
                </c:pt>
                <c:pt idx="40">
                  <c:v>23.53333540231507</c:v>
                </c:pt>
                <c:pt idx="41">
                  <c:v>39.42190001162945</c:v>
                </c:pt>
                <c:pt idx="42">
                  <c:v>102.6154698979271</c:v>
                </c:pt>
                <c:pt idx="43">
                  <c:v>102.869452473169</c:v>
                </c:pt>
                <c:pt idx="44">
                  <c:v>98.39933068579605</c:v>
                </c:pt>
                <c:pt idx="45">
                  <c:v>99.10499857974634</c:v>
                </c:pt>
                <c:pt idx="46">
                  <c:v>136.8595515086351</c:v>
                </c:pt>
                <c:pt idx="47">
                  <c:v>221.1615471963131</c:v>
                </c:pt>
                <c:pt idx="48">
                  <c:v>207.0285045974093</c:v>
                </c:pt>
                <c:pt idx="49">
                  <c:v>202.7536026240088</c:v>
                </c:pt>
                <c:pt idx="50">
                  <c:v>216.6610885639706</c:v>
                </c:pt>
                <c:pt idx="51">
                  <c:v>214.3502379318172</c:v>
                </c:pt>
                <c:pt idx="52">
                  <c:v>211.2154276301715</c:v>
                </c:pt>
                <c:pt idx="53">
                  <c:v>203.0705498626241</c:v>
                </c:pt>
                <c:pt idx="54">
                  <c:v>187.553171528052</c:v>
                </c:pt>
                <c:pt idx="55">
                  <c:v>191.906942839833</c:v>
                </c:pt>
                <c:pt idx="56">
                  <c:v>196.647215809889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Лист5!$C$1</c:f>
              <c:strCache>
                <c:ptCount val="1"/>
                <c:pt idx="0">
                  <c:v>доллар США к белорусскому рублю</c:v>
                </c:pt>
              </c:strCache>
            </c:strRef>
          </c:tx>
          <c:spPr>
            <a:ln w="38100">
              <a:solidFill>
                <a:srgbClr val="006411"/>
              </a:solidFill>
              <a:prstDash val="solid"/>
            </a:ln>
          </c:spPr>
          <c:marker>
            <c:symbol val="none"/>
          </c:marker>
          <c:dLbls>
            <c:dLbl>
              <c:idx val="56"/>
              <c:layout>
                <c:manualLayout>
                  <c:x val="-0.00151931235253126"/>
                  <c:y val="-0.0263866656347036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800" b="1" i="0" u="none" strike="noStrike" baseline="0">
                      <a:solidFill>
                        <a:srgbClr val="006411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Лист5!$A$2:$A$58</c:f>
              <c:numCache>
                <c:formatCode>mmmm\ yy</c:formatCode>
                <c:ptCount val="57"/>
                <c:pt idx="0">
                  <c:v>39417.0</c:v>
                </c:pt>
                <c:pt idx="1">
                  <c:v>39448.0</c:v>
                </c:pt>
                <c:pt idx="2">
                  <c:v>39479.0</c:v>
                </c:pt>
                <c:pt idx="3">
                  <c:v>39508.0</c:v>
                </c:pt>
                <c:pt idx="4">
                  <c:v>39539.0</c:v>
                </c:pt>
                <c:pt idx="5">
                  <c:v>39569.0</c:v>
                </c:pt>
                <c:pt idx="6">
                  <c:v>39600.0</c:v>
                </c:pt>
                <c:pt idx="7">
                  <c:v>39630.0</c:v>
                </c:pt>
                <c:pt idx="8">
                  <c:v>39661.0</c:v>
                </c:pt>
                <c:pt idx="9">
                  <c:v>39692.0</c:v>
                </c:pt>
                <c:pt idx="10">
                  <c:v>39722.0</c:v>
                </c:pt>
                <c:pt idx="11">
                  <c:v>39753.0</c:v>
                </c:pt>
                <c:pt idx="12">
                  <c:v>39783.0</c:v>
                </c:pt>
                <c:pt idx="13">
                  <c:v>39814.0</c:v>
                </c:pt>
                <c:pt idx="14">
                  <c:v>39845.0</c:v>
                </c:pt>
                <c:pt idx="15">
                  <c:v>39873.0</c:v>
                </c:pt>
                <c:pt idx="16">
                  <c:v>39904.0</c:v>
                </c:pt>
                <c:pt idx="17">
                  <c:v>39934.0</c:v>
                </c:pt>
                <c:pt idx="18">
                  <c:v>39965.0</c:v>
                </c:pt>
                <c:pt idx="19">
                  <c:v>39995.0</c:v>
                </c:pt>
                <c:pt idx="20">
                  <c:v>40026.0</c:v>
                </c:pt>
                <c:pt idx="21">
                  <c:v>40057.0</c:v>
                </c:pt>
                <c:pt idx="22">
                  <c:v>40087.0</c:v>
                </c:pt>
                <c:pt idx="23">
                  <c:v>40118.0</c:v>
                </c:pt>
                <c:pt idx="24">
                  <c:v>40148.0</c:v>
                </c:pt>
                <c:pt idx="25">
                  <c:v>40179.0</c:v>
                </c:pt>
                <c:pt idx="26">
                  <c:v>40210.0</c:v>
                </c:pt>
                <c:pt idx="27">
                  <c:v>40238.0</c:v>
                </c:pt>
                <c:pt idx="28">
                  <c:v>40269.0</c:v>
                </c:pt>
                <c:pt idx="29">
                  <c:v>40299.0</c:v>
                </c:pt>
                <c:pt idx="30">
                  <c:v>40330.0</c:v>
                </c:pt>
                <c:pt idx="31">
                  <c:v>40360.0</c:v>
                </c:pt>
                <c:pt idx="32">
                  <c:v>40391.0</c:v>
                </c:pt>
                <c:pt idx="33">
                  <c:v>40422.0</c:v>
                </c:pt>
                <c:pt idx="34">
                  <c:v>40452.0</c:v>
                </c:pt>
                <c:pt idx="35">
                  <c:v>40483.0</c:v>
                </c:pt>
                <c:pt idx="36">
                  <c:v>40513.0</c:v>
                </c:pt>
                <c:pt idx="37">
                  <c:v>40544.0</c:v>
                </c:pt>
                <c:pt idx="38">
                  <c:v>40575.0</c:v>
                </c:pt>
                <c:pt idx="39">
                  <c:v>40603.0</c:v>
                </c:pt>
                <c:pt idx="40">
                  <c:v>40634.0</c:v>
                </c:pt>
                <c:pt idx="41">
                  <c:v>40664.0</c:v>
                </c:pt>
                <c:pt idx="42">
                  <c:v>40695.0</c:v>
                </c:pt>
                <c:pt idx="43">
                  <c:v>40725.0</c:v>
                </c:pt>
                <c:pt idx="44">
                  <c:v>40756.0</c:v>
                </c:pt>
                <c:pt idx="45">
                  <c:v>40787.0</c:v>
                </c:pt>
                <c:pt idx="46">
                  <c:v>40817.0</c:v>
                </c:pt>
                <c:pt idx="47">
                  <c:v>40848.0</c:v>
                </c:pt>
                <c:pt idx="48">
                  <c:v>40878.0</c:v>
                </c:pt>
                <c:pt idx="49">
                  <c:v>40909.0</c:v>
                </c:pt>
                <c:pt idx="50">
                  <c:v>40940.0</c:v>
                </c:pt>
                <c:pt idx="51">
                  <c:v>40969.0</c:v>
                </c:pt>
                <c:pt idx="52">
                  <c:v>41000.0</c:v>
                </c:pt>
                <c:pt idx="53">
                  <c:v>41030.0</c:v>
                </c:pt>
                <c:pt idx="54">
                  <c:v>41061.0</c:v>
                </c:pt>
                <c:pt idx="55">
                  <c:v>41091.0</c:v>
                </c:pt>
                <c:pt idx="56">
                  <c:v>41122.0</c:v>
                </c:pt>
              </c:numCache>
            </c:numRef>
          </c:cat>
          <c:val>
            <c:numRef>
              <c:f>Лист5!$C$2:$C$58</c:f>
              <c:numCache>
                <c:formatCode>0.0</c:formatCode>
                <c:ptCount val="57"/>
                <c:pt idx="0" formatCode="General">
                  <c:v>0.0</c:v>
                </c:pt>
                <c:pt idx="1">
                  <c:v>-0.0823544721340852</c:v>
                </c:pt>
                <c:pt idx="2">
                  <c:v>-0.315810042037597</c:v>
                </c:pt>
                <c:pt idx="3">
                  <c:v>-0.441668276189361</c:v>
                </c:pt>
                <c:pt idx="4">
                  <c:v>-0.549346568631393</c:v>
                </c:pt>
                <c:pt idx="5">
                  <c:v>-0.853312429658999</c:v>
                </c:pt>
                <c:pt idx="6">
                  <c:v>-1.219074968706906</c:v>
                </c:pt>
                <c:pt idx="7">
                  <c:v>-1.707736019227752</c:v>
                </c:pt>
                <c:pt idx="8">
                  <c:v>-2.055448520138284</c:v>
                </c:pt>
                <c:pt idx="9">
                  <c:v>-2.10038437157202</c:v>
                </c:pt>
                <c:pt idx="10">
                  <c:v>-2.033022982778419</c:v>
                </c:pt>
                <c:pt idx="11">
                  <c:v>-1.594608163350756</c:v>
                </c:pt>
                <c:pt idx="12">
                  <c:v>1.332959642715849</c:v>
                </c:pt>
                <c:pt idx="13">
                  <c:v>15.61801963147956</c:v>
                </c:pt>
                <c:pt idx="14">
                  <c:v>29.84973655074136</c:v>
                </c:pt>
                <c:pt idx="15">
                  <c:v>31.8561015917409</c:v>
                </c:pt>
                <c:pt idx="16">
                  <c:v>31.21222461698571</c:v>
                </c:pt>
                <c:pt idx="17">
                  <c:v>29.14799747359714</c:v>
                </c:pt>
                <c:pt idx="18">
                  <c:v>30.69949456558135</c:v>
                </c:pt>
                <c:pt idx="19">
                  <c:v>31.63032690056922</c:v>
                </c:pt>
                <c:pt idx="20">
                  <c:v>31.42045870120825</c:v>
                </c:pt>
                <c:pt idx="21">
                  <c:v>29.47303053376497</c:v>
                </c:pt>
                <c:pt idx="22">
                  <c:v>26.93730900770528</c:v>
                </c:pt>
                <c:pt idx="23">
                  <c:v>26.5455922665493</c:v>
                </c:pt>
                <c:pt idx="24">
                  <c:v>31.58461512686733</c:v>
                </c:pt>
                <c:pt idx="25">
                  <c:v>32.52102484330847</c:v>
                </c:pt>
                <c:pt idx="26">
                  <c:v>34.56128477188405</c:v>
                </c:pt>
                <c:pt idx="27">
                  <c:v>37.22494176173672</c:v>
                </c:pt>
                <c:pt idx="28">
                  <c:v>37.78059334372073</c:v>
                </c:pt>
                <c:pt idx="29">
                  <c:v>38.42184470667124</c:v>
                </c:pt>
                <c:pt idx="30">
                  <c:v>39.74303396163342</c:v>
                </c:pt>
                <c:pt idx="31">
                  <c:v>39.1257851150263</c:v>
                </c:pt>
                <c:pt idx="32">
                  <c:v>38.60826575715577</c:v>
                </c:pt>
                <c:pt idx="33">
                  <c:v>40.18794553818444</c:v>
                </c:pt>
                <c:pt idx="34">
                  <c:v>39.14672205540865</c:v>
                </c:pt>
                <c:pt idx="35">
                  <c:v>40.29441826693738</c:v>
                </c:pt>
                <c:pt idx="36">
                  <c:v>39.6873619827694</c:v>
                </c:pt>
                <c:pt idx="37">
                  <c:v>39.51281787077156</c:v>
                </c:pt>
                <c:pt idx="38">
                  <c:v>39.78053065738447</c:v>
                </c:pt>
                <c:pt idx="39">
                  <c:v>40.14861968833452</c:v>
                </c:pt>
                <c:pt idx="40">
                  <c:v>41.32494738281954</c:v>
                </c:pt>
                <c:pt idx="41">
                  <c:v>58.17150255984492</c:v>
                </c:pt>
                <c:pt idx="42">
                  <c:v>130.807731339547</c:v>
                </c:pt>
                <c:pt idx="43">
                  <c:v>130.4018879553035</c:v>
                </c:pt>
                <c:pt idx="44">
                  <c:v>132.3308468424324</c:v>
                </c:pt>
                <c:pt idx="45">
                  <c:v>147.1232592144929</c:v>
                </c:pt>
                <c:pt idx="46">
                  <c:v>202.2817779186343</c:v>
                </c:pt>
                <c:pt idx="47">
                  <c:v>303.4426876658072</c:v>
                </c:pt>
                <c:pt idx="48">
                  <c:v>293.0998338820735</c:v>
                </c:pt>
                <c:pt idx="49">
                  <c:v>288.3273837723677</c:v>
                </c:pt>
                <c:pt idx="50">
                  <c:v>285.1862942927299</c:v>
                </c:pt>
                <c:pt idx="51">
                  <c:v>275.7886789232636</c:v>
                </c:pt>
                <c:pt idx="52">
                  <c:v>273.3963587915533</c:v>
                </c:pt>
                <c:pt idx="53">
                  <c:v>278.107875218725</c:v>
                </c:pt>
                <c:pt idx="54">
                  <c:v>285.2608369196743</c:v>
                </c:pt>
                <c:pt idx="55">
                  <c:v>286.1893391411821</c:v>
                </c:pt>
                <c:pt idx="56">
                  <c:v>286.0876273932671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Лист5!$D$1</c:f>
              <c:strCache>
                <c:ptCount val="1"/>
                <c:pt idx="0">
                  <c:v>доллар США к российскому рублю</c:v>
                </c:pt>
              </c:strCache>
            </c:strRef>
          </c:tx>
          <c:spPr>
            <a:ln w="38100">
              <a:solidFill>
                <a:srgbClr val="DD0806"/>
              </a:solidFill>
              <a:prstDash val="solid"/>
            </a:ln>
          </c:spPr>
          <c:marker>
            <c:symbol val="none"/>
          </c:marke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dLbl>
              <c:idx val="11"/>
              <c:delete val="1"/>
            </c:dLbl>
            <c:dLbl>
              <c:idx val="12"/>
              <c:delete val="1"/>
            </c:dLbl>
            <c:dLbl>
              <c:idx val="13"/>
              <c:delete val="1"/>
            </c:dLbl>
            <c:dLbl>
              <c:idx val="14"/>
              <c:delete val="1"/>
            </c:dLbl>
            <c:dLbl>
              <c:idx val="15"/>
              <c:delete val="1"/>
            </c:dLbl>
            <c:dLbl>
              <c:idx val="16"/>
              <c:delete val="1"/>
            </c:dLbl>
            <c:dLbl>
              <c:idx val="17"/>
              <c:delete val="1"/>
            </c:dLbl>
            <c:dLbl>
              <c:idx val="18"/>
              <c:delete val="1"/>
            </c:dLbl>
            <c:dLbl>
              <c:idx val="19"/>
              <c:delete val="1"/>
            </c:dLbl>
            <c:dLbl>
              <c:idx val="20"/>
              <c:delete val="1"/>
            </c:dLbl>
            <c:dLbl>
              <c:idx val="21"/>
              <c:delete val="1"/>
            </c:dLbl>
            <c:dLbl>
              <c:idx val="22"/>
              <c:delete val="1"/>
            </c:dLbl>
            <c:dLbl>
              <c:idx val="23"/>
              <c:delete val="1"/>
            </c:dLbl>
            <c:dLbl>
              <c:idx val="24"/>
              <c:delete val="1"/>
            </c:dLbl>
            <c:dLbl>
              <c:idx val="25"/>
              <c:delete val="1"/>
            </c:dLbl>
            <c:dLbl>
              <c:idx val="26"/>
              <c:delete val="1"/>
            </c:dLbl>
            <c:dLbl>
              <c:idx val="27"/>
              <c:delete val="1"/>
            </c:dLbl>
            <c:dLbl>
              <c:idx val="28"/>
              <c:delete val="1"/>
            </c:dLbl>
            <c:dLbl>
              <c:idx val="29"/>
              <c:delete val="1"/>
            </c:dLbl>
            <c:dLbl>
              <c:idx val="30"/>
              <c:delete val="1"/>
            </c:dLbl>
            <c:dLbl>
              <c:idx val="31"/>
              <c:delete val="1"/>
            </c:dLbl>
            <c:dLbl>
              <c:idx val="32"/>
              <c:delete val="1"/>
            </c:dLbl>
            <c:dLbl>
              <c:idx val="33"/>
              <c:delete val="1"/>
            </c:dLbl>
            <c:dLbl>
              <c:idx val="34"/>
              <c:delete val="1"/>
            </c:dLbl>
            <c:dLbl>
              <c:idx val="35"/>
              <c:delete val="1"/>
            </c:dLbl>
            <c:dLbl>
              <c:idx val="36"/>
              <c:delete val="1"/>
            </c:dLbl>
            <c:dLbl>
              <c:idx val="37"/>
              <c:delete val="1"/>
            </c:dLbl>
            <c:dLbl>
              <c:idx val="38"/>
              <c:delete val="1"/>
            </c:dLbl>
            <c:dLbl>
              <c:idx val="39"/>
              <c:delete val="1"/>
            </c:dLbl>
            <c:dLbl>
              <c:idx val="40"/>
              <c:delete val="1"/>
            </c:dLbl>
            <c:dLbl>
              <c:idx val="41"/>
              <c:delete val="1"/>
            </c:dLbl>
            <c:dLbl>
              <c:idx val="42"/>
              <c:delete val="1"/>
            </c:dLbl>
            <c:dLbl>
              <c:idx val="43"/>
              <c:delete val="1"/>
            </c:dLbl>
            <c:dLbl>
              <c:idx val="44"/>
              <c:delete val="1"/>
            </c:dLbl>
            <c:dLbl>
              <c:idx val="45"/>
              <c:delete val="1"/>
            </c:dLbl>
            <c:dLbl>
              <c:idx val="46"/>
              <c:delete val="1"/>
            </c:dLbl>
            <c:dLbl>
              <c:idx val="47"/>
              <c:delete val="1"/>
            </c:dLbl>
            <c:dLbl>
              <c:idx val="48"/>
              <c:delete val="1"/>
            </c:dLbl>
            <c:dLbl>
              <c:idx val="49"/>
              <c:delete val="1"/>
            </c:dLbl>
            <c:dLbl>
              <c:idx val="50"/>
              <c:delete val="1"/>
            </c:dLbl>
            <c:dLbl>
              <c:idx val="51"/>
              <c:delete val="1"/>
            </c:dLbl>
            <c:dLbl>
              <c:idx val="52"/>
              <c:delete val="1"/>
            </c:dLbl>
            <c:dLbl>
              <c:idx val="53"/>
              <c:delete val="1"/>
            </c:dLbl>
            <c:dLbl>
              <c:idx val="54"/>
              <c:delete val="1"/>
            </c:dLbl>
            <c:dLbl>
              <c:idx val="55"/>
              <c:delete val="1"/>
            </c:dLbl>
            <c:dLbl>
              <c:idx val="56"/>
              <c:layout>
                <c:manualLayout>
                  <c:x val="-0.00611982233598232"/>
                  <c:y val="0.013725157542537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1" i="0" u="none" strike="noStrike" baseline="0">
                    <a:solidFill>
                      <a:srgbClr val="DD0806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Лист5!$A$2:$A$58</c:f>
              <c:numCache>
                <c:formatCode>mmmm\ yy</c:formatCode>
                <c:ptCount val="57"/>
                <c:pt idx="0">
                  <c:v>39417.0</c:v>
                </c:pt>
                <c:pt idx="1">
                  <c:v>39448.0</c:v>
                </c:pt>
                <c:pt idx="2">
                  <c:v>39479.0</c:v>
                </c:pt>
                <c:pt idx="3">
                  <c:v>39508.0</c:v>
                </c:pt>
                <c:pt idx="4">
                  <c:v>39539.0</c:v>
                </c:pt>
                <c:pt idx="5">
                  <c:v>39569.0</c:v>
                </c:pt>
                <c:pt idx="6">
                  <c:v>39600.0</c:v>
                </c:pt>
                <c:pt idx="7">
                  <c:v>39630.0</c:v>
                </c:pt>
                <c:pt idx="8">
                  <c:v>39661.0</c:v>
                </c:pt>
                <c:pt idx="9">
                  <c:v>39692.0</c:v>
                </c:pt>
                <c:pt idx="10">
                  <c:v>39722.0</c:v>
                </c:pt>
                <c:pt idx="11">
                  <c:v>39753.0</c:v>
                </c:pt>
                <c:pt idx="12">
                  <c:v>39783.0</c:v>
                </c:pt>
                <c:pt idx="13">
                  <c:v>39814.0</c:v>
                </c:pt>
                <c:pt idx="14">
                  <c:v>39845.0</c:v>
                </c:pt>
                <c:pt idx="15">
                  <c:v>39873.0</c:v>
                </c:pt>
                <c:pt idx="16">
                  <c:v>39904.0</c:v>
                </c:pt>
                <c:pt idx="17">
                  <c:v>39934.0</c:v>
                </c:pt>
                <c:pt idx="18">
                  <c:v>39965.0</c:v>
                </c:pt>
                <c:pt idx="19">
                  <c:v>39995.0</c:v>
                </c:pt>
                <c:pt idx="20">
                  <c:v>40026.0</c:v>
                </c:pt>
                <c:pt idx="21">
                  <c:v>40057.0</c:v>
                </c:pt>
                <c:pt idx="22">
                  <c:v>40087.0</c:v>
                </c:pt>
                <c:pt idx="23">
                  <c:v>40118.0</c:v>
                </c:pt>
                <c:pt idx="24">
                  <c:v>40148.0</c:v>
                </c:pt>
                <c:pt idx="25">
                  <c:v>40179.0</c:v>
                </c:pt>
                <c:pt idx="26">
                  <c:v>40210.0</c:v>
                </c:pt>
                <c:pt idx="27">
                  <c:v>40238.0</c:v>
                </c:pt>
                <c:pt idx="28">
                  <c:v>40269.0</c:v>
                </c:pt>
                <c:pt idx="29">
                  <c:v>40299.0</c:v>
                </c:pt>
                <c:pt idx="30">
                  <c:v>40330.0</c:v>
                </c:pt>
                <c:pt idx="31">
                  <c:v>40360.0</c:v>
                </c:pt>
                <c:pt idx="32">
                  <c:v>40391.0</c:v>
                </c:pt>
                <c:pt idx="33">
                  <c:v>40422.0</c:v>
                </c:pt>
                <c:pt idx="34">
                  <c:v>40452.0</c:v>
                </c:pt>
                <c:pt idx="35">
                  <c:v>40483.0</c:v>
                </c:pt>
                <c:pt idx="36">
                  <c:v>40513.0</c:v>
                </c:pt>
                <c:pt idx="37">
                  <c:v>40544.0</c:v>
                </c:pt>
                <c:pt idx="38">
                  <c:v>40575.0</c:v>
                </c:pt>
                <c:pt idx="39">
                  <c:v>40603.0</c:v>
                </c:pt>
                <c:pt idx="40">
                  <c:v>40634.0</c:v>
                </c:pt>
                <c:pt idx="41">
                  <c:v>40664.0</c:v>
                </c:pt>
                <c:pt idx="42">
                  <c:v>40695.0</c:v>
                </c:pt>
                <c:pt idx="43">
                  <c:v>40725.0</c:v>
                </c:pt>
                <c:pt idx="44">
                  <c:v>40756.0</c:v>
                </c:pt>
                <c:pt idx="45">
                  <c:v>40787.0</c:v>
                </c:pt>
                <c:pt idx="46">
                  <c:v>40817.0</c:v>
                </c:pt>
                <c:pt idx="47">
                  <c:v>40848.0</c:v>
                </c:pt>
                <c:pt idx="48">
                  <c:v>40878.0</c:v>
                </c:pt>
                <c:pt idx="49">
                  <c:v>40909.0</c:v>
                </c:pt>
                <c:pt idx="50">
                  <c:v>40940.0</c:v>
                </c:pt>
                <c:pt idx="51">
                  <c:v>40969.0</c:v>
                </c:pt>
                <c:pt idx="52">
                  <c:v>41000.0</c:v>
                </c:pt>
                <c:pt idx="53">
                  <c:v>41030.0</c:v>
                </c:pt>
                <c:pt idx="54">
                  <c:v>41061.0</c:v>
                </c:pt>
                <c:pt idx="55">
                  <c:v>41091.0</c:v>
                </c:pt>
                <c:pt idx="56">
                  <c:v>41122.0</c:v>
                </c:pt>
              </c:numCache>
            </c:numRef>
          </c:cat>
          <c:val>
            <c:numRef>
              <c:f>Лист5!$D$2:$D$58</c:f>
              <c:numCache>
                <c:formatCode>0.0</c:formatCode>
                <c:ptCount val="57"/>
                <c:pt idx="0" formatCode="General">
                  <c:v>0.0</c:v>
                </c:pt>
                <c:pt idx="1">
                  <c:v>-0.263754739064453</c:v>
                </c:pt>
                <c:pt idx="2">
                  <c:v>-0.126956983515569</c:v>
                </c:pt>
                <c:pt idx="3">
                  <c:v>-3.277705042654645</c:v>
                </c:pt>
                <c:pt idx="4">
                  <c:v>-4.287354049514518</c:v>
                </c:pt>
                <c:pt idx="5">
                  <c:v>-3.40535924737651</c:v>
                </c:pt>
                <c:pt idx="6">
                  <c:v>-3.778705209878055</c:v>
                </c:pt>
                <c:pt idx="7">
                  <c:v>-4.947669759425878</c:v>
                </c:pt>
                <c:pt idx="8">
                  <c:v>-1.768963312214325</c:v>
                </c:pt>
                <c:pt idx="9">
                  <c:v>2.922074179180896</c:v>
                </c:pt>
                <c:pt idx="10">
                  <c:v>7.267269249319071</c:v>
                </c:pt>
                <c:pt idx="11">
                  <c:v>11.1708273194209</c:v>
                </c:pt>
                <c:pt idx="12">
                  <c:v>14.51402272515563</c:v>
                </c:pt>
                <c:pt idx="13">
                  <c:v>28.110398950735</c:v>
                </c:pt>
                <c:pt idx="14">
                  <c:v>45.56633167673237</c:v>
                </c:pt>
                <c:pt idx="15">
                  <c:v>41.1162053517855</c:v>
                </c:pt>
                <c:pt idx="16">
                  <c:v>36.59349296159769</c:v>
                </c:pt>
                <c:pt idx="17">
                  <c:v>30.49606932706658</c:v>
                </c:pt>
                <c:pt idx="18">
                  <c:v>26.29763322756763</c:v>
                </c:pt>
                <c:pt idx="19">
                  <c:v>28.28821008797942</c:v>
                </c:pt>
                <c:pt idx="20">
                  <c:v>28.74534359464973</c:v>
                </c:pt>
                <c:pt idx="21">
                  <c:v>25.42325047877172</c:v>
                </c:pt>
                <c:pt idx="22">
                  <c:v>19.9825289739669</c:v>
                </c:pt>
                <c:pt idx="23">
                  <c:v>17.98078691335041</c:v>
                </c:pt>
                <c:pt idx="24">
                  <c:v>21.85733645938851</c:v>
                </c:pt>
                <c:pt idx="25">
                  <c:v>21.89141251942404</c:v>
                </c:pt>
                <c:pt idx="26">
                  <c:v>22.8873864779995</c:v>
                </c:pt>
                <c:pt idx="27">
                  <c:v>20.34725168580056</c:v>
                </c:pt>
                <c:pt idx="28">
                  <c:v>18.85563948941065</c:v>
                </c:pt>
                <c:pt idx="29">
                  <c:v>23.55005831186025</c:v>
                </c:pt>
                <c:pt idx="30">
                  <c:v>26.87245884121927</c:v>
                </c:pt>
                <c:pt idx="31">
                  <c:v>24.90750757374612</c:v>
                </c:pt>
                <c:pt idx="32">
                  <c:v>23.51302891843704</c:v>
                </c:pt>
                <c:pt idx="33">
                  <c:v>25.52340263682708</c:v>
                </c:pt>
                <c:pt idx="34">
                  <c:v>23.42209550459838</c:v>
                </c:pt>
                <c:pt idx="35">
                  <c:v>26.05776138768681</c:v>
                </c:pt>
                <c:pt idx="36">
                  <c:v>25.58928370449345</c:v>
                </c:pt>
                <c:pt idx="37">
                  <c:v>22.46345107108651</c:v>
                </c:pt>
                <c:pt idx="38">
                  <c:v>19.24737512600514</c:v>
                </c:pt>
                <c:pt idx="39">
                  <c:v>15.73277503141084</c:v>
                </c:pt>
                <c:pt idx="40">
                  <c:v>14.40227605169262</c:v>
                </c:pt>
                <c:pt idx="41">
                  <c:v>13.44810431263083</c:v>
                </c:pt>
                <c:pt idx="42">
                  <c:v>13.91417025354622</c:v>
                </c:pt>
                <c:pt idx="43">
                  <c:v>13.57150381513266</c:v>
                </c:pt>
                <c:pt idx="44">
                  <c:v>17.10263640474368</c:v>
                </c:pt>
                <c:pt idx="45">
                  <c:v>24.11705430665746</c:v>
                </c:pt>
                <c:pt idx="46">
                  <c:v>27.62068322484967</c:v>
                </c:pt>
                <c:pt idx="47">
                  <c:v>25.61986053056337</c:v>
                </c:pt>
                <c:pt idx="48">
                  <c:v>28.0336607174392</c:v>
                </c:pt>
                <c:pt idx="49">
                  <c:v>28.26515701437713</c:v>
                </c:pt>
                <c:pt idx="50">
                  <c:v>21.63991983969854</c:v>
                </c:pt>
                <c:pt idx="51">
                  <c:v>19.54458230910362</c:v>
                </c:pt>
                <c:pt idx="52">
                  <c:v>19.98002850786508</c:v>
                </c:pt>
                <c:pt idx="53">
                  <c:v>24.75902900830005</c:v>
                </c:pt>
                <c:pt idx="54">
                  <c:v>33.97899069323503</c:v>
                </c:pt>
                <c:pt idx="55">
                  <c:v>32.29878514848358</c:v>
                </c:pt>
                <c:pt idx="56">
                  <c:v>30.15043014618846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36462360"/>
        <c:axId val="1836690968"/>
      </c:lineChart>
      <c:dateAx>
        <c:axId val="1836462360"/>
        <c:scaling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ysDash"/>
            </a:ln>
          </c:spPr>
        </c:majorGridlines>
        <c:numFmt formatCode="mmm/yy" sourceLinked="0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en-US"/>
          </a:p>
        </c:txPr>
        <c:crossAx val="1836690968"/>
        <c:crosses val="autoZero"/>
        <c:auto val="1"/>
        <c:lblOffset val="100"/>
        <c:baseTimeUnit val="months"/>
        <c:majorUnit val="2.0"/>
        <c:majorTimeUnit val="months"/>
        <c:minorUnit val="1.0"/>
        <c:minorTimeUnit val="months"/>
      </c:dateAx>
      <c:valAx>
        <c:axId val="1836690968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ysDash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en-US"/>
          </a:p>
        </c:txPr>
        <c:crossAx val="183646236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136363656813212"/>
          <c:y val="0.93234744489605"/>
          <c:w val="0.724815833511665"/>
          <c:h val="0.0359408312091448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0.44567</cdr:x>
      <cdr:y>0.13345</cdr:y>
    </cdr:from>
    <cdr:to>
      <cdr:x>0.58126</cdr:x>
      <cdr:y>0.17743</cdr:y>
    </cdr:to>
    <cdr:sp macro="" textlink="">
      <cdr:nvSpPr>
        <cdr:cNvPr id="8193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529390" y="881475"/>
          <a:ext cx="1077872" cy="23617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36576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ru-RU" sz="1200" b="0" i="0" u="none" strike="noStrike" baseline="0">
              <a:solidFill>
                <a:srgbClr val="000000"/>
              </a:solidFill>
              <a:latin typeface="Arial Cyr"/>
              <a:cs typeface="Arial Cyr"/>
            </a:rPr>
            <a:t>Страны СНГ</a:t>
          </a:r>
        </a:p>
      </cdr:txBody>
    </cdr:sp>
  </cdr:relSizeAnchor>
  <cdr:relSizeAnchor xmlns:cdr="http://schemas.openxmlformats.org/drawingml/2006/chartDrawing">
    <cdr:from>
      <cdr:x>0.44567</cdr:x>
      <cdr:y>0.27594</cdr:y>
    </cdr:from>
    <cdr:to>
      <cdr:x>0.61461</cdr:x>
      <cdr:y>0.3182</cdr:y>
    </cdr:to>
    <cdr:sp macro="" textlink="">
      <cdr:nvSpPr>
        <cdr:cNvPr id="8194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529390" y="1642928"/>
          <a:ext cx="1342441" cy="22667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36576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ru-RU" sz="1200" b="0" i="0" u="none" strike="noStrike" baseline="0">
              <a:solidFill>
                <a:srgbClr val="000000"/>
              </a:solidFill>
              <a:latin typeface="Arial Cyr"/>
              <a:cs typeface="Arial Cyr"/>
            </a:rPr>
            <a:t>Страны ЕС</a:t>
          </a:r>
        </a:p>
      </cdr:txBody>
    </cdr:sp>
  </cdr:relSizeAnchor>
  <cdr:relSizeAnchor xmlns:cdr="http://schemas.openxmlformats.org/drawingml/2006/chartDrawing">
    <cdr:from>
      <cdr:x>0.44567</cdr:x>
      <cdr:y>0.4408</cdr:y>
    </cdr:from>
    <cdr:to>
      <cdr:x>0.58793</cdr:x>
      <cdr:y>0.48723</cdr:y>
    </cdr:to>
    <cdr:sp macro="" textlink="">
      <cdr:nvSpPr>
        <cdr:cNvPr id="8195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529390" y="2519751"/>
          <a:ext cx="1130786" cy="24838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36576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ru-RU" sz="1200" b="0" i="0" u="none" strike="noStrike" baseline="0">
              <a:solidFill>
                <a:srgbClr val="000000"/>
              </a:solidFill>
              <a:latin typeface="Arial Cyr"/>
              <a:cs typeface="Arial Cyr"/>
            </a:rPr>
            <a:t>Страны АТЭС</a:t>
          </a:r>
        </a:p>
      </cdr:txBody>
    </cdr:sp>
  </cdr:relSizeAnchor>
  <cdr:relSizeAnchor xmlns:cdr="http://schemas.openxmlformats.org/drawingml/2006/chartDrawing">
    <cdr:from>
      <cdr:x>0.47975</cdr:x>
      <cdr:y>0.60246</cdr:y>
    </cdr:from>
    <cdr:to>
      <cdr:x>0.5452</cdr:x>
      <cdr:y>0.65037</cdr:y>
    </cdr:to>
    <cdr:sp macro="" textlink="">
      <cdr:nvSpPr>
        <cdr:cNvPr id="8196" name="Text Box 4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799838" y="3384360"/>
          <a:ext cx="521298" cy="25653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36576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ru-RU" sz="1200" b="0" i="0" u="none" strike="noStrike" baseline="0">
              <a:solidFill>
                <a:srgbClr val="000000"/>
              </a:solidFill>
              <a:latin typeface="Arial Cyr"/>
              <a:cs typeface="Arial Cyr"/>
            </a:rPr>
            <a:t>США</a:t>
          </a:r>
        </a:p>
      </cdr:txBody>
    </cdr:sp>
  </cdr:relSizeAnchor>
  <cdr:relSizeAnchor xmlns:cdr="http://schemas.openxmlformats.org/drawingml/2006/chartDrawing">
    <cdr:from>
      <cdr:x>0.44567</cdr:x>
      <cdr:y>0.76486</cdr:y>
    </cdr:from>
    <cdr:to>
      <cdr:x>0.59707</cdr:x>
      <cdr:y>0.81522</cdr:y>
    </cdr:to>
    <cdr:sp macro="" textlink="">
      <cdr:nvSpPr>
        <cdr:cNvPr id="8197" name="Text Box 5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529390" y="4251682"/>
          <a:ext cx="1203298" cy="27010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36576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ru-RU" sz="1200" b="0" i="0" u="none" strike="noStrike" baseline="0">
              <a:solidFill>
                <a:srgbClr val="000000"/>
              </a:solidFill>
              <a:latin typeface="Arial Cyr"/>
              <a:cs typeface="Arial Cyr"/>
            </a:rPr>
            <a:t>Прочие страны</a:t>
          </a:r>
        </a:p>
      </cdr:txBody>
    </cdr:sp>
  </cdr:relSizeAnchor>
  <cdr:relSizeAnchor xmlns:cdr="http://schemas.openxmlformats.org/drawingml/2006/chartDrawing">
    <cdr:from>
      <cdr:x>0.11889</cdr:x>
      <cdr:y>0.11355</cdr:y>
    </cdr:from>
    <cdr:to>
      <cdr:x>0.3802</cdr:x>
      <cdr:y>0.16785</cdr:y>
    </cdr:to>
    <cdr:sp macro="" textlink="">
      <cdr:nvSpPr>
        <cdr:cNvPr id="8198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928776" y="751173"/>
          <a:ext cx="2079315" cy="31489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36576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ru-RU" sz="1200" b="1" i="1" u="none" strike="noStrike" baseline="0">
              <a:solidFill>
                <a:srgbClr val="000000"/>
              </a:solidFill>
              <a:latin typeface="Arial"/>
              <a:cs typeface="Arial"/>
            </a:rPr>
            <a:t>Иностранные активы</a:t>
          </a:r>
        </a:p>
      </cdr:txBody>
    </cdr:sp>
  </cdr:relSizeAnchor>
  <cdr:relSizeAnchor xmlns:cdr="http://schemas.openxmlformats.org/drawingml/2006/chartDrawing">
    <cdr:from>
      <cdr:x>0.67734</cdr:x>
      <cdr:y>0.11404</cdr:y>
    </cdr:from>
    <cdr:to>
      <cdr:x>0.98832</cdr:x>
      <cdr:y>0.18947</cdr:y>
    </cdr:to>
    <cdr:sp macro="" textlink="">
      <cdr:nvSpPr>
        <cdr:cNvPr id="8199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371572" y="755245"/>
          <a:ext cx="2473228" cy="42619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36576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ru-RU" sz="1200" b="1" i="1" u="none" strike="noStrike" baseline="0">
              <a:solidFill>
                <a:srgbClr val="000000"/>
              </a:solidFill>
              <a:latin typeface="Arial"/>
              <a:cs typeface="Arial"/>
            </a:rPr>
            <a:t>Иностранные обязательства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0.13648</cdr:x>
      <cdr:y>0.09865</cdr:y>
    </cdr:from>
    <cdr:to>
      <cdr:x>0.35303</cdr:x>
      <cdr:y>0.13038</cdr:y>
    </cdr:to>
    <cdr:sp macro="" textlink="">
      <cdr:nvSpPr>
        <cdr:cNvPr id="16389" name="Text Box 5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262737" y="869902"/>
          <a:ext cx="1910775" cy="27721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36576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ru-RU" sz="1200" b="1" i="1" u="none" strike="noStrike" baseline="0">
              <a:solidFill>
                <a:srgbClr val="000000"/>
              </a:solidFill>
              <a:latin typeface="Arial"/>
              <a:cs typeface="Arial"/>
            </a:rPr>
            <a:t>Иностранные активы</a:t>
          </a:r>
        </a:p>
      </cdr:txBody>
    </cdr:sp>
  </cdr:relSizeAnchor>
  <cdr:relSizeAnchor xmlns:cdr="http://schemas.openxmlformats.org/drawingml/2006/chartDrawing">
    <cdr:from>
      <cdr:x>0.68887</cdr:x>
      <cdr:y>0.09865</cdr:y>
    </cdr:from>
    <cdr:to>
      <cdr:x>0.96462</cdr:x>
      <cdr:y>0.12956</cdr:y>
    </cdr:to>
    <cdr:sp macro="" textlink="">
      <cdr:nvSpPr>
        <cdr:cNvPr id="16390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299026" y="657933"/>
          <a:ext cx="2521445" cy="20616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36576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ru-RU" sz="1200" b="1" i="1" u="none" strike="noStrike" baseline="0" dirty="0">
              <a:solidFill>
                <a:srgbClr val="000000"/>
              </a:solidFill>
              <a:latin typeface="Arial"/>
              <a:cs typeface="Arial"/>
            </a:rPr>
            <a:t>Иностранные обязательства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0.93465</cdr:y>
    </cdr:from>
    <cdr:to>
      <cdr:x>0.53633</cdr:x>
      <cdr:y>1</cdr:y>
    </cdr:to>
    <cdr:sp macro="" textlink="">
      <cdr:nvSpPr>
        <cdr:cNvPr id="17409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6387828"/>
          <a:ext cx="4904202" cy="44663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18288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ru-RU" sz="900" b="0" i="0" u="none" strike="noStrike" baseline="30000">
              <a:solidFill>
                <a:srgbClr val="000000"/>
              </a:solidFill>
              <a:latin typeface="Arial Cyr"/>
              <a:ea typeface="Arial Cyr"/>
              <a:cs typeface="Arial Cyr"/>
            </a:rPr>
            <a:t>1</a:t>
          </a:r>
          <a:r>
            <a:rPr lang="ru-RU" sz="900" b="0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rPr>
            <a:t>Индикатор портфеля эффективный</a:t>
          </a:r>
        </a:p>
        <a:p xmlns:a="http://schemas.openxmlformats.org/drawingml/2006/main">
          <a:pPr algn="l" rtl="0">
            <a:defRPr sz="1000"/>
          </a:pPr>
          <a:r>
            <a:rPr lang="ru-RU" sz="900" b="0" i="0" u="none" strike="noStrike" baseline="30000">
              <a:solidFill>
                <a:srgbClr val="000000"/>
              </a:solidFill>
              <a:latin typeface="Arial Cyr"/>
              <a:ea typeface="Arial Cyr"/>
              <a:cs typeface="Arial Cyr"/>
            </a:rPr>
            <a:t>2</a:t>
          </a:r>
          <a:r>
            <a:rPr lang="ru-RU" sz="900" b="0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rPr>
            <a:t>По данным НБРБ</a:t>
          </a:r>
          <a:endParaRPr lang="ru-RU" sz="1000" b="0" i="0" u="none" strike="noStrike" baseline="0">
            <a:solidFill>
              <a:srgbClr val="000000"/>
            </a:solidFill>
            <a:latin typeface="Arial Cyr"/>
            <a:ea typeface="Arial Cyr"/>
            <a:cs typeface="Arial Cyr"/>
          </a:endParaRPr>
        </a:p>
        <a:p xmlns:a="http://schemas.openxmlformats.org/drawingml/2006/main">
          <a:pPr algn="l" rtl="0">
            <a:defRPr sz="1000"/>
          </a:pPr>
          <a:endParaRPr lang="ru-RU" sz="1000" b="0" i="0" u="none" strike="noStrike" baseline="0">
            <a:solidFill>
              <a:srgbClr val="000000"/>
            </a:solidFill>
            <a:latin typeface="Arial Cyr"/>
            <a:ea typeface="Arial Cyr"/>
            <a:cs typeface="Arial Cyr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84872D-5E12-4B75-A703-2AB9EFB462DF}" type="datetimeFigureOut">
              <a:rPr lang="ru-RU" smtClean="0"/>
              <a:pPr/>
              <a:t>28.09.12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E6FAD1-6E41-4FDB-BA94-CF7BD4E250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026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pPr eaLnBrk="0" hangingPunct="0"/>
            <a:fld id="{D983B163-C909-494E-A79F-2D28AF89EDB4}" type="datetime1">
              <a:rPr lang="ru-RU" smtClean="0">
                <a:latin typeface="Arial Unicode MS" pitchFamily="34" charset="-128"/>
                <a:ea typeface="ＭＳ Ｐゴシック" charset="-128"/>
              </a:rPr>
              <a:pPr eaLnBrk="0" hangingPunct="0"/>
              <a:t>28.09.12</a:t>
            </a:fld>
            <a:endParaRPr lang="ru-RU" smtClean="0">
              <a:latin typeface="Arial Unicode MS" pitchFamily="34" charset="-128"/>
              <a:ea typeface="ＭＳ Ｐゴシック" charset="-128"/>
            </a:endParaRPr>
          </a:p>
        </p:txBody>
      </p:sp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eaLnBrk="0" hangingPunct="0"/>
            <a:fld id="{C7A5016E-997E-49F3-AAF6-11CC7851F71A}" type="slidenum">
              <a:rPr lang="ru-RU">
                <a:latin typeface="Arial Unicode MS" pitchFamily="34" charset="-128"/>
              </a:rPr>
              <a:pPr eaLnBrk="0" hangingPunct="0"/>
              <a:t>3</a:t>
            </a:fld>
            <a:endParaRPr lang="ru-RU">
              <a:latin typeface="Arial Unicode MS" pitchFamily="34" charset="-128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charset="-128"/>
            </a:endParaRPr>
          </a:p>
        </p:txBody>
      </p:sp>
      <p:sp>
        <p:nvSpPr>
          <p:cNvPr id="43013" name="Верхний колонтитул 5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eaLnBrk="0" hangingPunct="0"/>
            <a:r>
              <a:rPr lang="ru-RU" smtClean="0">
                <a:latin typeface="Arial Unicode MS" pitchFamily="34" charset="-128"/>
                <a:ea typeface="ＭＳ Ｐゴシック" charset="-128"/>
              </a:rPr>
              <a:t>Навой А.В.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41B4A-5D83-4E68-8400-5190219C4E2E}" type="datetimeFigureOut">
              <a:rPr lang="ru-RU" smtClean="0"/>
              <a:pPr/>
              <a:t>28.09.12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BC811-C2A8-4769-9164-C1DE01BEC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41B4A-5D83-4E68-8400-5190219C4E2E}" type="datetimeFigureOut">
              <a:rPr lang="ru-RU" smtClean="0"/>
              <a:pPr/>
              <a:t>28.09.12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BC811-C2A8-4769-9164-C1DE01BEC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41B4A-5D83-4E68-8400-5190219C4E2E}" type="datetimeFigureOut">
              <a:rPr lang="ru-RU" smtClean="0"/>
              <a:pPr/>
              <a:t>28.09.12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BC811-C2A8-4769-9164-C1DE01BEC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41B4A-5D83-4E68-8400-5190219C4E2E}" type="datetimeFigureOut">
              <a:rPr lang="ru-RU" smtClean="0"/>
              <a:pPr/>
              <a:t>28.09.12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BC811-C2A8-4769-9164-C1DE01BEC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41B4A-5D83-4E68-8400-5190219C4E2E}" type="datetimeFigureOut">
              <a:rPr lang="ru-RU" smtClean="0"/>
              <a:pPr/>
              <a:t>28.09.12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BC811-C2A8-4769-9164-C1DE01BEC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41B4A-5D83-4E68-8400-5190219C4E2E}" type="datetimeFigureOut">
              <a:rPr lang="ru-RU" smtClean="0"/>
              <a:pPr/>
              <a:t>28.09.12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BC811-C2A8-4769-9164-C1DE01BEC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41B4A-5D83-4E68-8400-5190219C4E2E}" type="datetimeFigureOut">
              <a:rPr lang="ru-RU" smtClean="0"/>
              <a:pPr/>
              <a:t>28.09.12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BC811-C2A8-4769-9164-C1DE01BEC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41B4A-5D83-4E68-8400-5190219C4E2E}" type="datetimeFigureOut">
              <a:rPr lang="ru-RU" smtClean="0"/>
              <a:pPr/>
              <a:t>28.09.12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BC811-C2A8-4769-9164-C1DE01BEC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41B4A-5D83-4E68-8400-5190219C4E2E}" type="datetimeFigureOut">
              <a:rPr lang="ru-RU" smtClean="0"/>
              <a:pPr/>
              <a:t>28.09.12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BC811-C2A8-4769-9164-C1DE01BEC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41B4A-5D83-4E68-8400-5190219C4E2E}" type="datetimeFigureOut">
              <a:rPr lang="ru-RU" smtClean="0"/>
              <a:pPr/>
              <a:t>28.09.12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BC811-C2A8-4769-9164-C1DE01BEC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41B4A-5D83-4E68-8400-5190219C4E2E}" type="datetimeFigureOut">
              <a:rPr lang="ru-RU" smtClean="0"/>
              <a:pPr/>
              <a:t>28.09.12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BC811-C2A8-4769-9164-C1DE01BEC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41B4A-5D83-4E68-8400-5190219C4E2E}" type="datetimeFigureOut">
              <a:rPr lang="ru-RU" smtClean="0"/>
              <a:pPr/>
              <a:t>28.09.12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FBC811-C2A8-4769-9164-C1DE01BEC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2276872"/>
            <a:ext cx="74888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Перспективы формирования ресурсной базы межбанковского сотрудничества на основе показателей платежного баланса</a:t>
            </a:r>
            <a:endParaRPr lang="en-US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ru-RU" sz="2400" dirty="0" smtClean="0"/>
              <a:t>Перспективы и проблемы расширения использования капитала РФ в операциях с контрагентами из </a:t>
            </a:r>
            <a:r>
              <a:rPr lang="ru-RU" sz="2400" dirty="0" err="1" smtClean="0"/>
              <a:t>ЕврАзЭс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3096344"/>
          </a:xfrm>
        </p:spPr>
        <p:txBody>
          <a:bodyPr>
            <a:normAutofit fontScale="55000" lnSpcReduction="20000"/>
          </a:bodyPr>
          <a:lstStyle/>
          <a:p>
            <a:pPr>
              <a:buFont typeface="Wingdings" charset="2"/>
              <a:buChar char="Ø"/>
            </a:pPr>
            <a:r>
              <a:rPr lang="ru-RU" sz="3500" dirty="0" smtClean="0"/>
              <a:t>Потенциально, Российская </a:t>
            </a:r>
            <a:r>
              <a:rPr lang="ru-RU" sz="3500" dirty="0"/>
              <a:t>Федерация, обладающая избытком свободных ресурсов </a:t>
            </a:r>
            <a:r>
              <a:rPr lang="ru-RU" sz="3500" dirty="0" smtClean="0"/>
              <a:t>через банковский сектор </a:t>
            </a:r>
            <a:r>
              <a:rPr lang="ru-RU" sz="3500" dirty="0" smtClean="0"/>
              <a:t>могла </a:t>
            </a:r>
            <a:r>
              <a:rPr lang="ru-RU" sz="3500" dirty="0"/>
              <a:t>бы предложить средне- и долгосрочный ссудный капитал потенциальным </a:t>
            </a:r>
            <a:r>
              <a:rPr lang="ru-RU" sz="3500" dirty="0" smtClean="0"/>
              <a:t>заемщикам</a:t>
            </a:r>
          </a:p>
          <a:p>
            <a:pPr>
              <a:buFont typeface="Wingdings" charset="2"/>
              <a:buChar char="Ø"/>
            </a:pPr>
            <a:r>
              <a:rPr lang="ru-RU" sz="3600" dirty="0"/>
              <a:t>Общая </a:t>
            </a:r>
            <a:r>
              <a:rPr lang="ru-RU" sz="3600" dirty="0"/>
              <a:t>характеристика российского рынка</a:t>
            </a:r>
          </a:p>
          <a:p>
            <a:pPr lvl="1"/>
            <a:r>
              <a:rPr lang="ru-RU" sz="2900" dirty="0" smtClean="0">
                <a:latin typeface="Times New Roman"/>
                <a:ea typeface="Times New Roman"/>
              </a:rPr>
              <a:t>Ежедневный оборот внутреннего валютного рынка составляет около 11 млрд.долларов США</a:t>
            </a:r>
          </a:p>
          <a:p>
            <a:pPr lvl="1"/>
            <a:r>
              <a:rPr lang="ru-RU" sz="2900" dirty="0">
                <a:latin typeface="Times New Roman"/>
                <a:ea typeface="Times New Roman"/>
              </a:rPr>
              <a:t>Общая емкость рынка </a:t>
            </a:r>
            <a:r>
              <a:rPr lang="ru-RU" sz="2900" dirty="0" smtClean="0">
                <a:latin typeface="Times New Roman"/>
                <a:ea typeface="Times New Roman"/>
              </a:rPr>
              <a:t>облигаций, </a:t>
            </a:r>
            <a:r>
              <a:rPr lang="ru-RU" sz="2900" dirty="0">
                <a:latin typeface="Times New Roman"/>
                <a:ea typeface="Times New Roman"/>
              </a:rPr>
              <a:t>в </a:t>
            </a:r>
            <a:r>
              <a:rPr lang="ru-RU" sz="2900" dirty="0" smtClean="0">
                <a:latin typeface="Times New Roman"/>
                <a:ea typeface="Times New Roman"/>
              </a:rPr>
              <a:t>эквиваленте, - </a:t>
            </a:r>
            <a:r>
              <a:rPr lang="ru-RU" sz="2900" dirty="0">
                <a:latin typeface="Times New Roman"/>
                <a:ea typeface="Times New Roman"/>
              </a:rPr>
              <a:t>352 млрд.долларов США, из них 206,5 – номинировано в российских рублях </a:t>
            </a:r>
          </a:p>
          <a:p>
            <a:pPr lvl="1"/>
            <a:r>
              <a:rPr lang="ru-RU" sz="2900" dirty="0" smtClean="0">
                <a:latin typeface="Times New Roman"/>
                <a:ea typeface="Times New Roman"/>
              </a:rPr>
              <a:t>С </a:t>
            </a:r>
            <a:r>
              <a:rPr lang="ru-RU" sz="2900" dirty="0">
                <a:latin typeface="Times New Roman"/>
                <a:ea typeface="Times New Roman"/>
              </a:rPr>
              <a:t>2001 года объем рынка акций и облигаций российских эмитентов  вырос более чем в 12 раз</a:t>
            </a:r>
          </a:p>
          <a:p>
            <a:pPr lvl="1"/>
            <a:r>
              <a:rPr lang="ru-RU" sz="2900" dirty="0" smtClean="0">
                <a:latin typeface="Times New Roman"/>
                <a:ea typeface="Times New Roman"/>
              </a:rPr>
              <a:t>Российский финансовый </a:t>
            </a:r>
            <a:r>
              <a:rPr lang="ru-RU" sz="2900" dirty="0">
                <a:latin typeface="Times New Roman"/>
                <a:ea typeface="Times New Roman"/>
              </a:rPr>
              <a:t>рынок на сегодняшний день – одна из крупнейших торговых площадок не только на пространстве СНГ, но и на пространстве Центральной и Восточной </a:t>
            </a:r>
            <a:r>
              <a:rPr lang="ru-RU" sz="2900" dirty="0" smtClean="0">
                <a:latin typeface="Times New Roman"/>
                <a:ea typeface="Times New Roman"/>
              </a:rPr>
              <a:t>Европы</a:t>
            </a:r>
            <a:endParaRPr lang="ru-RU" sz="2900" dirty="0">
              <a:latin typeface="Times New Roman"/>
              <a:ea typeface="Times New Roman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8548780"/>
              </p:ext>
            </p:extLst>
          </p:nvPr>
        </p:nvGraphicFramePr>
        <p:xfrm>
          <a:off x="827584" y="4293096"/>
          <a:ext cx="6850139" cy="2173114"/>
        </p:xfrm>
        <a:graphic>
          <a:graphicData uri="http://schemas.openxmlformats.org/drawingml/2006/table">
            <a:tbl>
              <a:tblPr/>
              <a:tblGrid>
                <a:gridCol w="1557761"/>
                <a:gridCol w="902843"/>
                <a:gridCol w="902843"/>
                <a:gridCol w="902843"/>
                <a:gridCol w="773864"/>
                <a:gridCol w="902843"/>
                <a:gridCol w="907142"/>
              </a:tblGrid>
              <a:tr h="4285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Garamond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Garamond"/>
                          <a:ea typeface="Times New Roman"/>
                          <a:cs typeface="Times New Roman"/>
                        </a:rPr>
                        <a:t>2001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Garamond"/>
                          <a:ea typeface="Times New Roman"/>
                          <a:cs typeface="Times New Roman"/>
                        </a:rPr>
                        <a:t>2006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Garamond"/>
                          <a:ea typeface="Times New Roman"/>
                          <a:cs typeface="Times New Roman"/>
                        </a:rPr>
                        <a:t>2010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331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Garamond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Garamond"/>
                          <a:ea typeface="Times New Roman"/>
                          <a:cs typeface="Times New Roman"/>
                        </a:rPr>
                        <a:t>В национальной валюте 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Garamond"/>
                          <a:ea typeface="Times New Roman"/>
                          <a:cs typeface="Times New Roman"/>
                        </a:rPr>
                        <a:t>В иностранной валюте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Garamond"/>
                          <a:ea typeface="Times New Roman"/>
                          <a:cs typeface="Times New Roman"/>
                        </a:rPr>
                        <a:t>В национальной валюте 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Garamond"/>
                          <a:ea typeface="Times New Roman"/>
                          <a:cs typeface="Times New Roman"/>
                        </a:rPr>
                        <a:t>В иностранной валюте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Garamond"/>
                          <a:ea typeface="Times New Roman"/>
                          <a:cs typeface="Times New Roman"/>
                        </a:rPr>
                        <a:t>В национальной валюте 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Garamond"/>
                          <a:ea typeface="Times New Roman"/>
                          <a:cs typeface="Times New Roman"/>
                        </a:rPr>
                        <a:t>В иностранной валюте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3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Garamond"/>
                          <a:ea typeface="Times New Roman"/>
                          <a:cs typeface="Times New Roman"/>
                        </a:rPr>
                        <a:t>Рынок облигаций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Garamond"/>
                          <a:ea typeface="Times New Roman"/>
                          <a:cs typeface="Times New Roman"/>
                        </a:rPr>
                        <a:t>8.2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Garamond"/>
                          <a:ea typeface="Times New Roman"/>
                          <a:cs typeface="Times New Roman"/>
                        </a:rPr>
                        <a:t>47.3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Garamond"/>
                          <a:ea typeface="Times New Roman"/>
                          <a:cs typeface="Times New Roman"/>
                        </a:rPr>
                        <a:t>64.3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Garamond"/>
                          <a:ea typeface="Times New Roman"/>
                          <a:cs typeface="Times New Roman"/>
                        </a:rPr>
                        <a:t>101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Garamond"/>
                          <a:ea typeface="Times New Roman"/>
                          <a:cs typeface="Times New Roman"/>
                        </a:rPr>
                        <a:t>206.5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Garamond"/>
                          <a:ea typeface="Times New Roman"/>
                          <a:cs typeface="Times New Roman"/>
                        </a:rPr>
                        <a:t>145.6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3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Garamond"/>
                          <a:ea typeface="Times New Roman"/>
                          <a:cs typeface="Times New Roman"/>
                        </a:rPr>
                        <a:t>Рынок акций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Garamond"/>
                          <a:ea typeface="Times New Roman"/>
                          <a:cs typeface="Times New Roman"/>
                        </a:rPr>
                        <a:t>69.3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Garamond"/>
                          <a:ea typeface="Times New Roman"/>
                          <a:cs typeface="Times New Roman"/>
                        </a:rPr>
                        <a:t>-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Garamond"/>
                          <a:ea typeface="Times New Roman"/>
                          <a:cs typeface="Times New Roman"/>
                        </a:rPr>
                        <a:t>834.5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Garamond"/>
                          <a:ea typeface="Times New Roman"/>
                          <a:cs typeface="Times New Roman"/>
                        </a:rPr>
                        <a:t>-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Garamond"/>
                          <a:ea typeface="Times New Roman"/>
                          <a:cs typeface="Times New Roman"/>
                        </a:rPr>
                        <a:t>1146.7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Garamond"/>
                          <a:ea typeface="Times New Roman"/>
                          <a:cs typeface="Times New Roman"/>
                        </a:rPr>
                        <a:t>-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3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Garamond"/>
                          <a:ea typeface="Times New Roman"/>
                          <a:cs typeface="Times New Roman"/>
                        </a:rPr>
                        <a:t>Совокупный активы банковского сектора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Garamond"/>
                          <a:ea typeface="Times New Roman"/>
                          <a:cs typeface="Times New Roman"/>
                        </a:rPr>
                        <a:t>61.1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Garamond"/>
                          <a:ea typeface="Times New Roman"/>
                          <a:cs typeface="Times New Roman"/>
                        </a:rPr>
                        <a:t>43,7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Garamond"/>
                          <a:ea typeface="Times New Roman"/>
                          <a:cs typeface="Times New Roman"/>
                        </a:rPr>
                        <a:t>341.1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Garamond"/>
                          <a:ea typeface="Times New Roman"/>
                          <a:cs typeface="Times New Roman"/>
                        </a:rPr>
                        <a:t>138,6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Garamond"/>
                          <a:ea typeface="Times New Roman"/>
                          <a:cs typeface="Times New Roman"/>
                        </a:rPr>
                        <a:t>948.7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Garamond"/>
                          <a:ea typeface="Times New Roman"/>
                          <a:cs typeface="Times New Roman"/>
                        </a:rPr>
                        <a:t>289,6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4624"/>
            <a:ext cx="8229600" cy="864096"/>
          </a:xfrm>
        </p:spPr>
        <p:txBody>
          <a:bodyPr>
            <a:noAutofit/>
          </a:bodyPr>
          <a:lstStyle/>
          <a:p>
            <a:r>
              <a:rPr lang="ru-RU" sz="2800" dirty="0" smtClean="0"/>
              <a:t>Основные проблемы использования капитала РФ на пространстве </a:t>
            </a:r>
            <a:r>
              <a:rPr lang="ru-RU" sz="2800" dirty="0" err="1" smtClean="0"/>
              <a:t>ЕврАзЭс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>
            <a:normAutofit fontScale="55000" lnSpcReduction="20000"/>
          </a:bodyPr>
          <a:lstStyle/>
          <a:p>
            <a:r>
              <a:rPr lang="ru-RU" sz="2900" b="1" i="1" dirty="0" smtClean="0">
                <a:latin typeface="Times New Roman"/>
                <a:ea typeface="Times New Roman"/>
              </a:rPr>
              <a:t>Институциональные</a:t>
            </a:r>
            <a:r>
              <a:rPr lang="ru-RU" sz="2900" dirty="0" smtClean="0">
                <a:latin typeface="Times New Roman"/>
                <a:ea typeface="Times New Roman"/>
              </a:rPr>
              <a:t> </a:t>
            </a:r>
            <a:r>
              <a:rPr lang="en-US" sz="2900" dirty="0" smtClean="0">
                <a:latin typeface="Times New Roman"/>
                <a:ea typeface="Times New Roman"/>
              </a:rPr>
              <a:t>–</a:t>
            </a:r>
            <a:r>
              <a:rPr lang="ru-RU" sz="2900" dirty="0" smtClean="0">
                <a:latin typeface="Times New Roman"/>
                <a:ea typeface="Times New Roman"/>
              </a:rPr>
              <a:t> российским банкам нужны преимущественно обращающиеся финансовые инструменты с низким уровнем риска, соответствующие операциям клиентуры </a:t>
            </a:r>
          </a:p>
          <a:p>
            <a:r>
              <a:rPr lang="ru-RU" sz="2900" b="1" i="1" dirty="0" smtClean="0">
                <a:latin typeface="Times New Roman"/>
                <a:ea typeface="Times New Roman"/>
              </a:rPr>
              <a:t>Экономические</a:t>
            </a:r>
            <a:r>
              <a:rPr lang="ru-RU" sz="2900" dirty="0" smtClean="0">
                <a:latin typeface="Times New Roman"/>
                <a:ea typeface="Times New Roman"/>
              </a:rPr>
              <a:t>, связанные с высокими рисками </a:t>
            </a:r>
            <a:r>
              <a:rPr lang="ru-RU" sz="2900" dirty="0" smtClean="0">
                <a:latin typeface="Times New Roman"/>
                <a:ea typeface="Times New Roman"/>
              </a:rPr>
              <a:t>отечественного кредитного рынка</a:t>
            </a:r>
          </a:p>
          <a:p>
            <a:pPr lvl="1"/>
            <a:r>
              <a:rPr lang="ru-RU" sz="2500" dirty="0" smtClean="0">
                <a:latin typeface="Times New Roman"/>
                <a:ea typeface="Times New Roman"/>
              </a:rPr>
              <a:t>глубокая </a:t>
            </a:r>
            <a:r>
              <a:rPr lang="ru-RU" sz="2500" dirty="0" err="1" smtClean="0">
                <a:latin typeface="Times New Roman"/>
                <a:ea typeface="Times New Roman"/>
              </a:rPr>
              <a:t>сегментированность</a:t>
            </a:r>
            <a:r>
              <a:rPr lang="ru-RU" sz="2500" dirty="0" smtClean="0">
                <a:latin typeface="Times New Roman"/>
                <a:ea typeface="Times New Roman"/>
              </a:rPr>
              <a:t> (основной объем ресурсов сосредоточен в </a:t>
            </a:r>
            <a:r>
              <a:rPr lang="ru-RU" sz="2500" dirty="0" err="1" smtClean="0">
                <a:latin typeface="Times New Roman"/>
                <a:ea typeface="Times New Roman"/>
              </a:rPr>
              <a:t>сверхкраткосрочном</a:t>
            </a:r>
            <a:r>
              <a:rPr lang="ru-RU" sz="2500" dirty="0" smtClean="0">
                <a:latin typeface="Times New Roman"/>
                <a:ea typeface="Times New Roman"/>
              </a:rPr>
              <a:t> диапазоне – до 1 месяца. Наибольший объем сделок сосредоточен в сегменте – до 1 недели. Основным ориентиром для участников московского рынка является ставка «ОВЕРНАЙТ». Практически все среднесрочные и долгосрочные сегменты кредитного рынка неликвидны. </a:t>
            </a:r>
          </a:p>
          <a:p>
            <a:pPr lvl="1" indent="-342900"/>
            <a:r>
              <a:rPr lang="ru-RU" sz="2500" dirty="0" smtClean="0">
                <a:latin typeface="Times New Roman"/>
                <a:ea typeface="Times New Roman"/>
              </a:rPr>
              <a:t>и</a:t>
            </a:r>
            <a:r>
              <a:rPr lang="ru-RU" sz="2500" dirty="0" smtClean="0">
                <a:latin typeface="Times New Roman"/>
                <a:ea typeface="Times New Roman"/>
              </a:rPr>
              <a:t>нфраструктурная </a:t>
            </a:r>
            <a:r>
              <a:rPr lang="ru-RU" sz="2500" dirty="0" smtClean="0">
                <a:latin typeface="Times New Roman"/>
                <a:ea typeface="Times New Roman"/>
              </a:rPr>
              <a:t>неразвитость российского финансового рынка</a:t>
            </a:r>
          </a:p>
          <a:p>
            <a:pPr lvl="2"/>
            <a:r>
              <a:rPr lang="ru-RU" sz="2200" dirty="0" smtClean="0">
                <a:latin typeface="Times New Roman"/>
                <a:ea typeface="Times New Roman"/>
              </a:rPr>
              <a:t>Основной формой размещения капитала являются банковские займы</a:t>
            </a:r>
          </a:p>
          <a:p>
            <a:pPr lvl="2"/>
            <a:r>
              <a:rPr lang="ru-RU" sz="2200" dirty="0" smtClean="0">
                <a:latin typeface="Times New Roman"/>
                <a:ea typeface="Times New Roman"/>
              </a:rPr>
              <a:t>Финансирование посредством облигационных займов не столь популярно как в силу дороговизны данного способа привлечения капитала, так и из-за больших временных затрат на процедуру оформления. </a:t>
            </a:r>
          </a:p>
          <a:p>
            <a:pPr lvl="2"/>
            <a:r>
              <a:rPr lang="ru-RU" sz="2100" dirty="0" smtClean="0">
                <a:latin typeface="Garamond"/>
                <a:ea typeface="Times New Roman"/>
                <a:cs typeface="Times New Roman"/>
              </a:rPr>
              <a:t>Для отечественного облигационного рынка характерна низкая оборачиваемость (она не превышает 5-7% от объема эмиссии). Большинство инвесторов предпочитают держать приобретенные финансовые инструменты либо до погашения, либо на длительные сроки, что естественным образом ограничивает оборот рынка</a:t>
            </a:r>
            <a:r>
              <a:rPr lang="ru-RU" sz="2100" dirty="0" smtClean="0">
                <a:latin typeface="Garamond"/>
                <a:ea typeface="Times New Roman"/>
                <a:cs typeface="Times New Roman"/>
              </a:rPr>
              <a:t>.</a:t>
            </a:r>
          </a:p>
          <a:p>
            <a:pPr lvl="1"/>
            <a:r>
              <a:rPr lang="ru-RU" sz="2500" dirty="0">
                <a:latin typeface="Times New Roman"/>
                <a:ea typeface="Times New Roman"/>
              </a:rPr>
              <a:t>Высокая стоимость ресурсов на отечественном рынке, ограничивающая его использование в качестве источника капитала для </a:t>
            </a:r>
            <a:r>
              <a:rPr lang="ru-RU" sz="2500" dirty="0" smtClean="0">
                <a:latin typeface="Times New Roman"/>
                <a:ea typeface="Times New Roman"/>
              </a:rPr>
              <a:t>нерезидентов</a:t>
            </a:r>
          </a:p>
          <a:p>
            <a:pPr lvl="1"/>
            <a:endParaRPr lang="ru-RU" sz="2500" dirty="0">
              <a:latin typeface="Times New Roman"/>
              <a:ea typeface="Times New Roman"/>
            </a:endParaRPr>
          </a:p>
          <a:p>
            <a:r>
              <a:rPr lang="ru-RU" sz="2900" b="1" i="1" dirty="0" smtClean="0">
                <a:latin typeface="Times New Roman"/>
                <a:ea typeface="Times New Roman"/>
              </a:rPr>
              <a:t>Технические</a:t>
            </a:r>
            <a:r>
              <a:rPr lang="ru-RU" sz="2900" dirty="0" smtClean="0">
                <a:latin typeface="Times New Roman"/>
                <a:ea typeface="Times New Roman"/>
              </a:rPr>
              <a:t>, связанные с ограничительными </a:t>
            </a:r>
            <a:r>
              <a:rPr lang="ru-RU" sz="2900" dirty="0" smtClean="0">
                <a:latin typeface="Times New Roman"/>
                <a:ea typeface="Times New Roman"/>
              </a:rPr>
              <a:t>правила биржевой торговли</a:t>
            </a:r>
          </a:p>
          <a:p>
            <a:pPr lvl="1"/>
            <a:r>
              <a:rPr lang="ru-RU" sz="2900" dirty="0" smtClean="0">
                <a:latin typeface="Times New Roman"/>
                <a:ea typeface="Times New Roman"/>
              </a:rPr>
              <a:t>Согласно внутреннему регламенту ММВБ выход на отечественный рынок облигационных займов даже для нерезидентов из ближнего зарубежья (стран СНГ и </a:t>
            </a:r>
            <a:r>
              <a:rPr lang="ru-RU" sz="2900" dirty="0" err="1" smtClean="0">
                <a:latin typeface="Times New Roman"/>
                <a:ea typeface="Times New Roman"/>
              </a:rPr>
              <a:t>ЕврАзЭс</a:t>
            </a:r>
            <a:r>
              <a:rPr lang="ru-RU" sz="2900" dirty="0" smtClean="0">
                <a:latin typeface="Times New Roman"/>
                <a:ea typeface="Times New Roman"/>
              </a:rPr>
              <a:t>) с размещением своих облигаций невозможен</a:t>
            </a:r>
          </a:p>
          <a:p>
            <a:pPr lvl="1"/>
            <a:r>
              <a:rPr lang="ru-RU" sz="2900" dirty="0">
                <a:latin typeface="Times New Roman"/>
                <a:ea typeface="Times New Roman"/>
              </a:rPr>
              <a:t>Осложнено и участие нерезидентов как из дальнего, так и из ближнего зарубежья в обычных торгах российскими государственными и корпоративными облигациями (они не могут становиться участниками биржи)</a:t>
            </a:r>
            <a:r>
              <a:rPr lang="ru-RU" sz="2900" dirty="0" smtClean="0">
                <a:latin typeface="Times New Roman"/>
                <a:ea typeface="Times New Roman"/>
              </a:rPr>
              <a:t>.</a:t>
            </a:r>
            <a:endParaRPr lang="ru-RU" sz="2900" dirty="0">
              <a:latin typeface="Times New Roman"/>
              <a:ea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ru-RU" sz="2400" dirty="0" smtClean="0"/>
              <a:t>Сравнительная динамика ставок формирующихся рынков</a:t>
            </a:r>
            <a:endParaRPr lang="ru-RU" sz="2400" dirty="0"/>
          </a:p>
        </p:txBody>
      </p:sp>
      <p:graphicFrame>
        <p:nvGraphicFramePr>
          <p:cNvPr id="4" name="Диаграмм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7525874"/>
              </p:ext>
            </p:extLst>
          </p:nvPr>
        </p:nvGraphicFramePr>
        <p:xfrm>
          <a:off x="0" y="908721"/>
          <a:ext cx="8964488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ru-RU" sz="3200" dirty="0" smtClean="0"/>
              <a:t>Ресурсная база межбанковского сотрудничества России и Беларуси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70000" lnSpcReduction="20000"/>
          </a:bodyPr>
          <a:lstStyle/>
          <a:p>
            <a:pPr>
              <a:buFont typeface="Wingdings" charset="2"/>
              <a:buChar char="Ø"/>
            </a:pPr>
            <a:r>
              <a:rPr lang="ru-RU" sz="2800" dirty="0" smtClean="0"/>
              <a:t>Тенденции двухстороннего платежного баланса</a:t>
            </a:r>
          </a:p>
          <a:p>
            <a:pPr lvl="1">
              <a:buFont typeface="Wingdings" charset="2"/>
              <a:buChar char="Ø"/>
            </a:pPr>
            <a:r>
              <a:rPr lang="ru-RU" sz="2400" dirty="0" smtClean="0"/>
              <a:t>Рост отрицательного </a:t>
            </a:r>
            <a:r>
              <a:rPr lang="ru-RU" sz="2400" dirty="0" smtClean="0"/>
              <a:t>сальдо текущего счета </a:t>
            </a:r>
            <a:r>
              <a:rPr lang="ru-RU" sz="2400" dirty="0" smtClean="0"/>
              <a:t>был связан преимущественно с техническими факторами (расчеты внутри Таможенного союза), торговый баланс был более сбалансированным</a:t>
            </a:r>
            <a:endParaRPr lang="ru-RU" sz="2400" dirty="0" smtClean="0"/>
          </a:p>
          <a:p>
            <a:pPr lvl="1">
              <a:buFont typeface="Wingdings" charset="2"/>
              <a:buChar char="Ø"/>
            </a:pPr>
            <a:r>
              <a:rPr lang="ru-RU" sz="2400" dirty="0" smtClean="0"/>
              <a:t> Покрытие </a:t>
            </a:r>
            <a:r>
              <a:rPr lang="ru-RU" sz="2400" dirty="0" smtClean="0"/>
              <a:t>отрицательного сальдо текущего счета осуществляется </a:t>
            </a:r>
            <a:r>
              <a:rPr lang="ru-RU" sz="2400" dirty="0" smtClean="0"/>
              <a:t>преимущественно за счет прямых инвестиций российских инвесторов и </a:t>
            </a:r>
            <a:r>
              <a:rPr lang="ru-RU" sz="2400" dirty="0" smtClean="0"/>
              <a:t>кредитов, в 2011 году преобладали прямые инвестиции </a:t>
            </a:r>
            <a:endParaRPr lang="ru-RU" sz="2400" dirty="0" smtClean="0"/>
          </a:p>
          <a:p>
            <a:pPr lvl="1">
              <a:buFont typeface="Wingdings" charset="2"/>
              <a:buChar char="Ø"/>
            </a:pPr>
            <a:r>
              <a:rPr lang="ru-RU" sz="2400" dirty="0" smtClean="0"/>
              <a:t>Финансовые ресурсы преобладает преимущественно государственный сектор (размещение </a:t>
            </a:r>
            <a:r>
              <a:rPr lang="ru-RU" sz="2400" dirty="0" err="1" smtClean="0"/>
              <a:t>еврооблигационных</a:t>
            </a:r>
            <a:r>
              <a:rPr lang="ru-RU" sz="2400" dirty="0" smtClean="0"/>
              <a:t> займов, кредитов и др.) и нефинансовые корпорации (прямые инвестиции и торговые кредиты), банковский сектор представлен слабо</a:t>
            </a:r>
          </a:p>
          <a:p>
            <a:pPr lvl="1">
              <a:buFont typeface="Wingdings" charset="2"/>
              <a:buChar char="Ø"/>
            </a:pPr>
            <a:r>
              <a:rPr lang="ru-RU" sz="2400" dirty="0" smtClean="0"/>
              <a:t>Существенное увеличение пассивов белорусских банков в России</a:t>
            </a:r>
          </a:p>
          <a:p>
            <a:pPr lvl="1">
              <a:buFont typeface="Wingdings" charset="2"/>
              <a:buChar char="Ø"/>
            </a:pPr>
            <a:r>
              <a:rPr lang="ru-RU" sz="2400" dirty="0" smtClean="0"/>
              <a:t>На долю белорусских банков приходится около четверти всех активов российских кредитных организаций на страны СНГ (около 60</a:t>
            </a:r>
            <a:r>
              <a:rPr lang="en-US" sz="2400" dirty="0" smtClean="0"/>
              <a:t>% </a:t>
            </a:r>
            <a:r>
              <a:rPr lang="ru-RU" sz="2400" dirty="0" smtClean="0"/>
              <a:t>в долларах США, 10</a:t>
            </a:r>
            <a:r>
              <a:rPr lang="en-US" sz="2400" dirty="0" smtClean="0"/>
              <a:t>%  - </a:t>
            </a:r>
            <a:r>
              <a:rPr lang="ru-RU" sz="2400" dirty="0" smtClean="0"/>
              <a:t>в российских рублях)</a:t>
            </a:r>
          </a:p>
          <a:p>
            <a:pPr lvl="1">
              <a:buFont typeface="Wingdings" charset="2"/>
              <a:buChar char="Ø"/>
            </a:pPr>
            <a:r>
              <a:rPr lang="ru-RU" sz="2400" dirty="0" smtClean="0"/>
              <a:t>На пассивов белорусских банков в </a:t>
            </a:r>
            <a:r>
              <a:rPr lang="ru-RU" sz="2400" dirty="0" err="1" smtClean="0"/>
              <a:t>струкутре</a:t>
            </a:r>
            <a:r>
              <a:rPr lang="ru-RU" sz="2400" dirty="0" smtClean="0"/>
              <a:t> обязательств перед нерезидентами СНГ приходится около 40</a:t>
            </a:r>
            <a:r>
              <a:rPr lang="en-US" sz="2400" dirty="0" smtClean="0"/>
              <a:t>% </a:t>
            </a:r>
            <a:r>
              <a:rPr lang="ru-RU" sz="2400" dirty="0" smtClean="0"/>
              <a:t>(около 50</a:t>
            </a:r>
            <a:r>
              <a:rPr lang="en-US" sz="2400" dirty="0" smtClean="0"/>
              <a:t>%  - </a:t>
            </a:r>
            <a:r>
              <a:rPr lang="ru-RU" sz="2400" dirty="0" smtClean="0"/>
              <a:t>в рублях, около 1/3  - в валюте) </a:t>
            </a:r>
            <a:endParaRPr lang="ru-RU" sz="2400" dirty="0" smtClean="0"/>
          </a:p>
          <a:p>
            <a:pPr lvl="1">
              <a:buFont typeface="Wingdings" charset="2"/>
              <a:buChar char="Ø"/>
            </a:pPr>
            <a:r>
              <a:rPr lang="ru-RU" sz="2400" dirty="0" smtClean="0"/>
              <a:t>Ставки </a:t>
            </a:r>
            <a:r>
              <a:rPr lang="ru-RU" sz="2400" dirty="0" smtClean="0"/>
              <a:t>на российском рынке существенно ниже, чем на рынке </a:t>
            </a:r>
            <a:r>
              <a:rPr lang="ru-RU" sz="2400" dirty="0" smtClean="0"/>
              <a:t>Беларуси</a:t>
            </a:r>
          </a:p>
          <a:p>
            <a:pPr lvl="1">
              <a:buFont typeface="Wingdings" charset="2"/>
              <a:buChar char="Ø"/>
            </a:pPr>
            <a:r>
              <a:rPr lang="ru-RU" sz="2400" dirty="0" smtClean="0"/>
              <a:t>Номинальный и реальный курсы претерпели существенное снижение</a:t>
            </a:r>
            <a:endParaRPr lang="ru-RU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478105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 noGrp="1"/>
          </p:cNvGraphicFramePr>
          <p:nvPr/>
        </p:nvGraphicFramePr>
        <p:xfrm>
          <a:off x="0" y="0"/>
          <a:ext cx="9144000" cy="678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 noGrp="1"/>
          </p:cNvGraphicFramePr>
          <p:nvPr/>
        </p:nvGraphicFramePr>
        <p:xfrm>
          <a:off x="179512" y="304800"/>
          <a:ext cx="8784976" cy="655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9489987"/>
              </p:ext>
            </p:extLst>
          </p:nvPr>
        </p:nvGraphicFramePr>
        <p:xfrm>
          <a:off x="179512" y="260648"/>
          <a:ext cx="8640960" cy="6315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0514609"/>
              </p:ext>
            </p:extLst>
          </p:nvPr>
        </p:nvGraphicFramePr>
        <p:xfrm>
          <a:off x="0" y="23540"/>
          <a:ext cx="9144000" cy="68344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353645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7493792"/>
              </p:ext>
            </p:extLst>
          </p:nvPr>
        </p:nvGraphicFramePr>
        <p:xfrm>
          <a:off x="0" y="44624"/>
          <a:ext cx="9144000" cy="6813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211507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8961500"/>
              </p:ext>
            </p:extLst>
          </p:nvPr>
        </p:nvGraphicFramePr>
        <p:xfrm>
          <a:off x="0" y="0"/>
          <a:ext cx="9144000" cy="7054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7384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926976"/>
          </a:xfrm>
        </p:spPr>
        <p:txBody>
          <a:bodyPr>
            <a:noAutofit/>
          </a:bodyPr>
          <a:lstStyle/>
          <a:p>
            <a:r>
              <a:rPr lang="ru-RU" sz="2800" dirty="0" smtClean="0"/>
              <a:t>Роль и место России в системе международного движения капитала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/>
          </a:bodyPr>
          <a:lstStyle/>
          <a:p>
            <a:r>
              <a:rPr lang="ru-RU" sz="1800" dirty="0" smtClean="0"/>
              <a:t>Россия характеризуется хроническим превышением сбережений над инвестициями, выраженным в наличии положительного сальдо текущего счета</a:t>
            </a:r>
          </a:p>
          <a:p>
            <a:endParaRPr lang="ru-RU" sz="1800" dirty="0" smtClean="0"/>
          </a:p>
          <a:p>
            <a:r>
              <a:rPr lang="ru-RU" sz="1800" dirty="0" smtClean="0"/>
              <a:t>На международном рынке Россия выступает как экспортер капитала, теоретически она не нуждается в дополнительных ресурсах</a:t>
            </a:r>
          </a:p>
          <a:p>
            <a:endParaRPr lang="ru-RU" sz="1800" dirty="0" smtClean="0"/>
          </a:p>
          <a:p>
            <a:r>
              <a:rPr lang="ru-RU" sz="1800" dirty="0" smtClean="0"/>
              <a:t>Тем не менее на международном рынке страна представлена как один из крупнейших должников </a:t>
            </a:r>
          </a:p>
          <a:p>
            <a:endParaRPr lang="ru-RU" sz="1800" dirty="0" smtClean="0"/>
          </a:p>
          <a:p>
            <a:r>
              <a:rPr lang="ru-RU" sz="1800" dirty="0" smtClean="0"/>
              <a:t>В чем причина столь противоречивого положения в системе международного движения капитала?</a:t>
            </a:r>
            <a:endParaRPr lang="ru-RU" sz="1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ru-RU" sz="2400" dirty="0" smtClean="0"/>
              <a:t>Дальнейшие шаги по углублению межбанковского сотрудничества России и </a:t>
            </a:r>
            <a:r>
              <a:rPr lang="ru-RU" sz="2400" dirty="0" err="1" smtClean="0"/>
              <a:t>ЕврАзЭс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ru-RU" sz="1800" dirty="0" smtClean="0"/>
              <a:t>Снятие нормативных ограничений </a:t>
            </a:r>
            <a:r>
              <a:rPr lang="ru-RU" sz="1800" dirty="0" smtClean="0"/>
              <a:t>для партнеров </a:t>
            </a:r>
            <a:r>
              <a:rPr lang="ru-RU" sz="1800" dirty="0"/>
              <a:t>по </a:t>
            </a:r>
            <a:r>
              <a:rPr lang="ru-RU" sz="1800" dirty="0" err="1" smtClean="0"/>
              <a:t>ЕврАзЭс</a:t>
            </a:r>
            <a:r>
              <a:rPr lang="ru-RU" sz="1800" dirty="0" smtClean="0"/>
              <a:t> </a:t>
            </a:r>
            <a:r>
              <a:rPr lang="ru-RU" sz="1800" dirty="0"/>
              <a:t>на московскую биржевую и межбанковскую площадки </a:t>
            </a:r>
            <a:r>
              <a:rPr lang="ru-RU" sz="1800" dirty="0" smtClean="0"/>
              <a:t>как </a:t>
            </a:r>
            <a:r>
              <a:rPr lang="ru-RU" sz="1800" dirty="0"/>
              <a:t>в части торговли уже существующими финансовыми инструментами, </a:t>
            </a:r>
            <a:r>
              <a:rPr lang="ru-RU" sz="1800" dirty="0" smtClean="0"/>
              <a:t>так и </a:t>
            </a:r>
            <a:r>
              <a:rPr lang="ru-RU" sz="1800" dirty="0"/>
              <a:t>в части размещения </a:t>
            </a:r>
            <a:r>
              <a:rPr lang="ru-RU" sz="1800" dirty="0" smtClean="0"/>
              <a:t>собственных новых займов</a:t>
            </a:r>
          </a:p>
          <a:p>
            <a:pPr>
              <a:buFont typeface="Wingdings" charset="2"/>
              <a:buChar char="Ø"/>
            </a:pPr>
            <a:r>
              <a:rPr lang="ru-RU" sz="1800" dirty="0" smtClean="0"/>
              <a:t>Повышения </a:t>
            </a:r>
            <a:r>
              <a:rPr lang="ru-RU" sz="1800" dirty="0"/>
              <a:t>ликвидности российского облигационного рынка </a:t>
            </a:r>
            <a:r>
              <a:rPr lang="ru-RU" sz="1800" dirty="0" smtClean="0"/>
              <a:t>(расширение </a:t>
            </a:r>
            <a:r>
              <a:rPr lang="ru-RU" sz="1800" dirty="0"/>
              <a:t>емкости и доступности отечественного рынка </a:t>
            </a:r>
            <a:r>
              <a:rPr lang="ru-RU" sz="1800" dirty="0" smtClean="0"/>
              <a:t>финансовых инструментов</a:t>
            </a:r>
            <a:r>
              <a:rPr lang="en-US" sz="1800" dirty="0" smtClean="0"/>
              <a:t>)</a:t>
            </a:r>
            <a:r>
              <a:rPr lang="ru-RU" sz="1800" dirty="0" smtClean="0"/>
              <a:t>.</a:t>
            </a:r>
          </a:p>
          <a:p>
            <a:pPr>
              <a:buFont typeface="Wingdings" charset="2"/>
              <a:buChar char="Ø"/>
            </a:pPr>
            <a:r>
              <a:rPr lang="ru-RU" sz="1800" dirty="0" smtClean="0"/>
              <a:t>Снижения </a:t>
            </a:r>
            <a:r>
              <a:rPr lang="ru-RU" sz="1800" dirty="0"/>
              <a:t>уровня процентных </a:t>
            </a:r>
            <a:r>
              <a:rPr lang="ru-RU" sz="1800" dirty="0" smtClean="0"/>
              <a:t>ставок на отечественном рынке, в том числе, за счет стоимости инструментов денежно</a:t>
            </a:r>
            <a:r>
              <a:rPr lang="ru-RU" sz="1800" dirty="0"/>
              <a:t>-</a:t>
            </a:r>
            <a:r>
              <a:rPr lang="ru-RU" sz="1800" dirty="0" smtClean="0"/>
              <a:t>кредитной политики и расширения </a:t>
            </a:r>
            <a:r>
              <a:rPr lang="ru-RU" sz="1800" dirty="0"/>
              <a:t>доступа к инструментам пополнения </a:t>
            </a:r>
            <a:r>
              <a:rPr lang="ru-RU" sz="1800" dirty="0" smtClean="0"/>
              <a:t>ликвидности.</a:t>
            </a:r>
          </a:p>
          <a:p>
            <a:pPr>
              <a:buFont typeface="Wingdings" charset="2"/>
              <a:buChar char="Ø"/>
            </a:pPr>
            <a:r>
              <a:rPr lang="ru-RU" sz="1800" dirty="0" smtClean="0"/>
              <a:t>Расширение сегмента производных финансовых инструментов, позволяющих перераспределять риски вложений активов российских банков в инструменты </a:t>
            </a:r>
            <a:r>
              <a:rPr lang="ru-RU" sz="1800" dirty="0" err="1" smtClean="0"/>
              <a:t>ЕврАзЭс</a:t>
            </a:r>
            <a:r>
              <a:rPr lang="ru-RU" sz="1800" dirty="0" smtClean="0"/>
              <a:t> </a:t>
            </a:r>
            <a:endParaRPr lang="ru-RU" sz="1800" dirty="0" smtClean="0"/>
          </a:p>
          <a:p>
            <a:pPr>
              <a:buFont typeface="Wingdings" charset="2"/>
              <a:buChar char="Ø"/>
            </a:pPr>
            <a:r>
              <a:rPr lang="ru-RU" sz="1800" b="1" dirty="0" smtClean="0"/>
              <a:t>Вывод: в ближайшем будущем в качестве инструмента использования ресурсов российских банков на пространстве </a:t>
            </a:r>
            <a:r>
              <a:rPr lang="ru-RU" sz="1800" b="1" dirty="0" err="1" smtClean="0"/>
              <a:t>ЕврАзЭс</a:t>
            </a:r>
            <a:r>
              <a:rPr lang="ru-RU" sz="1800" b="1" dirty="0" smtClean="0"/>
              <a:t> будут краткосрочные обращающиеся инструменты в иностранной валюте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1554635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684213" y="26988"/>
            <a:ext cx="7772400" cy="533400"/>
          </a:xfrm>
        </p:spPr>
        <p:txBody>
          <a:bodyPr lIns="92075" tIns="46038" rIns="92075" bIns="46038"/>
          <a:lstStyle/>
          <a:p>
            <a:r>
              <a:rPr lang="ru-RU" sz="2000" dirty="0" smtClean="0"/>
              <a:t>Основные противоречия финансового счета</a:t>
            </a:r>
            <a:endParaRPr lang="ru-RU" sz="2000" b="1" dirty="0" smtClean="0">
              <a:solidFill>
                <a:schemeClr val="tx1"/>
              </a:solidFill>
              <a:latin typeface="Verdana" pitchFamily="34" charset="0"/>
              <a:ea typeface="ＭＳ Ｐゴシック" charset="-128"/>
            </a:endParaRPr>
          </a:p>
        </p:txBody>
      </p:sp>
      <p:sp>
        <p:nvSpPr>
          <p:cNvPr id="41985" name="Rectangle 2"/>
          <p:cNvSpPr>
            <a:spLocks noGrp="1" noChangeArrowheads="1"/>
          </p:cNvSpPr>
          <p:nvPr>
            <p:ph idx="1"/>
          </p:nvPr>
        </p:nvSpPr>
        <p:spPr>
          <a:xfrm>
            <a:off x="395288" y="549275"/>
            <a:ext cx="8458200" cy="6119813"/>
          </a:xfrm>
          <a:noFill/>
        </p:spPr>
        <p:txBody>
          <a:bodyPr lIns="92075" tIns="46038" rIns="92075" bIns="46038">
            <a:normAutofit lnSpcReduction="10000"/>
          </a:bodyPr>
          <a:lstStyle/>
          <a:p>
            <a:pPr marL="0" indent="271463" eaLnBrk="1" hangingPunct="1">
              <a:buFont typeface="Wingdings" pitchFamily="2" charset="2"/>
              <a:buChar char="Ø"/>
            </a:pPr>
            <a:r>
              <a:rPr lang="ru-RU" sz="1400" b="1" dirty="0" smtClean="0">
                <a:latin typeface="Verdana" pitchFamily="34" charset="0"/>
                <a:ea typeface="ＭＳ Ｐゴシック" charset="-128"/>
              </a:rPr>
              <a:t>Центр экономических интересов бизнес-элиты смещается за рубеж</a:t>
            </a:r>
            <a:r>
              <a:rPr lang="ru-RU" sz="1600" b="1" dirty="0" smtClean="0">
                <a:latin typeface="Verdana" pitchFamily="34" charset="0"/>
                <a:ea typeface="ＭＳ Ｐゴシック" charset="-128"/>
              </a:rPr>
              <a:t> </a:t>
            </a:r>
          </a:p>
          <a:p>
            <a:pPr marL="400050" lvl="1" indent="271463">
              <a:buFont typeface="Wingdings" pitchFamily="2" charset="2"/>
              <a:buChar char="Ø"/>
            </a:pPr>
            <a:r>
              <a:rPr lang="ru-RU" sz="1400" dirty="0" smtClean="0">
                <a:latin typeface="Times New Roman" pitchFamily="18" charset="0"/>
                <a:ea typeface="ＭＳ Ｐゴシック" charset="-128"/>
              </a:rPr>
              <a:t>кристаллизация прибыли</a:t>
            </a:r>
          </a:p>
          <a:p>
            <a:pPr marL="400050" lvl="1" indent="271463">
              <a:buFont typeface="Wingdings" pitchFamily="2" charset="2"/>
              <a:buChar char="Ø"/>
            </a:pPr>
            <a:r>
              <a:rPr lang="ru-RU" sz="1400" dirty="0" smtClean="0">
                <a:latin typeface="Times New Roman" pitchFamily="18" charset="0"/>
                <a:ea typeface="ＭＳ Ｐゴシック" charset="-128"/>
              </a:rPr>
              <a:t>принятие инвестиционных решений</a:t>
            </a:r>
          </a:p>
          <a:p>
            <a:pPr marL="400050" lvl="1" indent="271463">
              <a:buFont typeface="Wingdings" pitchFamily="2" charset="2"/>
              <a:buChar char="Ø"/>
            </a:pPr>
            <a:r>
              <a:rPr lang="en-US" sz="1400" dirty="0" err="1" smtClean="0">
                <a:latin typeface="Times New Roman" pitchFamily="18" charset="0"/>
                <a:ea typeface="ＭＳ Ｐゴシック" charset="-128"/>
              </a:rPr>
              <a:t>М</a:t>
            </a:r>
            <a:r>
              <a:rPr lang="ru-RU" sz="1400" dirty="0" err="1" smtClean="0">
                <a:latin typeface="Times New Roman" pitchFamily="18" charset="0"/>
                <a:ea typeface="ＭＳ Ｐゴシック" charset="-128"/>
              </a:rPr>
              <a:t>есто</a:t>
            </a:r>
            <a:r>
              <a:rPr lang="ru-RU" sz="1400" dirty="0" smtClean="0">
                <a:latin typeface="Times New Roman" pitchFamily="18" charset="0"/>
                <a:ea typeface="ＭＳ Ｐゴシック" charset="-128"/>
              </a:rPr>
              <a:t> жительства представителей крупного капитала</a:t>
            </a:r>
          </a:p>
          <a:p>
            <a:pPr marL="0" indent="271463" eaLnBrk="1" hangingPunct="1">
              <a:buFont typeface="Wingdings" pitchFamily="2" charset="2"/>
              <a:buChar char="Ø"/>
            </a:pPr>
            <a:endParaRPr lang="ru-RU" sz="1400" b="1" dirty="0" smtClean="0">
              <a:latin typeface="Verdana" pitchFamily="34" charset="0"/>
              <a:ea typeface="ＭＳ Ｐゴシック" charset="-128"/>
            </a:endParaRPr>
          </a:p>
          <a:p>
            <a:pPr marL="0" indent="271463" eaLnBrk="1" hangingPunct="1">
              <a:buFont typeface="Wingdings" pitchFamily="2" charset="2"/>
              <a:buChar char="Ø"/>
            </a:pPr>
            <a:r>
              <a:rPr lang="ru-RU" sz="1400" b="1" dirty="0" smtClean="0">
                <a:latin typeface="Verdana" pitchFamily="34" charset="0"/>
                <a:ea typeface="ＭＳ Ｐゴシック" charset="-128"/>
              </a:rPr>
              <a:t>Существенная часть операций, фиксируемых по финансовому счету отражает «раунд-</a:t>
            </a:r>
            <a:r>
              <a:rPr lang="ru-RU" sz="1400" b="1" dirty="0" err="1" smtClean="0">
                <a:latin typeface="Verdana" pitchFamily="34" charset="0"/>
                <a:ea typeface="ＭＳ Ｐゴシック" charset="-128"/>
              </a:rPr>
              <a:t>триппинг</a:t>
            </a:r>
            <a:r>
              <a:rPr lang="ru-RU" sz="1400" b="1" dirty="0" smtClean="0">
                <a:latin typeface="Verdana" pitchFamily="34" charset="0"/>
                <a:ea typeface="ＭＳ Ｐゴシック" charset="-128"/>
              </a:rPr>
              <a:t>» </a:t>
            </a:r>
            <a:r>
              <a:rPr lang="ru-RU" sz="1600" dirty="0" smtClean="0">
                <a:latin typeface="Times New Roman" pitchFamily="18" charset="0"/>
                <a:ea typeface="ＭＳ Ｐゴシック" charset="-128"/>
              </a:rPr>
              <a:t>- </a:t>
            </a:r>
            <a:r>
              <a:rPr lang="ru-RU" sz="1400" dirty="0" smtClean="0">
                <a:latin typeface="Times New Roman" pitchFamily="18" charset="0"/>
                <a:ea typeface="ＭＳ Ｐゴシック" charset="-128"/>
              </a:rPr>
              <a:t>вывод и последующую репатриацию в страну ранее вывезенных капиталов от имени компаний-нерезидентов. не движением иностранных капиталов</a:t>
            </a:r>
          </a:p>
          <a:p>
            <a:pPr marL="0" indent="271463" eaLnBrk="1" hangingPunct="1">
              <a:buFont typeface="Wingdings" pitchFamily="2" charset="2"/>
              <a:buChar char="Ø"/>
            </a:pPr>
            <a:endParaRPr lang="ru-RU" sz="1400" b="1" dirty="0" smtClean="0">
              <a:latin typeface="Verdana" pitchFamily="34" charset="0"/>
              <a:ea typeface="ＭＳ Ｐゴシック" charset="-128"/>
            </a:endParaRPr>
          </a:p>
          <a:p>
            <a:pPr marL="0" indent="271463" eaLnBrk="1" hangingPunct="1">
              <a:buFont typeface="Wingdings" pitchFamily="2" charset="2"/>
              <a:buChar char="Ø"/>
            </a:pPr>
            <a:r>
              <a:rPr lang="ru-RU" sz="1400" b="1" dirty="0" smtClean="0">
                <a:latin typeface="Verdana" pitchFamily="34" charset="0"/>
                <a:ea typeface="ＭＳ Ｐゴシック" charset="-128"/>
              </a:rPr>
              <a:t>В мотивах экспорта и импорта капитала проявляются преимущественно внеэкономические факторы</a:t>
            </a:r>
            <a:r>
              <a:rPr lang="ru-RU" sz="1800" b="1" dirty="0" smtClean="0">
                <a:latin typeface="Verdana" pitchFamily="34" charset="0"/>
                <a:ea typeface="ＭＳ Ｐゴシック" charset="-128"/>
              </a:rPr>
              <a:t>, </a:t>
            </a:r>
            <a:r>
              <a:rPr lang="ru-RU" sz="1400" b="1" dirty="0" smtClean="0">
                <a:latin typeface="Verdana" pitchFamily="34" charset="0"/>
                <a:ea typeface="ＭＳ Ｐゴシック" charset="-128"/>
              </a:rPr>
              <a:t>обуславливающие </a:t>
            </a:r>
            <a:r>
              <a:rPr lang="ru-RU" sz="1400" dirty="0" smtClean="0">
                <a:latin typeface="Times New Roman" pitchFamily="18" charset="0"/>
                <a:ea typeface="ＭＳ Ｐゴシック" charset="-128"/>
              </a:rPr>
              <a:t>низкую эластичность капитальных потоков к процентной ставке и мерам денежно-кредитной политики.</a:t>
            </a:r>
          </a:p>
          <a:p>
            <a:pPr marL="0" indent="271463" eaLnBrk="1" hangingPunct="1">
              <a:buFont typeface="Wingdings" pitchFamily="2" charset="2"/>
              <a:buChar char="Ø"/>
            </a:pPr>
            <a:endParaRPr lang="ru-RU" sz="1400" b="1" dirty="0" smtClean="0">
              <a:latin typeface="Verdana" pitchFamily="34" charset="0"/>
              <a:ea typeface="ＭＳ Ｐゴシック" charset="-128"/>
            </a:endParaRPr>
          </a:p>
          <a:p>
            <a:pPr marL="0" indent="271463" eaLnBrk="1" hangingPunct="1">
              <a:buFont typeface="Wingdings" pitchFamily="2" charset="2"/>
              <a:buChar char="Ø"/>
            </a:pPr>
            <a:r>
              <a:rPr lang="ru-RU" sz="1400" b="1" dirty="0" smtClean="0">
                <a:latin typeface="Verdana" pitchFamily="34" charset="0"/>
                <a:ea typeface="ＭＳ Ｐゴシック" charset="-128"/>
              </a:rPr>
              <a:t>Структура финансового счета отражает крайне противоречивое место России в системе международного разделения труда</a:t>
            </a:r>
          </a:p>
          <a:p>
            <a:pPr marL="400050" lvl="1" indent="271463">
              <a:buFont typeface="Wingdings" pitchFamily="2" charset="2"/>
              <a:buChar char="Ø"/>
            </a:pPr>
            <a:r>
              <a:rPr lang="ru-RU" sz="1200" dirty="0" smtClean="0">
                <a:latin typeface="Times New Roman" pitchFamily="18" charset="0"/>
                <a:ea typeface="ＭＳ Ｐゴシック" charset="-128"/>
              </a:rPr>
              <a:t>С одной стороны экономика страны </a:t>
            </a:r>
            <a:r>
              <a:rPr lang="ru-RU" sz="1200" dirty="0" err="1" smtClean="0">
                <a:latin typeface="Times New Roman" pitchFamily="18" charset="0"/>
                <a:ea typeface="ＭＳ Ｐゴシック" charset="-128"/>
              </a:rPr>
              <a:t>недокапитализирована</a:t>
            </a:r>
            <a:endParaRPr lang="ru-RU" sz="1200" dirty="0" smtClean="0">
              <a:latin typeface="Times New Roman" pitchFamily="18" charset="0"/>
              <a:ea typeface="ＭＳ Ｐゴシック" charset="-128"/>
            </a:endParaRPr>
          </a:p>
          <a:p>
            <a:pPr marL="400050" lvl="1" indent="271463">
              <a:buFont typeface="Wingdings" pitchFamily="2" charset="2"/>
              <a:buChar char="Ø"/>
            </a:pPr>
            <a:r>
              <a:rPr lang="ru-RU" sz="1200" dirty="0" smtClean="0">
                <a:latin typeface="Times New Roman" pitchFamily="18" charset="0"/>
                <a:ea typeface="ＭＳ Ｐゴシック" charset="-128"/>
              </a:rPr>
              <a:t> с другой стороны Россия экспортирует капитал за рубеж</a:t>
            </a:r>
          </a:p>
          <a:p>
            <a:pPr marL="0" indent="271463" eaLnBrk="1" hangingPunct="1">
              <a:buFont typeface="Wingdings" pitchFamily="2" charset="2"/>
              <a:buChar char="Ø"/>
            </a:pPr>
            <a:endParaRPr lang="ru-RU" sz="1800" b="1" dirty="0" smtClean="0">
              <a:latin typeface="Verdana" pitchFamily="34" charset="0"/>
              <a:ea typeface="ＭＳ Ｐゴシック" charset="-128"/>
            </a:endParaRPr>
          </a:p>
          <a:p>
            <a:pPr marL="0" indent="271463" eaLnBrk="1" hangingPunct="1">
              <a:buFont typeface="Wingdings" pitchFamily="2" charset="2"/>
              <a:buChar char="Ø"/>
            </a:pPr>
            <a:r>
              <a:rPr lang="ru-RU" sz="1400" b="1" dirty="0" smtClean="0">
                <a:latin typeface="Verdana" pitchFamily="34" charset="0"/>
                <a:ea typeface="ＭＳ Ｐゴシック" charset="-128"/>
              </a:rPr>
              <a:t>Основная причина противоречий  финансового счета:</a:t>
            </a:r>
          </a:p>
          <a:p>
            <a:pPr marL="400050" lvl="1" indent="271463">
              <a:buFont typeface="Wingdings" pitchFamily="2" charset="2"/>
              <a:buChar char="Ø"/>
            </a:pPr>
            <a:r>
              <a:rPr lang="ru-RU" sz="1200" dirty="0" smtClean="0">
                <a:latin typeface="Times New Roman" pitchFamily="18" charset="0"/>
                <a:ea typeface="ＭＳ Ｐゴシック" charset="-128"/>
              </a:rPr>
              <a:t>Основная часть национальных сбережений аккумулируется в </a:t>
            </a:r>
            <a:r>
              <a:rPr lang="ru-RU" sz="1200" dirty="0" err="1" smtClean="0">
                <a:latin typeface="Times New Roman" pitchFamily="18" charset="0"/>
                <a:ea typeface="ＭＳ Ｐゴシック" charset="-128"/>
              </a:rPr>
              <a:t>экспортоориентированном</a:t>
            </a:r>
            <a:r>
              <a:rPr lang="ru-RU" sz="1200" dirty="0" smtClean="0">
                <a:latin typeface="Times New Roman" pitchFamily="18" charset="0"/>
                <a:ea typeface="ＭＳ Ｐゴシック" charset="-128"/>
              </a:rPr>
              <a:t> секторе экономики</a:t>
            </a:r>
          </a:p>
          <a:p>
            <a:pPr marL="400050" lvl="1" indent="271463">
              <a:buFont typeface="Wingdings" pitchFamily="2" charset="2"/>
              <a:buChar char="Ø"/>
            </a:pPr>
            <a:r>
              <a:rPr lang="ru-RU" sz="1200" dirty="0" smtClean="0">
                <a:latin typeface="Times New Roman" pitchFamily="18" charset="0"/>
                <a:ea typeface="ＭＳ Ｐゴシック" charset="-128"/>
              </a:rPr>
              <a:t>Дефицит сбережений </a:t>
            </a:r>
            <a:r>
              <a:rPr lang="ru-RU" sz="1200" dirty="0" err="1" smtClean="0">
                <a:latin typeface="Times New Roman" pitchFamily="18" charset="0"/>
                <a:ea typeface="ＭＳ Ｐゴシック" charset="-128"/>
              </a:rPr>
              <a:t>внутриориентированный</a:t>
            </a:r>
            <a:r>
              <a:rPr lang="ru-RU" sz="1200" dirty="0" smtClean="0">
                <a:latin typeface="Times New Roman" pitchFamily="18" charset="0"/>
                <a:ea typeface="ＭＳ Ｐゴシック" charset="-128"/>
              </a:rPr>
              <a:t> сектора вынуждены покрывает за счет заимствований за рубежом</a:t>
            </a:r>
          </a:p>
          <a:p>
            <a:pPr marL="400050" lvl="1" indent="271463">
              <a:buFont typeface="Wingdings" pitchFamily="2" charset="2"/>
              <a:buChar char="Ø"/>
            </a:pPr>
            <a:r>
              <a:rPr lang="ru-RU" sz="1200" dirty="0" smtClean="0">
                <a:latin typeface="Times New Roman" pitchFamily="18" charset="0"/>
                <a:ea typeface="ＭＳ Ｐゴシック" charset="-128"/>
              </a:rPr>
              <a:t>В итоге, Россия сталкивается с хроническим </a:t>
            </a:r>
            <a:r>
              <a:rPr lang="ru-RU" sz="1200" b="1" dirty="0" smtClean="0">
                <a:latin typeface="Verdana" pitchFamily="34" charset="0"/>
                <a:ea typeface="ＭＳ Ｐゴシック" charset="-128"/>
              </a:rPr>
              <a:t>увеличением внешнего долга</a:t>
            </a:r>
            <a:endParaRPr lang="ru-RU" sz="1200" dirty="0" smtClean="0">
              <a:latin typeface="Times New Roman" pitchFamily="18" charset="0"/>
              <a:ea typeface="ＭＳ Ｐゴシック" charset="-128"/>
            </a:endParaRPr>
          </a:p>
          <a:p>
            <a:pPr marL="0" indent="271463" eaLnBrk="1" hangingPunct="1">
              <a:buFont typeface="Wingdings" pitchFamily="2" charset="2"/>
              <a:buChar char="Ø"/>
            </a:pPr>
            <a:endParaRPr lang="ru-RU" sz="1400" dirty="0" smtClean="0">
              <a:latin typeface="Times New Roman" pitchFamily="18" charset="0"/>
              <a:ea typeface="ＭＳ Ｐゴシック" charset="-128"/>
            </a:endParaRPr>
          </a:p>
          <a:p>
            <a:pPr marL="0" indent="271463">
              <a:buFont typeface="Wingdings" pitchFamily="2" charset="2"/>
              <a:buChar char="Ø"/>
            </a:pPr>
            <a:r>
              <a:rPr lang="ru-RU" sz="1400" b="1" dirty="0" smtClean="0">
                <a:latin typeface="Times New Roman" pitchFamily="18" charset="0"/>
                <a:ea typeface="ＭＳ Ｐゴシック" charset="-128"/>
              </a:rPr>
              <a:t>Вывод: Основной задачей валютной политики является не привлечение </a:t>
            </a:r>
            <a:r>
              <a:rPr lang="ru-RU" sz="1400" b="1" dirty="0">
                <a:latin typeface="Times New Roman" pitchFamily="18" charset="0"/>
                <a:ea typeface="ＭＳ Ｐゴシック" charset="-128"/>
              </a:rPr>
              <a:t>новых иностранных </a:t>
            </a:r>
            <a:r>
              <a:rPr lang="ru-RU" sz="1400" b="1" dirty="0" smtClean="0">
                <a:latin typeface="Times New Roman" pitchFamily="18" charset="0"/>
                <a:ea typeface="ＭＳ Ｐゴシック" charset="-128"/>
              </a:rPr>
              <a:t>инвестиций, а </a:t>
            </a:r>
            <a:r>
              <a:rPr lang="ru-RU" sz="1400" b="1" dirty="0">
                <a:latin typeface="Times New Roman" pitchFamily="18" charset="0"/>
                <a:ea typeface="ＭＳ Ｐゴシック" charset="-128"/>
              </a:rPr>
              <a:t>повышение эффективности использования собственных валютных ресурсов за счет их перераспределения между участниками </a:t>
            </a:r>
            <a:r>
              <a:rPr lang="ru-RU" sz="1400" b="1" dirty="0" smtClean="0">
                <a:latin typeface="Times New Roman" pitchFamily="18" charset="0"/>
                <a:ea typeface="ＭＳ Ｐゴシック" charset="-128"/>
              </a:rPr>
              <a:t>как внутреннего рынка, так и валютно-финансового пространства </a:t>
            </a:r>
            <a:r>
              <a:rPr lang="ru-RU" sz="1400" b="1" dirty="0" err="1" smtClean="0">
                <a:latin typeface="Times New Roman" pitchFamily="18" charset="0"/>
                <a:ea typeface="ＭＳ Ｐゴシック" charset="-128"/>
              </a:rPr>
              <a:t>ЕврАзЭс</a:t>
            </a:r>
            <a:r>
              <a:rPr lang="ru-RU" sz="1600" b="1" dirty="0" smtClean="0"/>
              <a:t>.</a:t>
            </a:r>
            <a:endParaRPr lang="ru-RU" sz="1600" b="1" dirty="0">
              <a:latin typeface="Times New Roman"/>
              <a:ea typeface="Times New Roman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Title 1"/>
          <p:cNvSpPr>
            <a:spLocks noGrp="1"/>
          </p:cNvSpPr>
          <p:nvPr>
            <p:ph type="title"/>
          </p:nvPr>
        </p:nvSpPr>
        <p:spPr>
          <a:xfrm>
            <a:off x="395288" y="0"/>
            <a:ext cx="8229600" cy="346075"/>
          </a:xfrm>
        </p:spPr>
        <p:txBody>
          <a:bodyPr>
            <a:normAutofit fontScale="90000"/>
          </a:bodyPr>
          <a:lstStyle/>
          <a:p>
            <a:r>
              <a:rPr lang="ru-RU" sz="1800" dirty="0" smtClean="0">
                <a:ea typeface="ＭＳ Ｐゴシック" charset="-128"/>
              </a:rPr>
              <a:t>Феноменом последних лет является расширение вывоза частного капитала</a:t>
            </a:r>
            <a:endParaRPr lang="en-US" sz="1800" dirty="0" smtClean="0">
              <a:ea typeface="ＭＳ Ｐゴシック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476250"/>
            <a:ext cx="8229600" cy="6193110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buFont typeface="Wingdings" charset="2"/>
              <a:buChar char="Ø"/>
            </a:pPr>
            <a:r>
              <a:rPr lang="ru-RU" sz="1600" dirty="0" smtClean="0">
                <a:ea typeface="ＭＳ Ｐゴシック" charset="-128"/>
              </a:rPr>
              <a:t>Обусловлено </a:t>
            </a:r>
            <a:r>
              <a:rPr lang="ru-RU" sz="1600" i="1" dirty="0" smtClean="0">
                <a:ea typeface="ＭＳ Ｐゴシック" charset="-128"/>
              </a:rPr>
              <a:t>внутренними (экономическими и внеэкономическими) </a:t>
            </a:r>
            <a:r>
              <a:rPr lang="ru-RU" sz="1600" dirty="0" smtClean="0">
                <a:ea typeface="ＭＳ Ｐゴシック" charset="-128"/>
              </a:rPr>
              <a:t>и </a:t>
            </a:r>
            <a:r>
              <a:rPr lang="ru-RU" sz="1600" i="1" dirty="0" smtClean="0">
                <a:ea typeface="ＭＳ Ｐゴシック" charset="-128"/>
              </a:rPr>
              <a:t>внешними</a:t>
            </a:r>
            <a:r>
              <a:rPr lang="ru-RU" sz="1600" dirty="0" smtClean="0">
                <a:ea typeface="ＭＳ Ｐゴシック" charset="-128"/>
              </a:rPr>
              <a:t> факторами</a:t>
            </a:r>
            <a:endParaRPr lang="en-US" sz="1600" dirty="0" smtClean="0">
              <a:ea typeface="ＭＳ Ｐゴシック" charset="-128"/>
            </a:endParaRPr>
          </a:p>
          <a:p>
            <a:pPr>
              <a:spcBef>
                <a:spcPts val="0"/>
              </a:spcBef>
              <a:buFont typeface="Wingdings" charset="2"/>
              <a:buChar char="Ø"/>
            </a:pPr>
            <a:r>
              <a:rPr lang="ru-RU" sz="1800" dirty="0" smtClean="0">
                <a:ea typeface="ＭＳ Ｐゴシック" charset="-128"/>
              </a:rPr>
              <a:t>К</a:t>
            </a:r>
            <a:r>
              <a:rPr lang="ru-RU" sz="1800" i="1" dirty="0" smtClean="0">
                <a:ea typeface="ＭＳ Ｐゴシック" charset="-128"/>
              </a:rPr>
              <a:t> внутренним экономическим </a:t>
            </a:r>
            <a:r>
              <a:rPr lang="ru-RU" sz="1800" dirty="0" smtClean="0">
                <a:ea typeface="ＭＳ Ｐゴシック" charset="-128"/>
              </a:rPr>
              <a:t>факторам</a:t>
            </a:r>
            <a:r>
              <a:rPr lang="ru-RU" sz="1800" i="1" dirty="0" smtClean="0">
                <a:ea typeface="ＭＳ Ｐゴシック" charset="-128"/>
              </a:rPr>
              <a:t> </a:t>
            </a:r>
            <a:r>
              <a:rPr lang="ru-RU" sz="1800" dirty="0" smtClean="0">
                <a:ea typeface="ＭＳ Ｐゴシック" charset="-128"/>
              </a:rPr>
              <a:t>относятся: </a:t>
            </a:r>
            <a:endParaRPr lang="en-US" sz="1800" dirty="0" smtClean="0">
              <a:ea typeface="ＭＳ Ｐゴシック" charset="-128"/>
            </a:endParaRPr>
          </a:p>
          <a:p>
            <a:pPr lvl="1">
              <a:spcBef>
                <a:spcPts val="0"/>
              </a:spcBef>
            </a:pPr>
            <a:r>
              <a:rPr lang="ru-RU" sz="1400" dirty="0" smtClean="0">
                <a:ea typeface="ＭＳ Ｐゴシック" charset="-128"/>
              </a:rPr>
              <a:t>сравнительная доходность российских активов по сравнению с активами международного рынка</a:t>
            </a:r>
            <a:endParaRPr lang="en-US" sz="1400" dirty="0" smtClean="0">
              <a:ea typeface="ＭＳ Ｐゴシック" charset="-128"/>
            </a:endParaRPr>
          </a:p>
          <a:p>
            <a:pPr lvl="1">
              <a:spcBef>
                <a:spcPts val="0"/>
              </a:spcBef>
            </a:pPr>
            <a:r>
              <a:rPr lang="ru-RU" sz="1400" dirty="0" smtClean="0">
                <a:ea typeface="ＭＳ Ｐゴシック" charset="-128"/>
              </a:rPr>
              <a:t>Уровень рисков финансовых инструментов (девальвационные ожидания, вероятность дефолта и др.);</a:t>
            </a:r>
          </a:p>
          <a:p>
            <a:pPr lvl="1">
              <a:spcBef>
                <a:spcPts val="0"/>
              </a:spcBef>
            </a:pPr>
            <a:r>
              <a:rPr lang="ru-RU" sz="1400" dirty="0" smtClean="0">
                <a:ea typeface="ＭＳ Ｐゴシック" charset="-128"/>
              </a:rPr>
              <a:t>Конкурентными преимуществами/недостатками российской воспроизводственной модели</a:t>
            </a:r>
          </a:p>
          <a:p>
            <a:pPr>
              <a:spcBef>
                <a:spcPts val="0"/>
              </a:spcBef>
              <a:buFont typeface="Wingdings" charset="2"/>
              <a:buChar char="Ø"/>
            </a:pPr>
            <a:r>
              <a:rPr lang="ru-RU" sz="2000" dirty="0" smtClean="0">
                <a:ea typeface="ＭＳ Ｐゴシック" charset="-128"/>
              </a:rPr>
              <a:t>В </a:t>
            </a:r>
            <a:r>
              <a:rPr lang="ru-RU" sz="2000" i="1" dirty="0" smtClean="0">
                <a:ea typeface="ＭＳ Ｐゴシック" charset="-128"/>
              </a:rPr>
              <a:t>внутренним внеэкономическим </a:t>
            </a:r>
            <a:r>
              <a:rPr lang="ru-RU" sz="2000" dirty="0" smtClean="0">
                <a:ea typeface="ＭＳ Ｐゴシック" charset="-128"/>
              </a:rPr>
              <a:t>факторам относятся: </a:t>
            </a:r>
          </a:p>
          <a:p>
            <a:pPr lvl="1">
              <a:spcBef>
                <a:spcPts val="0"/>
              </a:spcBef>
            </a:pPr>
            <a:r>
              <a:rPr lang="ru-RU" sz="1400" dirty="0" smtClean="0">
                <a:ea typeface="ＭＳ Ｐゴシック" charset="-128"/>
              </a:rPr>
              <a:t>Уровень политической неопределенности в страны </a:t>
            </a:r>
          </a:p>
          <a:p>
            <a:pPr lvl="1">
              <a:spcBef>
                <a:spcPts val="0"/>
              </a:spcBef>
            </a:pPr>
            <a:r>
              <a:rPr lang="ru-RU" sz="1400" dirty="0" smtClean="0">
                <a:ea typeface="ＭＳ Ｐゴシック" charset="-128"/>
              </a:rPr>
              <a:t>Степень преемственности подходов в отношении прав собственности </a:t>
            </a:r>
            <a:endParaRPr lang="en-US" sz="1400" dirty="0" smtClean="0">
              <a:ea typeface="ＭＳ Ｐゴシック" charset="-128"/>
            </a:endParaRPr>
          </a:p>
          <a:p>
            <a:pPr lvl="1">
              <a:spcBef>
                <a:spcPts val="0"/>
              </a:spcBef>
            </a:pPr>
            <a:r>
              <a:rPr lang="ru-RU" sz="1400" dirty="0" smtClean="0">
                <a:ea typeface="ＭＳ Ｐゴシック" charset="-128"/>
              </a:rPr>
              <a:t>Стадия концентрации и централизации капитала на внутреннем </a:t>
            </a:r>
            <a:endParaRPr lang="en-US" sz="1400" dirty="0" smtClean="0">
              <a:ea typeface="ＭＳ Ｐゴシック" charset="-128"/>
            </a:endParaRPr>
          </a:p>
          <a:p>
            <a:pPr lvl="1">
              <a:spcBef>
                <a:spcPts val="0"/>
              </a:spcBef>
            </a:pPr>
            <a:r>
              <a:rPr lang="ru-RU" sz="1400" dirty="0" smtClean="0">
                <a:ea typeface="ＭＳ Ｐゴシック" charset="-128"/>
              </a:rPr>
              <a:t>Расположение центров принятия инвестиционных решений, кристаллизации прибыли</a:t>
            </a:r>
            <a:endParaRPr lang="en-US" sz="1400" dirty="0" smtClean="0">
              <a:ea typeface="ＭＳ Ｐゴシック" charset="-128"/>
            </a:endParaRPr>
          </a:p>
          <a:p>
            <a:pPr lvl="1">
              <a:spcBef>
                <a:spcPts val="0"/>
              </a:spcBef>
            </a:pPr>
            <a:r>
              <a:rPr lang="ru-RU" sz="1400" dirty="0" smtClean="0">
                <a:ea typeface="ＭＳ Ｐゴシック" charset="-128"/>
              </a:rPr>
              <a:t> «Аппетит к риску» - готовность национальных банков, нефинансовых предприятий, физических лиц нести риски вложений в национальные активы. </a:t>
            </a:r>
          </a:p>
          <a:p>
            <a:pPr>
              <a:spcBef>
                <a:spcPts val="0"/>
              </a:spcBef>
              <a:buFont typeface="Wingdings" charset="2"/>
              <a:buChar char="Ø"/>
            </a:pPr>
            <a:r>
              <a:rPr lang="ru-RU" sz="1600" dirty="0" smtClean="0">
                <a:ea typeface="ＭＳ Ｐゴシック" charset="-128"/>
              </a:rPr>
              <a:t>К </a:t>
            </a:r>
            <a:r>
              <a:rPr lang="ru-RU" sz="1600" i="1" dirty="0" smtClean="0">
                <a:ea typeface="ＭＳ Ｐゴシック" charset="-128"/>
              </a:rPr>
              <a:t>внешним</a:t>
            </a:r>
            <a:r>
              <a:rPr lang="ru-RU" sz="1600" dirty="0" smtClean="0">
                <a:ea typeface="ＭＳ Ｐゴシック" charset="-128"/>
              </a:rPr>
              <a:t> факторам относятся:</a:t>
            </a:r>
          </a:p>
          <a:p>
            <a:pPr lvl="1">
              <a:spcBef>
                <a:spcPts val="0"/>
              </a:spcBef>
            </a:pPr>
            <a:r>
              <a:rPr lang="ru-RU" sz="1400" dirty="0" smtClean="0">
                <a:ea typeface="ＭＳ Ｐゴシック" charset="-128"/>
              </a:rPr>
              <a:t>Тенденции развития мировой экономики, динамика международного долгового кризиса, уровень ликвидности ведущих ТНБ;  </a:t>
            </a:r>
          </a:p>
          <a:p>
            <a:pPr lvl="1">
              <a:spcBef>
                <a:spcPts val="0"/>
              </a:spcBef>
            </a:pPr>
            <a:r>
              <a:rPr lang="ru-RU" sz="1400" dirty="0" smtClean="0">
                <a:ea typeface="ＭＳ Ｐゴシック" charset="-128"/>
              </a:rPr>
              <a:t>Объем лимитов и рисков на проведение операций с активами повышенного риска, в том числе активов формирующихся рынков;  </a:t>
            </a:r>
          </a:p>
          <a:p>
            <a:pPr lvl="1">
              <a:spcBef>
                <a:spcPts val="0"/>
              </a:spcBef>
            </a:pPr>
            <a:r>
              <a:rPr lang="ru-RU" sz="1400" dirty="0" smtClean="0">
                <a:ea typeface="ＭＳ Ｐゴシック" charset="-128"/>
              </a:rPr>
              <a:t>Динамика сравнительной доходности финансовых инструментов различных развивающихся стран.</a:t>
            </a:r>
          </a:p>
          <a:p>
            <a:pPr>
              <a:spcBef>
                <a:spcPts val="0"/>
              </a:spcBef>
              <a:buFont typeface="Wingdings" charset="2"/>
              <a:buChar char="Ø"/>
            </a:pPr>
            <a:r>
              <a:rPr lang="ru-RU" sz="1800" dirty="0" smtClean="0">
                <a:ea typeface="ＭＳ Ｐゴシック" charset="-128"/>
              </a:rPr>
              <a:t>Общий вектор действия данных факторов состоит в активизации вывоза капитала а </a:t>
            </a:r>
            <a:r>
              <a:rPr lang="ru-RU" sz="1800" dirty="0" smtClean="0">
                <a:ea typeface="ＭＳ Ｐゴシック" charset="-128"/>
              </a:rPr>
              <a:t>рубеж</a:t>
            </a:r>
            <a:endParaRPr lang="ru-RU" sz="1800" dirty="0" smtClean="0"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Роль банков в экспорте капитала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832648"/>
          </a:xfrm>
        </p:spPr>
        <p:txBody>
          <a:bodyPr>
            <a:normAutofit fontScale="92500"/>
          </a:bodyPr>
          <a:lstStyle/>
          <a:p>
            <a:pPr>
              <a:buFont typeface="Wingdings" charset="2"/>
              <a:buChar char="Ø"/>
            </a:pPr>
            <a:r>
              <a:rPr lang="ru-RU" sz="1600" dirty="0" smtClean="0"/>
              <a:t>Операции банков во многом отражают тенденции финансового счета, а также предпочтения в отношении инвестирования клиентуры, в том числе, из </a:t>
            </a:r>
            <a:r>
              <a:rPr lang="ru-RU" sz="1600" dirty="0" err="1" smtClean="0"/>
              <a:t>экпортоориентированного</a:t>
            </a:r>
            <a:r>
              <a:rPr lang="ru-RU" sz="1600" dirty="0" smtClean="0"/>
              <a:t> сектора экономики</a:t>
            </a:r>
          </a:p>
          <a:p>
            <a:pPr>
              <a:buFont typeface="Wingdings" charset="2"/>
              <a:buChar char="Ø"/>
            </a:pPr>
            <a:r>
              <a:rPr lang="ru-RU" sz="1600" dirty="0" smtClean="0"/>
              <a:t>В российской экономике банки представляют собой центр кристаллизации международных сбережений хозяйства, так как через их счета проходит основной объем экспортной выручки </a:t>
            </a:r>
            <a:endParaRPr lang="ru-RU" sz="1600" dirty="0" smtClean="0"/>
          </a:p>
          <a:p>
            <a:pPr>
              <a:buFont typeface="Wingdings" charset="2"/>
              <a:buChar char="Ø"/>
            </a:pPr>
            <a:r>
              <a:rPr lang="ru-RU" sz="1600" dirty="0" smtClean="0"/>
              <a:t>Расширение экспорта капитала банками стало следствием роста предпочтений в отношении вывоза капитала  клиентами, в том числе, в </a:t>
            </a:r>
            <a:r>
              <a:rPr lang="ru-RU" sz="1600" dirty="0" smtClean="0"/>
              <a:t>целях диверсификации </a:t>
            </a:r>
            <a:r>
              <a:rPr lang="ru-RU" sz="1600" dirty="0" smtClean="0"/>
              <a:t>внутренних рисков</a:t>
            </a:r>
            <a:endParaRPr lang="ru-RU" sz="1600" dirty="0" smtClean="0"/>
          </a:p>
          <a:p>
            <a:pPr>
              <a:buFont typeface="Wingdings" charset="2"/>
              <a:buChar char="Ø"/>
            </a:pPr>
            <a:r>
              <a:rPr lang="ru-RU" sz="1600" dirty="0" smtClean="0"/>
              <a:t>В </a:t>
            </a:r>
            <a:r>
              <a:rPr lang="ru-RU" sz="1600" dirty="0" smtClean="0"/>
              <a:t>2011 г. увеличение иностранных активов банков составило млрд. долларов США, они существенно расширили свою долю в экспорте </a:t>
            </a:r>
            <a:r>
              <a:rPr lang="ru-RU" sz="1600" dirty="0" smtClean="0"/>
              <a:t>отечественного частного капитала </a:t>
            </a:r>
            <a:r>
              <a:rPr lang="ru-RU" sz="1600" dirty="0" smtClean="0"/>
              <a:t>(около 30</a:t>
            </a:r>
            <a:r>
              <a:rPr lang="en-US" sz="1600" dirty="0" smtClean="0"/>
              <a:t>%)</a:t>
            </a:r>
            <a:endParaRPr lang="ru-RU" sz="1600" dirty="0" smtClean="0"/>
          </a:p>
          <a:p>
            <a:pPr>
              <a:buFont typeface="Wingdings" charset="2"/>
              <a:buChar char="Ø"/>
            </a:pPr>
            <a:r>
              <a:rPr lang="ru-RU" sz="1600" dirty="0" smtClean="0"/>
              <a:t>Наращивание вывоза капитала банками отражает общие тенденции финансового счета, в том числе, активизировавшееся аккумулирование экспортных потоков за рубежом и сокращение объема внутренних инвестиционных проектов</a:t>
            </a:r>
          </a:p>
          <a:p>
            <a:pPr>
              <a:buFont typeface="Wingdings" charset="2"/>
              <a:buChar char="Ø"/>
            </a:pPr>
            <a:r>
              <a:rPr lang="ru-RU" sz="1600" b="1" dirty="0" smtClean="0"/>
              <a:t>Выводы:</a:t>
            </a:r>
          </a:p>
          <a:p>
            <a:pPr lvl="1">
              <a:buFont typeface="Wingdings" charset="2"/>
              <a:buChar char="Ø"/>
            </a:pPr>
            <a:r>
              <a:rPr lang="ru-RU" sz="1500" b="1" dirty="0" smtClean="0"/>
              <a:t>банки предъявляют запрос на иностранные активы в соответствии с операциями клиентов</a:t>
            </a:r>
            <a:r>
              <a:rPr lang="en-US" sz="1500" b="1" dirty="0" smtClean="0"/>
              <a:t>–</a:t>
            </a:r>
            <a:r>
              <a:rPr lang="ru-RU" sz="1500" b="1" dirty="0" smtClean="0"/>
              <a:t> как правило высоколиквидные обращающиеся инструменты, номинированные в иностранной валюте</a:t>
            </a:r>
            <a:endParaRPr lang="ru-RU" sz="1500" b="1" dirty="0" smtClean="0"/>
          </a:p>
          <a:p>
            <a:pPr lvl="3">
              <a:buFont typeface="Wingdings" charset="2"/>
              <a:buChar char="Ø"/>
            </a:pPr>
            <a:endParaRPr lang="ru-RU" sz="1500" b="1" dirty="0" smtClean="0"/>
          </a:p>
          <a:p>
            <a:pPr lvl="1">
              <a:buFont typeface="Wingdings" charset="2"/>
              <a:buChar char="Ø"/>
            </a:pPr>
            <a:r>
              <a:rPr lang="ru-RU" sz="1500" b="1" dirty="0" smtClean="0"/>
              <a:t>Расширение использование в качестве активов российских банков инструментов, размещенных </a:t>
            </a:r>
            <a:r>
              <a:rPr lang="ru-RU" sz="1500" b="1" dirty="0" smtClean="0"/>
              <a:t>в странах </a:t>
            </a:r>
            <a:r>
              <a:rPr lang="ru-RU" sz="1500" b="1" dirty="0" err="1" smtClean="0"/>
              <a:t>ЕврАзЭс</a:t>
            </a:r>
            <a:r>
              <a:rPr lang="ru-RU" sz="1500" b="1" dirty="0" smtClean="0"/>
              <a:t>, способствовало бы повышению эффективности интеграции в трансграничные потоки капитала и позволило бы диверсифицировать риски</a:t>
            </a:r>
            <a:r>
              <a:rPr lang="ru-RU" sz="1500" b="1" dirty="0" smtClean="0"/>
              <a:t>, связанные с повышенной волатильностью курсов и инструментов на основных рынках </a:t>
            </a:r>
            <a:r>
              <a:rPr lang="en-US" sz="1500" b="1" dirty="0" smtClean="0"/>
              <a:t>–</a:t>
            </a:r>
            <a:r>
              <a:rPr lang="ru-RU" sz="1500" b="1" dirty="0" smtClean="0"/>
              <a:t> Европы и </a:t>
            </a:r>
            <a:r>
              <a:rPr lang="ru-RU" sz="1500" b="1" dirty="0" smtClean="0"/>
              <a:t>США</a:t>
            </a:r>
            <a:endParaRPr lang="ru-RU" sz="1500" b="1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8558274"/>
              </p:ext>
            </p:extLst>
          </p:nvPr>
        </p:nvGraphicFramePr>
        <p:xfrm>
          <a:off x="0" y="764704"/>
          <a:ext cx="9144000" cy="6093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" y="116632"/>
            <a:ext cx="8820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Среди направлений экспорта российского банковского капитала преобладают развитые страны, однако велика и доля стран СНГ, где соотношение активов к обязательствам одно из самых </a:t>
            </a:r>
            <a:r>
              <a:rPr lang="ru-RU" sz="1400" dirty="0" smtClean="0"/>
              <a:t>высоких</a:t>
            </a:r>
            <a:r>
              <a:rPr lang="en-US" sz="1400" dirty="0" smtClean="0"/>
              <a:t>……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4274360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27044"/>
              </p:ext>
            </p:extLst>
          </p:nvPr>
        </p:nvGraphicFramePr>
        <p:xfrm>
          <a:off x="0" y="188640"/>
          <a:ext cx="9144000" cy="6669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57093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Предпосылки расширения использования ресурсов РФ в операциях стран </a:t>
            </a:r>
            <a:r>
              <a:rPr lang="ru-RU" sz="2800" dirty="0" err="1" smtClean="0"/>
              <a:t>ЕврАзЭс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ru-RU" sz="2000" dirty="0" smtClean="0">
                <a:latin typeface="Times New Roman"/>
                <a:ea typeface="Times New Roman"/>
              </a:rPr>
              <a:t>Практически все наши партнеры по </a:t>
            </a:r>
            <a:r>
              <a:rPr lang="ru-RU" sz="2000" dirty="0" err="1" smtClean="0">
                <a:latin typeface="Times New Roman"/>
                <a:ea typeface="Times New Roman"/>
              </a:rPr>
              <a:t>ЕврАзЭс</a:t>
            </a:r>
            <a:r>
              <a:rPr lang="ru-RU" sz="2000" dirty="0" smtClean="0">
                <a:latin typeface="Times New Roman"/>
                <a:ea typeface="Times New Roman"/>
              </a:rPr>
              <a:t> (за исключением Казахстана) имеют хроническое отрицательное сальдо текущего счета и следовательно нуждаются в его покрытии</a:t>
            </a:r>
          </a:p>
          <a:p>
            <a:pPr>
              <a:buFont typeface="Wingdings" charset="2"/>
              <a:buChar char="Ø"/>
            </a:pPr>
            <a:r>
              <a:rPr lang="ru-RU" sz="2000" dirty="0" smtClean="0">
                <a:latin typeface="Times New Roman"/>
                <a:ea typeface="Times New Roman"/>
              </a:rPr>
              <a:t>Россия является практически единственным потенциальным донором в регионе, обладающим </a:t>
            </a:r>
            <a:r>
              <a:rPr lang="ru-RU" sz="2000" dirty="0" smtClean="0">
                <a:latin typeface="Times New Roman"/>
                <a:ea typeface="Times New Roman"/>
              </a:rPr>
              <a:t>стабильным профицитом </a:t>
            </a:r>
            <a:r>
              <a:rPr lang="ru-RU" sz="2000" dirty="0" smtClean="0">
                <a:latin typeface="Times New Roman"/>
                <a:ea typeface="Times New Roman"/>
              </a:rPr>
              <a:t>текущего счета</a:t>
            </a:r>
          </a:p>
          <a:p>
            <a:pPr>
              <a:buFont typeface="Wingdings" charset="2"/>
              <a:buChar char="Ø"/>
            </a:pPr>
            <a:r>
              <a:rPr lang="ru-RU" sz="2000" dirty="0" smtClean="0">
                <a:latin typeface="Times New Roman"/>
                <a:ea typeface="Times New Roman"/>
              </a:rPr>
              <a:t>Устойчивое </a:t>
            </a:r>
            <a:r>
              <a:rPr lang="ru-RU" sz="2000" dirty="0">
                <a:latin typeface="Times New Roman"/>
                <a:ea typeface="Times New Roman"/>
              </a:rPr>
              <a:t>предложение ссудного капитала российскими банками, испытывающих проблемы с размещении свободных ресурсов</a:t>
            </a:r>
          </a:p>
          <a:p>
            <a:pPr>
              <a:buFont typeface="Wingdings" charset="2"/>
              <a:buChar char="Ø"/>
            </a:pPr>
            <a:r>
              <a:rPr lang="ru-RU" sz="2000" dirty="0">
                <a:latin typeface="Times New Roman"/>
                <a:ea typeface="Times New Roman"/>
              </a:rPr>
              <a:t>Использование отечественных ресурсов базируется на широком круге торговых операций, осуществляемых между странами </a:t>
            </a:r>
            <a:r>
              <a:rPr lang="ru-RU" sz="2000" dirty="0" err="1">
                <a:latin typeface="Times New Roman"/>
                <a:ea typeface="Times New Roman"/>
              </a:rPr>
              <a:t>ЕврАзЭс</a:t>
            </a:r>
            <a:endParaRPr lang="ru-RU" sz="2000" dirty="0">
              <a:latin typeface="Times New Roman"/>
              <a:ea typeface="Times New Roman"/>
            </a:endParaRPr>
          </a:p>
          <a:p>
            <a:pPr>
              <a:buFont typeface="Wingdings" charset="2"/>
              <a:buChar char="Ø"/>
            </a:pPr>
            <a:r>
              <a:rPr lang="ru-RU" sz="2000" dirty="0">
                <a:latin typeface="Times New Roman"/>
                <a:ea typeface="Times New Roman"/>
              </a:rPr>
              <a:t>На пространстве </a:t>
            </a:r>
            <a:r>
              <a:rPr lang="ru-RU" sz="2000" dirty="0" err="1">
                <a:latin typeface="Times New Roman"/>
                <a:ea typeface="Times New Roman"/>
              </a:rPr>
              <a:t>ЕврАзЭс</a:t>
            </a:r>
            <a:r>
              <a:rPr lang="ru-RU" sz="2000" dirty="0">
                <a:latin typeface="Times New Roman"/>
                <a:ea typeface="Times New Roman"/>
              </a:rPr>
              <a:t> поддерживаются единые унифицированные судебные процедуры разрешения экономических </a:t>
            </a:r>
            <a:r>
              <a:rPr lang="ru-RU" sz="2000" dirty="0" smtClean="0">
                <a:latin typeface="Times New Roman"/>
                <a:ea typeface="Times New Roman"/>
              </a:rPr>
              <a:t>споров</a:t>
            </a:r>
            <a:endParaRPr lang="ru-RU" sz="2000" dirty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ru-RU" sz="2000" dirty="0" smtClean="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028038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ru-RU" sz="2400" dirty="0" smtClean="0"/>
              <a:t>Динамика показателей текущего счета некоторых стран </a:t>
            </a:r>
            <a:r>
              <a:rPr lang="ru-RU" sz="2400" dirty="0" err="1" smtClean="0"/>
              <a:t>ЕврАзЭс</a:t>
            </a:r>
            <a:endParaRPr lang="ru-RU" sz="2400" dirty="0"/>
          </a:p>
        </p:txBody>
      </p:sp>
      <p:graphicFrame>
        <p:nvGraphicFramePr>
          <p:cNvPr id="4" name="Диаграмм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1198397"/>
              </p:ext>
            </p:extLst>
          </p:nvPr>
        </p:nvGraphicFramePr>
        <p:xfrm>
          <a:off x="0" y="980728"/>
          <a:ext cx="9144000" cy="5877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541</TotalTime>
  <Words>1729</Words>
  <Application>Microsoft Macintosh PowerPoint</Application>
  <PresentationFormat>On-screen Show (4:3)</PresentationFormat>
  <Paragraphs>263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Тема Office</vt:lpstr>
      <vt:lpstr>PowerPoint Presentation</vt:lpstr>
      <vt:lpstr>Роль и место России в системе международного движения капитала</vt:lpstr>
      <vt:lpstr>Основные противоречия финансового счета</vt:lpstr>
      <vt:lpstr>Феноменом последних лет является расширение вывоза частного капитала</vt:lpstr>
      <vt:lpstr>Роль банков в экспорте капитала</vt:lpstr>
      <vt:lpstr>PowerPoint Presentation</vt:lpstr>
      <vt:lpstr>PowerPoint Presentation</vt:lpstr>
      <vt:lpstr>Предпосылки расширения использования ресурсов РФ в операциях стран ЕврАзЭс</vt:lpstr>
      <vt:lpstr>Динамика показателей текущего счета некоторых стран ЕврАзЭс</vt:lpstr>
      <vt:lpstr>Перспективы и проблемы расширения использования капитала РФ в операциях с контрагентами из ЕврАзЭс</vt:lpstr>
      <vt:lpstr>Основные проблемы использования капитала РФ на пространстве ЕврАзЭс</vt:lpstr>
      <vt:lpstr>Сравнительная динамика ставок формирующихся рынков</vt:lpstr>
      <vt:lpstr>Ресурсная база межбанковского сотрудничества России и Беларуси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Дальнейшие шаги по углублению межбанковского сотрудничества России и ЕврАзЭс</vt:lpstr>
    </vt:vector>
  </TitlesOfParts>
  <Company>CBRF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NavoyAV</dc:creator>
  <cp:lastModifiedBy>антон навой</cp:lastModifiedBy>
  <cp:revision>56</cp:revision>
  <dcterms:created xsi:type="dcterms:W3CDTF">2012-09-26T12:42:40Z</dcterms:created>
  <dcterms:modified xsi:type="dcterms:W3CDTF">2012-09-28T03:47:06Z</dcterms:modified>
</cp:coreProperties>
</file>