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89" r:id="rId6"/>
    <p:sldId id="291" r:id="rId7"/>
    <p:sldId id="292" r:id="rId8"/>
    <p:sldId id="294" r:id="rId9"/>
    <p:sldId id="295" r:id="rId10"/>
    <p:sldId id="258" r:id="rId11"/>
    <p:sldId id="284" r:id="rId12"/>
    <p:sldId id="280" r:id="rId13"/>
    <p:sldId id="287" r:id="rId14"/>
    <p:sldId id="273" r:id="rId15"/>
  </p:sldIdLst>
  <p:sldSz cx="9144000" cy="6858000" type="screen4x3"/>
  <p:notesSz cx="6858000" cy="96504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33"/>
    <a:srgbClr val="F9D1A5"/>
    <a:srgbClr val="FCC4A2"/>
    <a:srgbClr val="F3BAAB"/>
    <a:srgbClr val="FAA6A4"/>
    <a:srgbClr val="F4AAAF"/>
    <a:srgbClr val="A4FAAE"/>
    <a:srgbClr val="00FFFF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60" autoAdjust="0"/>
  </p:normalViewPr>
  <p:slideViewPr>
    <p:cSldViewPr>
      <p:cViewPr>
        <p:scale>
          <a:sx n="91" d="100"/>
          <a:sy n="91" d="100"/>
        </p:scale>
        <p:origin x="-56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82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991" y="0"/>
            <a:ext cx="2972392" cy="482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E99C4-AAD0-4E56-AED3-8479AFA42207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723900"/>
            <a:ext cx="482600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316" y="4583830"/>
            <a:ext cx="5487370" cy="4343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66107"/>
            <a:ext cx="2972393" cy="4827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991" y="9166107"/>
            <a:ext cx="2972392" cy="4827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F192B-5FEB-474A-9C68-91F39F3F6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F192B-5FEB-474A-9C68-91F39F3F69D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F192B-5FEB-474A-9C68-91F39F3F69D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F192B-5FEB-474A-9C68-91F39F3F69D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F192B-5FEB-474A-9C68-91F39F3F69D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Узел специальных служб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узел местной телефонной сети, обеспечивающий автоматическое установление соединений от оконечных станций и узлов к информационно-справочным и экстренным службам.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F192B-5FEB-474A-9C68-91F39F3F69D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15" y="4583519"/>
            <a:ext cx="5028772" cy="4342608"/>
          </a:xfrm>
          <a:noFill/>
          <a:ln/>
        </p:spPr>
        <p:txBody>
          <a:bodyPr/>
          <a:lstStyle/>
          <a:p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F192B-5FEB-474A-9C68-91F39F3F69D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F192B-5FEB-474A-9C68-91F39F3F69D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F192B-5FEB-474A-9C68-91F39F3F69D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F192B-5FEB-474A-9C68-91F39F3F69D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C9C20-7777-4F41-8651-FCF40AF26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C0987-B91B-43B9-88C0-EB5CEA71D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87607-972C-4CE2-B3C9-83B481F14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CD1F2-8691-4758-B7BC-07B76AAE6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5DBD6-06D9-43F5-B2A9-CF596B11D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4D081-2C91-4EAE-8C7E-812E8861C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328DB-D257-4419-8FCD-FB97840E0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22DA2-7505-4205-A63A-216B4FC15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4C2A-8956-4966-9623-7CC50575A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C62A-CCC7-49CB-B069-D3ECBD1F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2F2D6-1259-4E5A-889D-A22D4F808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32538-46A0-498D-9D0A-EAA4EEB53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FA524-C7B0-42A1-9AED-8AE361396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E3F6B185-334A-49C9-8F0B-02EB7DBB9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533400" y="2286000"/>
            <a:ext cx="80772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 dirty="0"/>
          </a:p>
          <a:p>
            <a:pPr algn="ctr">
              <a:spcBef>
                <a:spcPct val="50000"/>
              </a:spcBef>
            </a:pPr>
            <a:r>
              <a:rPr lang="ru-RU" sz="2000" dirty="0"/>
              <a:t>      </a:t>
            </a:r>
            <a:r>
              <a:rPr lang="ru-RU" sz="2800" b="1" dirty="0" smtClean="0"/>
              <a:t>О порядке возмещения </a:t>
            </a:r>
            <a:r>
              <a:rPr lang="ru-RU" sz="2800" b="1" dirty="0"/>
              <a:t>расходов </a:t>
            </a:r>
            <a:r>
              <a:rPr lang="ru-RU" sz="2800" b="1" dirty="0" smtClean="0"/>
              <a:t>операторов связи, понесенных в </a:t>
            </a:r>
            <a:r>
              <a:rPr lang="ru-RU" sz="2800" b="1" dirty="0"/>
              <a:t>связи с обеспечением вызова экстренных оперативных служб. </a:t>
            </a:r>
            <a:endParaRPr lang="ru-RU" sz="2000" b="1" dirty="0"/>
          </a:p>
          <a:p>
            <a:pPr algn="r"/>
            <a:endParaRPr lang="ru-RU" b="1" dirty="0" smtClean="0"/>
          </a:p>
          <a:p>
            <a:pPr algn="r"/>
            <a:r>
              <a:rPr lang="ru-RU" dirty="0" smtClean="0"/>
              <a:t>Заместитель начальника службы – начальник отдела </a:t>
            </a:r>
            <a:endParaRPr lang="ru-RU" dirty="0"/>
          </a:p>
          <a:p>
            <a:pPr algn="r"/>
            <a:r>
              <a:rPr lang="ru-RU" dirty="0" smtClean="0"/>
              <a:t>Центральной станции связи – филиала ОАО «РЖД» </a:t>
            </a:r>
            <a:endParaRPr lang="ru-RU" dirty="0"/>
          </a:p>
          <a:p>
            <a:pPr algn="r"/>
            <a:r>
              <a:rPr lang="ru-RU" dirty="0" smtClean="0"/>
              <a:t>Карасева О.С.</a:t>
            </a:r>
            <a:endParaRPr lang="ru-RU" dirty="0"/>
          </a:p>
          <a:p>
            <a:pPr algn="ctr">
              <a:spcBef>
                <a:spcPct val="50000"/>
              </a:spcBef>
            </a:pPr>
            <a:endParaRPr lang="ru-RU" dirty="0"/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52400"/>
            <a:ext cx="594677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381000" y="1219200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Филиал «Центральная станция связи»</a:t>
            </a:r>
          </a:p>
          <a:p>
            <a:pPr algn="ctr"/>
            <a:endParaRPr lang="ru-RU" b="1" dirty="0">
              <a:solidFill>
                <a:schemeClr val="accent2"/>
              </a:solidFill>
            </a:endParaRPr>
          </a:p>
          <a:p>
            <a:pPr algn="ctr"/>
            <a:endParaRPr lang="ru-RU" sz="2000" b="1" dirty="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971800" y="6019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2010</a:t>
            </a:r>
            <a:endParaRPr lang="ru-RU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305800" y="6477000"/>
            <a:ext cx="677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слайд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CC6600"/>
                </a:solidFill>
              </a:rPr>
              <a:t>«Служба «112» в России. Проблемы внедрения и перспективы развития».</a:t>
            </a:r>
            <a:endParaRPr lang="ru-RU" sz="2000" dirty="0">
              <a:solidFill>
                <a:srgbClr val="CC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26-27 октября 2010 г. в Москве состоялась тематическая конференция «Служба «112» в России. Проблемы внедрения и перспективы развития», которая стала первым публичным обменом мнениями по этой актуальной проблеме. </a:t>
            </a:r>
          </a:p>
          <a:p>
            <a:r>
              <a:rPr lang="ru-RU" sz="1600" dirty="0" smtClean="0"/>
              <a:t>Конференцию проводил «Центр профессиональных знаний «КОННЕКТИОН» при поддержке Министерства связи и массовых коммуникаций Российской Федерации. 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dirty="0" smtClean="0">
                <a:solidFill>
                  <a:srgbClr val="0070C0"/>
                </a:solidFill>
              </a:rPr>
              <a:t>Участники встречи пришли к выводу, что Служба «112» - это комплексная система, которая, в первую очередь, базируется на сети телефонной связи и поэтому создание таких систем в регионах должно обязательно начинаться с создания системного проекта и разработки схемы организации связи, а также схемы взаимодействия различных служб и организаций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ru-RU" smtClean="0"/>
              <a:t>Благодарю за внимание!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305800" y="6477000"/>
            <a:ext cx="74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слайд 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Перечень экстренных оперативных служб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Служба пожарной охраны </a:t>
            </a:r>
            <a:r>
              <a:rPr lang="ru-RU" dirty="0" smtClean="0">
                <a:solidFill>
                  <a:srgbClr val="FF0000"/>
                </a:solidFill>
              </a:rPr>
              <a:t>«01»</a:t>
            </a:r>
          </a:p>
          <a:p>
            <a:r>
              <a:rPr lang="ru-RU" sz="2800" dirty="0" smtClean="0"/>
              <a:t>Служба реагирования в чрезвычайных ситуациях </a:t>
            </a:r>
          </a:p>
          <a:p>
            <a:r>
              <a:rPr lang="ru-RU" sz="2800" dirty="0" smtClean="0"/>
              <a:t>Служба милиции </a:t>
            </a:r>
            <a:r>
              <a:rPr lang="ru-RU" sz="2800" dirty="0" smtClean="0">
                <a:solidFill>
                  <a:srgbClr val="FF0000"/>
                </a:solidFill>
              </a:rPr>
              <a:t>«02»</a:t>
            </a:r>
          </a:p>
          <a:p>
            <a:r>
              <a:rPr lang="ru-RU" sz="2800" dirty="0" smtClean="0"/>
              <a:t>Служба скорой медицинской помощи </a:t>
            </a:r>
            <a:r>
              <a:rPr lang="ru-RU" sz="2800" dirty="0" smtClean="0">
                <a:solidFill>
                  <a:srgbClr val="FF0000"/>
                </a:solidFill>
              </a:rPr>
              <a:t>«03»</a:t>
            </a:r>
          </a:p>
          <a:p>
            <a:r>
              <a:rPr lang="ru-RU" sz="2800" dirty="0" smtClean="0"/>
              <a:t>Аварийная служба газовой сети </a:t>
            </a:r>
            <a:r>
              <a:rPr lang="ru-RU" sz="2800" dirty="0" smtClean="0">
                <a:solidFill>
                  <a:srgbClr val="FF0000"/>
                </a:solidFill>
              </a:rPr>
              <a:t>«04»</a:t>
            </a:r>
          </a:p>
          <a:p>
            <a:r>
              <a:rPr lang="ru-RU" sz="2800" dirty="0" smtClean="0"/>
              <a:t>Служба Антитеррор </a:t>
            </a:r>
            <a:r>
              <a:rPr lang="ru-RU" sz="2400" dirty="0" smtClean="0">
                <a:solidFill>
                  <a:srgbClr val="FF0000"/>
                </a:solidFill>
              </a:rPr>
              <a:t>01 телефон МЧC,     02 телефон МВД ,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(495) 914-22-22 телефон ФСБ </a:t>
            </a:r>
          </a:p>
          <a:p>
            <a:endParaRPr lang="ru-RU" dirty="0"/>
          </a:p>
        </p:txBody>
      </p:sp>
      <p:pic>
        <p:nvPicPr>
          <p:cNvPr id="4" name="Рисунок 3" descr="пожарка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1676400"/>
            <a:ext cx="338504" cy="440055"/>
          </a:xfrm>
          <a:prstGeom prst="rect">
            <a:avLst/>
          </a:prstGeom>
        </p:spPr>
      </p:pic>
      <p:pic>
        <p:nvPicPr>
          <p:cNvPr id="5" name="Рисунок 4" descr="мч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1400" y="2286000"/>
            <a:ext cx="381000" cy="456812"/>
          </a:xfrm>
          <a:prstGeom prst="rect">
            <a:avLst/>
          </a:prstGeom>
        </p:spPr>
      </p:pic>
      <p:pic>
        <p:nvPicPr>
          <p:cNvPr id="7" name="Picture 18" descr="D:\EENA\EENA Presentation Documents\PPT\images for PPT\EMSvehic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3581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Правовое регулирование в области обеспечения вызова экстренных оперативных служб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>
                <a:solidFill>
                  <a:srgbClr val="FF0000"/>
                </a:solidFill>
              </a:rPr>
              <a:t>1</a:t>
            </a:r>
            <a:r>
              <a:rPr lang="ru-RU" sz="1600" dirty="0" smtClean="0"/>
              <a:t>.  </a:t>
            </a:r>
            <a:r>
              <a:rPr lang="ru-RU" sz="1600" dirty="0" smtClean="0">
                <a:solidFill>
                  <a:srgbClr val="FF0000"/>
                </a:solidFill>
              </a:rPr>
              <a:t>ст. 52 Закона №126–ФЗ «О связи»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Вызов экстренных оперативных служб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1. Оператор связи обязан обеспечить возможность круглосуточного бесплатного для пользователя услугами связи вызова экстренных оперативных служб (пожарной охраны, милиции, скорой медицинской помощи, аварийной газовой службы и других служб, полный перечень которых определяется Правительством Российской Федерации).</a:t>
            </a:r>
            <a:br>
              <a:rPr lang="ru-RU" sz="1400" dirty="0" smtClean="0"/>
            </a:br>
            <a:r>
              <a:rPr lang="ru-RU" sz="1400" dirty="0" smtClean="0"/>
              <a:t>Бесплатный вызов экстренных оперативных служб должен быть обеспечен каждому пользователю услугами связи посредством набора номера, единого на всей территории Российской Федерации для каждой экстренной оперативной службы.</a:t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>2. Расходы операторов связи, понесенные в связи с обеспечением вызова экстренных оперативных служб, в том числе расходы, связанные с оказанием услуг по присоединению сетей связи экстренных оперативных служб к сети связи общего пользования и передаче и приему сообщений этих служб, возмещаются на основании договоров, заключаемых операторами связи с органами и организациями, создавшими соответствующие экстренные оперативные службы.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Структурная схема организации связи со спецслужбами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1800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71600"/>
            <a:ext cx="5600294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87450" y="1651000"/>
            <a:ext cx="792163" cy="576263"/>
            <a:chOff x="2925" y="1797"/>
            <a:chExt cx="681" cy="544"/>
          </a:xfrm>
        </p:grpSpPr>
        <p:sp>
          <p:nvSpPr>
            <p:cNvPr id="19539" name="AutoShape 3"/>
            <p:cNvSpPr>
              <a:spLocks noChangeArrowheads="1"/>
            </p:cNvSpPr>
            <p:nvPr/>
          </p:nvSpPr>
          <p:spPr bwMode="auto">
            <a:xfrm>
              <a:off x="2925" y="1797"/>
              <a:ext cx="681" cy="544"/>
            </a:xfrm>
            <a:prstGeom prst="flowChartExtra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40" name="AutoShape 4"/>
            <p:cNvSpPr>
              <a:spLocks noChangeArrowheads="1"/>
            </p:cNvSpPr>
            <p:nvPr/>
          </p:nvSpPr>
          <p:spPr bwMode="auto">
            <a:xfrm>
              <a:off x="3061" y="1979"/>
              <a:ext cx="409" cy="362"/>
            </a:xfrm>
            <a:prstGeom prst="flowChartConnector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116013" y="5732463"/>
            <a:ext cx="7308850" cy="576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611188" y="1938338"/>
            <a:ext cx="6477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АТС-7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1258888" y="1290638"/>
            <a:ext cx="6477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АТС-6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2051050" y="2298700"/>
            <a:ext cx="6477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УИС-0</a:t>
            </a: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2987675" y="1435100"/>
            <a:ext cx="6477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АТС-5</a:t>
            </a:r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>
            <a:off x="1619250" y="2227263"/>
            <a:ext cx="5762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971550" y="2874963"/>
            <a:ext cx="11525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 flipH="1">
            <a:off x="2484438" y="2370138"/>
            <a:ext cx="8636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00113" y="3379788"/>
            <a:ext cx="792162" cy="576262"/>
            <a:chOff x="2925" y="1797"/>
            <a:chExt cx="681" cy="544"/>
          </a:xfrm>
        </p:grpSpPr>
        <p:sp>
          <p:nvSpPr>
            <p:cNvPr id="19537" name="AutoShape 15"/>
            <p:cNvSpPr>
              <a:spLocks noChangeArrowheads="1"/>
            </p:cNvSpPr>
            <p:nvPr/>
          </p:nvSpPr>
          <p:spPr bwMode="auto">
            <a:xfrm>
              <a:off x="2925" y="1797"/>
              <a:ext cx="681" cy="544"/>
            </a:xfrm>
            <a:prstGeom prst="flowChartExtra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38" name="AutoShape 16"/>
            <p:cNvSpPr>
              <a:spLocks noChangeArrowheads="1"/>
            </p:cNvSpPr>
            <p:nvPr/>
          </p:nvSpPr>
          <p:spPr bwMode="auto">
            <a:xfrm>
              <a:off x="3061" y="1979"/>
              <a:ext cx="409" cy="362"/>
            </a:xfrm>
            <a:prstGeom prst="flowChartConnector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69" name="Text Box 17"/>
          <p:cNvSpPr txBox="1">
            <a:spLocks noChangeArrowheads="1"/>
          </p:cNvSpPr>
          <p:nvPr/>
        </p:nvSpPr>
        <p:spPr bwMode="auto">
          <a:xfrm>
            <a:off x="971550" y="3090863"/>
            <a:ext cx="6477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АТС-3</a:t>
            </a:r>
          </a:p>
        </p:txBody>
      </p:sp>
      <p:sp>
        <p:nvSpPr>
          <p:cNvPr id="19470" name="Text Box 18"/>
          <p:cNvSpPr txBox="1">
            <a:spLocks noChangeArrowheads="1"/>
          </p:cNvSpPr>
          <p:nvPr/>
        </p:nvSpPr>
        <p:spPr bwMode="auto">
          <a:xfrm>
            <a:off x="1906588" y="3595688"/>
            <a:ext cx="6477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УСС-2</a:t>
            </a:r>
          </a:p>
        </p:txBody>
      </p:sp>
      <p:sp>
        <p:nvSpPr>
          <p:cNvPr id="19471" name="Rectangle 19"/>
          <p:cNvSpPr>
            <a:spLocks noChangeArrowheads="1"/>
          </p:cNvSpPr>
          <p:nvPr/>
        </p:nvSpPr>
        <p:spPr bwMode="auto">
          <a:xfrm>
            <a:off x="395288" y="4171950"/>
            <a:ext cx="431800" cy="360363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01</a:t>
            </a:r>
          </a:p>
        </p:txBody>
      </p:sp>
      <p:sp>
        <p:nvSpPr>
          <p:cNvPr id="19472" name="Rectangle 20"/>
          <p:cNvSpPr>
            <a:spLocks noChangeArrowheads="1"/>
          </p:cNvSpPr>
          <p:nvPr/>
        </p:nvSpPr>
        <p:spPr bwMode="auto">
          <a:xfrm>
            <a:off x="395288" y="4675188"/>
            <a:ext cx="431800" cy="360362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19473" name="Rectangle 21"/>
          <p:cNvSpPr>
            <a:spLocks noChangeArrowheads="1"/>
          </p:cNvSpPr>
          <p:nvPr/>
        </p:nvSpPr>
        <p:spPr bwMode="auto">
          <a:xfrm>
            <a:off x="395288" y="5180013"/>
            <a:ext cx="431800" cy="360362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03</a:t>
            </a:r>
          </a:p>
        </p:txBody>
      </p:sp>
      <p:sp>
        <p:nvSpPr>
          <p:cNvPr id="19474" name="Rectangle 22"/>
          <p:cNvSpPr>
            <a:spLocks noChangeArrowheads="1"/>
          </p:cNvSpPr>
          <p:nvPr/>
        </p:nvSpPr>
        <p:spPr bwMode="auto">
          <a:xfrm>
            <a:off x="395288" y="5727700"/>
            <a:ext cx="431800" cy="360363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04</a:t>
            </a:r>
          </a:p>
        </p:txBody>
      </p:sp>
      <p:sp>
        <p:nvSpPr>
          <p:cNvPr id="19475" name="Text Box 23"/>
          <p:cNvSpPr txBox="1">
            <a:spLocks noChangeArrowheads="1"/>
          </p:cNvSpPr>
          <p:nvPr/>
        </p:nvSpPr>
        <p:spPr bwMode="auto">
          <a:xfrm>
            <a:off x="2482850" y="4818063"/>
            <a:ext cx="6477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АТС-8</a:t>
            </a:r>
          </a:p>
        </p:txBody>
      </p:sp>
      <p:sp>
        <p:nvSpPr>
          <p:cNvPr id="19476" name="Line 24"/>
          <p:cNvSpPr>
            <a:spLocks noChangeShapeType="1"/>
          </p:cNvSpPr>
          <p:nvPr/>
        </p:nvSpPr>
        <p:spPr bwMode="auto">
          <a:xfrm flipH="1" flipV="1">
            <a:off x="2195513" y="4603750"/>
            <a:ext cx="4318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7" name="Line 25"/>
          <p:cNvSpPr>
            <a:spLocks noChangeShapeType="1"/>
          </p:cNvSpPr>
          <p:nvPr/>
        </p:nvSpPr>
        <p:spPr bwMode="auto">
          <a:xfrm>
            <a:off x="1258888" y="3954463"/>
            <a:ext cx="86518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148263" y="1866900"/>
            <a:ext cx="792162" cy="576263"/>
            <a:chOff x="2925" y="1797"/>
            <a:chExt cx="681" cy="544"/>
          </a:xfrm>
        </p:grpSpPr>
        <p:sp>
          <p:nvSpPr>
            <p:cNvPr id="19535" name="AutoShape 28"/>
            <p:cNvSpPr>
              <a:spLocks noChangeArrowheads="1"/>
            </p:cNvSpPr>
            <p:nvPr/>
          </p:nvSpPr>
          <p:spPr bwMode="auto">
            <a:xfrm>
              <a:off x="2925" y="1797"/>
              <a:ext cx="681" cy="544"/>
            </a:xfrm>
            <a:prstGeom prst="flowChartExtra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36" name="AutoShape 29"/>
            <p:cNvSpPr>
              <a:spLocks noChangeArrowheads="1"/>
            </p:cNvSpPr>
            <p:nvPr/>
          </p:nvSpPr>
          <p:spPr bwMode="auto">
            <a:xfrm>
              <a:off x="3061" y="1979"/>
              <a:ext cx="409" cy="362"/>
            </a:xfrm>
            <a:prstGeom prst="flowChartConnector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80" name="Text Box 30"/>
          <p:cNvSpPr txBox="1">
            <a:spLocks noChangeArrowheads="1"/>
          </p:cNvSpPr>
          <p:nvPr/>
        </p:nvSpPr>
        <p:spPr bwMode="auto">
          <a:xfrm>
            <a:off x="5148263" y="1506538"/>
            <a:ext cx="6477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АТС-1</a:t>
            </a:r>
          </a:p>
        </p:txBody>
      </p:sp>
      <p:sp>
        <p:nvSpPr>
          <p:cNvPr id="19481" name="Text Box 31"/>
          <p:cNvSpPr txBox="1">
            <a:spLocks noChangeArrowheads="1"/>
          </p:cNvSpPr>
          <p:nvPr/>
        </p:nvSpPr>
        <p:spPr bwMode="auto">
          <a:xfrm>
            <a:off x="6011863" y="1290638"/>
            <a:ext cx="6477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АТС-2</a:t>
            </a:r>
          </a:p>
        </p:txBody>
      </p:sp>
      <p:sp>
        <p:nvSpPr>
          <p:cNvPr id="19482" name="Rectangle 32"/>
          <p:cNvSpPr>
            <a:spLocks noChangeArrowheads="1"/>
          </p:cNvSpPr>
          <p:nvPr/>
        </p:nvSpPr>
        <p:spPr bwMode="auto">
          <a:xfrm>
            <a:off x="8027988" y="1506538"/>
            <a:ext cx="431800" cy="360362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01</a:t>
            </a:r>
          </a:p>
        </p:txBody>
      </p:sp>
      <p:sp>
        <p:nvSpPr>
          <p:cNvPr id="19483" name="Rectangle 33"/>
          <p:cNvSpPr>
            <a:spLocks noChangeArrowheads="1"/>
          </p:cNvSpPr>
          <p:nvPr/>
        </p:nvSpPr>
        <p:spPr bwMode="auto">
          <a:xfrm>
            <a:off x="8027988" y="2009775"/>
            <a:ext cx="431800" cy="360363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19484" name="Rectangle 34"/>
          <p:cNvSpPr>
            <a:spLocks noChangeArrowheads="1"/>
          </p:cNvSpPr>
          <p:nvPr/>
        </p:nvSpPr>
        <p:spPr bwMode="auto">
          <a:xfrm>
            <a:off x="8027988" y="2514600"/>
            <a:ext cx="431800" cy="360363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03</a:t>
            </a:r>
          </a:p>
        </p:txBody>
      </p:sp>
      <p:sp>
        <p:nvSpPr>
          <p:cNvPr id="19485" name="Rectangle 35"/>
          <p:cNvSpPr>
            <a:spLocks noChangeArrowheads="1"/>
          </p:cNvSpPr>
          <p:nvPr/>
        </p:nvSpPr>
        <p:spPr bwMode="auto">
          <a:xfrm>
            <a:off x="8027988" y="3062288"/>
            <a:ext cx="431800" cy="360362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04</a:t>
            </a:r>
          </a:p>
        </p:txBody>
      </p:sp>
      <p:sp>
        <p:nvSpPr>
          <p:cNvPr id="19486" name="Rectangle 36"/>
          <p:cNvSpPr>
            <a:spLocks noChangeArrowheads="1"/>
          </p:cNvSpPr>
          <p:nvPr/>
        </p:nvSpPr>
        <p:spPr bwMode="auto">
          <a:xfrm>
            <a:off x="8027988" y="3551238"/>
            <a:ext cx="431800" cy="360362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07</a:t>
            </a:r>
          </a:p>
        </p:txBody>
      </p:sp>
      <p:sp>
        <p:nvSpPr>
          <p:cNvPr id="19487" name="Rectangle 37"/>
          <p:cNvSpPr>
            <a:spLocks noChangeArrowheads="1"/>
          </p:cNvSpPr>
          <p:nvPr/>
        </p:nvSpPr>
        <p:spPr bwMode="auto">
          <a:xfrm>
            <a:off x="8027988" y="4098925"/>
            <a:ext cx="431800" cy="360363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09</a:t>
            </a:r>
          </a:p>
        </p:txBody>
      </p:sp>
      <p:sp>
        <p:nvSpPr>
          <p:cNvPr id="19488" name="Rectangle 38"/>
          <p:cNvSpPr>
            <a:spLocks noChangeArrowheads="1"/>
          </p:cNvSpPr>
          <p:nvPr/>
        </p:nvSpPr>
        <p:spPr bwMode="auto">
          <a:xfrm>
            <a:off x="7740650" y="4675188"/>
            <a:ext cx="1079500" cy="8636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Другие не </a:t>
            </a:r>
          </a:p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Экстренные</a:t>
            </a:r>
          </a:p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Службы</a:t>
            </a:r>
          </a:p>
          <a:p>
            <a:pPr algn="ctr" eaLnBrk="1" hangingPunct="1">
              <a:spcBef>
                <a:spcPct val="0"/>
              </a:spcBef>
            </a:pPr>
            <a:endParaRPr lang="ru-RU" sz="1200">
              <a:solidFill>
                <a:schemeClr val="tx1"/>
              </a:solidFill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076825" y="4170363"/>
            <a:ext cx="792163" cy="576262"/>
            <a:chOff x="2925" y="1797"/>
            <a:chExt cx="681" cy="544"/>
          </a:xfrm>
        </p:grpSpPr>
        <p:sp>
          <p:nvSpPr>
            <p:cNvPr id="19533" name="AutoShape 40"/>
            <p:cNvSpPr>
              <a:spLocks noChangeArrowheads="1"/>
            </p:cNvSpPr>
            <p:nvPr/>
          </p:nvSpPr>
          <p:spPr bwMode="auto">
            <a:xfrm>
              <a:off x="2925" y="1797"/>
              <a:ext cx="681" cy="544"/>
            </a:xfrm>
            <a:prstGeom prst="flowChartExtra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34" name="AutoShape 41"/>
            <p:cNvSpPr>
              <a:spLocks noChangeArrowheads="1"/>
            </p:cNvSpPr>
            <p:nvPr/>
          </p:nvSpPr>
          <p:spPr bwMode="auto">
            <a:xfrm>
              <a:off x="3061" y="1979"/>
              <a:ext cx="409" cy="362"/>
            </a:xfrm>
            <a:prstGeom prst="flowChartConnector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90" name="Text Box 42"/>
          <p:cNvSpPr txBox="1">
            <a:spLocks noChangeArrowheads="1"/>
          </p:cNvSpPr>
          <p:nvPr/>
        </p:nvSpPr>
        <p:spPr bwMode="auto">
          <a:xfrm>
            <a:off x="5076825" y="3810000"/>
            <a:ext cx="6477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АТС-4</a:t>
            </a:r>
          </a:p>
        </p:txBody>
      </p:sp>
      <p:sp>
        <p:nvSpPr>
          <p:cNvPr id="19491" name="Line 43"/>
          <p:cNvSpPr>
            <a:spLocks noChangeShapeType="1"/>
          </p:cNvSpPr>
          <p:nvPr/>
        </p:nvSpPr>
        <p:spPr bwMode="auto">
          <a:xfrm>
            <a:off x="2555875" y="301942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92" name="Line 44"/>
          <p:cNvSpPr>
            <a:spLocks noChangeShapeType="1"/>
          </p:cNvSpPr>
          <p:nvPr/>
        </p:nvSpPr>
        <p:spPr bwMode="auto">
          <a:xfrm flipV="1">
            <a:off x="1476375" y="3235325"/>
            <a:ext cx="453548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93" name="Line 45"/>
          <p:cNvSpPr>
            <a:spLocks noChangeShapeType="1"/>
          </p:cNvSpPr>
          <p:nvPr/>
        </p:nvSpPr>
        <p:spPr bwMode="auto">
          <a:xfrm flipV="1">
            <a:off x="2987675" y="3306763"/>
            <a:ext cx="295275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94" name="Line 46"/>
          <p:cNvSpPr>
            <a:spLocks noChangeShapeType="1"/>
          </p:cNvSpPr>
          <p:nvPr/>
        </p:nvSpPr>
        <p:spPr bwMode="auto">
          <a:xfrm>
            <a:off x="5508625" y="2443163"/>
            <a:ext cx="71913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95" name="Line 47"/>
          <p:cNvSpPr>
            <a:spLocks noChangeShapeType="1"/>
          </p:cNvSpPr>
          <p:nvPr/>
        </p:nvSpPr>
        <p:spPr bwMode="auto">
          <a:xfrm flipH="1">
            <a:off x="6372225" y="22272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96" name="Line 48"/>
          <p:cNvSpPr>
            <a:spLocks noChangeShapeType="1"/>
          </p:cNvSpPr>
          <p:nvPr/>
        </p:nvSpPr>
        <p:spPr bwMode="auto">
          <a:xfrm flipV="1">
            <a:off x="5638800" y="3379788"/>
            <a:ext cx="517525" cy="1039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97" name="Line 49"/>
          <p:cNvSpPr>
            <a:spLocks noChangeShapeType="1"/>
          </p:cNvSpPr>
          <p:nvPr/>
        </p:nvSpPr>
        <p:spPr bwMode="auto">
          <a:xfrm flipV="1">
            <a:off x="6372225" y="1651000"/>
            <a:ext cx="1655763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98" name="Line 50"/>
          <p:cNvSpPr>
            <a:spLocks noChangeShapeType="1"/>
          </p:cNvSpPr>
          <p:nvPr/>
        </p:nvSpPr>
        <p:spPr bwMode="auto">
          <a:xfrm flipV="1">
            <a:off x="6443663" y="2154238"/>
            <a:ext cx="15843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99" name="Line 51"/>
          <p:cNvSpPr>
            <a:spLocks noChangeShapeType="1"/>
          </p:cNvSpPr>
          <p:nvPr/>
        </p:nvSpPr>
        <p:spPr bwMode="auto">
          <a:xfrm flipV="1">
            <a:off x="6516688" y="2730500"/>
            <a:ext cx="15113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00" name="Line 52"/>
          <p:cNvSpPr>
            <a:spLocks noChangeShapeType="1"/>
          </p:cNvSpPr>
          <p:nvPr/>
        </p:nvSpPr>
        <p:spPr bwMode="auto">
          <a:xfrm>
            <a:off x="6588125" y="3162300"/>
            <a:ext cx="143986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01" name="Line 53"/>
          <p:cNvSpPr>
            <a:spLocks noChangeShapeType="1"/>
          </p:cNvSpPr>
          <p:nvPr/>
        </p:nvSpPr>
        <p:spPr bwMode="auto">
          <a:xfrm>
            <a:off x="6659563" y="3306763"/>
            <a:ext cx="13684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02" name="Line 54"/>
          <p:cNvSpPr>
            <a:spLocks noChangeShapeType="1"/>
          </p:cNvSpPr>
          <p:nvPr/>
        </p:nvSpPr>
        <p:spPr bwMode="auto">
          <a:xfrm>
            <a:off x="6588125" y="3379788"/>
            <a:ext cx="14398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03" name="Line 55"/>
          <p:cNvSpPr>
            <a:spLocks noChangeShapeType="1"/>
          </p:cNvSpPr>
          <p:nvPr/>
        </p:nvSpPr>
        <p:spPr bwMode="auto">
          <a:xfrm>
            <a:off x="6372225" y="3379788"/>
            <a:ext cx="1368425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04" name="Line 56"/>
          <p:cNvSpPr>
            <a:spLocks noChangeShapeType="1"/>
          </p:cNvSpPr>
          <p:nvPr/>
        </p:nvSpPr>
        <p:spPr bwMode="auto">
          <a:xfrm flipH="1">
            <a:off x="827088" y="4243388"/>
            <a:ext cx="12239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05" name="Line 57"/>
          <p:cNvSpPr>
            <a:spLocks noChangeShapeType="1"/>
          </p:cNvSpPr>
          <p:nvPr/>
        </p:nvSpPr>
        <p:spPr bwMode="auto">
          <a:xfrm flipH="1">
            <a:off x="827088" y="4387850"/>
            <a:ext cx="11525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06" name="Line 58"/>
          <p:cNvSpPr>
            <a:spLocks noChangeShapeType="1"/>
          </p:cNvSpPr>
          <p:nvPr/>
        </p:nvSpPr>
        <p:spPr bwMode="auto">
          <a:xfrm flipH="1">
            <a:off x="827088" y="4603750"/>
            <a:ext cx="108108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07" name="Line 59"/>
          <p:cNvSpPr>
            <a:spLocks noChangeShapeType="1"/>
          </p:cNvSpPr>
          <p:nvPr/>
        </p:nvSpPr>
        <p:spPr bwMode="auto">
          <a:xfrm flipH="1">
            <a:off x="827088" y="4603750"/>
            <a:ext cx="122396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509" name="Text Box 61"/>
          <p:cNvSpPr txBox="1">
            <a:spLocks noChangeArrowheads="1"/>
          </p:cNvSpPr>
          <p:nvPr/>
        </p:nvSpPr>
        <p:spPr bwMode="auto">
          <a:xfrm>
            <a:off x="4859338" y="3019425"/>
            <a:ext cx="6477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sz="1200">
                <a:solidFill>
                  <a:schemeClr val="tx1"/>
                </a:solidFill>
              </a:rPr>
              <a:t>УСС-1</a:t>
            </a:r>
          </a:p>
        </p:txBody>
      </p: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1979613" y="2730500"/>
            <a:ext cx="792162" cy="576263"/>
            <a:chOff x="2925" y="1797"/>
            <a:chExt cx="681" cy="544"/>
          </a:xfrm>
        </p:grpSpPr>
        <p:sp>
          <p:nvSpPr>
            <p:cNvPr id="19531" name="AutoShape 63"/>
            <p:cNvSpPr>
              <a:spLocks noChangeArrowheads="1"/>
            </p:cNvSpPr>
            <p:nvPr/>
          </p:nvSpPr>
          <p:spPr bwMode="auto">
            <a:xfrm>
              <a:off x="2925" y="1797"/>
              <a:ext cx="681" cy="544"/>
            </a:xfrm>
            <a:prstGeom prst="flowChartExtra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32" name="AutoShape 64"/>
            <p:cNvSpPr>
              <a:spLocks noChangeArrowheads="1"/>
            </p:cNvSpPr>
            <p:nvPr/>
          </p:nvSpPr>
          <p:spPr bwMode="auto">
            <a:xfrm>
              <a:off x="3061" y="1979"/>
              <a:ext cx="409" cy="362"/>
            </a:xfrm>
            <a:prstGeom prst="flowChartConnector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5940425" y="2803525"/>
            <a:ext cx="792163" cy="576263"/>
            <a:chOff x="2925" y="1797"/>
            <a:chExt cx="681" cy="544"/>
          </a:xfrm>
        </p:grpSpPr>
        <p:sp>
          <p:nvSpPr>
            <p:cNvPr id="19529" name="AutoShape 66"/>
            <p:cNvSpPr>
              <a:spLocks noChangeArrowheads="1"/>
            </p:cNvSpPr>
            <p:nvPr/>
          </p:nvSpPr>
          <p:spPr bwMode="auto">
            <a:xfrm>
              <a:off x="2925" y="1797"/>
              <a:ext cx="681" cy="544"/>
            </a:xfrm>
            <a:prstGeom prst="flowChartExtra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30" name="AutoShape 67"/>
            <p:cNvSpPr>
              <a:spLocks noChangeArrowheads="1"/>
            </p:cNvSpPr>
            <p:nvPr/>
          </p:nvSpPr>
          <p:spPr bwMode="auto">
            <a:xfrm>
              <a:off x="3061" y="1979"/>
              <a:ext cx="409" cy="362"/>
            </a:xfrm>
            <a:prstGeom prst="flowChartConnector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1835150" y="4027488"/>
            <a:ext cx="792163" cy="576262"/>
            <a:chOff x="2925" y="1797"/>
            <a:chExt cx="681" cy="544"/>
          </a:xfrm>
        </p:grpSpPr>
        <p:sp>
          <p:nvSpPr>
            <p:cNvPr id="19527" name="AutoShape 69"/>
            <p:cNvSpPr>
              <a:spLocks noChangeArrowheads="1"/>
            </p:cNvSpPr>
            <p:nvPr/>
          </p:nvSpPr>
          <p:spPr bwMode="auto">
            <a:xfrm>
              <a:off x="2925" y="1797"/>
              <a:ext cx="681" cy="544"/>
            </a:xfrm>
            <a:prstGeom prst="flowChartExtra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28" name="AutoShape 70"/>
            <p:cNvSpPr>
              <a:spLocks noChangeArrowheads="1"/>
            </p:cNvSpPr>
            <p:nvPr/>
          </p:nvSpPr>
          <p:spPr bwMode="auto">
            <a:xfrm>
              <a:off x="3061" y="1979"/>
              <a:ext cx="409" cy="362"/>
            </a:xfrm>
            <a:prstGeom prst="flowChartConnector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2411413" y="5106988"/>
            <a:ext cx="792162" cy="576262"/>
            <a:chOff x="2925" y="1797"/>
            <a:chExt cx="681" cy="544"/>
          </a:xfrm>
        </p:grpSpPr>
        <p:sp>
          <p:nvSpPr>
            <p:cNvPr id="19525" name="AutoShape 72"/>
            <p:cNvSpPr>
              <a:spLocks noChangeArrowheads="1"/>
            </p:cNvSpPr>
            <p:nvPr/>
          </p:nvSpPr>
          <p:spPr bwMode="auto">
            <a:xfrm>
              <a:off x="2925" y="1797"/>
              <a:ext cx="681" cy="544"/>
            </a:xfrm>
            <a:prstGeom prst="flowChartExtra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26" name="AutoShape 73"/>
            <p:cNvSpPr>
              <a:spLocks noChangeArrowheads="1"/>
            </p:cNvSpPr>
            <p:nvPr/>
          </p:nvSpPr>
          <p:spPr bwMode="auto">
            <a:xfrm>
              <a:off x="3061" y="1979"/>
              <a:ext cx="409" cy="362"/>
            </a:xfrm>
            <a:prstGeom prst="flowChartConnector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539750" y="2298700"/>
            <a:ext cx="792163" cy="576263"/>
            <a:chOff x="2925" y="1797"/>
            <a:chExt cx="681" cy="544"/>
          </a:xfrm>
        </p:grpSpPr>
        <p:sp>
          <p:nvSpPr>
            <p:cNvPr id="19523" name="AutoShape 75"/>
            <p:cNvSpPr>
              <a:spLocks noChangeArrowheads="1"/>
            </p:cNvSpPr>
            <p:nvPr/>
          </p:nvSpPr>
          <p:spPr bwMode="auto">
            <a:xfrm>
              <a:off x="2925" y="1797"/>
              <a:ext cx="681" cy="544"/>
            </a:xfrm>
            <a:prstGeom prst="flowChartExtra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24" name="AutoShape 76"/>
            <p:cNvSpPr>
              <a:spLocks noChangeArrowheads="1"/>
            </p:cNvSpPr>
            <p:nvPr/>
          </p:nvSpPr>
          <p:spPr bwMode="auto">
            <a:xfrm>
              <a:off x="3061" y="1979"/>
              <a:ext cx="409" cy="362"/>
            </a:xfrm>
            <a:prstGeom prst="flowChartConnector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2987675" y="1795463"/>
            <a:ext cx="792163" cy="576262"/>
            <a:chOff x="2925" y="1797"/>
            <a:chExt cx="681" cy="544"/>
          </a:xfrm>
        </p:grpSpPr>
        <p:sp>
          <p:nvSpPr>
            <p:cNvPr id="19521" name="AutoShape 78"/>
            <p:cNvSpPr>
              <a:spLocks noChangeArrowheads="1"/>
            </p:cNvSpPr>
            <p:nvPr/>
          </p:nvSpPr>
          <p:spPr bwMode="auto">
            <a:xfrm>
              <a:off x="2925" y="1797"/>
              <a:ext cx="681" cy="544"/>
            </a:xfrm>
            <a:prstGeom prst="flowChartExtra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22" name="AutoShape 79"/>
            <p:cNvSpPr>
              <a:spLocks noChangeArrowheads="1"/>
            </p:cNvSpPr>
            <p:nvPr/>
          </p:nvSpPr>
          <p:spPr bwMode="auto">
            <a:xfrm>
              <a:off x="3061" y="1979"/>
              <a:ext cx="409" cy="362"/>
            </a:xfrm>
            <a:prstGeom prst="flowChartConnector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80"/>
          <p:cNvGrpSpPr>
            <a:grpSpLocks/>
          </p:cNvGrpSpPr>
          <p:nvPr/>
        </p:nvGrpSpPr>
        <p:grpSpPr bwMode="auto">
          <a:xfrm>
            <a:off x="6011863" y="1651000"/>
            <a:ext cx="792162" cy="576263"/>
            <a:chOff x="2925" y="1797"/>
            <a:chExt cx="681" cy="544"/>
          </a:xfrm>
        </p:grpSpPr>
        <p:sp>
          <p:nvSpPr>
            <p:cNvPr id="19519" name="AutoShape 81"/>
            <p:cNvSpPr>
              <a:spLocks noChangeArrowheads="1"/>
            </p:cNvSpPr>
            <p:nvPr/>
          </p:nvSpPr>
          <p:spPr bwMode="auto">
            <a:xfrm>
              <a:off x="2925" y="1797"/>
              <a:ext cx="681" cy="544"/>
            </a:xfrm>
            <a:prstGeom prst="flowChartExtra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20" name="AutoShape 82"/>
            <p:cNvSpPr>
              <a:spLocks noChangeArrowheads="1"/>
            </p:cNvSpPr>
            <p:nvPr/>
          </p:nvSpPr>
          <p:spPr bwMode="auto">
            <a:xfrm>
              <a:off x="3061" y="1979"/>
              <a:ext cx="409" cy="362"/>
            </a:xfrm>
            <a:prstGeom prst="flowChartConnector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518" name="Rectangle 85"/>
          <p:cNvSpPr>
            <a:spLocks noChangeArrowheads="1"/>
          </p:cNvSpPr>
          <p:nvPr/>
        </p:nvSpPr>
        <p:spPr bwMode="auto">
          <a:xfrm>
            <a:off x="1417638" y="312738"/>
            <a:ext cx="77263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ts val="3500"/>
              </a:lnSpc>
              <a:spcBef>
                <a:spcPct val="0"/>
              </a:spcBef>
            </a:pPr>
            <a:endParaRPr lang="ru-RU" sz="2900" b="1" dirty="0">
              <a:solidFill>
                <a:srgbClr val="009EE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81000" y="2286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Варианты организации связи с  централизованными службами на районированной ГТС с </a:t>
            </a:r>
            <a:r>
              <a:rPr lang="ru-RU" b="1" dirty="0" err="1" smtClean="0"/>
              <a:t>узлообразованием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(РД ОГСТФС, 1988 год)</a:t>
            </a:r>
            <a:endParaRPr lang="ru-RU" dirty="0"/>
          </a:p>
        </p:txBody>
      </p:sp>
      <p:sp>
        <p:nvSpPr>
          <p:cNvPr id="86" name="Line 48"/>
          <p:cNvSpPr>
            <a:spLocks noChangeShapeType="1"/>
          </p:cNvSpPr>
          <p:nvPr/>
        </p:nvSpPr>
        <p:spPr bwMode="auto">
          <a:xfrm flipV="1">
            <a:off x="5715000" y="4267200"/>
            <a:ext cx="2362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7" name="Line 48"/>
          <p:cNvSpPr>
            <a:spLocks noChangeShapeType="1"/>
          </p:cNvSpPr>
          <p:nvPr/>
        </p:nvSpPr>
        <p:spPr bwMode="auto">
          <a:xfrm>
            <a:off x="5715000" y="4572000"/>
            <a:ext cx="2057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Требования к построению сети местной телефонной связи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П. 34 Требований к построению телефонной сети связи общего пользования, утвержденные Приказом Министерства информационных технологий и связи </a:t>
            </a:r>
            <a:r>
              <a:rPr lang="ru-RU" sz="1600" dirty="0" smtClean="0"/>
              <a:t>РФ от 08 августа 2005 г № 97</a:t>
            </a:r>
            <a:endParaRPr lang="ru-RU" sz="1600" dirty="0" smtClean="0"/>
          </a:p>
          <a:p>
            <a:pPr algn="just">
              <a:buNone/>
            </a:pPr>
            <a:r>
              <a:rPr lang="ru-RU" sz="1600" dirty="0" smtClean="0"/>
              <a:t>      </a:t>
            </a:r>
            <a:r>
              <a:rPr lang="ru-RU" sz="1600" dirty="0" smtClean="0">
                <a:solidFill>
                  <a:srgbClr val="0070C0"/>
                </a:solidFill>
              </a:rPr>
              <a:t>Не менее одного узла связи соединяется с узлом обслуживания вызовов экстренных оперативных служб, который находится на территории одного с этим узлом связи города федерального значения, городского округа или в пределах административного центра того муниципального района, на территории которого функционирует сеть местной телефонной связи.</a:t>
            </a:r>
          </a:p>
          <a:p>
            <a:pPr algn="just">
              <a:buNone/>
            </a:pPr>
            <a:endParaRPr lang="ru-RU" sz="16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sz="1600" dirty="0" smtClean="0">
              <a:solidFill>
                <a:srgbClr val="0070C0"/>
              </a:solidFill>
            </a:endParaRP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География оказания услуг связи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ОАО «Российские железные дороги»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819400"/>
            <a:ext cx="7772400" cy="32766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ru-RU" sz="2400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sz="1600" dirty="0" smtClean="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305800" y="6477000"/>
            <a:ext cx="677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слайд  4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304800" y="1676400"/>
            <a:ext cx="8382000" cy="3810000"/>
            <a:chOff x="0" y="-1387"/>
            <a:chExt cx="8064" cy="5586"/>
          </a:xfrm>
        </p:grpSpPr>
        <p:pic>
          <p:nvPicPr>
            <p:cNvPr id="7" name="Picture 2" descr="СетиРСвязи"/>
            <p:cNvPicPr>
              <a:picLocks noChangeAspect="1" noChangeArrowheads="1"/>
            </p:cNvPicPr>
            <p:nvPr/>
          </p:nvPicPr>
          <p:blipFill>
            <a:blip r:embed="rId3" cstate="print"/>
            <a:srcRect t="7643"/>
            <a:stretch>
              <a:fillRect/>
            </a:stretch>
          </p:blipFill>
          <p:spPr bwMode="auto">
            <a:xfrm>
              <a:off x="0" y="-1387"/>
              <a:ext cx="8064" cy="5586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313" y="166"/>
              <a:ext cx="90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391" tIns="45696" rIns="91391" bIns="45696">
              <a:spAutoFit/>
            </a:bodyPr>
            <a:lstStyle/>
            <a:p>
              <a:pPr defTabSz="1222375">
                <a:spcBef>
                  <a:spcPct val="50000"/>
                </a:spcBef>
              </a:pPr>
              <a:endParaRPr lang="ru-RU" dirty="0"/>
            </a:p>
          </p:txBody>
        </p:sp>
      </p:grp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ru-RU" sz="2800" b="1" dirty="0" smtClean="0"/>
              <a:t> Расходы оператора по организации доступа к УСС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rgbClr val="0070C0"/>
                </a:solidFill>
              </a:rPr>
              <a:t>1.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0070C0"/>
                </a:solidFill>
              </a:rPr>
              <a:t>Тарифы устанавливаемые  МГТС. </a:t>
            </a:r>
          </a:p>
          <a:p>
            <a:r>
              <a:rPr lang="ru-RU" sz="1800" dirty="0" smtClean="0"/>
              <a:t>Договор:</a:t>
            </a:r>
            <a:r>
              <a:rPr lang="ru-RU" sz="1600" dirty="0" smtClean="0"/>
              <a:t> Предоставление сетевого ресурса на УСС для организации возможности доступа оператора к специальным службам и услуги соединения с информационно – справочной и справочно-сервисной службами МГТС 09, 009 по отдельному договору. </a:t>
            </a:r>
          </a:p>
          <a:p>
            <a:r>
              <a:rPr lang="ru-RU" sz="1600" dirty="0" smtClean="0"/>
              <a:t>(данные предоставлены с официального сайта)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Услуги:</a:t>
            </a:r>
          </a:p>
          <a:p>
            <a:r>
              <a:rPr lang="ru-RU" sz="1200" dirty="0" smtClean="0"/>
              <a:t>Активизация сетевого ресурса на УССЭ МГТС, выделенного для организации доступа оператора связи к специальным службам, в расчете на один цифровой тракт Е1        </a:t>
            </a:r>
            <a:r>
              <a:rPr lang="ru-RU" sz="1200" dirty="0" smtClean="0">
                <a:solidFill>
                  <a:srgbClr val="FF0000"/>
                </a:solidFill>
              </a:rPr>
              <a:t>50 000 руб</a:t>
            </a:r>
            <a:r>
              <a:rPr lang="ru-RU" sz="1200" dirty="0" smtClean="0"/>
              <a:t>.</a:t>
            </a:r>
            <a:endParaRPr lang="ru-RU" sz="1800" dirty="0" smtClean="0"/>
          </a:p>
          <a:p>
            <a:r>
              <a:rPr lang="ru-RU" sz="1200" dirty="0" smtClean="0"/>
              <a:t>Предоставление оператору связи сетевого ресурса в общем пучке соединительных линий МГТС, организованного для доступа к специальным службам, в расчете на один цифровой тракт Е1, в месяц </a:t>
            </a:r>
            <a:r>
              <a:rPr lang="ru-RU" sz="1200" dirty="0" smtClean="0">
                <a:solidFill>
                  <a:srgbClr val="FF0000"/>
                </a:solidFill>
              </a:rPr>
              <a:t>110 000 руб. и т.д. </a:t>
            </a:r>
          </a:p>
          <a:p>
            <a:pPr algn="ctr">
              <a:buNone/>
            </a:pPr>
            <a:endParaRPr lang="ru-RU" sz="18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Порядка, а также компенсации указанных расходов, нет.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31747" name="Picture 3" descr="C:\Documents and Settings\KarasevaOS\Мои документы\Мои рисунки\mgts_new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524000"/>
            <a:ext cx="990600" cy="540327"/>
          </a:xfrm>
          <a:prstGeom prst="rect">
            <a:avLst/>
          </a:prstGeom>
          <a:noFill/>
        </p:spPr>
      </p:pic>
      <p:pic>
        <p:nvPicPr>
          <p:cNvPr id="5" name="Picture 18" descr="D:\EENA\EENA Presentation Documents\PPT\images for PPT\EMSvehic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914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9" descr="D:\EENA\EENA Presentation Documents\PPT\images for PPT\firevehic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914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7" descr="D:\EENA\EENA Presentation Documents\PPT\images for PPT\policevehicl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914400"/>
            <a:ext cx="685800" cy="68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Концепция создания системы обеспечения вызова экстренных оперативных служб через единый номер 112 на базе единых дежурно-диспетчерских служб муниципальных образований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400" dirty="0" smtClean="0">
                <a:solidFill>
                  <a:srgbClr val="FF0000"/>
                </a:solidFill>
              </a:rPr>
              <a:t>2.</a:t>
            </a:r>
            <a:r>
              <a:rPr lang="ru-RU" sz="1400" dirty="0" smtClean="0"/>
              <a:t>  </a:t>
            </a:r>
            <a:r>
              <a:rPr lang="ru-RU" sz="1400" dirty="0" smtClean="0">
                <a:solidFill>
                  <a:srgbClr val="FF0000"/>
                </a:solidFill>
              </a:rPr>
              <a:t>Распоряжением правительства Российской Федерации от 25.08.2008 № 1240-р </a:t>
            </a:r>
            <a:r>
              <a:rPr lang="ru-RU" sz="1400" dirty="0" smtClean="0"/>
              <a:t>утверждена Концепция создания системы обеспечения вызова экстренных оперативных служб через единый номер «112» на базе единых дежурно-диспетчерских служб муниципальных образований, разработанная совместно </a:t>
            </a:r>
            <a:r>
              <a:rPr lang="ru-RU" sz="1400" dirty="0" err="1" smtClean="0"/>
              <a:t>Минкомсвязью</a:t>
            </a:r>
            <a:r>
              <a:rPr lang="ru-RU" sz="1400" dirty="0" smtClean="0"/>
              <a:t> России и МЧС России и план мероприятий по ее реализации.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/>
              <a:t>В соответствии с разделом </a:t>
            </a:r>
            <a:r>
              <a:rPr lang="en-US" sz="1400" dirty="0" smtClean="0"/>
              <a:t>VII </a:t>
            </a:r>
            <a:r>
              <a:rPr lang="ru-RU" sz="1400" dirty="0" smtClean="0"/>
              <a:t>Концепции  создание системы 112 потребует внесения изменений в ряд нормативных правовых актов Российской Федерации, в том числе в Федеральный закон «О связи» в части оплаты расходов операторов связи.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/>
              <a:t>Концепцией также предусмотрено разработка нормативных правовых актов, определяющих порядок оплаты услуг оператора связи, доводящего трафик системы-112 до единой дежурно-диспетчерской службы, и услуг оператора связи, поддерживающего вызов номера «112».</a:t>
            </a:r>
          </a:p>
          <a:p>
            <a:pPr algn="just">
              <a:buNone/>
            </a:pPr>
            <a:r>
              <a:rPr lang="ru-RU" sz="1400" dirty="0" smtClean="0"/>
              <a:t>     </a:t>
            </a:r>
          </a:p>
          <a:p>
            <a:pPr algn="just">
              <a:buNone/>
            </a:pPr>
            <a:r>
              <a:rPr lang="ru-RU" sz="1400" dirty="0" smtClean="0"/>
              <a:t>       Сроки разработки и уточнение нормативных правовых актов и организационно-методических документов предусмотрено в  Плане во </a:t>
            </a:r>
            <a:r>
              <a:rPr lang="en-US" sz="1400" dirty="0" smtClean="0"/>
              <a:t>II </a:t>
            </a:r>
            <a:r>
              <a:rPr lang="ru-RU" sz="1400" dirty="0" smtClean="0"/>
              <a:t>квартале 2009 года. 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 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C37C35C54AF7149B80B164EC25F7809" ma:contentTypeVersion="0" ma:contentTypeDescription="Создание документа." ma:contentTypeScope="" ma:versionID="0d69929eaef400ba8df1354cf409a1b9">
  <xsd:schema xmlns:xsd="http://www.w3.org/2001/XMLSchema" xmlns:p="http://schemas.microsoft.com/office/2006/metadata/properties" targetNamespace="http://schemas.microsoft.com/office/2006/metadata/properties" ma:root="true" ma:fieldsID="f7d168d097c79a35912616c67da35a0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03DDD43-E117-4D09-89C7-E61E299561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A7962EE-1EC7-4A60-96AC-482D9DA41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0B5468-0BD9-4A49-8C64-9750E04F85A2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3350</TotalTime>
  <Words>547</Words>
  <Application>Microsoft Office PowerPoint</Application>
  <PresentationFormat>Экран (4:3)</PresentationFormat>
  <Paragraphs>94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Перечень экстренных оперативных служб</vt:lpstr>
      <vt:lpstr>Правовое регулирование в области обеспечения вызова экстренных оперативных служб</vt:lpstr>
      <vt:lpstr>Структурная схема организации связи со спецслужбами</vt:lpstr>
      <vt:lpstr>Слайд 5</vt:lpstr>
      <vt:lpstr>Требования к построению сети местной телефонной связи </vt:lpstr>
      <vt:lpstr>География оказания услуг связи  ОАО «Российские железные дороги»  </vt:lpstr>
      <vt:lpstr> Расходы оператора по организации доступа к УСС</vt:lpstr>
      <vt:lpstr>Концепция создания системы обеспечения вызова экстренных оперативных служб через единый номер 112 на базе единых дежурно-диспетчерских служб муниципальных образований</vt:lpstr>
      <vt:lpstr>«Служба «112» в России. Проблемы внедрения и перспективы развития».</vt:lpstr>
      <vt:lpstr>Благодарю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KarasevaOS</cp:lastModifiedBy>
  <cp:revision>239</cp:revision>
  <cp:lastPrinted>1601-01-01T00:00:00Z</cp:lastPrinted>
  <dcterms:created xsi:type="dcterms:W3CDTF">1601-01-01T00:00:00Z</dcterms:created>
  <dcterms:modified xsi:type="dcterms:W3CDTF">2010-12-20T08:00:41Z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