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66" y="6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rgbClr val="2F2F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rgbClr val="2F2F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435690"/>
            <a:ext cx="2898856" cy="5340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626995" y="2381110"/>
            <a:ext cx="3238500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618098" y="2523794"/>
            <a:ext cx="2914649" cy="5162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50509" y="0"/>
            <a:ext cx="6791325" cy="10287000"/>
          </a:xfrm>
          <a:custGeom>
            <a:avLst/>
            <a:gdLst/>
            <a:ahLst/>
            <a:cxnLst/>
            <a:rect l="l" t="t" r="r" b="b"/>
            <a:pathLst>
              <a:path w="6791325" h="10287000">
                <a:moveTo>
                  <a:pt x="0" y="0"/>
                </a:moveTo>
                <a:lnTo>
                  <a:pt x="6791324" y="0"/>
                </a:lnTo>
                <a:lnTo>
                  <a:pt x="679132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rgbClr val="2F2F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37161" y="0"/>
            <a:ext cx="4067175" cy="8284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705100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707130" y="0"/>
            <a:ext cx="8580869" cy="10286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911158" y="0"/>
            <a:ext cx="9372600" cy="10286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9227553" cy="10286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387087" y="0"/>
            <a:ext cx="6901180" cy="10287000"/>
          </a:xfrm>
          <a:custGeom>
            <a:avLst/>
            <a:gdLst/>
            <a:ahLst/>
            <a:cxnLst/>
            <a:rect l="l" t="t" r="r" b="b"/>
            <a:pathLst>
              <a:path w="6901180" h="10287000">
                <a:moveTo>
                  <a:pt x="0" y="10287000"/>
                </a:moveTo>
                <a:lnTo>
                  <a:pt x="6900914" y="10287000"/>
                </a:lnTo>
                <a:lnTo>
                  <a:pt x="6900914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000000">
              <a:alpha val="6274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0"/>
            <a:ext cx="2834005" cy="10287000"/>
          </a:xfrm>
          <a:custGeom>
            <a:avLst/>
            <a:gdLst/>
            <a:ahLst/>
            <a:cxnLst/>
            <a:rect l="l" t="t" r="r" b="b"/>
            <a:pathLst>
              <a:path w="2834005" h="10287000">
                <a:moveTo>
                  <a:pt x="0" y="10287000"/>
                </a:moveTo>
                <a:lnTo>
                  <a:pt x="2833636" y="10287000"/>
                </a:lnTo>
                <a:lnTo>
                  <a:pt x="2833636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000000">
              <a:alpha val="6274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833636" y="0"/>
            <a:ext cx="8553450" cy="10287000"/>
          </a:xfrm>
          <a:custGeom>
            <a:avLst/>
            <a:gdLst/>
            <a:ahLst/>
            <a:cxnLst/>
            <a:rect l="l" t="t" r="r" b="b"/>
            <a:pathLst>
              <a:path w="8553450" h="10287000">
                <a:moveTo>
                  <a:pt x="0" y="0"/>
                </a:moveTo>
                <a:lnTo>
                  <a:pt x="8553450" y="0"/>
                </a:lnTo>
                <a:lnTo>
                  <a:pt x="85534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81857" y="582670"/>
            <a:ext cx="5518150" cy="977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1" i="0">
                <a:solidFill>
                  <a:srgbClr val="2F2F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5318" y="2706247"/>
            <a:ext cx="8008481" cy="5616922"/>
          </a:xfrm>
          <a:prstGeom prst="rect">
            <a:avLst/>
          </a:prstGeom>
        </p:spPr>
        <p:txBody>
          <a:bodyPr vert="horz" wrap="square" lIns="0" tIns="279400" rIns="0" bIns="0" rtlCol="0">
            <a:spAutoFit/>
          </a:bodyPr>
          <a:lstStyle/>
          <a:p>
            <a:pPr marL="12700" marR="5080">
              <a:lnSpc>
                <a:spcPts val="10370"/>
              </a:lnSpc>
              <a:spcBef>
                <a:spcPts val="2200"/>
              </a:spcBef>
            </a:pPr>
            <a:r>
              <a:rPr sz="10400" b="1" spc="-615" dirty="0">
                <a:solidFill>
                  <a:srgbClr val="FFFFFF"/>
                </a:solidFill>
                <a:latin typeface="Trebuchet MS"/>
                <a:cs typeface="Trebuchet MS"/>
              </a:rPr>
              <a:t>ПОРТАЛ  </a:t>
            </a:r>
            <a:r>
              <a:rPr sz="10400" b="1" spc="-459" dirty="0">
                <a:solidFill>
                  <a:srgbClr val="FFFFFF"/>
                </a:solidFill>
                <a:latin typeface="Trebuchet MS"/>
                <a:cs typeface="Trebuchet MS"/>
              </a:rPr>
              <a:t>БИЗНЕС-  </a:t>
            </a:r>
            <a:r>
              <a:rPr sz="10400" b="1" spc="-63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0400" b="1" spc="-32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0400" b="1" spc="-28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0400" b="1" spc="-90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0400" b="1" spc="-535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10400" b="1" spc="-32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0400" b="1" spc="-101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10400" b="1" spc="-94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0400" b="1" spc="-11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0400" b="1" spc="-275" dirty="0">
                <a:solidFill>
                  <a:srgbClr val="FFFFFF"/>
                </a:solidFill>
                <a:latin typeface="Trebuchet MS"/>
                <a:cs typeface="Trebuchet MS"/>
              </a:rPr>
              <a:t>А  </a:t>
            </a:r>
            <a:r>
              <a:rPr sz="10400" b="1" spc="-320" dirty="0">
                <a:solidFill>
                  <a:srgbClr val="FFFFFF"/>
                </a:solidFill>
                <a:latin typeface="Trebuchet MS"/>
                <a:cs typeface="Trebuchet MS"/>
              </a:rPr>
              <a:t>МСП</a:t>
            </a:r>
            <a:endParaRPr sz="104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07130" y="509219"/>
            <a:ext cx="1285875" cy="1285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3933" y="4057713"/>
            <a:ext cx="5200650" cy="18275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indent="136525">
              <a:lnSpc>
                <a:spcPts val="6750"/>
              </a:lnSpc>
              <a:spcBef>
                <a:spcPts val="900"/>
              </a:spcBef>
            </a:pPr>
            <a:r>
              <a:rPr sz="6200" spc="-175" dirty="0"/>
              <a:t>МОБИЛЬНЫЕ  </a:t>
            </a:r>
            <a:r>
              <a:rPr sz="6200" spc="-10" dirty="0"/>
              <a:t>П</a:t>
            </a:r>
            <a:r>
              <a:rPr sz="6200" spc="180" dirty="0"/>
              <a:t>Р</a:t>
            </a:r>
            <a:r>
              <a:rPr sz="6200" spc="-295" dirty="0"/>
              <a:t>И</a:t>
            </a:r>
            <a:r>
              <a:rPr sz="6200" spc="-220" dirty="0"/>
              <a:t>Л</a:t>
            </a:r>
            <a:r>
              <a:rPr sz="6200" spc="-315" dirty="0"/>
              <a:t>О</a:t>
            </a:r>
            <a:r>
              <a:rPr sz="6200" spc="-5" dirty="0"/>
              <a:t>Ж</a:t>
            </a:r>
            <a:r>
              <a:rPr sz="6200" spc="-225" dirty="0"/>
              <a:t>Е</a:t>
            </a:r>
            <a:r>
              <a:rPr sz="6200" spc="-135" dirty="0"/>
              <a:t>Н</a:t>
            </a:r>
            <a:r>
              <a:rPr sz="6200" spc="-295" dirty="0"/>
              <a:t>И</a:t>
            </a:r>
            <a:r>
              <a:rPr sz="6200" spc="-740" dirty="0"/>
              <a:t>Я</a:t>
            </a:r>
            <a:endParaRPr sz="6200"/>
          </a:p>
        </p:txBody>
      </p:sp>
      <p:sp>
        <p:nvSpPr>
          <p:cNvPr id="3" name="object 3"/>
          <p:cNvSpPr/>
          <p:nvPr/>
        </p:nvSpPr>
        <p:spPr>
          <a:xfrm>
            <a:off x="12853354" y="8391531"/>
            <a:ext cx="4816195" cy="1012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418" y="8447202"/>
            <a:ext cx="4232026" cy="1056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49677" y="2471521"/>
            <a:ext cx="2838310" cy="5267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64151" y="209252"/>
            <a:ext cx="619125" cy="619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21100" y="0"/>
            <a:ext cx="1866900" cy="10287000"/>
          </a:xfrm>
          <a:custGeom>
            <a:avLst/>
            <a:gdLst/>
            <a:ahLst/>
            <a:cxnLst/>
            <a:rect l="l" t="t" r="r" b="b"/>
            <a:pathLst>
              <a:path w="1866900" h="10287000">
                <a:moveTo>
                  <a:pt x="0" y="10287000"/>
                </a:moveTo>
                <a:lnTo>
                  <a:pt x="1866900" y="10287000"/>
                </a:lnTo>
                <a:lnTo>
                  <a:pt x="18669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91750" cy="10287000"/>
          </a:xfrm>
          <a:custGeom>
            <a:avLst/>
            <a:gdLst/>
            <a:ahLst/>
            <a:cxnLst/>
            <a:rect l="l" t="t" r="r" b="b"/>
            <a:pathLst>
              <a:path w="10191750" h="10287000">
                <a:moveTo>
                  <a:pt x="0" y="10287000"/>
                </a:moveTo>
                <a:lnTo>
                  <a:pt x="10191750" y="10287000"/>
                </a:lnTo>
                <a:lnTo>
                  <a:pt x="1019175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2756598"/>
            <a:ext cx="6653530" cy="293687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4130"/>
              </a:lnSpc>
              <a:spcBef>
                <a:spcPts val="595"/>
              </a:spcBef>
            </a:pPr>
            <a:r>
              <a:rPr sz="3800" spc="-114" dirty="0">
                <a:solidFill>
                  <a:srgbClr val="FFFFFF"/>
                </a:solidFill>
              </a:rPr>
              <a:t>ОФИЦИАЛЬНЫЙ </a:t>
            </a:r>
            <a:r>
              <a:rPr sz="3800" spc="-25" dirty="0">
                <a:solidFill>
                  <a:srgbClr val="FFFFFF"/>
                </a:solidFill>
              </a:rPr>
              <a:t>РЕСУРС </a:t>
            </a:r>
            <a:r>
              <a:rPr sz="3800" spc="-229" dirty="0">
                <a:solidFill>
                  <a:srgbClr val="FFFFFF"/>
                </a:solidFill>
              </a:rPr>
              <a:t>ДЛЯ  </a:t>
            </a:r>
            <a:r>
              <a:rPr sz="3800" spc="-90" dirty="0">
                <a:solidFill>
                  <a:srgbClr val="FFFFFF"/>
                </a:solidFill>
              </a:rPr>
              <a:t>РАЗВИТИЯ </a:t>
            </a:r>
            <a:r>
              <a:rPr sz="3800" spc="-105" dirty="0">
                <a:solidFill>
                  <a:srgbClr val="FFFFFF"/>
                </a:solidFill>
              </a:rPr>
              <a:t>МАЛОГО</a:t>
            </a:r>
            <a:r>
              <a:rPr sz="3800" spc="235" dirty="0">
                <a:solidFill>
                  <a:srgbClr val="FFFFFF"/>
                </a:solidFill>
              </a:rPr>
              <a:t> </a:t>
            </a:r>
            <a:r>
              <a:rPr sz="3800" spc="-60" dirty="0">
                <a:solidFill>
                  <a:srgbClr val="FFFFFF"/>
                </a:solidFill>
              </a:rPr>
              <a:t>БИЗНЕСА</a:t>
            </a:r>
            <a:endParaRPr sz="3800"/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10500" spc="-345" dirty="0"/>
              <a:t>SMBN.RU</a:t>
            </a:r>
            <a:endParaRPr sz="10500"/>
          </a:p>
        </p:txBody>
      </p:sp>
      <p:sp>
        <p:nvSpPr>
          <p:cNvPr id="5" name="object 5"/>
          <p:cNvSpPr txBox="1"/>
          <p:nvPr/>
        </p:nvSpPr>
        <p:spPr>
          <a:xfrm>
            <a:off x="1016000" y="5919590"/>
            <a:ext cx="64852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1540" algn="l"/>
                <a:tab pos="2556510" algn="l"/>
                <a:tab pos="4302760" algn="l"/>
                <a:tab pos="5402580" algn="l"/>
              </a:tabLst>
            </a:pP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800" spc="-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8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800" spc="-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Н	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В	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800" spc="-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800" spc="-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80" dirty="0">
                <a:solidFill>
                  <a:srgbClr val="FFFFFF"/>
                </a:solidFill>
                <a:latin typeface="Arial"/>
                <a:cs typeface="Arial"/>
              </a:rPr>
              <a:t>Е	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7	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800" spc="-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4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800" spc="-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800" spc="-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6771633"/>
            <a:ext cx="6424295" cy="2482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95"/>
              </a:spcBef>
            </a:pPr>
            <a:r>
              <a:rPr sz="2200" dirty="0">
                <a:solidFill>
                  <a:srgbClr val="2F2F2F"/>
                </a:solidFill>
                <a:latin typeface="Arial"/>
                <a:cs typeface="Arial"/>
              </a:rPr>
              <a:t>Портал </a:t>
            </a:r>
            <a:r>
              <a:rPr sz="2200" spc="10" dirty="0">
                <a:solidFill>
                  <a:srgbClr val="2F2F2F"/>
                </a:solidFill>
                <a:latin typeface="Arial"/>
                <a:cs typeface="Arial"/>
              </a:rPr>
              <a:t>Бизнес-навигатора </a:t>
            </a:r>
            <a:r>
              <a:rPr sz="2200" spc="-35" dirty="0">
                <a:solidFill>
                  <a:srgbClr val="2F2F2F"/>
                </a:solidFill>
                <a:latin typeface="Arial"/>
                <a:cs typeface="Arial"/>
              </a:rPr>
              <a:t>МСП </a:t>
            </a:r>
            <a:r>
              <a:rPr sz="2200" spc="-130" dirty="0">
                <a:solidFill>
                  <a:srgbClr val="2F2F2F"/>
                </a:solidFill>
                <a:latin typeface="Arial"/>
                <a:cs typeface="Arial"/>
              </a:rPr>
              <a:t>- 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бесплатный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ресурс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предпринимателей</a:t>
            </a:r>
            <a:r>
              <a:rPr sz="2200" spc="5" dirty="0">
                <a:solidFill>
                  <a:srgbClr val="2F2F2F"/>
                </a:solidFill>
                <a:latin typeface="Arial"/>
                <a:cs typeface="Arial"/>
              </a:rPr>
              <a:t>, </a:t>
            </a:r>
            <a:r>
              <a:rPr sz="2200" spc="55" dirty="0">
                <a:solidFill>
                  <a:srgbClr val="2F2F2F"/>
                </a:solidFill>
                <a:latin typeface="Arial"/>
                <a:cs typeface="Arial"/>
              </a:rPr>
              <a:t>которые </a:t>
            </a:r>
            <a:r>
              <a:rPr sz="2200" spc="20" dirty="0">
                <a:solidFill>
                  <a:srgbClr val="2F2F2F"/>
                </a:solidFill>
                <a:latin typeface="Arial"/>
                <a:cs typeface="Arial"/>
              </a:rPr>
              <a:t>хотят  </a:t>
            </a:r>
            <a:r>
              <a:rPr sz="2200" spc="70" dirty="0">
                <a:solidFill>
                  <a:srgbClr val="2F2F2F"/>
                </a:solidFill>
                <a:latin typeface="Arial"/>
                <a:cs typeface="Arial"/>
              </a:rPr>
              <a:t>открыть</a:t>
            </a:r>
            <a:r>
              <a:rPr sz="2200" spc="-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2F2F2F"/>
                </a:solidFill>
                <a:latin typeface="Arial"/>
                <a:cs typeface="Arial"/>
              </a:rPr>
              <a:t>или</a:t>
            </a:r>
            <a:r>
              <a:rPr sz="2200" spc="-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2F2F2F"/>
                </a:solidFill>
                <a:latin typeface="Arial"/>
                <a:cs typeface="Arial"/>
              </a:rPr>
              <a:t>расширить</a:t>
            </a:r>
            <a:r>
              <a:rPr sz="2200" spc="-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2F2F2F"/>
                </a:solidFill>
                <a:latin typeface="Arial"/>
                <a:cs typeface="Arial"/>
              </a:rPr>
              <a:t>свой</a:t>
            </a:r>
            <a:r>
              <a:rPr sz="2200" spc="-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2F2F2F"/>
                </a:solidFill>
                <a:latin typeface="Arial"/>
                <a:cs typeface="Arial"/>
              </a:rPr>
              <a:t>бизнес,</a:t>
            </a:r>
            <a:r>
              <a:rPr sz="2200" spc="-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2200" spc="-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F2F2F"/>
                </a:solidFill>
                <a:latin typeface="Arial"/>
                <a:cs typeface="Arial"/>
              </a:rPr>
              <a:t>работать  </a:t>
            </a:r>
            <a:r>
              <a:rPr sz="2200" spc="-5" dirty="0">
                <a:solidFill>
                  <a:srgbClr val="2F2F2F"/>
                </a:solidFill>
                <a:latin typeface="Arial"/>
                <a:cs typeface="Arial"/>
              </a:rPr>
              <a:t>честно, </a:t>
            </a:r>
            <a:r>
              <a:rPr sz="2200" spc="-10" dirty="0">
                <a:solidFill>
                  <a:srgbClr val="2F2F2F"/>
                </a:solidFill>
                <a:latin typeface="Arial"/>
                <a:cs typeface="Arial"/>
              </a:rPr>
              <a:t>легально, </a:t>
            </a:r>
            <a:r>
              <a:rPr sz="2200" spc="25" dirty="0">
                <a:solidFill>
                  <a:srgbClr val="2F2F2F"/>
                </a:solidFill>
                <a:latin typeface="Arial"/>
                <a:cs typeface="Arial"/>
              </a:rPr>
              <a:t>платить </a:t>
            </a:r>
            <a:r>
              <a:rPr sz="2200" spc="20" dirty="0">
                <a:solidFill>
                  <a:srgbClr val="2F2F2F"/>
                </a:solidFill>
                <a:latin typeface="Arial"/>
                <a:cs typeface="Arial"/>
              </a:rPr>
              <a:t>все </a:t>
            </a:r>
            <a:r>
              <a:rPr sz="2200" spc="30" dirty="0">
                <a:solidFill>
                  <a:srgbClr val="2F2F2F"/>
                </a:solidFill>
                <a:latin typeface="Arial"/>
                <a:cs typeface="Arial"/>
              </a:rPr>
              <a:t>налоги </a:t>
            </a:r>
            <a:r>
              <a:rPr sz="2200" spc="40" dirty="0">
                <a:solidFill>
                  <a:srgbClr val="2F2F2F"/>
                </a:solidFill>
                <a:latin typeface="Arial"/>
                <a:cs typeface="Arial"/>
              </a:rPr>
              <a:t>и  </a:t>
            </a:r>
            <a:r>
              <a:rPr sz="2200" dirty="0">
                <a:solidFill>
                  <a:srgbClr val="2F2F2F"/>
                </a:solidFill>
                <a:latin typeface="Arial"/>
                <a:cs typeface="Arial"/>
              </a:rPr>
              <a:t>отчисления, </a:t>
            </a:r>
            <a:r>
              <a:rPr sz="2200" spc="15" dirty="0">
                <a:solidFill>
                  <a:srgbClr val="2F2F2F"/>
                </a:solidFill>
                <a:latin typeface="Arial"/>
                <a:cs typeface="Arial"/>
              </a:rPr>
              <a:t>зарабатывая </a:t>
            </a:r>
            <a:r>
              <a:rPr sz="2200" spc="10" dirty="0">
                <a:solidFill>
                  <a:srgbClr val="2F2F2F"/>
                </a:solidFill>
                <a:latin typeface="Arial"/>
                <a:cs typeface="Arial"/>
              </a:rPr>
              <a:t>на </a:t>
            </a:r>
            <a:r>
              <a:rPr sz="2200" spc="20" dirty="0">
                <a:solidFill>
                  <a:srgbClr val="2F2F2F"/>
                </a:solidFill>
                <a:latin typeface="Arial"/>
                <a:cs typeface="Arial"/>
              </a:rPr>
              <a:t>свое </a:t>
            </a:r>
            <a:r>
              <a:rPr sz="2200" spc="-40" dirty="0">
                <a:solidFill>
                  <a:srgbClr val="2F2F2F"/>
                </a:solidFill>
                <a:latin typeface="Arial"/>
                <a:cs typeface="Arial"/>
              </a:rPr>
              <a:t>будущее </a:t>
            </a:r>
            <a:r>
              <a:rPr sz="2200" spc="40" dirty="0">
                <a:solidFill>
                  <a:srgbClr val="2F2F2F"/>
                </a:solidFill>
                <a:latin typeface="Arial"/>
                <a:cs typeface="Arial"/>
              </a:rPr>
              <a:t>и  </a:t>
            </a:r>
            <a:r>
              <a:rPr sz="2200" spc="-40" dirty="0">
                <a:solidFill>
                  <a:srgbClr val="2F2F2F"/>
                </a:solidFill>
                <a:latin typeface="Arial"/>
                <a:cs typeface="Arial"/>
              </a:rPr>
              <a:t>будущее </a:t>
            </a:r>
            <a:r>
              <a:rPr sz="2200" spc="35" dirty="0">
                <a:solidFill>
                  <a:srgbClr val="2F2F2F"/>
                </a:solidFill>
                <a:latin typeface="Arial"/>
                <a:cs typeface="Arial"/>
              </a:rPr>
              <a:t>своих</a:t>
            </a:r>
            <a:r>
              <a:rPr sz="2200" spc="-10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Arial"/>
                <a:cs typeface="Arial"/>
              </a:rPr>
              <a:t>детей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194988" y="0"/>
            <a:ext cx="6229350" cy="6162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94988" y="4767160"/>
            <a:ext cx="6229350" cy="551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51908" y="209250"/>
            <a:ext cx="523875" cy="523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91750" y="0"/>
            <a:ext cx="6229350" cy="10287000"/>
          </a:xfrm>
          <a:custGeom>
            <a:avLst/>
            <a:gdLst/>
            <a:ahLst/>
            <a:cxnLst/>
            <a:rect l="l" t="t" r="r" b="b"/>
            <a:pathLst>
              <a:path w="6229350" h="10287000">
                <a:moveTo>
                  <a:pt x="0" y="0"/>
                </a:moveTo>
                <a:lnTo>
                  <a:pt x="6229349" y="0"/>
                </a:lnTo>
                <a:lnTo>
                  <a:pt x="622934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74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4887" y="1582280"/>
            <a:ext cx="9001125" cy="7124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29650" y="1571665"/>
            <a:ext cx="8987155" cy="7134225"/>
          </a:xfrm>
          <a:custGeom>
            <a:avLst/>
            <a:gdLst/>
            <a:ahLst/>
            <a:cxnLst/>
            <a:rect l="l" t="t" r="r" b="b"/>
            <a:pathLst>
              <a:path w="8987155" h="7134225">
                <a:moveTo>
                  <a:pt x="0" y="7134225"/>
                </a:moveTo>
                <a:lnTo>
                  <a:pt x="8986734" y="7134225"/>
                </a:lnTo>
                <a:lnTo>
                  <a:pt x="8986734" y="0"/>
                </a:lnTo>
                <a:lnTo>
                  <a:pt x="0" y="0"/>
                </a:lnTo>
                <a:lnTo>
                  <a:pt x="0" y="7134225"/>
                </a:lnTo>
                <a:close/>
              </a:path>
            </a:pathLst>
          </a:custGeom>
          <a:solidFill>
            <a:srgbClr val="000000">
              <a:alpha val="274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0"/>
            <a:ext cx="7600950" cy="10287000"/>
          </a:xfrm>
          <a:custGeom>
            <a:avLst/>
            <a:gdLst/>
            <a:ahLst/>
            <a:cxnLst/>
            <a:rect l="l" t="t" r="r" b="b"/>
            <a:pathLst>
              <a:path w="7600950" h="10287000">
                <a:moveTo>
                  <a:pt x="0" y="0"/>
                </a:moveTo>
                <a:lnTo>
                  <a:pt x="7600950" y="0"/>
                </a:lnTo>
                <a:lnTo>
                  <a:pt x="76009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6176" y="962913"/>
            <a:ext cx="6927850" cy="184023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1420"/>
              </a:spcBef>
            </a:pPr>
            <a:r>
              <a:rPr sz="6500" spc="-440" dirty="0"/>
              <a:t>ПЕРСОНАЛЬНЫЙ  </a:t>
            </a:r>
            <a:r>
              <a:rPr sz="6500" spc="-430" dirty="0"/>
              <a:t>ПОДБОР</a:t>
            </a:r>
            <a:r>
              <a:rPr sz="6500" spc="-530" dirty="0"/>
              <a:t> </a:t>
            </a:r>
            <a:r>
              <a:rPr sz="6500" spc="-375" dirty="0"/>
              <a:t>СЕРВИСОВ</a:t>
            </a:r>
            <a:endParaRPr sz="6500"/>
          </a:p>
        </p:txBody>
      </p:sp>
      <p:sp>
        <p:nvSpPr>
          <p:cNvPr id="6" name="object 6"/>
          <p:cNvSpPr txBox="1"/>
          <p:nvPr/>
        </p:nvSpPr>
        <p:spPr>
          <a:xfrm>
            <a:off x="1226176" y="3405617"/>
            <a:ext cx="6444615" cy="5291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85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УЧЕТОМ</a:t>
            </a:r>
            <a:r>
              <a:rPr sz="2600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ОПЫТА</a:t>
            </a:r>
            <a:endParaRPr sz="2600">
              <a:latin typeface="Arial"/>
              <a:cs typeface="Arial"/>
            </a:endParaRPr>
          </a:p>
          <a:p>
            <a:pPr marL="12700" marR="735330">
              <a:lnSpc>
                <a:spcPct val="121800"/>
              </a:lnSpc>
              <a:spcBef>
                <a:spcPts val="1050"/>
              </a:spcBef>
            </a:pPr>
            <a:r>
              <a:rPr sz="2050" spc="-5" dirty="0">
                <a:solidFill>
                  <a:srgbClr val="2F2F2F"/>
                </a:solidFill>
                <a:latin typeface="Arial"/>
                <a:cs typeface="Arial"/>
              </a:rPr>
              <a:t>Система </a:t>
            </a:r>
            <a:r>
              <a:rPr sz="2050" dirty="0">
                <a:solidFill>
                  <a:srgbClr val="2F2F2F"/>
                </a:solidFill>
                <a:latin typeface="Arial"/>
                <a:cs typeface="Arial"/>
              </a:rPr>
              <a:t>предлагает </a:t>
            </a:r>
            <a:r>
              <a:rPr sz="2050" spc="25" dirty="0">
                <a:solidFill>
                  <a:srgbClr val="2F2F2F"/>
                </a:solidFill>
                <a:latin typeface="Arial"/>
                <a:cs typeface="Arial"/>
              </a:rPr>
              <a:t>разные </a:t>
            </a:r>
            <a:r>
              <a:rPr sz="2050" spc="15" dirty="0">
                <a:solidFill>
                  <a:srgbClr val="2F2F2F"/>
                </a:solidFill>
                <a:latin typeface="Arial"/>
                <a:cs typeface="Arial"/>
              </a:rPr>
              <a:t>наборы</a:t>
            </a:r>
            <a:r>
              <a:rPr sz="2050" spc="-30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25" dirty="0">
                <a:solidFill>
                  <a:srgbClr val="2F2F2F"/>
                </a:solidFill>
                <a:latin typeface="Arial"/>
                <a:cs typeface="Arial"/>
              </a:rPr>
              <a:t>сервисов  </a:t>
            </a:r>
            <a:r>
              <a:rPr sz="2050" spc="30" dirty="0">
                <a:solidFill>
                  <a:srgbClr val="2F2F2F"/>
                </a:solidFill>
                <a:latin typeface="Arial"/>
                <a:cs typeface="Arial"/>
              </a:rPr>
              <a:t>начинающим и </a:t>
            </a:r>
            <a:r>
              <a:rPr sz="2050" spc="70" dirty="0">
                <a:solidFill>
                  <a:srgbClr val="2F2F2F"/>
                </a:solidFill>
                <a:latin typeface="Arial"/>
                <a:cs typeface="Arial"/>
              </a:rPr>
              <a:t>опытным</a:t>
            </a:r>
            <a:r>
              <a:rPr sz="2050" spc="-2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2F2F2F"/>
                </a:solidFill>
                <a:latin typeface="Arial"/>
                <a:cs typeface="Arial"/>
              </a:rPr>
              <a:t>предпринимателям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4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РЕАЛЬНЫХ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40" dirty="0">
                <a:solidFill>
                  <a:srgbClr val="FFFFFF"/>
                </a:solidFill>
                <a:latin typeface="Arial"/>
                <a:cs typeface="Arial"/>
              </a:rPr>
              <a:t>ЗАДАЧ</a:t>
            </a:r>
            <a:endParaRPr sz="2600">
              <a:latin typeface="Arial"/>
              <a:cs typeface="Arial"/>
            </a:endParaRPr>
          </a:p>
          <a:p>
            <a:pPr marL="12700" marR="383540">
              <a:lnSpc>
                <a:spcPct val="121800"/>
              </a:lnSpc>
              <a:spcBef>
                <a:spcPts val="1465"/>
              </a:spcBef>
            </a:pPr>
            <a:r>
              <a:rPr sz="2050" spc="5" dirty="0">
                <a:solidFill>
                  <a:srgbClr val="2F2F2F"/>
                </a:solidFill>
                <a:latin typeface="Arial"/>
                <a:cs typeface="Arial"/>
              </a:rPr>
              <a:t>Четыре </a:t>
            </a:r>
            <a:r>
              <a:rPr sz="2050" spc="25" dirty="0">
                <a:solidFill>
                  <a:srgbClr val="2F2F2F"/>
                </a:solidFill>
                <a:latin typeface="Arial"/>
                <a:cs typeface="Arial"/>
              </a:rPr>
              <a:t>блока сервисов </a:t>
            </a:r>
            <a:r>
              <a:rPr sz="2050" spc="5" dirty="0">
                <a:solidFill>
                  <a:srgbClr val="2F2F2F"/>
                </a:solidFill>
                <a:latin typeface="Arial"/>
                <a:cs typeface="Arial"/>
              </a:rPr>
              <a:t>для </a:t>
            </a:r>
            <a:r>
              <a:rPr sz="2050" spc="30" dirty="0">
                <a:solidFill>
                  <a:srgbClr val="2F2F2F"/>
                </a:solidFill>
                <a:latin typeface="Arial"/>
                <a:cs typeface="Arial"/>
              </a:rPr>
              <a:t>развития</a:t>
            </a:r>
            <a:r>
              <a:rPr sz="2050" spc="-39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2F2F2F"/>
                </a:solidFill>
                <a:latin typeface="Arial"/>
                <a:cs typeface="Arial"/>
              </a:rPr>
              <a:t>бизнеса </a:t>
            </a:r>
            <a:r>
              <a:rPr sz="2050" spc="-120" dirty="0">
                <a:solidFill>
                  <a:srgbClr val="2F2F2F"/>
                </a:solidFill>
                <a:latin typeface="Arial"/>
                <a:cs typeface="Arial"/>
              </a:rPr>
              <a:t>- </a:t>
            </a:r>
            <a:r>
              <a:rPr sz="2050" spc="75" dirty="0">
                <a:solidFill>
                  <a:srgbClr val="2F2F2F"/>
                </a:solidFill>
                <a:latin typeface="Arial"/>
                <a:cs typeface="Arial"/>
              </a:rPr>
              <a:t>в  </a:t>
            </a:r>
            <a:r>
              <a:rPr sz="2050" spc="40" dirty="0">
                <a:solidFill>
                  <a:srgbClr val="2F2F2F"/>
                </a:solidFill>
                <a:latin typeface="Arial"/>
                <a:cs typeface="Arial"/>
              </a:rPr>
              <a:t>зависимости </a:t>
            </a:r>
            <a:r>
              <a:rPr sz="2050" spc="30" dirty="0">
                <a:solidFill>
                  <a:srgbClr val="2F2F2F"/>
                </a:solidFill>
                <a:latin typeface="Arial"/>
                <a:cs typeface="Arial"/>
              </a:rPr>
              <a:t>от </a:t>
            </a:r>
            <a:r>
              <a:rPr sz="2050" spc="-5" dirty="0">
                <a:solidFill>
                  <a:srgbClr val="2F2F2F"/>
                </a:solidFill>
                <a:latin typeface="Arial"/>
                <a:cs typeface="Arial"/>
              </a:rPr>
              <a:t>цели</a:t>
            </a:r>
            <a:r>
              <a:rPr sz="2050" spc="-27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15" dirty="0">
                <a:solidFill>
                  <a:srgbClr val="2F2F2F"/>
                </a:solidFill>
                <a:latin typeface="Arial"/>
                <a:cs typeface="Arial"/>
              </a:rPr>
              <a:t>предпринимателя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БОЛЬШЕ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ВОЗМОЖНОСТЕЙ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21800"/>
              </a:lnSpc>
              <a:spcBef>
                <a:spcPts val="1465"/>
              </a:spcBef>
            </a:pPr>
            <a:r>
              <a:rPr sz="2050" spc="45" dirty="0">
                <a:solidFill>
                  <a:srgbClr val="2F2F2F"/>
                </a:solidFill>
                <a:latin typeface="Arial"/>
                <a:cs typeface="Arial"/>
              </a:rPr>
              <a:t>Для</a:t>
            </a:r>
            <a:r>
              <a:rPr sz="2050" spc="-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70" dirty="0">
                <a:solidFill>
                  <a:srgbClr val="2F2F2F"/>
                </a:solidFill>
                <a:latin typeface="Arial"/>
                <a:cs typeface="Arial"/>
              </a:rPr>
              <a:t>каждой</a:t>
            </a:r>
            <a:r>
              <a:rPr sz="2050" spc="-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2F2F2F"/>
                </a:solidFill>
                <a:latin typeface="Arial"/>
                <a:cs typeface="Arial"/>
              </a:rPr>
              <a:t>задачи</a:t>
            </a:r>
            <a:r>
              <a:rPr sz="2050" spc="-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25" dirty="0">
                <a:solidFill>
                  <a:srgbClr val="2F2F2F"/>
                </a:solidFill>
                <a:latin typeface="Arial"/>
                <a:cs typeface="Arial"/>
              </a:rPr>
              <a:t>доступно</a:t>
            </a:r>
            <a:r>
              <a:rPr sz="2050" spc="-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30" dirty="0">
                <a:solidFill>
                  <a:srgbClr val="2F2F2F"/>
                </a:solidFill>
                <a:latin typeface="Arial"/>
                <a:cs typeface="Arial"/>
              </a:rPr>
              <a:t>от</a:t>
            </a:r>
            <a:r>
              <a:rPr sz="2050" spc="-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-10" dirty="0">
                <a:solidFill>
                  <a:srgbClr val="2F2F2F"/>
                </a:solidFill>
                <a:latin typeface="Arial"/>
                <a:cs typeface="Arial"/>
              </a:rPr>
              <a:t>трех</a:t>
            </a:r>
            <a:r>
              <a:rPr sz="2050" spc="-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25" dirty="0">
                <a:solidFill>
                  <a:srgbClr val="2F2F2F"/>
                </a:solidFill>
                <a:latin typeface="Arial"/>
                <a:cs typeface="Arial"/>
              </a:rPr>
              <a:t>до</a:t>
            </a:r>
            <a:r>
              <a:rPr sz="2050" spc="-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2F2F2F"/>
                </a:solidFill>
                <a:latin typeface="Arial"/>
                <a:cs typeface="Arial"/>
              </a:rPr>
              <a:t>пятнадцати  </a:t>
            </a:r>
            <a:r>
              <a:rPr sz="2050" spc="25" dirty="0">
                <a:solidFill>
                  <a:srgbClr val="2F2F2F"/>
                </a:solidFill>
                <a:latin typeface="Arial"/>
                <a:cs typeface="Arial"/>
              </a:rPr>
              <a:t>различных сервисов </a:t>
            </a:r>
            <a:r>
              <a:rPr sz="2050" spc="-120" dirty="0">
                <a:solidFill>
                  <a:srgbClr val="2F2F2F"/>
                </a:solidFill>
                <a:latin typeface="Arial"/>
                <a:cs typeface="Arial"/>
              </a:rPr>
              <a:t>- </a:t>
            </a:r>
            <a:r>
              <a:rPr sz="2050" spc="30" dirty="0">
                <a:solidFill>
                  <a:srgbClr val="2F2F2F"/>
                </a:solidFill>
                <a:latin typeface="Arial"/>
                <a:cs typeface="Arial"/>
              </a:rPr>
              <a:t>чтобы </a:t>
            </a:r>
            <a:r>
              <a:rPr sz="2050" spc="15" dirty="0">
                <a:solidFill>
                  <a:srgbClr val="2F2F2F"/>
                </a:solidFill>
                <a:latin typeface="Arial"/>
                <a:cs typeface="Arial"/>
              </a:rPr>
              <a:t>предприниматель </a:t>
            </a:r>
            <a:r>
              <a:rPr sz="2050" spc="75" dirty="0">
                <a:solidFill>
                  <a:srgbClr val="2F2F2F"/>
                </a:solidFill>
                <a:latin typeface="Arial"/>
                <a:cs typeface="Arial"/>
              </a:rPr>
              <a:t>мог  </a:t>
            </a:r>
            <a:r>
              <a:rPr sz="2050" spc="25" dirty="0">
                <a:solidFill>
                  <a:srgbClr val="2F2F2F"/>
                </a:solidFill>
                <a:latin typeface="Arial"/>
                <a:cs typeface="Arial"/>
              </a:rPr>
              <a:t>выбрать </a:t>
            </a:r>
            <a:r>
              <a:rPr sz="2050" spc="10" dirty="0">
                <a:solidFill>
                  <a:srgbClr val="2F2F2F"/>
                </a:solidFill>
                <a:latin typeface="Arial"/>
                <a:cs typeface="Arial"/>
              </a:rPr>
              <a:t>подходящие </a:t>
            </a:r>
            <a:r>
              <a:rPr sz="2050" spc="25" dirty="0">
                <a:solidFill>
                  <a:srgbClr val="2F2F2F"/>
                </a:solidFill>
                <a:latin typeface="Arial"/>
                <a:cs typeface="Arial"/>
              </a:rPr>
              <a:t>именно</a:t>
            </a:r>
            <a:r>
              <a:rPr sz="2050" spc="-23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050" spc="-10" dirty="0">
                <a:solidFill>
                  <a:srgbClr val="2F2F2F"/>
                </a:solidFill>
                <a:latin typeface="Arial"/>
                <a:cs typeface="Arial"/>
              </a:rPr>
              <a:t>ему</a:t>
            </a:r>
            <a:endParaRPr sz="2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500727" y="209252"/>
            <a:ext cx="581025" cy="581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5742" y="9711372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9525">
            <a:solidFill>
              <a:srgbClr val="279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31548" y="9867227"/>
            <a:ext cx="4063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5" dirty="0">
                <a:solidFill>
                  <a:srgbClr val="2793E8"/>
                </a:solidFill>
                <a:latin typeface="Arial"/>
                <a:cs typeface="Arial"/>
              </a:rPr>
              <a:t>Портал </a:t>
            </a:r>
            <a:r>
              <a:rPr sz="1600" spc="80" dirty="0">
                <a:solidFill>
                  <a:srgbClr val="2793E8"/>
                </a:solidFill>
                <a:latin typeface="Arial"/>
                <a:cs typeface="Arial"/>
              </a:rPr>
              <a:t>Бизнес-навигатора </a:t>
            </a:r>
            <a:r>
              <a:rPr sz="1600" spc="30" dirty="0">
                <a:solidFill>
                  <a:srgbClr val="2793E8"/>
                </a:solidFill>
                <a:latin typeface="Arial"/>
                <a:cs typeface="Arial"/>
              </a:rPr>
              <a:t>МСП </a:t>
            </a:r>
            <a:r>
              <a:rPr sz="1600" spc="-30" dirty="0">
                <a:solidFill>
                  <a:srgbClr val="2793E8"/>
                </a:solidFill>
                <a:latin typeface="Arial"/>
                <a:cs typeface="Arial"/>
              </a:rPr>
              <a:t>|</a:t>
            </a:r>
            <a:r>
              <a:rPr sz="1600" spc="285" dirty="0">
                <a:solidFill>
                  <a:srgbClr val="2793E8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2793E8"/>
                </a:solidFill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09535" y="9867227"/>
            <a:ext cx="1397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2793E8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443" y="1440840"/>
            <a:ext cx="11268075" cy="7400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9443" y="1440836"/>
            <a:ext cx="9333865" cy="7410450"/>
          </a:xfrm>
          <a:custGeom>
            <a:avLst/>
            <a:gdLst/>
            <a:ahLst/>
            <a:cxnLst/>
            <a:rect l="l" t="t" r="r" b="b"/>
            <a:pathLst>
              <a:path w="9333865" h="7410450">
                <a:moveTo>
                  <a:pt x="0" y="7410450"/>
                </a:moveTo>
                <a:lnTo>
                  <a:pt x="9333392" y="7410450"/>
                </a:lnTo>
                <a:lnTo>
                  <a:pt x="9333392" y="0"/>
                </a:lnTo>
                <a:lnTo>
                  <a:pt x="0" y="0"/>
                </a:lnTo>
                <a:lnTo>
                  <a:pt x="0" y="7410450"/>
                </a:lnTo>
                <a:close/>
              </a:path>
            </a:pathLst>
          </a:custGeom>
          <a:solidFill>
            <a:srgbClr val="000000">
              <a:alpha val="274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82836" y="0"/>
            <a:ext cx="7334250" cy="10287000"/>
          </a:xfrm>
          <a:custGeom>
            <a:avLst/>
            <a:gdLst/>
            <a:ahLst/>
            <a:cxnLst/>
            <a:rect l="l" t="t" r="r" b="b"/>
            <a:pathLst>
              <a:path w="7334250" h="10287000">
                <a:moveTo>
                  <a:pt x="0" y="0"/>
                </a:moveTo>
                <a:lnTo>
                  <a:pt x="7334250" y="0"/>
                </a:lnTo>
                <a:lnTo>
                  <a:pt x="7334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49104" y="555149"/>
            <a:ext cx="7206146" cy="169672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 marR="5080">
              <a:lnSpc>
                <a:spcPts val="5960"/>
              </a:lnSpc>
              <a:spcBef>
                <a:spcPts val="1330"/>
              </a:spcBef>
            </a:pPr>
            <a:r>
              <a:rPr sz="6000" spc="-375" dirty="0"/>
              <a:t>Г</a:t>
            </a:r>
            <a:r>
              <a:rPr sz="6000" spc="-520" dirty="0"/>
              <a:t>Е</a:t>
            </a:r>
            <a:r>
              <a:rPr sz="6000" spc="-605" dirty="0"/>
              <a:t>О</a:t>
            </a:r>
            <a:r>
              <a:rPr sz="6000" spc="-125" dirty="0"/>
              <a:t>М</a:t>
            </a:r>
            <a:r>
              <a:rPr sz="6000" spc="-250" dirty="0"/>
              <a:t>А</a:t>
            </a:r>
            <a:r>
              <a:rPr sz="6000" spc="-130" dirty="0"/>
              <a:t>Р</a:t>
            </a:r>
            <a:r>
              <a:rPr sz="6000" spc="-465" dirty="0"/>
              <a:t>К</a:t>
            </a:r>
            <a:r>
              <a:rPr sz="6000" spc="-520" dirty="0"/>
              <a:t>Е</a:t>
            </a:r>
            <a:r>
              <a:rPr sz="6000" spc="-650" dirty="0"/>
              <a:t>Т</a:t>
            </a:r>
            <a:r>
              <a:rPr sz="6000" spc="-585" dirty="0"/>
              <a:t>И</a:t>
            </a:r>
            <a:r>
              <a:rPr sz="6000" spc="-430" dirty="0"/>
              <a:t>Н</a:t>
            </a:r>
            <a:r>
              <a:rPr sz="6000" spc="-375" dirty="0"/>
              <a:t>Г</a:t>
            </a:r>
            <a:r>
              <a:rPr sz="6000" spc="-605" dirty="0"/>
              <a:t>О</a:t>
            </a:r>
            <a:r>
              <a:rPr sz="6000" spc="-225" dirty="0"/>
              <a:t>В</a:t>
            </a:r>
            <a:r>
              <a:rPr sz="6000" spc="-250" dirty="0"/>
              <a:t>А</a:t>
            </a:r>
            <a:r>
              <a:rPr sz="6000" spc="-465" dirty="0"/>
              <a:t>Я  </a:t>
            </a:r>
            <a:r>
              <a:rPr sz="6000" spc="-360" dirty="0"/>
              <a:t>ПЛАТФОРМА</a:t>
            </a:r>
            <a:endParaRPr sz="6000" dirty="0"/>
          </a:p>
        </p:txBody>
      </p:sp>
      <p:sp>
        <p:nvSpPr>
          <p:cNvPr id="6" name="object 6"/>
          <p:cNvSpPr/>
          <p:nvPr/>
        </p:nvSpPr>
        <p:spPr>
          <a:xfrm>
            <a:off x="17500727" y="209252"/>
            <a:ext cx="581025" cy="581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849104" y="2514486"/>
            <a:ext cx="7021195" cy="7023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150" dirty="0">
                <a:solidFill>
                  <a:srgbClr val="FFFFFF"/>
                </a:solidFill>
                <a:latin typeface="Trebuchet MS"/>
                <a:cs typeface="Trebuchet MS"/>
              </a:rPr>
              <a:t>103 </a:t>
            </a:r>
            <a:r>
              <a:rPr sz="3100" b="1" spc="-80" dirty="0">
                <a:solidFill>
                  <a:srgbClr val="FFFFFF"/>
                </a:solidFill>
                <a:latin typeface="Trebuchet MS"/>
                <a:cs typeface="Trebuchet MS"/>
              </a:rPr>
              <a:t>ВИДА </a:t>
            </a:r>
            <a:r>
              <a:rPr sz="3100" b="1" spc="-50" dirty="0">
                <a:solidFill>
                  <a:srgbClr val="FFFFFF"/>
                </a:solidFill>
                <a:latin typeface="Trebuchet MS"/>
                <a:cs typeface="Trebuchet MS"/>
              </a:rPr>
              <a:t>БИЗНЕСА </a:t>
            </a:r>
            <a:r>
              <a:rPr sz="3100" b="1" spc="-185" dirty="0">
                <a:solidFill>
                  <a:srgbClr val="FFFFFF"/>
                </a:solidFill>
                <a:latin typeface="Trebuchet MS"/>
                <a:cs typeface="Trebuchet MS"/>
              </a:rPr>
              <a:t>/ </a:t>
            </a:r>
            <a:r>
              <a:rPr sz="3100" b="1" spc="-150" dirty="0" smtClean="0">
                <a:solidFill>
                  <a:srgbClr val="FFFFFF"/>
                </a:solidFill>
                <a:latin typeface="Trebuchet MS"/>
                <a:cs typeface="Trebuchet MS"/>
              </a:rPr>
              <a:t>17</a:t>
            </a:r>
            <a:r>
              <a:rPr lang="ru-RU" sz="3100" b="1" spc="-150" dirty="0" smtClean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3100" b="1" spc="114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00" b="1" spc="-80" dirty="0" smtClean="0">
                <a:solidFill>
                  <a:srgbClr val="FFFFFF"/>
                </a:solidFill>
                <a:latin typeface="Trebuchet MS"/>
                <a:cs typeface="Trebuchet MS"/>
              </a:rPr>
              <a:t>ГОРОД</a:t>
            </a:r>
            <a:r>
              <a:rPr lang="ru-RU" sz="3100" b="1" spc="-80" dirty="0" smtClean="0">
                <a:solidFill>
                  <a:srgbClr val="FFFFFF"/>
                </a:solidFill>
                <a:latin typeface="Trebuchet MS"/>
                <a:cs typeface="Trebuchet MS"/>
              </a:rPr>
              <a:t>ОВ</a:t>
            </a:r>
            <a:endParaRPr sz="3100" dirty="0">
              <a:latin typeface="Trebuchet MS"/>
              <a:cs typeface="Trebuchet MS"/>
            </a:endParaRPr>
          </a:p>
          <a:p>
            <a:pPr marL="12700" marR="727710">
              <a:lnSpc>
                <a:spcPct val="115700"/>
              </a:lnSpc>
              <a:spcBef>
                <a:spcPts val="305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НАЙДИТЕ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СВОЕМ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ГОРОДЕ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САМЫЕ  ПЕРСПЕКТИВНЫЕ 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БИЗНЕСА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РАЙОНЫ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190"/>
              </a:lnSpc>
            </a:pPr>
            <a:r>
              <a:rPr sz="1850" spc="70" dirty="0">
                <a:solidFill>
                  <a:srgbClr val="2F2F2F"/>
                </a:solidFill>
                <a:latin typeface="Arial"/>
                <a:cs typeface="Arial"/>
              </a:rPr>
              <a:t>Покажем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спрос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предложение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именно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на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ваши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продукты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услуги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2F2F2F"/>
                </a:solidFill>
                <a:latin typeface="Arial"/>
                <a:cs typeface="Arial"/>
              </a:rPr>
              <a:t>в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разных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районах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вашего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города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УЗНАЙТЕ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ВСЁ 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КОНКУРЕНТАХ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Интерактивная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карта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содержит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данные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о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ваших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конкурентах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поможет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посчитать,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80" dirty="0">
                <a:solidFill>
                  <a:srgbClr val="2F2F2F"/>
                </a:solidFill>
                <a:latin typeface="Arial"/>
                <a:cs typeface="Arial"/>
              </a:rPr>
              <a:t>сколько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клиентов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05" dirty="0">
                <a:solidFill>
                  <a:srgbClr val="2F2F2F"/>
                </a:solidFill>
                <a:latin typeface="Arial"/>
                <a:cs typeface="Arial"/>
              </a:rPr>
              <a:t>вы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можете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привлечь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ts val="2855"/>
              </a:lnSpc>
            </a:pP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РАССЧИТАЙТЕ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БИЗНЕС-ПЛАН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spc="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скачайте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2F2F2F"/>
                </a:solidFill>
                <a:latin typeface="Arial"/>
                <a:cs typeface="Arial"/>
              </a:rPr>
              <a:t>в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2F2F2F"/>
                </a:solidFill>
                <a:latin typeface="Arial"/>
                <a:cs typeface="Arial"/>
              </a:rPr>
              <a:t>pdf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или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xls.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Подскажем,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80" dirty="0">
                <a:solidFill>
                  <a:srgbClr val="2F2F2F"/>
                </a:solidFill>
                <a:latin typeface="Arial"/>
                <a:cs typeface="Arial"/>
              </a:rPr>
              <a:t>сколько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денег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2F2F2F"/>
                </a:solidFill>
                <a:latin typeface="Arial"/>
                <a:cs typeface="Arial"/>
              </a:rPr>
              <a:t>нужно</a:t>
            </a:r>
            <a:endParaRPr sz="1850" dirty="0">
              <a:latin typeface="Arial"/>
              <a:cs typeface="Arial"/>
            </a:endParaRPr>
          </a:p>
          <a:p>
            <a:pPr marL="12700" marR="533400">
              <a:lnSpc>
                <a:spcPct val="124100"/>
              </a:lnSpc>
            </a:pPr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вложить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на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2F2F2F"/>
                </a:solidFill>
                <a:latin typeface="Arial"/>
                <a:cs typeface="Arial"/>
              </a:rPr>
              <a:t>старте,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75" dirty="0">
                <a:solidFill>
                  <a:srgbClr val="2F2F2F"/>
                </a:solidFill>
                <a:latin typeface="Arial"/>
                <a:cs typeface="Arial"/>
              </a:rPr>
              <a:t>какое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оборудование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купить,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на</a:t>
            </a: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95" dirty="0">
                <a:solidFill>
                  <a:srgbClr val="2F2F2F"/>
                </a:solidFill>
                <a:latin typeface="Arial"/>
                <a:cs typeface="Arial"/>
              </a:rPr>
              <a:t>какую 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прибыль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рассчитывать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где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искать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поставщиков.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1922780">
              <a:lnSpc>
                <a:spcPts val="2820"/>
              </a:lnSpc>
            </a:pP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ВЫБЕРИТЕ 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СВОЕГО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БИЗНЕСА 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ПРАВИЛЬНОЕ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МЕСТО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085"/>
              </a:lnSpc>
            </a:pP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Коммерческая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государственная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2F2F2F"/>
                </a:solidFill>
                <a:latin typeface="Arial"/>
                <a:cs typeface="Arial"/>
              </a:rPr>
              <a:t>недвижимость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2F2F2F"/>
                </a:solidFill>
                <a:latin typeface="Arial"/>
                <a:cs typeface="Arial"/>
              </a:rPr>
              <a:t>в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2F2F2F"/>
                </a:solidFill>
                <a:latin typeface="Arial"/>
                <a:cs typeface="Arial"/>
              </a:rPr>
              <a:t>аренду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на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продажу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0" dirty="0">
                <a:solidFill>
                  <a:srgbClr val="2F2F2F"/>
                </a:solidFill>
                <a:latin typeface="Arial"/>
                <a:cs typeface="Arial"/>
              </a:rPr>
              <a:t>–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на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одной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карте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8607" y="9730422"/>
            <a:ext cx="17478375" cy="0"/>
          </a:xfrm>
          <a:custGeom>
            <a:avLst/>
            <a:gdLst/>
            <a:ahLst/>
            <a:cxnLst/>
            <a:rect l="l" t="t" r="r" b="b"/>
            <a:pathLst>
              <a:path w="17478375">
                <a:moveTo>
                  <a:pt x="0" y="0"/>
                </a:moveTo>
                <a:lnTo>
                  <a:pt x="17478375" y="0"/>
                </a:lnTo>
              </a:path>
            </a:pathLst>
          </a:custGeom>
          <a:ln w="9525">
            <a:solidFill>
              <a:srgbClr val="279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81307" y="9867227"/>
            <a:ext cx="4063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5" dirty="0">
                <a:solidFill>
                  <a:srgbClr val="2793E8"/>
                </a:solidFill>
                <a:latin typeface="Arial"/>
                <a:cs typeface="Arial"/>
              </a:rPr>
              <a:t>Портал </a:t>
            </a:r>
            <a:r>
              <a:rPr sz="1600" spc="80" dirty="0">
                <a:solidFill>
                  <a:srgbClr val="2793E8"/>
                </a:solidFill>
                <a:latin typeface="Arial"/>
                <a:cs typeface="Arial"/>
              </a:rPr>
              <a:t>Бизнес-навигатора </a:t>
            </a:r>
            <a:r>
              <a:rPr sz="1600" spc="30" dirty="0">
                <a:solidFill>
                  <a:srgbClr val="2793E8"/>
                </a:solidFill>
                <a:latin typeface="Arial"/>
                <a:cs typeface="Arial"/>
              </a:rPr>
              <a:t>МСП </a:t>
            </a:r>
            <a:r>
              <a:rPr sz="1600" spc="-30" dirty="0">
                <a:solidFill>
                  <a:srgbClr val="2793E8"/>
                </a:solidFill>
                <a:latin typeface="Arial"/>
                <a:cs typeface="Arial"/>
              </a:rPr>
              <a:t>|</a:t>
            </a:r>
            <a:r>
              <a:rPr sz="1600" spc="285" dirty="0">
                <a:solidFill>
                  <a:srgbClr val="2793E8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2793E8"/>
                </a:solidFill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350982" y="9867227"/>
            <a:ext cx="1397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2793E8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7" y="771525"/>
            <a:ext cx="8562975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0405" y="0"/>
            <a:ext cx="7581900" cy="10287000"/>
          </a:xfrm>
          <a:custGeom>
            <a:avLst/>
            <a:gdLst/>
            <a:ahLst/>
            <a:cxnLst/>
            <a:rect l="l" t="t" r="r" b="b"/>
            <a:pathLst>
              <a:path w="7581900" h="10287000">
                <a:moveTo>
                  <a:pt x="0" y="0"/>
                </a:moveTo>
                <a:lnTo>
                  <a:pt x="7581900" y="0"/>
                </a:lnTo>
                <a:lnTo>
                  <a:pt x="7581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81857" y="231473"/>
            <a:ext cx="4493260" cy="1767205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 marR="5080">
              <a:lnSpc>
                <a:spcPts val="6220"/>
              </a:lnSpc>
              <a:spcBef>
                <a:spcPts val="1365"/>
              </a:spcBef>
            </a:pPr>
            <a:r>
              <a:rPr spc="-325" dirty="0"/>
              <a:t>П</a:t>
            </a:r>
            <a:r>
              <a:rPr spc="-635" dirty="0"/>
              <a:t>О</a:t>
            </a:r>
            <a:r>
              <a:rPr spc="-470" dirty="0"/>
              <a:t>ДД</a:t>
            </a:r>
            <a:r>
              <a:rPr spc="-545" dirty="0"/>
              <a:t>Е</a:t>
            </a:r>
            <a:r>
              <a:rPr spc="-135" dirty="0"/>
              <a:t>Р</a:t>
            </a:r>
            <a:r>
              <a:rPr spc="-325" dirty="0"/>
              <a:t>Ж</a:t>
            </a:r>
            <a:r>
              <a:rPr spc="-484" dirty="0"/>
              <a:t>К</a:t>
            </a:r>
            <a:r>
              <a:rPr spc="-165" dirty="0"/>
              <a:t>А  </a:t>
            </a:r>
            <a:r>
              <a:rPr spc="-370" dirty="0"/>
              <a:t>БИЗНЕСА</a:t>
            </a:r>
          </a:p>
        </p:txBody>
      </p:sp>
      <p:sp>
        <p:nvSpPr>
          <p:cNvPr id="5" name="object 5"/>
          <p:cNvSpPr/>
          <p:nvPr/>
        </p:nvSpPr>
        <p:spPr>
          <a:xfrm>
            <a:off x="17464151" y="295126"/>
            <a:ext cx="619125" cy="61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94265" y="2210462"/>
            <a:ext cx="6797675" cy="72776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990"/>
              </a:lnSpc>
              <a:spcBef>
                <a:spcPts val="95"/>
              </a:spcBef>
            </a:pPr>
            <a:r>
              <a:rPr sz="2500" spc="-45" dirty="0">
                <a:solidFill>
                  <a:srgbClr val="FFFFFF"/>
                </a:solidFill>
                <a:latin typeface="Arial"/>
                <a:cs typeface="Arial"/>
              </a:rPr>
              <a:t>ПОДБОР 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ЛЬГОТ</a:t>
            </a:r>
            <a:r>
              <a:rPr sz="25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ОНЛАЙН</a:t>
            </a:r>
            <a:endParaRPr sz="2500" dirty="0">
              <a:latin typeface="Arial"/>
              <a:cs typeface="Arial"/>
            </a:endParaRPr>
          </a:p>
          <a:p>
            <a:pPr marL="46355">
              <a:lnSpc>
                <a:spcPts val="2210"/>
              </a:lnSpc>
            </a:pP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Анализ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профиля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компании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или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ИП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по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2F2F2F"/>
                </a:solidFill>
                <a:latin typeface="Arial"/>
                <a:cs typeface="Arial"/>
              </a:rPr>
              <a:t>ИНН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endParaRPr sz="1850" dirty="0">
              <a:latin typeface="Arial"/>
              <a:cs typeface="Arial"/>
            </a:endParaRPr>
          </a:p>
          <a:p>
            <a:pPr marL="46355">
              <a:lnSpc>
                <a:spcPct val="100000"/>
              </a:lnSpc>
              <a:spcBef>
                <a:spcPts val="525"/>
              </a:spcBef>
            </a:pP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интеллектуальный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подбор мер</a:t>
            </a:r>
            <a:r>
              <a:rPr sz="1850" spc="-2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поддержки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spc="5" dirty="0">
                <a:solidFill>
                  <a:srgbClr val="FFFFFF"/>
                </a:solidFill>
                <a:latin typeface="Arial"/>
                <a:cs typeface="Arial"/>
              </a:rPr>
              <a:t>ДЕНЬГИ </a:t>
            </a:r>
            <a:r>
              <a:rPr sz="2500" spc="-1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45" dirty="0">
                <a:solidFill>
                  <a:srgbClr val="FFFFFF"/>
                </a:solidFill>
                <a:latin typeface="Arial"/>
                <a:cs typeface="Arial"/>
              </a:rPr>
              <a:t>РАЗВИТИЕ</a:t>
            </a:r>
            <a:endParaRPr sz="2500" dirty="0">
              <a:latin typeface="Arial"/>
              <a:cs typeface="Arial"/>
            </a:endParaRPr>
          </a:p>
          <a:p>
            <a:pPr marL="12700" marR="521334">
              <a:lnSpc>
                <a:spcPct val="123600"/>
              </a:lnSpc>
              <a:spcBef>
                <a:spcPts val="95"/>
              </a:spcBef>
            </a:pP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Льготные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кредиты, </a:t>
            </a: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гарантии,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микрозаймы,</a:t>
            </a:r>
            <a:r>
              <a:rPr sz="1850" spc="-27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лизинговые  </a:t>
            </a:r>
            <a:r>
              <a:rPr sz="1850" spc="60" dirty="0">
                <a:solidFill>
                  <a:srgbClr val="2F2F2F"/>
                </a:solidFill>
                <a:latin typeface="Arial"/>
                <a:cs typeface="Arial"/>
              </a:rPr>
              <a:t>программы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для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малого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бизнеса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2F2F2F"/>
                </a:solidFill>
                <a:latin typeface="Arial"/>
                <a:cs typeface="Arial"/>
              </a:rPr>
              <a:t>-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85" dirty="0">
                <a:solidFill>
                  <a:srgbClr val="2F2F2F"/>
                </a:solidFill>
                <a:latin typeface="Arial"/>
                <a:cs typeface="Arial"/>
              </a:rPr>
              <a:t>в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одном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сервисе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12700">
              <a:lnSpc>
                <a:spcPts val="2990"/>
              </a:lnSpc>
            </a:pPr>
            <a:r>
              <a:rPr sz="2500" spc="60" dirty="0">
                <a:solidFill>
                  <a:srgbClr val="FFFFFF"/>
                </a:solidFill>
                <a:latin typeface="Arial"/>
                <a:cs typeface="Arial"/>
              </a:rPr>
              <a:t>ПЛОЩАДКИ </a:t>
            </a:r>
            <a:r>
              <a:rPr sz="2500" spc="5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500" spc="-80" dirty="0">
                <a:solidFill>
                  <a:srgbClr val="FFFFFF"/>
                </a:solidFill>
                <a:latin typeface="Arial"/>
                <a:cs typeface="Arial"/>
              </a:rPr>
              <a:t>БЫСТРОГО</a:t>
            </a:r>
            <a:r>
              <a:rPr sz="25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90" dirty="0">
                <a:solidFill>
                  <a:srgbClr val="FFFFFF"/>
                </a:solidFill>
                <a:latin typeface="Arial"/>
                <a:cs typeface="Arial"/>
              </a:rPr>
              <a:t>РОСТА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2210"/>
              </a:lnSpc>
            </a:pP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Коворкинги,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технополисы,</a:t>
            </a:r>
            <a:r>
              <a:rPr sz="1850" spc="-1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бизнес-инкубаторы,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агропромышленные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индустриальные</a:t>
            </a:r>
            <a:r>
              <a:rPr sz="1850" spc="-254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2F2F2F"/>
                </a:solidFill>
                <a:latin typeface="Arial"/>
                <a:cs typeface="Arial"/>
              </a:rPr>
              <a:t>парки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12700">
              <a:lnSpc>
                <a:spcPts val="2990"/>
              </a:lnSpc>
            </a:pPr>
            <a:r>
              <a:rPr sz="2500" spc="-35" dirty="0">
                <a:solidFill>
                  <a:srgbClr val="FFFFFF"/>
                </a:solidFill>
                <a:latin typeface="Arial"/>
                <a:cs typeface="Arial"/>
              </a:rPr>
              <a:t>ЛЬГОТНЫЕ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65" dirty="0">
                <a:solidFill>
                  <a:srgbClr val="FFFFFF"/>
                </a:solidFill>
                <a:latin typeface="Arial"/>
                <a:cs typeface="Arial"/>
              </a:rPr>
              <a:t>ПОМЕЩЕНИЯ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2210"/>
              </a:lnSpc>
            </a:pP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Онлайн-сервис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подбора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государственной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2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муниципаль-ной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недвижимости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для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 err="1">
                <a:solidFill>
                  <a:srgbClr val="2F2F2F"/>
                </a:solidFill>
                <a:latin typeface="Arial"/>
                <a:cs typeface="Arial"/>
              </a:rPr>
              <a:t>малого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 err="1" smtClean="0">
                <a:solidFill>
                  <a:srgbClr val="2F2F2F"/>
                </a:solidFill>
                <a:latin typeface="Arial"/>
                <a:cs typeface="Arial"/>
              </a:rPr>
              <a:t>бизнеса</a:t>
            </a:r>
            <a:endParaRPr lang="ru-RU" sz="1850" spc="20" dirty="0" smtClean="0">
              <a:solidFill>
                <a:srgbClr val="2F2F2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ts val="2995"/>
              </a:lnSpc>
              <a:spcBef>
                <a:spcPts val="1385"/>
              </a:spcBef>
            </a:pPr>
            <a:r>
              <a:rPr sz="2500" spc="-65" dirty="0">
                <a:solidFill>
                  <a:srgbClr val="FFFFFF"/>
                </a:solidFill>
                <a:latin typeface="Arial"/>
                <a:cs typeface="Arial"/>
              </a:rPr>
              <a:t>БЕСПЛАТНОЕ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75" dirty="0">
                <a:solidFill>
                  <a:srgbClr val="FFFFFF"/>
                </a:solidFill>
                <a:latin typeface="Arial"/>
                <a:cs typeface="Arial"/>
              </a:rPr>
              <a:t>ОБУЧЕНИЕ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2215"/>
              </a:lnSpc>
            </a:pPr>
            <a:r>
              <a:rPr sz="1850" spc="-20" dirty="0">
                <a:solidFill>
                  <a:srgbClr val="2F2F2F"/>
                </a:solidFill>
                <a:latin typeface="Arial"/>
                <a:cs typeface="Arial"/>
              </a:rPr>
              <a:t>Более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15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программ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2F2F2F"/>
                </a:solidFill>
                <a:latin typeface="Arial"/>
                <a:cs typeface="Arial"/>
              </a:rPr>
              <a:t>обучения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тренингов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для</a:t>
            </a:r>
            <a:endParaRPr sz="1850" dirty="0">
              <a:latin typeface="Arial"/>
              <a:cs typeface="Arial"/>
            </a:endParaRPr>
          </a:p>
          <a:p>
            <a:pPr marL="12700" marR="261620">
              <a:lnSpc>
                <a:spcPct val="114500"/>
              </a:lnSpc>
            </a:pP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предпринимателей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</a:t>
            </a:r>
            <a:r>
              <a:rPr sz="1850" spc="-40" dirty="0">
                <a:solidFill>
                  <a:srgbClr val="2F2F2F"/>
                </a:solidFill>
                <a:latin typeface="Arial"/>
                <a:cs typeface="Arial"/>
              </a:rPr>
              <a:t>тех, </a:t>
            </a:r>
            <a:r>
              <a:rPr sz="1850" spc="90" dirty="0">
                <a:solidFill>
                  <a:srgbClr val="2F2F2F"/>
                </a:solidFill>
                <a:latin typeface="Arial"/>
                <a:cs typeface="Arial"/>
              </a:rPr>
              <a:t>кто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мечтает </a:t>
            </a:r>
            <a:r>
              <a:rPr sz="1850" spc="70" dirty="0">
                <a:solidFill>
                  <a:srgbClr val="2F2F2F"/>
                </a:solidFill>
                <a:latin typeface="Arial"/>
                <a:cs typeface="Arial"/>
              </a:rPr>
              <a:t>открыть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своё </a:t>
            </a:r>
            <a:r>
              <a:rPr sz="1850" spc="-25" dirty="0">
                <a:solidFill>
                  <a:srgbClr val="2F2F2F"/>
                </a:solidFill>
                <a:latin typeface="Arial"/>
                <a:cs typeface="Arial"/>
              </a:rPr>
              <a:t>дело, 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во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всех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регионах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2F2F2F"/>
                </a:solidFill>
                <a:latin typeface="Arial"/>
                <a:cs typeface="Arial"/>
              </a:rPr>
              <a:t>РФ.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Онлайн-запись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на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портале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9056" y="771525"/>
            <a:ext cx="8572500" cy="8248650"/>
          </a:xfrm>
          <a:custGeom>
            <a:avLst/>
            <a:gdLst/>
            <a:ahLst/>
            <a:cxnLst/>
            <a:rect l="l" t="t" r="r" b="b"/>
            <a:pathLst>
              <a:path w="8572500" h="8248650">
                <a:moveTo>
                  <a:pt x="0" y="0"/>
                </a:moveTo>
                <a:lnTo>
                  <a:pt x="8572500" y="0"/>
                </a:lnTo>
                <a:lnTo>
                  <a:pt x="8572500" y="8248650"/>
                </a:lnTo>
                <a:lnTo>
                  <a:pt x="0" y="82486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74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5821" y="9692322"/>
            <a:ext cx="17297400" cy="0"/>
          </a:xfrm>
          <a:custGeom>
            <a:avLst/>
            <a:gdLst/>
            <a:ahLst/>
            <a:cxnLst/>
            <a:rect l="l" t="t" r="r" b="b"/>
            <a:pathLst>
              <a:path w="17297400">
                <a:moveTo>
                  <a:pt x="0" y="0"/>
                </a:moveTo>
                <a:lnTo>
                  <a:pt x="17297400" y="0"/>
                </a:lnTo>
              </a:path>
            </a:pathLst>
          </a:custGeom>
          <a:ln w="9525">
            <a:solidFill>
              <a:srgbClr val="279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97033" y="9829127"/>
            <a:ext cx="4063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5" dirty="0">
                <a:solidFill>
                  <a:srgbClr val="2793E8"/>
                </a:solidFill>
                <a:latin typeface="Arial"/>
                <a:cs typeface="Arial"/>
              </a:rPr>
              <a:t>Портал </a:t>
            </a:r>
            <a:r>
              <a:rPr sz="1600" spc="80" dirty="0">
                <a:solidFill>
                  <a:srgbClr val="2793E8"/>
                </a:solidFill>
                <a:latin typeface="Arial"/>
                <a:cs typeface="Arial"/>
              </a:rPr>
              <a:t>Бизнес-навигатора </a:t>
            </a:r>
            <a:r>
              <a:rPr sz="1600" spc="30" dirty="0">
                <a:solidFill>
                  <a:srgbClr val="2793E8"/>
                </a:solidFill>
                <a:latin typeface="Arial"/>
                <a:cs typeface="Arial"/>
              </a:rPr>
              <a:t>МСП </a:t>
            </a:r>
            <a:r>
              <a:rPr sz="1600" spc="-30" dirty="0">
                <a:solidFill>
                  <a:srgbClr val="2793E8"/>
                </a:solidFill>
                <a:latin typeface="Arial"/>
                <a:cs typeface="Arial"/>
              </a:rPr>
              <a:t>|</a:t>
            </a:r>
            <a:r>
              <a:rPr sz="1600" spc="285" dirty="0">
                <a:solidFill>
                  <a:srgbClr val="2793E8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2793E8"/>
                </a:solidFill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19260" y="9829127"/>
            <a:ext cx="1397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2793E8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0"/>
            <a:ext cx="7029450" cy="10287000"/>
          </a:xfrm>
          <a:custGeom>
            <a:avLst/>
            <a:gdLst/>
            <a:ahLst/>
            <a:cxnLst/>
            <a:rect l="l" t="t" r="r" b="b"/>
            <a:pathLst>
              <a:path w="7029450" h="10287000">
                <a:moveTo>
                  <a:pt x="0" y="0"/>
                </a:moveTo>
                <a:lnTo>
                  <a:pt x="7029450" y="0"/>
                </a:lnTo>
                <a:lnTo>
                  <a:pt x="70294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6985" y="444531"/>
            <a:ext cx="5504815" cy="1978025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 marR="5080">
              <a:lnSpc>
                <a:spcPts val="6980"/>
              </a:lnSpc>
              <a:spcBef>
                <a:spcPts val="1515"/>
              </a:spcBef>
            </a:pPr>
            <a:r>
              <a:rPr sz="7000" spc="-500" dirty="0"/>
              <a:t>У</a:t>
            </a:r>
            <a:r>
              <a:rPr sz="7000" spc="-260" dirty="0"/>
              <a:t>В</a:t>
            </a:r>
            <a:r>
              <a:rPr sz="7000" spc="-605" dirty="0"/>
              <a:t>Е</a:t>
            </a:r>
            <a:r>
              <a:rPr sz="7000" spc="-595" dirty="0"/>
              <a:t>Л</a:t>
            </a:r>
            <a:r>
              <a:rPr sz="7000" spc="-680" dirty="0"/>
              <a:t>И</a:t>
            </a:r>
            <a:r>
              <a:rPr sz="7000" spc="-160" dirty="0"/>
              <a:t>Ч</a:t>
            </a:r>
            <a:r>
              <a:rPr sz="7000" spc="-605" dirty="0"/>
              <a:t>Е</a:t>
            </a:r>
            <a:r>
              <a:rPr sz="7000" spc="-500" dirty="0"/>
              <a:t>Н</a:t>
            </a:r>
            <a:r>
              <a:rPr sz="7000" spc="-680" dirty="0"/>
              <a:t>И</a:t>
            </a:r>
            <a:r>
              <a:rPr sz="7000" spc="-409" dirty="0"/>
              <a:t>Е  </a:t>
            </a:r>
            <a:r>
              <a:rPr sz="7000" spc="-395" dirty="0"/>
              <a:t>ПРОДАЖ</a:t>
            </a:r>
            <a:endParaRPr sz="7000" dirty="0"/>
          </a:p>
        </p:txBody>
      </p:sp>
      <p:sp>
        <p:nvSpPr>
          <p:cNvPr id="4" name="object 4"/>
          <p:cNvSpPr txBox="1"/>
          <p:nvPr/>
        </p:nvSpPr>
        <p:spPr>
          <a:xfrm>
            <a:off x="1276985" y="2803492"/>
            <a:ext cx="6460490" cy="594677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500" spc="-45" dirty="0">
                <a:solidFill>
                  <a:srgbClr val="FFFFFF"/>
                </a:solidFill>
                <a:latin typeface="Arial"/>
                <a:cs typeface="Arial"/>
              </a:rPr>
              <a:t>СОЗДАЙТЕ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40" dirty="0">
                <a:solidFill>
                  <a:srgbClr val="FFFFFF"/>
                </a:solidFill>
                <a:latin typeface="Arial"/>
                <a:cs typeface="Arial"/>
              </a:rPr>
              <a:t>САЙТ</a:t>
            </a:r>
            <a:endParaRPr sz="2500">
              <a:latin typeface="Arial"/>
              <a:cs typeface="Arial"/>
            </a:endParaRPr>
          </a:p>
          <a:p>
            <a:pPr marL="12700" marR="419734">
              <a:lnSpc>
                <a:spcPct val="125000"/>
              </a:lnSpc>
              <a:spcBef>
                <a:spcPts val="365"/>
              </a:spcBef>
            </a:pP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Простой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конструктор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оптимизированные</a:t>
            </a:r>
            <a:r>
              <a:rPr sz="1850" spc="-33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шаблоны, 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которые позволяют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собрать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сайт </a:t>
            </a:r>
            <a:r>
              <a:rPr sz="1850" spc="5" dirty="0">
                <a:solidFill>
                  <a:srgbClr val="2F2F2F"/>
                </a:solidFill>
                <a:latin typeface="Arial"/>
                <a:cs typeface="Arial"/>
              </a:rPr>
              <a:t>без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маркетолога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 программиста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за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15</a:t>
            </a:r>
            <a:r>
              <a:rPr sz="1850" spc="-254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минут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ПОДКЛЮЧИТЕ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Arial"/>
                <a:cs typeface="Arial"/>
              </a:rPr>
              <a:t>ОНЛАЙН-ПРОДВИЖЕНИЕ</a:t>
            </a:r>
            <a:endParaRPr sz="2500">
              <a:latin typeface="Arial"/>
              <a:cs typeface="Arial"/>
            </a:endParaRPr>
          </a:p>
          <a:p>
            <a:pPr marL="12700" marR="60325">
              <a:lnSpc>
                <a:spcPct val="125000"/>
              </a:lnSpc>
              <a:spcBef>
                <a:spcPts val="240"/>
              </a:spcBef>
            </a:pP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Aвтоматическое продвижение </a:t>
            </a:r>
            <a:r>
              <a:rPr sz="1850" spc="85" dirty="0">
                <a:solidFill>
                  <a:srgbClr val="2F2F2F"/>
                </a:solidFill>
                <a:latin typeface="Arial"/>
                <a:cs typeface="Arial"/>
              </a:rPr>
              <a:t>в </a:t>
            </a: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интернете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через </a:t>
            </a:r>
            <a:r>
              <a:rPr sz="1850" spc="-80" dirty="0">
                <a:solidFill>
                  <a:srgbClr val="2F2F2F"/>
                </a:solidFill>
                <a:latin typeface="Arial"/>
                <a:cs typeface="Arial"/>
              </a:rPr>
              <a:t>CPA-  </a:t>
            </a: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платформу "Поток",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разработанную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совместно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с</a:t>
            </a:r>
            <a:r>
              <a:rPr sz="1850" spc="-28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группой  </a:t>
            </a:r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компаний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-85" dirty="0">
                <a:solidFill>
                  <a:srgbClr val="2F2F2F"/>
                </a:solidFill>
                <a:latin typeface="Arial"/>
                <a:cs typeface="Arial"/>
              </a:rPr>
              <a:t>RAMBLER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ts val="2930"/>
              </a:lnSpc>
              <a:spcBef>
                <a:spcPts val="1680"/>
              </a:spcBef>
            </a:pPr>
            <a:r>
              <a:rPr sz="2500" spc="-25" dirty="0">
                <a:solidFill>
                  <a:srgbClr val="FFFFFF"/>
                </a:solidFill>
                <a:latin typeface="Arial"/>
                <a:cs typeface="Arial"/>
              </a:rPr>
              <a:t>СДЕЛАЙТЕ 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ГОСЗАКАЗЧИКОВ </a:t>
            </a:r>
            <a:r>
              <a:rPr sz="2500" spc="-15" dirty="0">
                <a:solidFill>
                  <a:srgbClr val="FFFFFF"/>
                </a:solidFill>
                <a:latin typeface="Arial"/>
                <a:cs typeface="Arial"/>
              </a:rPr>
              <a:t>И КРУПНЫЕ  </a:t>
            </a:r>
            <a:r>
              <a:rPr sz="2500" spc="20" dirty="0">
                <a:solidFill>
                  <a:srgbClr val="FFFFFF"/>
                </a:solidFill>
                <a:latin typeface="Arial"/>
                <a:cs typeface="Arial"/>
              </a:rPr>
              <a:t>КОМПАНИИ </a:t>
            </a:r>
            <a:r>
              <a:rPr sz="2500" spc="-45" dirty="0">
                <a:solidFill>
                  <a:srgbClr val="FFFFFF"/>
                </a:solidFill>
                <a:latin typeface="Arial"/>
                <a:cs typeface="Arial"/>
              </a:rPr>
              <a:t>СВОИМИ </a:t>
            </a:r>
            <a:r>
              <a:rPr sz="2500" spc="30" dirty="0">
                <a:solidFill>
                  <a:srgbClr val="FFFFFF"/>
                </a:solidFill>
                <a:latin typeface="Arial"/>
                <a:cs typeface="Arial"/>
              </a:rPr>
              <a:t>КЛИЕНТАМИ</a:t>
            </a:r>
            <a:endParaRPr sz="2500">
              <a:latin typeface="Arial"/>
              <a:cs typeface="Arial"/>
            </a:endParaRPr>
          </a:p>
          <a:p>
            <a:pPr marL="12700" marR="1205230">
              <a:lnSpc>
                <a:spcPct val="125000"/>
              </a:lnSpc>
              <a:spcBef>
                <a:spcPts val="160"/>
              </a:spcBef>
            </a:pP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Удобный </a:t>
            </a:r>
            <a:r>
              <a:rPr sz="1850" spc="75" dirty="0">
                <a:solidFill>
                  <a:srgbClr val="2F2F2F"/>
                </a:solidFill>
                <a:latin typeface="Arial"/>
                <a:cs typeface="Arial"/>
              </a:rPr>
              <a:t>поиск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просмотр </a:t>
            </a:r>
            <a:r>
              <a:rPr sz="1850" spc="-20" dirty="0">
                <a:solidFill>
                  <a:srgbClr val="2F2F2F"/>
                </a:solidFill>
                <a:latin typeface="Arial"/>
                <a:cs typeface="Arial"/>
              </a:rPr>
              <a:t>более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11 000 000  объявлений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о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планах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75" dirty="0">
                <a:solidFill>
                  <a:srgbClr val="2F2F2F"/>
                </a:solidFill>
                <a:latin typeface="Arial"/>
                <a:cs typeface="Arial"/>
              </a:rPr>
              <a:t>закупок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со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140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торговых 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площадок </a:t>
            </a:r>
            <a:r>
              <a:rPr sz="1850" spc="85" dirty="0">
                <a:solidFill>
                  <a:srgbClr val="2F2F2F"/>
                </a:solidFill>
                <a:latin typeface="Arial"/>
                <a:cs typeface="Arial"/>
              </a:rPr>
              <a:t>в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одной</a:t>
            </a:r>
            <a:r>
              <a:rPr sz="1850" spc="-3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ленте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5742" y="9711372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9525">
            <a:solidFill>
              <a:srgbClr val="279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34021" y="9867224"/>
            <a:ext cx="4063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5" dirty="0">
                <a:solidFill>
                  <a:srgbClr val="2793E8"/>
                </a:solidFill>
                <a:latin typeface="Arial"/>
                <a:cs typeface="Arial"/>
              </a:rPr>
              <a:t>Портал </a:t>
            </a:r>
            <a:r>
              <a:rPr sz="1600" spc="80" dirty="0">
                <a:solidFill>
                  <a:srgbClr val="2793E8"/>
                </a:solidFill>
                <a:latin typeface="Arial"/>
                <a:cs typeface="Arial"/>
              </a:rPr>
              <a:t>Бизнес-навигатора </a:t>
            </a:r>
            <a:r>
              <a:rPr sz="1600" spc="30" dirty="0">
                <a:solidFill>
                  <a:srgbClr val="2793E8"/>
                </a:solidFill>
                <a:latin typeface="Arial"/>
                <a:cs typeface="Arial"/>
              </a:rPr>
              <a:t>МСП </a:t>
            </a:r>
            <a:r>
              <a:rPr sz="1600" spc="-30" dirty="0">
                <a:solidFill>
                  <a:srgbClr val="2793E8"/>
                </a:solidFill>
                <a:latin typeface="Arial"/>
                <a:cs typeface="Arial"/>
              </a:rPr>
              <a:t>|</a:t>
            </a:r>
            <a:r>
              <a:rPr sz="1600" spc="285" dirty="0">
                <a:solidFill>
                  <a:srgbClr val="2793E8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2793E8"/>
                </a:solidFill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33894" y="9867224"/>
            <a:ext cx="1397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2793E8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464151" y="209252"/>
            <a:ext cx="619125" cy="619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60334" y="1272451"/>
            <a:ext cx="9296400" cy="7688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60339" y="1283958"/>
            <a:ext cx="9286875" cy="7648575"/>
          </a:xfrm>
          <a:custGeom>
            <a:avLst/>
            <a:gdLst/>
            <a:ahLst/>
            <a:cxnLst/>
            <a:rect l="l" t="t" r="r" b="b"/>
            <a:pathLst>
              <a:path w="9286875" h="7648575">
                <a:moveTo>
                  <a:pt x="0" y="0"/>
                </a:moveTo>
                <a:lnTo>
                  <a:pt x="9286875" y="0"/>
                </a:lnTo>
                <a:lnTo>
                  <a:pt x="9286875" y="7648575"/>
                </a:lnTo>
                <a:lnTo>
                  <a:pt x="0" y="7648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74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4836" y="811782"/>
            <a:ext cx="8686800" cy="771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0405" y="0"/>
            <a:ext cx="7581900" cy="10287000"/>
          </a:xfrm>
          <a:custGeom>
            <a:avLst/>
            <a:gdLst/>
            <a:ahLst/>
            <a:cxnLst/>
            <a:rect l="l" t="t" r="r" b="b"/>
            <a:pathLst>
              <a:path w="7581900" h="10287000">
                <a:moveTo>
                  <a:pt x="0" y="0"/>
                </a:moveTo>
                <a:lnTo>
                  <a:pt x="7581900" y="0"/>
                </a:lnTo>
                <a:lnTo>
                  <a:pt x="7581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40" dirty="0"/>
              <a:t>БАЗА </a:t>
            </a:r>
            <a:r>
              <a:rPr spc="-434" dirty="0"/>
              <a:t>ЗНАНИЙ</a:t>
            </a:r>
            <a:r>
              <a:rPr spc="-715" dirty="0"/>
              <a:t> </a:t>
            </a:r>
            <a:r>
              <a:rPr spc="-605" dirty="0"/>
              <a:t>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81857" y="1372851"/>
            <a:ext cx="4420235" cy="977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250" b="1" spc="-480" dirty="0">
                <a:solidFill>
                  <a:srgbClr val="2F2F2F"/>
                </a:solidFill>
                <a:latin typeface="Trebuchet MS"/>
                <a:cs typeface="Trebuchet MS"/>
              </a:rPr>
              <a:t>ДОКУМЕНТЫ</a:t>
            </a:r>
            <a:endParaRPr sz="62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64151" y="295126"/>
            <a:ext cx="619125" cy="61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806965" y="2597289"/>
            <a:ext cx="469900" cy="539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2805"/>
              </a:lnSpc>
            </a:pPr>
            <a:r>
              <a:rPr sz="2500" spc="-40" dirty="0">
                <a:solidFill>
                  <a:srgbClr val="FFFFFF"/>
                </a:solidFill>
                <a:latin typeface="Arial"/>
                <a:cs typeface="Arial"/>
              </a:rPr>
              <a:t>ПР</a:t>
            </a:r>
            <a:endParaRPr sz="2500">
              <a:latin typeface="Arial"/>
              <a:cs typeface="Arial"/>
            </a:endParaRPr>
          </a:p>
          <a:p>
            <a:pPr marL="33655" algn="just">
              <a:lnSpc>
                <a:spcPts val="2210"/>
              </a:lnSpc>
            </a:pPr>
            <a:r>
              <a:rPr sz="1850" spc="-10" dirty="0">
                <a:solidFill>
                  <a:srgbClr val="2F2F2F"/>
                </a:solidFill>
                <a:latin typeface="Arial"/>
                <a:cs typeface="Arial"/>
              </a:rPr>
              <a:t>Бес</a:t>
            </a:r>
            <a:endParaRPr sz="1850">
              <a:latin typeface="Arial"/>
              <a:cs typeface="Arial"/>
            </a:endParaRPr>
          </a:p>
          <a:p>
            <a:pPr marL="33655" algn="just">
              <a:lnSpc>
                <a:spcPct val="100000"/>
              </a:lnSpc>
              <a:spcBef>
                <a:spcPts val="520"/>
              </a:spcBef>
            </a:pP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при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</a:pPr>
            <a:r>
              <a:rPr sz="2500" spc="5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endParaRPr sz="2500">
              <a:latin typeface="Arial"/>
              <a:cs typeface="Arial"/>
            </a:endParaRPr>
          </a:p>
          <a:p>
            <a:pPr algn="just">
              <a:lnSpc>
                <a:spcPct val="123600"/>
              </a:lnSpc>
              <a:spcBef>
                <a:spcPts val="100"/>
              </a:spcBef>
            </a:pPr>
            <a:r>
              <a:rPr sz="1850" spc="-5" dirty="0">
                <a:solidFill>
                  <a:srgbClr val="2F2F2F"/>
                </a:solidFill>
                <a:latin typeface="Arial"/>
                <a:cs typeface="Arial"/>
              </a:rPr>
              <a:t>Бол  </a:t>
            </a:r>
            <a:r>
              <a:rPr sz="1850" spc="110" dirty="0">
                <a:solidFill>
                  <a:srgbClr val="2F2F2F"/>
                </a:solidFill>
                <a:latin typeface="Arial"/>
                <a:cs typeface="Arial"/>
              </a:rPr>
              <a:t>ком 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1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на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500" spc="-10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endParaRPr sz="2500">
              <a:latin typeface="Arial"/>
              <a:cs typeface="Arial"/>
            </a:endParaRPr>
          </a:p>
          <a:p>
            <a:pPr marL="33655" algn="just">
              <a:lnSpc>
                <a:spcPct val="123600"/>
              </a:lnSpc>
              <a:spcBef>
                <a:spcPts val="145"/>
              </a:spcBef>
            </a:pPr>
            <a:r>
              <a:rPr sz="1850" spc="-10" dirty="0">
                <a:solidFill>
                  <a:srgbClr val="2F2F2F"/>
                </a:solidFill>
                <a:latin typeface="Arial"/>
                <a:cs typeface="Arial"/>
              </a:rPr>
              <a:t>Н</a:t>
            </a:r>
            <a:r>
              <a:rPr sz="1850" spc="-20" dirty="0">
                <a:solidFill>
                  <a:srgbClr val="2F2F2F"/>
                </a:solidFill>
                <a:latin typeface="Arial"/>
                <a:cs typeface="Arial"/>
              </a:rPr>
              <a:t>а</a:t>
            </a: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л  </a:t>
            </a:r>
            <a:r>
              <a:rPr sz="1850" spc="5" dirty="0">
                <a:solidFill>
                  <a:srgbClr val="2F2F2F"/>
                </a:solidFill>
                <a:latin typeface="Arial"/>
                <a:cs typeface="Arial"/>
              </a:rPr>
              <a:t>Рос 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инс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</a:pPr>
            <a:r>
              <a:rPr sz="2500" spc="-10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4836" y="1162980"/>
            <a:ext cx="9353550" cy="7715250"/>
          </a:xfrm>
          <a:custGeom>
            <a:avLst/>
            <a:gdLst/>
            <a:ahLst/>
            <a:cxnLst/>
            <a:rect l="l" t="t" r="r" b="b"/>
            <a:pathLst>
              <a:path w="9353550" h="7715250">
                <a:moveTo>
                  <a:pt x="0" y="0"/>
                </a:moveTo>
                <a:lnTo>
                  <a:pt x="9353550" y="0"/>
                </a:lnTo>
                <a:lnTo>
                  <a:pt x="9353550" y="7715250"/>
                </a:lnTo>
                <a:lnTo>
                  <a:pt x="0" y="77152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74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828250" y="2561668"/>
            <a:ext cx="6771640" cy="645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4020">
              <a:lnSpc>
                <a:spcPts val="2990"/>
              </a:lnSpc>
              <a:spcBef>
                <a:spcPts val="95"/>
              </a:spcBef>
            </a:pPr>
            <a:r>
              <a:rPr sz="2500" spc="-95" dirty="0">
                <a:solidFill>
                  <a:srgbClr val="FFFFFF"/>
                </a:solidFill>
                <a:latin typeface="Arial"/>
                <a:cs typeface="Arial"/>
              </a:rPr>
              <a:t>АВОВАЯ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Arial"/>
                <a:cs typeface="Arial"/>
              </a:rPr>
              <a:t>БАЗА</a:t>
            </a:r>
            <a:endParaRPr sz="2500">
              <a:latin typeface="Arial"/>
              <a:cs typeface="Arial"/>
            </a:endParaRPr>
          </a:p>
          <a:p>
            <a:pPr marL="412115">
              <a:lnSpc>
                <a:spcPts val="2210"/>
              </a:lnSpc>
            </a:pP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платный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доступ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0" dirty="0">
                <a:solidFill>
                  <a:srgbClr val="2F2F2F"/>
                </a:solidFill>
                <a:latin typeface="Arial"/>
                <a:cs typeface="Arial"/>
              </a:rPr>
              <a:t>к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27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000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000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законов,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постановлений,</a:t>
            </a:r>
            <a:endParaRPr sz="1850">
              <a:latin typeface="Arial"/>
              <a:cs typeface="Arial"/>
            </a:endParaRPr>
          </a:p>
          <a:p>
            <a:pPr marL="419734">
              <a:lnSpc>
                <a:spcPct val="100000"/>
              </a:lnSpc>
              <a:spcBef>
                <a:spcPts val="525"/>
              </a:spcBef>
            </a:pP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казов,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писем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18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000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000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решений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судов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281305">
              <a:lnSpc>
                <a:spcPct val="100000"/>
              </a:lnSpc>
              <a:spcBef>
                <a:spcPts val="5"/>
              </a:spcBef>
            </a:pPr>
            <a:r>
              <a:rPr sz="2500" spc="-20" dirty="0">
                <a:solidFill>
                  <a:srgbClr val="FFFFFF"/>
                </a:solidFill>
                <a:latin typeface="Arial"/>
                <a:cs typeface="Arial"/>
              </a:rPr>
              <a:t>АБЛОНЫ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Arial"/>
                <a:cs typeface="Arial"/>
              </a:rPr>
              <a:t>ДОКУМЕНТОВ</a:t>
            </a:r>
            <a:endParaRPr sz="2500">
              <a:latin typeface="Arial"/>
              <a:cs typeface="Arial"/>
            </a:endParaRPr>
          </a:p>
          <a:p>
            <a:pPr marL="417830" marR="5080" indent="-17780">
              <a:lnSpc>
                <a:spcPct val="123600"/>
              </a:lnSpc>
              <a:spcBef>
                <a:spcPts val="95"/>
              </a:spcBef>
            </a:pPr>
            <a:r>
              <a:rPr sz="1850" spc="-45" dirty="0">
                <a:solidFill>
                  <a:srgbClr val="2F2F2F"/>
                </a:solidFill>
                <a:latin typeface="Arial"/>
                <a:cs typeface="Arial"/>
              </a:rPr>
              <a:t>ее</a:t>
            </a:r>
            <a:r>
              <a:rPr sz="1850" spc="-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150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шаблонов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документов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с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образцами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заполнения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ментариями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экспертов </a:t>
            </a:r>
            <a:r>
              <a:rPr sz="1850" spc="-105" dirty="0">
                <a:solidFill>
                  <a:srgbClr val="2F2F2F"/>
                </a:solidFill>
                <a:latin typeface="Arial"/>
                <a:cs typeface="Arial"/>
              </a:rPr>
              <a:t>-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договоры,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приказы,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заявления 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логовые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декларации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432434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ДГОТОВКА </a:t>
            </a:r>
            <a:r>
              <a:rPr sz="2500" spc="-60" dirty="0">
                <a:solidFill>
                  <a:srgbClr val="FFFFFF"/>
                </a:solidFill>
                <a:latin typeface="Arial"/>
                <a:cs typeface="Arial"/>
              </a:rPr>
              <a:t>БИЗНЕСА </a:t>
            </a:r>
            <a:r>
              <a:rPr sz="2500" spc="14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5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Arial"/>
                <a:cs typeface="Arial"/>
              </a:rPr>
              <a:t>ПРОВЕРКАМ</a:t>
            </a:r>
            <a:endParaRPr sz="2500">
              <a:latin typeface="Arial"/>
              <a:cs typeface="Arial"/>
            </a:endParaRPr>
          </a:p>
          <a:p>
            <a:pPr marL="410209" marR="544195" indent="36830">
              <a:lnSpc>
                <a:spcPct val="123600"/>
              </a:lnSpc>
              <a:spcBef>
                <a:spcPts val="150"/>
              </a:spcBef>
            </a:pP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оговая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пожарная </a:t>
            </a:r>
            <a:r>
              <a:rPr sz="1850" spc="-5" dirty="0">
                <a:solidFill>
                  <a:srgbClr val="2F2F2F"/>
                </a:solidFill>
                <a:latin typeface="Arial"/>
                <a:cs typeface="Arial"/>
              </a:rPr>
              <a:t>служба,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трудовая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инспекция, 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потребнадзор </a:t>
            </a:r>
            <a:r>
              <a:rPr sz="1850" spc="195" dirty="0">
                <a:solidFill>
                  <a:srgbClr val="2F2F2F"/>
                </a:solidFill>
                <a:latin typeface="Arial"/>
                <a:cs typeface="Arial"/>
              </a:rPr>
              <a:t>–</a:t>
            </a:r>
            <a:r>
              <a:rPr sz="1850" spc="-2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последние </a:t>
            </a: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требования,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пошаговые  трукции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образцы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документов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претензий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432434">
              <a:lnSpc>
                <a:spcPct val="100000"/>
              </a:lnSpc>
            </a:pP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МОЩЬ </a:t>
            </a:r>
            <a:r>
              <a:rPr sz="2500" spc="-114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ЛЮБОЙ</a:t>
            </a:r>
            <a:r>
              <a:rPr sz="25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Arial"/>
                <a:cs typeface="Arial"/>
              </a:rPr>
              <a:t>СИТУАЦИИ</a:t>
            </a:r>
            <a:endParaRPr sz="2500">
              <a:latin typeface="Arial"/>
              <a:cs typeface="Arial"/>
            </a:endParaRPr>
          </a:p>
          <a:p>
            <a:pPr marL="12700" marR="343535">
              <a:lnSpc>
                <a:spcPct val="114500"/>
              </a:lnSpc>
              <a:spcBef>
                <a:spcPts val="470"/>
              </a:spcBef>
            </a:pP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Пошаговые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инструкции,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советы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по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работе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с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персоналом, 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финансовому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планированию.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Онлайн-консультации 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юристов, </a:t>
            </a:r>
            <a:r>
              <a:rPr sz="1850" spc="-5" dirty="0">
                <a:solidFill>
                  <a:srgbClr val="2F2F2F"/>
                </a:solidFill>
                <a:latin typeface="Arial"/>
                <a:cs typeface="Arial"/>
              </a:rPr>
              <a:t>бухгалтеров,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специалистов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по</a:t>
            </a:r>
            <a:r>
              <a:rPr sz="1850" spc="-27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кадрам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5821" y="9692322"/>
            <a:ext cx="17297400" cy="0"/>
          </a:xfrm>
          <a:custGeom>
            <a:avLst/>
            <a:gdLst/>
            <a:ahLst/>
            <a:cxnLst/>
            <a:rect l="l" t="t" r="r" b="b"/>
            <a:pathLst>
              <a:path w="17297400">
                <a:moveTo>
                  <a:pt x="0" y="0"/>
                </a:moveTo>
                <a:lnTo>
                  <a:pt x="17297400" y="0"/>
                </a:lnTo>
              </a:path>
            </a:pathLst>
          </a:custGeom>
          <a:ln w="9525">
            <a:solidFill>
              <a:srgbClr val="279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97033" y="9829124"/>
            <a:ext cx="4063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5" dirty="0">
                <a:solidFill>
                  <a:srgbClr val="2793E8"/>
                </a:solidFill>
                <a:latin typeface="Arial"/>
                <a:cs typeface="Arial"/>
              </a:rPr>
              <a:t>Портал </a:t>
            </a:r>
            <a:r>
              <a:rPr sz="1600" spc="80" dirty="0">
                <a:solidFill>
                  <a:srgbClr val="2793E8"/>
                </a:solidFill>
                <a:latin typeface="Arial"/>
                <a:cs typeface="Arial"/>
              </a:rPr>
              <a:t>Бизнес-навигатора </a:t>
            </a:r>
            <a:r>
              <a:rPr sz="1600" spc="30" dirty="0">
                <a:solidFill>
                  <a:srgbClr val="2793E8"/>
                </a:solidFill>
                <a:latin typeface="Arial"/>
                <a:cs typeface="Arial"/>
              </a:rPr>
              <a:t>МСП </a:t>
            </a:r>
            <a:r>
              <a:rPr sz="1600" spc="-30" dirty="0">
                <a:solidFill>
                  <a:srgbClr val="2793E8"/>
                </a:solidFill>
                <a:latin typeface="Arial"/>
                <a:cs typeface="Arial"/>
              </a:rPr>
              <a:t>|</a:t>
            </a:r>
            <a:r>
              <a:rPr sz="1600" spc="285" dirty="0">
                <a:solidFill>
                  <a:srgbClr val="2793E8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2793E8"/>
                </a:solidFill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19260" y="9829124"/>
            <a:ext cx="1397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2793E8"/>
                </a:solidFill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8150" y="1259836"/>
            <a:ext cx="9046845" cy="7715250"/>
          </a:xfrm>
          <a:custGeom>
            <a:avLst/>
            <a:gdLst/>
            <a:ahLst/>
            <a:cxnLst/>
            <a:rect l="l" t="t" r="r" b="b"/>
            <a:pathLst>
              <a:path w="9046844" h="7715250">
                <a:moveTo>
                  <a:pt x="0" y="7715250"/>
                </a:moveTo>
                <a:lnTo>
                  <a:pt x="9046328" y="7715250"/>
                </a:lnTo>
                <a:lnTo>
                  <a:pt x="9046328" y="0"/>
                </a:lnTo>
                <a:lnTo>
                  <a:pt x="0" y="0"/>
                </a:lnTo>
                <a:lnTo>
                  <a:pt x="0" y="7715250"/>
                </a:lnTo>
                <a:close/>
              </a:path>
            </a:pathLst>
          </a:custGeom>
          <a:solidFill>
            <a:srgbClr val="000000">
              <a:alpha val="274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0"/>
            <a:ext cx="7029450" cy="10287000"/>
          </a:xfrm>
          <a:custGeom>
            <a:avLst/>
            <a:gdLst/>
            <a:ahLst/>
            <a:cxnLst/>
            <a:rect l="l" t="t" r="r" b="b"/>
            <a:pathLst>
              <a:path w="7029450" h="10287000">
                <a:moveTo>
                  <a:pt x="0" y="0"/>
                </a:moveTo>
                <a:lnTo>
                  <a:pt x="7029450" y="0"/>
                </a:lnTo>
                <a:lnTo>
                  <a:pt x="70294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76985" y="444531"/>
            <a:ext cx="5900420" cy="1978025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 marR="5080">
              <a:lnSpc>
                <a:spcPts val="6980"/>
              </a:lnSpc>
              <a:spcBef>
                <a:spcPts val="1515"/>
              </a:spcBef>
            </a:pPr>
            <a:r>
              <a:rPr sz="7000" spc="-405" dirty="0"/>
              <a:t>СЕРВИСЫ </a:t>
            </a:r>
            <a:r>
              <a:rPr sz="7000" spc="-390" dirty="0"/>
              <a:t>НА  </a:t>
            </a:r>
            <a:r>
              <a:rPr sz="7000" spc="-505" dirty="0"/>
              <a:t>КАЖДЫЙ</a:t>
            </a:r>
            <a:r>
              <a:rPr sz="7000" spc="-595" dirty="0"/>
              <a:t> </a:t>
            </a:r>
            <a:r>
              <a:rPr sz="7000" spc="-505" dirty="0"/>
              <a:t>ДЕНЬ</a:t>
            </a:r>
            <a:endParaRPr sz="7000"/>
          </a:p>
        </p:txBody>
      </p:sp>
      <p:sp>
        <p:nvSpPr>
          <p:cNvPr id="5" name="object 5"/>
          <p:cNvSpPr txBox="1"/>
          <p:nvPr/>
        </p:nvSpPr>
        <p:spPr>
          <a:xfrm>
            <a:off x="1276985" y="2882563"/>
            <a:ext cx="6392545" cy="551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5" dirty="0">
                <a:solidFill>
                  <a:srgbClr val="FFFFFF"/>
                </a:solidFill>
                <a:latin typeface="Arial"/>
                <a:cs typeface="Arial"/>
              </a:rPr>
              <a:t>ПРОВЕРКА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45" dirty="0">
                <a:solidFill>
                  <a:srgbClr val="FFFFFF"/>
                </a:solidFill>
                <a:latin typeface="Arial"/>
                <a:cs typeface="Arial"/>
              </a:rPr>
              <a:t>КОНТРАГЕНТОВ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935"/>
              </a:spcBef>
            </a:pP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Финансовое</a:t>
            </a:r>
            <a:r>
              <a:rPr sz="1850" spc="-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состояние</a:t>
            </a:r>
            <a:r>
              <a:rPr sz="1850" spc="-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заблокированные</a:t>
            </a:r>
            <a:r>
              <a:rPr sz="1850" spc="-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счета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ваших 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конкурентов,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клиентов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поставщиков </a:t>
            </a:r>
            <a:r>
              <a:rPr sz="1850" spc="-105" dirty="0">
                <a:solidFill>
                  <a:srgbClr val="2F2F2F"/>
                </a:solidFill>
                <a:latin typeface="Arial"/>
                <a:cs typeface="Arial"/>
              </a:rPr>
              <a:t>-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24 000 000  </a:t>
            </a:r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компаний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85" dirty="0">
                <a:solidFill>
                  <a:srgbClr val="2F2F2F"/>
                </a:solidFill>
                <a:latin typeface="Arial"/>
                <a:cs typeface="Arial"/>
              </a:rPr>
              <a:t>в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2F2F2F"/>
                </a:solidFill>
                <a:latin typeface="Arial"/>
                <a:cs typeface="Arial"/>
              </a:rPr>
              <a:t>базе,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проверка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 err="1">
                <a:solidFill>
                  <a:srgbClr val="2F2F2F"/>
                </a:solidFill>
                <a:latin typeface="Arial"/>
                <a:cs typeface="Arial"/>
              </a:rPr>
              <a:t>по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ru-RU" sz="1850" spc="15" dirty="0" smtClean="0">
                <a:solidFill>
                  <a:srgbClr val="2F2F2F"/>
                </a:solidFill>
                <a:latin typeface="Arial"/>
                <a:cs typeface="Arial"/>
              </a:rPr>
              <a:t>12</a:t>
            </a:r>
            <a:r>
              <a:rPr sz="1850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параметрам</a:t>
            </a:r>
            <a:r>
              <a:rPr sz="1850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бесплатно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spc="-30" dirty="0">
                <a:solidFill>
                  <a:srgbClr val="FFFFFF"/>
                </a:solidFill>
                <a:latin typeface="Arial"/>
                <a:cs typeface="Arial"/>
              </a:rPr>
              <a:t>МАРКЕТИНГОВЫЕ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50" dirty="0">
                <a:solidFill>
                  <a:srgbClr val="FFFFFF"/>
                </a:solidFill>
                <a:latin typeface="Arial"/>
                <a:cs typeface="Arial"/>
              </a:rPr>
              <a:t>ИССЛЕДОВАНИЯ</a:t>
            </a:r>
            <a:endParaRPr sz="2500" dirty="0">
              <a:latin typeface="Arial"/>
              <a:cs typeface="Arial"/>
            </a:endParaRPr>
          </a:p>
          <a:p>
            <a:pPr marL="12700" marR="175895">
              <a:lnSpc>
                <a:spcPct val="125000"/>
              </a:lnSpc>
              <a:spcBef>
                <a:spcPts val="240"/>
              </a:spcBef>
            </a:pP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Бесплатный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доступ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00" dirty="0">
                <a:solidFill>
                  <a:srgbClr val="2F2F2F"/>
                </a:solidFill>
                <a:latin typeface="Arial"/>
                <a:cs typeface="Arial"/>
              </a:rPr>
              <a:t>к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исследованиям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маркетинговой 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аналитике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от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крупнейшего исследовательского 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холдинга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России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2500" spc="-30" dirty="0">
                <a:solidFill>
                  <a:srgbClr val="FFFFFF"/>
                </a:solidFill>
                <a:latin typeface="Arial"/>
                <a:cs typeface="Arial"/>
              </a:rPr>
              <a:t>ПОИСК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ПАРТНЁРОВ</a:t>
            </a:r>
            <a:endParaRPr sz="2500" dirty="0">
              <a:latin typeface="Arial"/>
              <a:cs typeface="Arial"/>
            </a:endParaRPr>
          </a:p>
          <a:p>
            <a:pPr marL="12700" marR="229870">
              <a:lnSpc>
                <a:spcPct val="125000"/>
              </a:lnSpc>
              <a:spcBef>
                <a:spcPts val="409"/>
              </a:spcBef>
            </a:pP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Находите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новых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партнеров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</a:t>
            </a:r>
            <a:r>
              <a:rPr sz="1850" spc="75" dirty="0">
                <a:solidFill>
                  <a:srgbClr val="2F2F2F"/>
                </a:solidFill>
                <a:latin typeface="Arial"/>
                <a:cs typeface="Arial"/>
              </a:rPr>
              <a:t>заказчиков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по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всей 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России. </a:t>
            </a: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Размещайте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объявления на</a:t>
            </a:r>
            <a:r>
              <a:rPr sz="1850" spc="-2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бизнес-площадке, 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которой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пользуются</a:t>
            </a:r>
            <a:r>
              <a:rPr sz="1850" spc="-3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2F2F2F"/>
                </a:solidFill>
                <a:latin typeface="Arial"/>
                <a:cs typeface="Arial"/>
              </a:rPr>
              <a:t>более </a:t>
            </a:r>
            <a:r>
              <a:rPr sz="1850" spc="15" dirty="0">
                <a:solidFill>
                  <a:srgbClr val="2F2F2F"/>
                </a:solidFill>
                <a:latin typeface="Arial"/>
                <a:cs typeface="Arial"/>
              </a:rPr>
              <a:t>180 000 </a:t>
            </a:r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компаний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5742" y="9711372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9525">
            <a:solidFill>
              <a:srgbClr val="279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34021" y="9867224"/>
            <a:ext cx="4063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5" dirty="0">
                <a:solidFill>
                  <a:srgbClr val="2793E8"/>
                </a:solidFill>
                <a:latin typeface="Arial"/>
                <a:cs typeface="Arial"/>
              </a:rPr>
              <a:t>Портал </a:t>
            </a:r>
            <a:r>
              <a:rPr sz="1600" spc="80" dirty="0">
                <a:solidFill>
                  <a:srgbClr val="2793E8"/>
                </a:solidFill>
                <a:latin typeface="Arial"/>
                <a:cs typeface="Arial"/>
              </a:rPr>
              <a:t>Бизнес-навигатора </a:t>
            </a:r>
            <a:r>
              <a:rPr sz="1600" spc="30" dirty="0">
                <a:solidFill>
                  <a:srgbClr val="2793E8"/>
                </a:solidFill>
                <a:latin typeface="Arial"/>
                <a:cs typeface="Arial"/>
              </a:rPr>
              <a:t>МСП </a:t>
            </a:r>
            <a:r>
              <a:rPr sz="1600" spc="-30" dirty="0">
                <a:solidFill>
                  <a:srgbClr val="2793E8"/>
                </a:solidFill>
                <a:latin typeface="Arial"/>
                <a:cs typeface="Arial"/>
              </a:rPr>
              <a:t>|</a:t>
            </a:r>
            <a:r>
              <a:rPr sz="1600" spc="285" dirty="0">
                <a:solidFill>
                  <a:srgbClr val="2793E8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2793E8"/>
                </a:solidFill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33894" y="9867224"/>
            <a:ext cx="1397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2793E8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64151" y="209252"/>
            <a:ext cx="619125" cy="619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60334" y="1250429"/>
            <a:ext cx="9039225" cy="7724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5821" y="507669"/>
            <a:ext cx="5153025" cy="7238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09730" y="1573834"/>
            <a:ext cx="4467225" cy="7324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90405" y="0"/>
            <a:ext cx="7581900" cy="10287000"/>
          </a:xfrm>
          <a:custGeom>
            <a:avLst/>
            <a:gdLst/>
            <a:ahLst/>
            <a:cxnLst/>
            <a:rect l="l" t="t" r="r" b="b"/>
            <a:pathLst>
              <a:path w="7581900" h="10287000">
                <a:moveTo>
                  <a:pt x="0" y="0"/>
                </a:moveTo>
                <a:lnTo>
                  <a:pt x="7581900" y="0"/>
                </a:lnTo>
                <a:lnTo>
                  <a:pt x="7581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79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81857" y="588341"/>
            <a:ext cx="7030720" cy="158432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1260"/>
              </a:spcBef>
            </a:pPr>
            <a:r>
              <a:rPr sz="5600" spc="-360" dirty="0"/>
              <a:t>ПОДДЕРЖКА  </a:t>
            </a:r>
            <a:r>
              <a:rPr sz="5600" spc="-375" dirty="0"/>
              <a:t>СЕЛЬХОЗКООПЕРАЦИИ</a:t>
            </a:r>
            <a:endParaRPr sz="5600"/>
          </a:p>
        </p:txBody>
      </p:sp>
      <p:sp>
        <p:nvSpPr>
          <p:cNvPr id="6" name="object 6"/>
          <p:cNvSpPr/>
          <p:nvPr/>
        </p:nvSpPr>
        <p:spPr>
          <a:xfrm>
            <a:off x="17464151" y="295126"/>
            <a:ext cx="619125" cy="619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94265" y="2431792"/>
            <a:ext cx="6746875" cy="3761104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КОМПЛЕКСНАЯ </a:t>
            </a:r>
            <a:r>
              <a:rPr sz="2500" spc="15" dirty="0">
                <a:solidFill>
                  <a:srgbClr val="FFFFFF"/>
                </a:solidFill>
                <a:latin typeface="Arial"/>
                <a:cs typeface="Arial"/>
              </a:rPr>
              <a:t>ПОДДЕРЖКА</a:t>
            </a:r>
            <a:endParaRPr sz="2500">
              <a:latin typeface="Arial"/>
              <a:cs typeface="Arial"/>
            </a:endParaRPr>
          </a:p>
          <a:p>
            <a:pPr marL="46355" marR="5080">
              <a:lnSpc>
                <a:spcPct val="123600"/>
              </a:lnSpc>
              <a:spcBef>
                <a:spcPts val="260"/>
              </a:spcBef>
            </a:pP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Единый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каталог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мер </a:t>
            </a:r>
            <a:r>
              <a:rPr sz="1850" spc="65" dirty="0">
                <a:solidFill>
                  <a:srgbClr val="2F2F2F"/>
                </a:solidFill>
                <a:latin typeface="Arial"/>
                <a:cs typeface="Arial"/>
              </a:rPr>
              <a:t>поддержки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сельхозкооперативов 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Финансовая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поддержка: </a:t>
            </a:r>
            <a:r>
              <a:rPr sz="1850" spc="20" dirty="0">
                <a:solidFill>
                  <a:srgbClr val="2F2F2F"/>
                </a:solidFill>
                <a:latin typeface="Arial"/>
                <a:cs typeface="Arial"/>
              </a:rPr>
              <a:t>гранты, </a:t>
            </a: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субсидии,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льготные 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кредиты,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гарантии. </a:t>
            </a:r>
            <a:r>
              <a:rPr sz="1850" spc="10" dirty="0">
                <a:solidFill>
                  <a:srgbClr val="2F2F2F"/>
                </a:solidFill>
                <a:latin typeface="Arial"/>
                <a:cs typeface="Arial"/>
              </a:rPr>
              <a:t>Информация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о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лизинговых</a:t>
            </a:r>
            <a:r>
              <a:rPr sz="1850" spc="-3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программах  </a:t>
            </a:r>
            <a:r>
              <a:rPr sz="1850" spc="5" dirty="0">
                <a:solidFill>
                  <a:srgbClr val="2F2F2F"/>
                </a:solidFill>
                <a:latin typeface="Arial"/>
                <a:cs typeface="Arial"/>
              </a:rPr>
              <a:t>Адреса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региональных центров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компетенций.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Шаблоны 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документов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полезные</a:t>
            </a:r>
            <a:r>
              <a:rPr sz="1850" spc="-26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2F2F2F"/>
                </a:solidFill>
                <a:latin typeface="Arial"/>
                <a:cs typeface="Arial"/>
              </a:rPr>
              <a:t>материалы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</a:pP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ПРОДАЖА </a:t>
            </a:r>
            <a:r>
              <a:rPr sz="2500" spc="-15" dirty="0">
                <a:solidFill>
                  <a:srgbClr val="FFFFFF"/>
                </a:solidFill>
                <a:latin typeface="Arial"/>
                <a:cs typeface="Arial"/>
              </a:rPr>
              <a:t>ПРОДУКТОВ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ОНЛАЙН</a:t>
            </a:r>
            <a:endParaRPr sz="2500">
              <a:latin typeface="Arial"/>
              <a:cs typeface="Arial"/>
            </a:endParaRPr>
          </a:p>
          <a:p>
            <a:pPr marL="46355" marR="78105">
              <a:lnSpc>
                <a:spcPct val="123600"/>
              </a:lnSpc>
              <a:spcBef>
                <a:spcPts val="560"/>
              </a:spcBef>
            </a:pPr>
            <a:r>
              <a:rPr sz="1850" dirty="0">
                <a:solidFill>
                  <a:srgbClr val="2F2F2F"/>
                </a:solidFill>
                <a:latin typeface="Arial"/>
                <a:cs typeface="Arial"/>
              </a:rPr>
              <a:t>Онлайн-каталог,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где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сельхозпроизводители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могут  </a:t>
            </a:r>
            <a:r>
              <a:rPr sz="1850" spc="35" dirty="0">
                <a:solidFill>
                  <a:srgbClr val="2F2F2F"/>
                </a:solidFill>
                <a:latin typeface="Arial"/>
                <a:cs typeface="Arial"/>
              </a:rPr>
              <a:t>представить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75" dirty="0">
                <a:solidFill>
                  <a:srgbClr val="2F2F2F"/>
                </a:solidFill>
                <a:latin typeface="Arial"/>
                <a:cs typeface="Arial"/>
              </a:rPr>
              <a:t>свою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2F2F2F"/>
                </a:solidFill>
                <a:latin typeface="Arial"/>
                <a:cs typeface="Arial"/>
              </a:rPr>
              <a:t>продукцию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2F2F2F"/>
                </a:solidFill>
                <a:latin typeface="Arial"/>
                <a:cs typeface="Arial"/>
              </a:rPr>
              <a:t>и</a:t>
            </a:r>
            <a:r>
              <a:rPr sz="185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2F2F2F"/>
                </a:solidFill>
                <a:latin typeface="Arial"/>
                <a:cs typeface="Arial"/>
              </a:rPr>
              <a:t>напрямую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2F2F2F"/>
                </a:solidFill>
                <a:latin typeface="Arial"/>
                <a:cs typeface="Arial"/>
              </a:rPr>
              <a:t>найти</a:t>
            </a:r>
            <a:r>
              <a:rPr sz="185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2F2F2F"/>
                </a:solidFill>
                <a:latin typeface="Arial"/>
                <a:cs typeface="Arial"/>
              </a:rPr>
              <a:t>клиентов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5821" y="9692322"/>
            <a:ext cx="17297400" cy="0"/>
          </a:xfrm>
          <a:custGeom>
            <a:avLst/>
            <a:gdLst/>
            <a:ahLst/>
            <a:cxnLst/>
            <a:rect l="l" t="t" r="r" b="b"/>
            <a:pathLst>
              <a:path w="17297400">
                <a:moveTo>
                  <a:pt x="0" y="0"/>
                </a:moveTo>
                <a:lnTo>
                  <a:pt x="17297400" y="0"/>
                </a:lnTo>
              </a:path>
            </a:pathLst>
          </a:custGeom>
          <a:ln w="9525">
            <a:solidFill>
              <a:srgbClr val="279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97033" y="9829124"/>
            <a:ext cx="4063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5" dirty="0">
                <a:solidFill>
                  <a:srgbClr val="2793E8"/>
                </a:solidFill>
                <a:latin typeface="Arial"/>
                <a:cs typeface="Arial"/>
              </a:rPr>
              <a:t>Портал </a:t>
            </a:r>
            <a:r>
              <a:rPr sz="1600" spc="80" dirty="0">
                <a:solidFill>
                  <a:srgbClr val="2793E8"/>
                </a:solidFill>
                <a:latin typeface="Arial"/>
                <a:cs typeface="Arial"/>
              </a:rPr>
              <a:t>Бизнес-навигатора </a:t>
            </a:r>
            <a:r>
              <a:rPr sz="1600" spc="30" dirty="0">
                <a:solidFill>
                  <a:srgbClr val="2793E8"/>
                </a:solidFill>
                <a:latin typeface="Arial"/>
                <a:cs typeface="Arial"/>
              </a:rPr>
              <a:t>МСП </a:t>
            </a:r>
            <a:r>
              <a:rPr sz="1600" spc="-30" dirty="0">
                <a:solidFill>
                  <a:srgbClr val="2793E8"/>
                </a:solidFill>
                <a:latin typeface="Arial"/>
                <a:cs typeface="Arial"/>
              </a:rPr>
              <a:t>|</a:t>
            </a:r>
            <a:r>
              <a:rPr sz="1600" spc="285" dirty="0">
                <a:solidFill>
                  <a:srgbClr val="2793E8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2793E8"/>
                </a:solidFill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19260" y="9829124"/>
            <a:ext cx="1397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2793E8"/>
                </a:solidFill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628</Words>
  <Application>Microsoft Office PowerPoint</Application>
  <PresentationFormat>Произвольный</PresentationFormat>
  <Paragraphs>114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Office Theme</vt:lpstr>
      <vt:lpstr>Презентация PowerPoint</vt:lpstr>
      <vt:lpstr>ОФИЦИАЛЬНЫЙ РЕСУРС ДЛЯ  РАЗВИТИЯ МАЛОГО БИЗНЕСА SMBN.RU</vt:lpstr>
      <vt:lpstr>ПЕРСОНАЛЬНЫЙ  ПОДБОР СЕРВИСОВ</vt:lpstr>
      <vt:lpstr>ГЕОМАРКЕТИНГОВАЯ  ПЛАТФОРМА</vt:lpstr>
      <vt:lpstr>ПОДДЕРЖКА  БИЗНЕСА</vt:lpstr>
      <vt:lpstr>УВЕЛИЧЕНИЕ  ПРОДАЖ</vt:lpstr>
      <vt:lpstr>БАЗА ЗНАНИЙ И</vt:lpstr>
      <vt:lpstr>СЕРВИСЫ НА  КАЖДЫЙ ДЕНЬ</vt:lpstr>
      <vt:lpstr>ПОДДЕРЖКА  СЕЛЬХОЗКООПЕРАЦИИ</vt:lpstr>
      <vt:lpstr>МОБИЛЬНЫЕ  ПРИЛОЖЕНИЯ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Портал бизнес-навигатора МСП</dc:title>
  <dc:creator>А</dc:creator>
  <cp:keywords>DADRkfzd-y0,BADHEPzgDAc</cp:keywords>
  <cp:lastModifiedBy>Смирнов Роман Владимирович</cp:lastModifiedBy>
  <cp:revision>4</cp:revision>
  <cp:lastPrinted>2019-06-20T17:53:34Z</cp:lastPrinted>
  <dcterms:created xsi:type="dcterms:W3CDTF">2019-03-05T09:42:45Z</dcterms:created>
  <dcterms:modified xsi:type="dcterms:W3CDTF">2019-06-20T18:21:47Z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2019-02-28T00:00:00Z</vt:filetime>
  </property>
  <property fmtid="{D5CDD505-2E9C-101B-9397-08002B2CF9AE}" pid="3" name="Creator">
    <vt:lpwstr>Canva</vt:lpwstr>
  </property>
  <property fmtid="{D5CDD505-2E9C-101B-9397-08002B2CF9AE}" pid="4" name="LastSaved">
    <vt:filetime>2019-03-05T00:00:00Z</vt:filetime>
  </property>
</Properties>
</file>