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0" r:id="rId4"/>
    <p:sldId id="278" r:id="rId5"/>
    <p:sldId id="289" r:id="rId6"/>
    <p:sldId id="279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03391-1F2D-4BC4-AC0B-6CA923874753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AEB09-45B8-4379-B11D-52B032734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39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DE6C2-3519-4FF8-AE2D-4ABB4CAD2B9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BBA31-6111-4994-8CC3-A01F4259D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10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BBA31-6111-4994-8CC3-A01F4259D19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2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sz="1400" b="0" i="0" u="none" strike="noStrike" baseline="0" dirty="0" smtClean="0">
              <a:solidFill>
                <a:srgbClr val="000000"/>
              </a:solidFill>
              <a:latin typeface="OfficinaSansBlackC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C500-324F-43DB-BEBD-CF585816617E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4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9E7485-A546-4B88-92AD-E2123CFA7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4253" y="2204864"/>
            <a:ext cx="6858000" cy="1735832"/>
          </a:xfrm>
        </p:spPr>
        <p:txBody>
          <a:bodyPr>
            <a:noAutofit/>
          </a:bodyPr>
          <a:lstStyle/>
          <a:p>
            <a:pPr algn="r"/>
            <a:r>
              <a:rPr lang="ru-RU" sz="2800" dirty="0"/>
              <a:t>О профессионально-общественной аккредитации образовательных программ аграрного </a:t>
            </a:r>
            <a:r>
              <a:rPr lang="ru-RU" sz="2800" dirty="0" smtClean="0"/>
              <a:t>профиля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149080"/>
            <a:ext cx="6293404" cy="237626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0" dirty="0" smtClean="0">
                <a:solidFill>
                  <a:srgbClr val="C00000"/>
                </a:solidFill>
              </a:rPr>
              <a:t>Одно из основных направлений работы </a:t>
            </a:r>
          </a:p>
          <a:p>
            <a:pPr algn="r">
              <a:spcBef>
                <a:spcPts val="0"/>
              </a:spcBef>
            </a:pPr>
            <a:r>
              <a:rPr lang="ru-RU" sz="2000" b="0" dirty="0" smtClean="0">
                <a:solidFill>
                  <a:srgbClr val="C00000"/>
                </a:solidFill>
              </a:rPr>
              <a:t>Совета по профессиональным квалификациям </a:t>
            </a:r>
          </a:p>
          <a:p>
            <a:pPr algn="r">
              <a:spcBef>
                <a:spcPts val="0"/>
              </a:spcBef>
            </a:pPr>
            <a:r>
              <a:rPr lang="ru-RU" sz="2000" b="0" dirty="0" smtClean="0">
                <a:solidFill>
                  <a:srgbClr val="C00000"/>
                </a:solidFill>
              </a:rPr>
              <a:t>в агропромышленном комплексе</a:t>
            </a:r>
            <a:endParaRPr lang="ru-RU" sz="20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pPr algn="r"/>
            <a:r>
              <a:rPr lang="ru-RU" sz="25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ru-RU" sz="25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</a:br>
            <a:r>
              <a:rPr lang="ru-RU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  <a:t>ПРОФЕССИОНАЛЬНО-ОБЩЕСТВЕННАЯ АККРЕДИТАЦИЯ ПРОГРАММ </a:t>
            </a:r>
            <a:br>
              <a:rPr lang="ru-RU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</a:br>
            <a:r>
              <a:rPr lang="ru-RU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  <a:t>образовательных программ</a:t>
            </a:r>
            <a:endParaRPr lang="ru-RU" sz="2000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43946" y="90872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ru-RU" sz="2000" dirty="0" smtClean="0">
                <a:latin typeface="Georgia" pitchFamily="18" charset="0"/>
              </a:rPr>
              <a:t>ФЗ «Об образовании в Российской Федерации», статья 96</a:t>
            </a:r>
            <a:r>
              <a:rPr lang="ru-RU" sz="1600" b="1" dirty="0" smtClean="0">
                <a:latin typeface="Georgia" pitchFamily="18" charset="0"/>
              </a:rPr>
              <a:t> </a:t>
            </a:r>
            <a:r>
              <a:rPr lang="ru-RU" sz="1600" dirty="0" smtClean="0"/>
              <a:t>Профессионально-общественная </a:t>
            </a:r>
            <a:r>
              <a:rPr lang="ru-RU" sz="1600" dirty="0"/>
              <a:t>аккредитация профессиональных образовательных программ представляет собой </a:t>
            </a:r>
            <a:r>
              <a:rPr lang="ru-RU" sz="1600" b="1" dirty="0"/>
              <a:t>признание качества и уровня подготовки </a:t>
            </a:r>
            <a:r>
              <a:rPr lang="ru-RU" sz="1600" b="1" dirty="0" smtClean="0"/>
              <a:t>выпускников</a:t>
            </a:r>
            <a:r>
              <a:rPr lang="ru-RU" sz="1600" dirty="0" smtClean="0"/>
              <a:t>, </a:t>
            </a:r>
            <a:r>
              <a:rPr lang="ru-RU" sz="1600" b="1" dirty="0"/>
              <a:t>отвечающими требованиям </a:t>
            </a:r>
            <a:r>
              <a:rPr lang="ru-RU" sz="1600" b="1" dirty="0">
                <a:solidFill>
                  <a:srgbClr val="FF0000"/>
                </a:solidFill>
              </a:rPr>
              <a:t>профессиональных стандартов</a:t>
            </a:r>
            <a:r>
              <a:rPr lang="ru-RU" sz="1600" dirty="0">
                <a:solidFill>
                  <a:srgbClr val="FF0000"/>
                </a:solidFill>
              </a:rPr>
              <a:t>, </a:t>
            </a:r>
            <a:r>
              <a:rPr lang="ru-RU" sz="1600" dirty="0"/>
              <a:t>требованиям рынка труда к специалистам, рабочим и служащим соответствующего профиля</a:t>
            </a:r>
            <a:r>
              <a:rPr lang="ru-RU" sz="1600" dirty="0" smtClean="0"/>
              <a:t>.</a:t>
            </a:r>
            <a:endParaRPr lang="ru-RU" sz="1600" b="1" dirty="0" smtClean="0">
              <a:latin typeface="Georgia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2560247"/>
            <a:ext cx="7517456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 профессионально-общественной аккредитации (ПОА):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Привлечь работодателей </a:t>
            </a:r>
            <a:r>
              <a:rPr lang="ru-RU" dirty="0"/>
              <a:t>к объективной оценке </a:t>
            </a:r>
            <a:r>
              <a:rPr lang="ru-RU" dirty="0" smtClean="0"/>
              <a:t>образовательных </a:t>
            </a:r>
            <a:r>
              <a:rPr lang="ru-RU" dirty="0"/>
              <a:t>программ и улучшению их </a:t>
            </a:r>
            <a:r>
              <a:rPr lang="ru-RU" dirty="0" smtClean="0"/>
              <a:t>качества;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Проверить </a:t>
            </a:r>
            <a:r>
              <a:rPr lang="ru-RU" dirty="0"/>
              <a:t>и оценить </a:t>
            </a:r>
            <a:r>
              <a:rPr lang="ru-RU" b="1" dirty="0">
                <a:solidFill>
                  <a:srgbClr val="C00000"/>
                </a:solidFill>
              </a:rPr>
              <a:t>степень соответствия </a:t>
            </a:r>
            <a:r>
              <a:rPr lang="ru-RU" dirty="0"/>
              <a:t>образовательных программ отраслевых вузов потребностям предприятий </a:t>
            </a:r>
            <a:r>
              <a:rPr lang="ru-RU" dirty="0" smtClean="0"/>
              <a:t>отрасли; </a:t>
            </a:r>
            <a:r>
              <a:rPr lang="ru-RU" b="1" dirty="0">
                <a:solidFill>
                  <a:srgbClr val="C00000"/>
                </a:solidFill>
              </a:rPr>
              <a:t>сформулированным в профессиональных стандартах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Повлиять на деятельность </a:t>
            </a:r>
            <a:r>
              <a:rPr lang="ru-RU" b="1" dirty="0" smtClean="0">
                <a:solidFill>
                  <a:srgbClr val="C00000"/>
                </a:solidFill>
              </a:rPr>
              <a:t>подведомственных образовательных организаций</a:t>
            </a:r>
            <a:r>
              <a:rPr lang="ru-RU" dirty="0" smtClean="0"/>
              <a:t>: </a:t>
            </a:r>
            <a:r>
              <a:rPr lang="ru-RU" dirty="0"/>
              <a:t>способствовать сближению содержания и организации </a:t>
            </a:r>
            <a:r>
              <a:rPr lang="ru-RU" dirty="0" smtClean="0"/>
              <a:t>их программ  </a:t>
            </a:r>
            <a:r>
              <a:rPr lang="ru-RU" dirty="0"/>
              <a:t>с потребностями </a:t>
            </a:r>
            <a:r>
              <a:rPr lang="ru-RU" dirty="0" smtClean="0"/>
              <a:t>отрасли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Выявить лучшие практики </a:t>
            </a:r>
            <a:r>
              <a:rPr lang="ru-RU" dirty="0" smtClean="0"/>
              <a:t>и сделать их достоянием всей отраслевой системы профессионального образования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Сформировать </a:t>
            </a:r>
            <a:r>
              <a:rPr lang="ru-RU" b="1" dirty="0">
                <a:solidFill>
                  <a:srgbClr val="C00000"/>
                </a:solidFill>
              </a:rPr>
              <a:t>самовоспроизводящийся «механизм развития» </a:t>
            </a:r>
            <a:r>
              <a:rPr lang="ru-RU" dirty="0"/>
              <a:t>профессионального образования для </a:t>
            </a:r>
            <a:r>
              <a:rPr lang="ru-RU" dirty="0" smtClean="0"/>
              <a:t>АПК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14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08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5C3BBE-63AE-4A77-9A4C-8EFDC297B4CF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32656"/>
            <a:ext cx="8500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500" cap="small" dirty="0" smtClean="0">
                <a:solidFill>
                  <a:schemeClr val="tx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  <a:ea typeface="+mj-ea"/>
                <a:cs typeface="+mj-cs"/>
              </a:rPr>
              <a:t>ПОА: что и как будет оцениваться?</a:t>
            </a:r>
            <a:endParaRPr lang="ru-RU" sz="2500" cap="small" dirty="0">
              <a:solidFill>
                <a:schemeClr val="tx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11" name="Picture 2" descr="Национальный совет при Президенте Российской Федерации по профессиональным квалификация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2982"/>
            <a:ext cx="3635896" cy="678339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95536" y="1001321"/>
            <a:ext cx="8033603" cy="572015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Порядок и процедуры профессионально-общественной аккредитации программ профессионального образования для АПК основываются на нормативных документах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Национального совета при Президенте Российской федерации по профессиональным квалификациям</a:t>
            </a:r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,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включая сформулированные НСПК критерии оценки образовательных программ:</a:t>
            </a:r>
          </a:p>
          <a:p>
            <a:pPr algn="just"/>
            <a:endParaRPr lang="ru-RU" sz="1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Соответствие </a:t>
            </a:r>
            <a:r>
              <a:rPr lang="ru-RU" sz="1800" dirty="0">
                <a:solidFill>
                  <a:schemeClr val="tx1"/>
                </a:solidFill>
              </a:rPr>
              <a:t>сформулированных в  профессиональной образовательной программе </a:t>
            </a:r>
            <a:r>
              <a:rPr lang="ru-RU" sz="1800" b="1" dirty="0">
                <a:solidFill>
                  <a:srgbClr val="C00000"/>
                </a:solidFill>
              </a:rPr>
              <a:t>планируемых результатов освоения профессиональной образовательной программы </a:t>
            </a:r>
            <a:r>
              <a:rPr lang="ru-RU" sz="1800" b="1" dirty="0" smtClean="0">
                <a:solidFill>
                  <a:srgbClr val="C00000"/>
                </a:solidFill>
              </a:rPr>
              <a:t>профессиональным стандартам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  <a:endParaRPr lang="ru-RU" sz="1800" dirty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C00000"/>
                </a:solidFill>
              </a:rPr>
              <a:t>Соответствие </a:t>
            </a:r>
            <a:r>
              <a:rPr lang="ru-RU" sz="1800" b="1" dirty="0">
                <a:solidFill>
                  <a:srgbClr val="C00000"/>
                </a:solidFill>
              </a:rPr>
              <a:t>учебных планов, </a:t>
            </a:r>
            <a:r>
              <a:rPr lang="ru-RU" sz="1800" b="1" dirty="0" smtClean="0">
                <a:solidFill>
                  <a:srgbClr val="C00000"/>
                </a:solidFill>
              </a:rPr>
              <a:t>курсов</a:t>
            </a:r>
            <a:r>
              <a:rPr lang="ru-RU" sz="1800" b="1" dirty="0">
                <a:solidFill>
                  <a:srgbClr val="C00000"/>
                </a:solidFill>
              </a:rPr>
              <a:t>, </a:t>
            </a:r>
            <a:r>
              <a:rPr lang="ru-RU" sz="1800" b="1" dirty="0" smtClean="0">
                <a:solidFill>
                  <a:srgbClr val="C00000"/>
                </a:solidFill>
              </a:rPr>
              <a:t>дисциплин, </a:t>
            </a:r>
            <a:r>
              <a:rPr lang="ru-RU" sz="1800" b="1" dirty="0">
                <a:solidFill>
                  <a:srgbClr val="C00000"/>
                </a:solidFill>
              </a:rPr>
              <a:t>а также оценочных материалов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запланированным результатам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обучения;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Соответствие </a:t>
            </a:r>
            <a:r>
              <a:rPr lang="ru-RU" sz="1800" b="1" dirty="0" smtClean="0">
                <a:solidFill>
                  <a:srgbClr val="C00000"/>
                </a:solidFill>
              </a:rPr>
              <a:t>ресурсов</a:t>
            </a:r>
            <a:r>
              <a:rPr lang="ru-RU" sz="1800" b="1" dirty="0">
                <a:solidFill>
                  <a:srgbClr val="C00000"/>
                </a:solidFill>
              </a:rPr>
              <a:t>,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заявленным результатам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обучения. 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C00000"/>
                </a:solidFill>
              </a:rPr>
              <a:t>Наличие </a:t>
            </a:r>
            <a:r>
              <a:rPr lang="ru-RU" sz="1800" b="1" dirty="0">
                <a:solidFill>
                  <a:srgbClr val="C00000"/>
                </a:solidFill>
              </a:rPr>
              <a:t>спроса </a:t>
            </a:r>
            <a:r>
              <a:rPr lang="ru-RU" sz="1800" dirty="0">
                <a:solidFill>
                  <a:schemeClr val="tx1"/>
                </a:solidFill>
              </a:rPr>
              <a:t>на профессиональную образовательную программу, востребованность выпускников </a:t>
            </a:r>
            <a:r>
              <a:rPr lang="ru-RU" sz="1800" dirty="0" smtClean="0">
                <a:solidFill>
                  <a:schemeClr val="tx1"/>
                </a:solidFill>
              </a:rPr>
              <a:t>работодателями.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C00000"/>
                </a:solidFill>
              </a:rPr>
              <a:t>Подтвержденное </a:t>
            </a:r>
            <a:r>
              <a:rPr lang="ru-RU" sz="1800" b="1" dirty="0">
                <a:solidFill>
                  <a:srgbClr val="C00000"/>
                </a:solidFill>
              </a:rPr>
              <a:t>участие работодателей</a:t>
            </a:r>
            <a:r>
              <a:rPr lang="ru-RU" sz="1800" dirty="0" smtClean="0">
                <a:solidFill>
                  <a:schemeClr val="tx1"/>
                </a:solidFill>
              </a:rPr>
              <a:t>: в </a:t>
            </a:r>
            <a:r>
              <a:rPr lang="ru-RU" sz="1800" dirty="0">
                <a:solidFill>
                  <a:schemeClr val="tx1"/>
                </a:solidFill>
              </a:rPr>
              <a:t>проектировании </a:t>
            </a:r>
            <a:r>
              <a:rPr lang="ru-RU" sz="1800" dirty="0" smtClean="0">
                <a:solidFill>
                  <a:schemeClr val="tx1"/>
                </a:solidFill>
              </a:rPr>
              <a:t>образовательной программы, в </a:t>
            </a:r>
            <a:r>
              <a:rPr lang="ru-RU" sz="1800" dirty="0">
                <a:solidFill>
                  <a:schemeClr val="tx1"/>
                </a:solidFill>
              </a:rPr>
              <a:t>разработке и реализации программ практик,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>
                <a:solidFill>
                  <a:schemeClr val="tx1"/>
                </a:solidFill>
              </a:rPr>
              <a:t>разработке тем выпускных квалификационных работ, значимых для </a:t>
            </a:r>
            <a:r>
              <a:rPr lang="ru-RU" sz="1800" dirty="0" smtClean="0">
                <a:solidFill>
                  <a:schemeClr val="tx1"/>
                </a:solidFill>
              </a:rPr>
              <a:t>профессиональной </a:t>
            </a:r>
            <a:r>
              <a:rPr lang="ru-RU" sz="1800" dirty="0">
                <a:solidFill>
                  <a:schemeClr val="tx1"/>
                </a:solidFill>
              </a:rPr>
              <a:t>деятельности.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ru-RU" sz="1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ru-RU" sz="1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ru-RU" sz="1200" kern="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ru-RU" sz="1200" kern="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ru-RU" sz="1200" kern="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4408" y="58072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6890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490066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  <a:t>Порядок проведения ПОА: </a:t>
            </a:r>
            <a:r>
              <a:rPr lang="ru-RU" sz="28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  <a:t>показатели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1602206"/>
              </p:ext>
            </p:extLst>
          </p:nvPr>
        </p:nvGraphicFramePr>
        <p:xfrm>
          <a:off x="457200" y="778780"/>
          <a:ext cx="8363272" cy="581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716"/>
                <a:gridCol w="6652556"/>
              </a:tblGrid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Критерий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Показатели, документальное подтверждение</a:t>
                      </a:r>
                      <a:endParaRPr lang="ru-RU" i="0" dirty="0"/>
                    </a:p>
                  </a:txBody>
                  <a:tcPr/>
                </a:tc>
              </a:tr>
              <a:tr h="53303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спроса на ОП, востребованность выпускников работодателями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  Доля выпускников: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трудоустроившихся  в соответствии с освоенными ПК в течение года,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50 %;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обучавшихся на основании договоров об обучении за счет средств юридических лиц,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10 %;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 Доля обучающихся, получивших приглашение на работу по итогам прохождения практики, стажировки,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15 %;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5.3. Доля выпускников образовательной программы, чьи ВКР тематически имели отношение к деятельности профильных организаций и нашли практическое применение в них, от общего числа выпускников образовательной программы,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10%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7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7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5.4. Документальное подтверждение востребованности выпускников: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Списки студентов с темами выпускных работ и указанием, какие из этих работ связаны с производством (решают производственные проблемы конкретного предприятия)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о «</a:t>
                      </a:r>
                      <a:r>
                        <a:rPr lang="ru-RU" sz="1300" i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закрепляемости</a:t>
                      </a:r>
                      <a:r>
                        <a:rPr lang="ru-RU" sz="13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выпускников на рабочем месте в соответствии с полученной квалификацией, о трудовых траекториях  и карьерном росте выпускников за три года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о выпускниках, полученная  в качестве обратной связи от работодателей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о существующей (создаваемой) системе изучения трудоустройства, востребованности и сопровождения карьеры выпускников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о проектах НИР и НИОКР, реализуемых по заказу промышленных предприятий, в которых принимают участие студенты программы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069445" y="6063692"/>
            <a:ext cx="609600" cy="521208"/>
          </a:xfrm>
        </p:spPr>
        <p:txBody>
          <a:bodyPr/>
          <a:lstStyle/>
          <a:p>
            <a:fld id="{669E7485-A546-4B88-92AD-E2123CFA738F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4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20924" y="5853999"/>
            <a:ext cx="436389" cy="27384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8858" y="370715"/>
            <a:ext cx="8316396" cy="47705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500" cap="small" dirty="0">
                <a:solidFill>
                  <a:schemeClr val="tx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  <a:ea typeface="+mj-ea"/>
                <a:cs typeface="+mj-cs"/>
              </a:rPr>
              <a:t>Процедура</a:t>
            </a:r>
            <a:r>
              <a:rPr lang="ru-RU" dirty="0">
                <a:solidFill>
                  <a:srgbClr val="5B9BD5">
                    <a:lumMod val="75000"/>
                  </a:srgbClr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2500" cap="small" dirty="0">
                <a:solidFill>
                  <a:schemeClr val="tx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  <a:ea typeface="+mj-ea"/>
                <a:cs typeface="+mj-cs"/>
              </a:rPr>
              <a:t>профессионально-общественной аккредитации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83410" y="1367508"/>
            <a:ext cx="1917386" cy="926622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600"/>
              </a:spcAft>
            </a:pPr>
            <a: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Заявка </a:t>
            </a:r>
            <a:r>
              <a:rPr lang="ru-RU" sz="12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образовательной организации (ОО) в </a:t>
            </a:r>
            <a: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СПК</a:t>
            </a:r>
            <a:b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на ПОА образовательной </a:t>
            </a:r>
            <a: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программы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918147" y="1324161"/>
            <a:ext cx="1647428" cy="923738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Рассмотрение заявки  </a:t>
            </a: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Вынесение </a:t>
            </a: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решения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 аккредитации ОП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(не более 2-х недель) 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874337" y="1052737"/>
            <a:ext cx="1779331" cy="1281544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  договора  между ОО и аккредитующей организацией</a:t>
            </a:r>
            <a:r>
              <a:rPr lang="ru-RU" sz="105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5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и согласование с вузом стоимости услуг (7-10 дней)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10135" y="2499883"/>
            <a:ext cx="1922523" cy="1001125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825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и </a:t>
            </a:r>
            <a:r>
              <a:rPr lang="ru-RU" sz="1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команд от ОО</a:t>
            </a:r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правилам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(критерии, анкета) </a:t>
            </a:r>
            <a:b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подготовки документов </a:t>
            </a:r>
            <a:b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(3-5 дней) </a:t>
            </a:r>
          </a:p>
          <a:p>
            <a:pPr algn="ctr">
              <a:spcAft>
                <a:spcPts val="600"/>
              </a:spcAft>
            </a:pPr>
            <a:endParaRPr lang="ru-RU" sz="825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921001" y="1088634"/>
            <a:ext cx="2089256" cy="1245647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endParaRPr lang="ru-RU" sz="825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</a:t>
            </a:r>
            <a:r>
              <a:rPr lang="ru-RU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 </a:t>
            </a:r>
            <a:r>
              <a:rPr lang="ru-RU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экспертной комиссии </a:t>
            </a:r>
            <a:br>
              <a:rPr lang="ru-RU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(представители </a:t>
            </a:r>
            <a:r>
              <a:rPr lang="ru-RU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предприятий АПК , </a:t>
            </a:r>
            <a:r>
              <a:rPr lang="ru-RU" sz="11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образов.организаций</a:t>
            </a:r>
            <a:r>
              <a:rPr lang="ru-RU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не менее 3-х чел.)</a:t>
            </a:r>
          </a:p>
          <a:p>
            <a:pPr lvl="0" algn="ctr">
              <a:lnSpc>
                <a:spcPct val="107000"/>
              </a:lnSpc>
            </a:pPr>
            <a:r>
              <a:rPr lang="ru-R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Утверждение ее состава </a:t>
            </a:r>
            <a:r>
              <a:rPr lang="ru-RU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СПК</a:t>
            </a:r>
            <a:endParaRPr lang="ru-RU" sz="825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903661" y="2499883"/>
            <a:ext cx="1624105" cy="1001125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Самообследование программы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и подготовка отчета </a:t>
            </a:r>
            <a:b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по результатам внутренней </a:t>
            </a:r>
          </a:p>
          <a:p>
            <a:pPr lvl="0" algn="ctr">
              <a:lnSpc>
                <a:spcPct val="107000"/>
              </a:lnSpc>
            </a:pP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оценки ОП</a:t>
            </a:r>
          </a:p>
          <a:p>
            <a:pPr lvl="0" algn="ctr">
              <a:lnSpc>
                <a:spcPct val="107000"/>
              </a:lnSpc>
            </a:pP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(1 месяц)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4849294" y="2520931"/>
            <a:ext cx="1872962" cy="980077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Внешняя экспертиза</a:t>
            </a:r>
            <a:r>
              <a:rPr lang="ru-RU" sz="825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* </a:t>
            </a:r>
            <a:endParaRPr lang="ru-RU" sz="825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камеральный анализ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отчета </a:t>
            </a:r>
            <a:b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 </a:t>
            </a:r>
            <a:r>
              <a:rPr lang="ru-RU" sz="825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самообследовании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и документов. </a:t>
            </a:r>
            <a:b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Составление отчета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по результатам анализа (1-2 недели)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972792" y="2540844"/>
            <a:ext cx="2017108" cy="960163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6000"/>
              </a:lnSpc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Утверждение программы очной экспертизы.</a:t>
            </a:r>
          </a:p>
          <a:p>
            <a:pPr algn="ctr">
              <a:lnSpc>
                <a:spcPct val="106000"/>
              </a:lnSpc>
              <a:spcAft>
                <a:spcPts val="600"/>
              </a:spcAft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Очный визит 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экспертной комиссии </a:t>
            </a:r>
            <a:b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 </a:t>
            </a:r>
            <a:r>
              <a:rPr lang="ru-RU" sz="825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ОО 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(1-3 дня)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510136" y="3834399"/>
            <a:ext cx="1987856" cy="677119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итогового отчета  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проведению внешней независимой оценки. Согласование </a:t>
            </a:r>
            <a:r>
              <a:rPr lang="ru-RU" sz="825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ОО</a:t>
            </a:r>
            <a:endParaRPr lang="ru-RU" sz="825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недели)</a:t>
            </a: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863014" y="3838282"/>
            <a:ext cx="1624105" cy="677119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825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Утверждение отчета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825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Аккредитационным</a:t>
            </a: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советом</a:t>
            </a:r>
            <a:b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25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(3-5 дней)</a:t>
            </a: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4798526" y="3578866"/>
            <a:ext cx="2621113" cy="215439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Аккредитация образовательной программы </a:t>
            </a:r>
            <a:b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СПК </a:t>
            </a:r>
            <a:endParaRPr lang="ru-RU" sz="12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решения об аккредитации </a:t>
            </a:r>
            <a:b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определением сроков / отказ в аккредитации).</a:t>
            </a:r>
          </a:p>
          <a:p>
            <a:pPr lvl="0" algn="ctr"/>
            <a:r>
              <a:rPr lang="ru-RU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Выдача свидетельства об аккредитации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течение 2-х недель</a:t>
            </a:r>
            <a: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7561273" y="3719973"/>
            <a:ext cx="1428521" cy="677119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825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Включение ОП в реестр </a:t>
            </a:r>
            <a:r>
              <a:rPr lang="ru-RU" sz="825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ОУ, реализующих аккредитованные программы (НСПК)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521183" y="1622515"/>
            <a:ext cx="278483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5" name="Стрелка вправо 24"/>
          <p:cNvSpPr/>
          <p:nvPr/>
        </p:nvSpPr>
        <p:spPr>
          <a:xfrm>
            <a:off x="6722256" y="1685299"/>
            <a:ext cx="250227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6" name="Стрелка вправо 25"/>
          <p:cNvSpPr/>
          <p:nvPr/>
        </p:nvSpPr>
        <p:spPr>
          <a:xfrm>
            <a:off x="204927" y="2854309"/>
            <a:ext cx="278483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7" name="Стрелка вправо 26"/>
          <p:cNvSpPr/>
          <p:nvPr/>
        </p:nvSpPr>
        <p:spPr>
          <a:xfrm>
            <a:off x="2521183" y="2826747"/>
            <a:ext cx="278483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8" name="Стрелка вправо 27"/>
          <p:cNvSpPr/>
          <p:nvPr/>
        </p:nvSpPr>
        <p:spPr>
          <a:xfrm>
            <a:off x="4607931" y="2844284"/>
            <a:ext cx="223504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Стрелка вправо 28"/>
          <p:cNvSpPr/>
          <p:nvPr/>
        </p:nvSpPr>
        <p:spPr>
          <a:xfrm>
            <a:off x="6748981" y="2844284"/>
            <a:ext cx="223502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0" name="Стрелка вправо 29"/>
          <p:cNvSpPr/>
          <p:nvPr/>
        </p:nvSpPr>
        <p:spPr>
          <a:xfrm>
            <a:off x="264491" y="3946244"/>
            <a:ext cx="278483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Стрелка вправо 30"/>
          <p:cNvSpPr/>
          <p:nvPr/>
        </p:nvSpPr>
        <p:spPr>
          <a:xfrm>
            <a:off x="2541261" y="4026551"/>
            <a:ext cx="278483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Стрелка вправо 31"/>
          <p:cNvSpPr/>
          <p:nvPr/>
        </p:nvSpPr>
        <p:spPr>
          <a:xfrm>
            <a:off x="4564698" y="4019088"/>
            <a:ext cx="223504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3" name="Стрелка вправо 32"/>
          <p:cNvSpPr/>
          <p:nvPr/>
        </p:nvSpPr>
        <p:spPr>
          <a:xfrm>
            <a:off x="7247343" y="3949884"/>
            <a:ext cx="223502" cy="22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4588618" y="1679610"/>
            <a:ext cx="347933" cy="2144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4" name="Прямоугольник 33"/>
          <p:cNvSpPr/>
          <p:nvPr/>
        </p:nvSpPr>
        <p:spPr>
          <a:xfrm>
            <a:off x="715068" y="5207668"/>
            <a:ext cx="32808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* </a:t>
            </a:r>
            <a:r>
              <a:rPr lang="ru-RU" sz="1100" u="sng" dirty="0" smtClean="0"/>
              <a:t>Основные </a:t>
            </a:r>
            <a:r>
              <a:rPr lang="ru-RU" sz="1100" u="sng" dirty="0"/>
              <a:t>источники информации об ОП: 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отчет организации о </a:t>
            </a:r>
            <a:r>
              <a:rPr lang="ru-RU" sz="1100" dirty="0" err="1"/>
              <a:t>самообследовании</a:t>
            </a:r>
            <a:r>
              <a:rPr lang="ru-RU" sz="1100" dirty="0"/>
              <a:t> по ОП + </a:t>
            </a:r>
            <a:r>
              <a:rPr lang="ru-RU" sz="1100" dirty="0" smtClean="0"/>
              <a:t>документы</a:t>
            </a:r>
            <a:r>
              <a:rPr lang="ru-RU" sz="1100" dirty="0"/>
              <a:t>, подтверждающие заявленные факты</a:t>
            </a:r>
          </a:p>
        </p:txBody>
      </p:sp>
    </p:spTree>
    <p:extLst>
      <p:ext uri="{BB962C8B-B14F-4D97-AF65-F5344CB8AC3E}">
        <p14:creationId xmlns:p14="http://schemas.microsoft.com/office/powerpoint/2010/main" val="12720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12" y="260648"/>
            <a:ext cx="7467600" cy="490066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Impact" pitchFamily="34" charset="0"/>
              </a:rPr>
              <a:t>ПОА, 2016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50714"/>
            <a:ext cx="8003912" cy="57232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очередном заседании Совета по профессиональным квалификациям в АПК будет утвержден перечень  профессиональных стандартов, на соответствие которым будут проверяться образовательные программы. </a:t>
            </a:r>
            <a:endParaRPr lang="ru-RU" dirty="0"/>
          </a:p>
          <a:p>
            <a:r>
              <a:rPr lang="ru-RU" dirty="0" smtClean="0"/>
              <a:t>В апреле-мае СПК проведет серию семинаров для руководителей и преподавателей вузов и центров повышения квалификации, после которых будут получены заявки и выбраны образовательные программы (высшего и среднего профессионального образования, программы дополнительного образования). </a:t>
            </a:r>
          </a:p>
          <a:p>
            <a:r>
              <a:rPr lang="ru-RU" dirty="0" smtClean="0"/>
              <a:t>В это же время будут отобраны и подготовлены эксперты от агропромышленных объединений и от образовательного сообщества.</a:t>
            </a:r>
          </a:p>
          <a:p>
            <a:r>
              <a:rPr lang="ru-RU" dirty="0" smtClean="0"/>
              <a:t>В период с мая по октябрь пройдет профессионально-общественная аккредитация не менее 9 образовательных программ аграрного профиля.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9E7485-A546-4B88-92AD-E2123CFA738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34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570</Words>
  <Application>Microsoft Office PowerPoint</Application>
  <PresentationFormat>Экран (4:3)</PresentationFormat>
  <Paragraphs>83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Calibri</vt:lpstr>
      <vt:lpstr>Century Schoolbook</vt:lpstr>
      <vt:lpstr>Franklin Gothic Demi Cond</vt:lpstr>
      <vt:lpstr>Georgia</vt:lpstr>
      <vt:lpstr>Impact</vt:lpstr>
      <vt:lpstr>OfficinaSansBlackC</vt:lpstr>
      <vt:lpstr>Symbol</vt:lpstr>
      <vt:lpstr>Times New Roman</vt:lpstr>
      <vt:lpstr>Wingdings</vt:lpstr>
      <vt:lpstr>Wingdings 2</vt:lpstr>
      <vt:lpstr>Эркер</vt:lpstr>
      <vt:lpstr>О профессионально-общественной аккредитации образовательных программ аграрного профиля</vt:lpstr>
      <vt:lpstr> ПРОФЕССИОНАЛЬНО-ОБЩЕСТВЕННАЯ АККРЕДИТАЦИЯ ПРОГРАММ  образовательных программ</vt:lpstr>
      <vt:lpstr>Презентация PowerPoint</vt:lpstr>
      <vt:lpstr>Порядок проведения ПОА: показатели</vt:lpstr>
      <vt:lpstr>Презентация PowerPoint</vt:lpstr>
      <vt:lpstr>ПОА, 2016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предпосылках актуализации образовательных программ вузов т основных инструментах развития аграрного образования</dc:title>
  <dc:creator>Administrator</dc:creator>
  <cp:lastModifiedBy>Наталья Яблонскене</cp:lastModifiedBy>
  <cp:revision>84</cp:revision>
  <dcterms:created xsi:type="dcterms:W3CDTF">2015-10-07T13:00:38Z</dcterms:created>
  <dcterms:modified xsi:type="dcterms:W3CDTF">2016-03-16T21:46:45Z</dcterms:modified>
</cp:coreProperties>
</file>