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57" r:id="rId6"/>
    <p:sldId id="265" r:id="rId7"/>
    <p:sldId id="261" r:id="rId8"/>
    <p:sldId id="262" r:id="rId9"/>
    <p:sldId id="266" r:id="rId10"/>
    <p:sldId id="267" r:id="rId11"/>
    <p:sldId id="269" r:id="rId12"/>
    <p:sldId id="270" r:id="rId13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78657-BF52-4CF5-BA4B-1B866BF9FB22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FAF83-A95C-4CA9-97AF-7F37BF4AB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776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D8B8B-F33A-47AB-9303-86595608848E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6F8AE-C54C-4AC1-A3FA-F38A505E2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2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B26-51B3-45B7-909A-CC642E9A3E30}" type="datetime1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1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29C-B416-490B-AA1E-2CC086DBA65E}" type="datetime1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447B-6FF6-4E11-B134-6B3F7ABC915B}" type="datetime1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4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92BB-6B8E-4F74-9860-B40C1DD185F3}" type="datetime1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3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AE02-9DCB-4F98-9AAC-FDA1B0121D8D}" type="datetime1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9C41-63CC-4733-99E6-861F17E3AF4C}" type="datetime1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5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29A9-A208-4F56-9658-F41E11FFE047}" type="datetime1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6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F70B-A2E0-405D-A3E7-4795539D2055}" type="datetime1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4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1FE6-D0CE-4245-8AAF-477DA9B9C99C}" type="datetime1">
              <a:rPr lang="en-US" smtClean="0"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3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8BF8-C523-49EE-A944-7CDA732091B8}" type="datetime1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3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9B90-09AB-47FA-9E09-0751D860FB47}" type="datetime1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8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CF556-0656-4C48-8757-87A621A5EDE5}" type="datetime1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247D8-EE1C-4B57-91A4-5A7CD6648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2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2961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РЕГИОНАЛЬНЫЕ СИСТЕМЫ КВАЛИФИКАЦИЙ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pPr lvl="0"/>
            <a:r>
              <a:rPr lang="ru-RU" dirty="0" err="1">
                <a:solidFill>
                  <a:prstClr val="black"/>
                </a:solidFill>
              </a:rPr>
              <a:t>В.М.Гаськов</a:t>
            </a:r>
            <a:endParaRPr lang="de-CH" dirty="0">
              <a:solidFill>
                <a:prstClr val="black"/>
              </a:solidFill>
            </a:endParaRPr>
          </a:p>
          <a:p>
            <a:r>
              <a:rPr lang="ru-RU" sz="2400" dirty="0">
                <a:solidFill>
                  <a:prstClr val="black"/>
                </a:solidFill>
              </a:rPr>
              <a:t>Эксперт </a:t>
            </a:r>
            <a:r>
              <a:rPr lang="ru-RU" sz="2400" dirty="0" smtClean="0">
                <a:solidFill>
                  <a:prstClr val="black"/>
                </a:solidFill>
              </a:rPr>
              <a:t>МОТ </a:t>
            </a:r>
            <a:r>
              <a:rPr lang="fr-CH" sz="2400" dirty="0" smtClean="0">
                <a:solidFill>
                  <a:schemeClr val="tx1"/>
                </a:solidFill>
              </a:rPr>
              <a:t>(</a:t>
            </a:r>
            <a:r>
              <a:rPr lang="fr-CH" sz="2400" dirty="0">
                <a:solidFill>
                  <a:schemeClr val="tx1"/>
                </a:solidFill>
              </a:rPr>
              <a:t>vgasskov@gmail.com</a:t>
            </a:r>
            <a:r>
              <a:rPr lang="fr-CH" sz="2400" dirty="0"/>
              <a:t>)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РСПП. </a:t>
            </a:r>
            <a:r>
              <a:rPr lang="de-CH" sz="2400" dirty="0" smtClean="0">
                <a:solidFill>
                  <a:prstClr val="black"/>
                </a:solidFill>
              </a:rPr>
              <a:t>M</a:t>
            </a:r>
            <a:r>
              <a:rPr lang="ru-RU" sz="2400" dirty="0" err="1">
                <a:solidFill>
                  <a:prstClr val="black"/>
                </a:solidFill>
              </a:rPr>
              <a:t>осква</a:t>
            </a:r>
            <a:r>
              <a:rPr lang="ru-RU" sz="2400" dirty="0">
                <a:solidFill>
                  <a:prstClr val="black"/>
                </a:solidFill>
              </a:rPr>
              <a:t>. </a:t>
            </a:r>
            <a:r>
              <a:rPr lang="ru-RU" sz="2400" dirty="0" smtClean="0">
                <a:solidFill>
                  <a:prstClr val="black"/>
                </a:solidFill>
              </a:rPr>
              <a:t>24 ноября </a:t>
            </a:r>
            <a:r>
              <a:rPr lang="de-CH" sz="2400" dirty="0">
                <a:solidFill>
                  <a:prstClr val="black"/>
                </a:solidFill>
              </a:rPr>
              <a:t>201</a:t>
            </a:r>
            <a:r>
              <a:rPr lang="ru-RU" sz="2400" dirty="0">
                <a:solidFill>
                  <a:prstClr val="black"/>
                </a:solidFill>
              </a:rPr>
              <a:t>6</a:t>
            </a:r>
            <a:r>
              <a:rPr lang="de-CH" sz="2400" dirty="0">
                <a:solidFill>
                  <a:prstClr val="black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74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Управление Карибскими региональными квалификациями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sz="2600" dirty="0" smtClean="0">
                <a:solidFill>
                  <a:prstClr val="black"/>
                </a:solidFill>
              </a:rPr>
              <a:t>Политика </a:t>
            </a:r>
            <a:r>
              <a:rPr lang="ru-RU" sz="2600" dirty="0">
                <a:solidFill>
                  <a:prstClr val="black"/>
                </a:solidFill>
              </a:rPr>
              <a:t>по квалификациям разрабатывается Карибской Ассоциацией Национальных </a:t>
            </a:r>
            <a:r>
              <a:rPr lang="ru-RU" sz="2600" dirty="0" err="1">
                <a:solidFill>
                  <a:prstClr val="black"/>
                </a:solidFill>
              </a:rPr>
              <a:t>Агенств</a:t>
            </a:r>
            <a:r>
              <a:rPr lang="ru-RU" sz="2600" dirty="0">
                <a:solidFill>
                  <a:prstClr val="black"/>
                </a:solidFill>
              </a:rPr>
              <a:t> по Обучению </a:t>
            </a:r>
            <a:r>
              <a:rPr lang="en-US" sz="2600" dirty="0">
                <a:solidFill>
                  <a:prstClr val="black"/>
                </a:solidFill>
              </a:rPr>
              <a:t>(CANTA)</a:t>
            </a:r>
            <a:r>
              <a:rPr lang="ru-RU" sz="2600" dirty="0">
                <a:solidFill>
                  <a:prstClr val="black"/>
                </a:solidFill>
              </a:rPr>
              <a:t> по согласованию с Секретариатом СА</a:t>
            </a:r>
            <a:r>
              <a:rPr lang="fr-CH" sz="2600" dirty="0">
                <a:solidFill>
                  <a:prstClr val="black"/>
                </a:solidFill>
              </a:rPr>
              <a:t>RICOM</a:t>
            </a:r>
            <a:r>
              <a:rPr lang="fr-CH" sz="2600" dirty="0" smtClean="0">
                <a:solidFill>
                  <a:prstClr val="black"/>
                </a:solidFill>
              </a:rPr>
              <a:t>.</a:t>
            </a:r>
            <a:endParaRPr lang="ru-RU" sz="2600" dirty="0" smtClean="0">
              <a:solidFill>
                <a:prstClr val="black"/>
              </a:solidFill>
            </a:endParaRPr>
          </a:p>
          <a:p>
            <a:pPr lvl="0"/>
            <a:r>
              <a:rPr lang="ru-RU" sz="2600" dirty="0">
                <a:solidFill>
                  <a:prstClr val="black"/>
                </a:solidFill>
              </a:rPr>
              <a:t>Карибский Совет по Тестированию </a:t>
            </a:r>
            <a:r>
              <a:rPr lang="ru-RU" sz="2600" dirty="0" smtClean="0">
                <a:solidFill>
                  <a:prstClr val="black"/>
                </a:solidFill>
              </a:rPr>
              <a:t>(</a:t>
            </a:r>
            <a:r>
              <a:rPr lang="en-US" sz="2600" dirty="0" smtClean="0">
                <a:solidFill>
                  <a:prstClr val="black"/>
                </a:solidFill>
              </a:rPr>
              <a:t>Caribbean </a:t>
            </a:r>
            <a:r>
              <a:rPr lang="en-US" sz="2600" dirty="0">
                <a:solidFill>
                  <a:prstClr val="black"/>
                </a:solidFill>
              </a:rPr>
              <a:t>Examinations Council (CXC)</a:t>
            </a:r>
            <a:r>
              <a:rPr lang="ru-RU" sz="2600" dirty="0">
                <a:solidFill>
                  <a:prstClr val="black"/>
                </a:solidFill>
              </a:rPr>
              <a:t>)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ru-RU" sz="2600" dirty="0">
                <a:solidFill>
                  <a:prstClr val="black"/>
                </a:solidFill>
              </a:rPr>
              <a:t>создан в </a:t>
            </a:r>
            <a:r>
              <a:rPr lang="en-US" sz="2600" dirty="0">
                <a:solidFill>
                  <a:prstClr val="black"/>
                </a:solidFill>
              </a:rPr>
              <a:t>1972 </a:t>
            </a:r>
            <a:r>
              <a:rPr lang="ru-RU" sz="2600" dirty="0">
                <a:solidFill>
                  <a:prstClr val="black"/>
                </a:solidFill>
              </a:rPr>
              <a:t>на основе Договора 15 стран (</a:t>
            </a:r>
            <a:r>
              <a:rPr lang="ru-RU" sz="2600" dirty="0" smtClean="0">
                <a:solidFill>
                  <a:prstClr val="black"/>
                </a:solidFill>
              </a:rPr>
              <a:t>база: </a:t>
            </a:r>
            <a:r>
              <a:rPr lang="en-US" sz="2600" dirty="0">
                <a:solidFill>
                  <a:prstClr val="black"/>
                </a:solidFill>
              </a:rPr>
              <a:t>Barbados</a:t>
            </a:r>
            <a:r>
              <a:rPr lang="ru-RU" sz="2600" dirty="0">
                <a:solidFill>
                  <a:prstClr val="black"/>
                </a:solidFill>
              </a:rPr>
              <a:t>)</a:t>
            </a:r>
            <a:r>
              <a:rPr lang="en-US" sz="2600" dirty="0">
                <a:solidFill>
                  <a:prstClr val="black"/>
                </a:solidFill>
              </a:rPr>
              <a:t>.</a:t>
            </a:r>
            <a:r>
              <a:rPr lang="ru-RU" sz="2600" dirty="0">
                <a:solidFill>
                  <a:prstClr val="black"/>
                </a:solidFill>
              </a:rPr>
              <a:t> Регулирует тестирование общеобразовательных и профессиональных Карибских квалификаций и предлагает услуги по разработке квалификаций, программ и </a:t>
            </a:r>
            <a:r>
              <a:rPr lang="ru-RU" sz="2600" dirty="0" smtClean="0">
                <a:solidFill>
                  <a:prstClr val="black"/>
                </a:solidFill>
              </a:rPr>
              <a:t>тестов. Подчиняется Секретариату </a:t>
            </a:r>
            <a:r>
              <a:rPr lang="ru-RU" sz="2600" dirty="0">
                <a:solidFill>
                  <a:prstClr val="black"/>
                </a:solidFill>
              </a:rPr>
              <a:t>СА</a:t>
            </a:r>
            <a:r>
              <a:rPr lang="fr-CH" sz="2600" dirty="0">
                <a:solidFill>
                  <a:prstClr val="black"/>
                </a:solidFill>
              </a:rPr>
              <a:t>RICOM</a:t>
            </a:r>
            <a:endParaRPr lang="en-US" sz="2600" dirty="0">
              <a:solidFill>
                <a:prstClr val="black"/>
              </a:solidFill>
            </a:endParaRPr>
          </a:p>
          <a:p>
            <a:pPr lvl="0"/>
            <a:r>
              <a:rPr lang="ru-RU" sz="2600" dirty="0">
                <a:solidFill>
                  <a:prstClr val="black"/>
                </a:solidFill>
              </a:rPr>
              <a:t>Национальные </a:t>
            </a:r>
            <a:r>
              <a:rPr lang="ru-RU" sz="2600" dirty="0" err="1">
                <a:solidFill>
                  <a:prstClr val="black"/>
                </a:solidFill>
              </a:rPr>
              <a:t>Агенства</a:t>
            </a:r>
            <a:r>
              <a:rPr lang="ru-RU" sz="2600" dirty="0">
                <a:solidFill>
                  <a:prstClr val="black"/>
                </a:solidFill>
              </a:rPr>
              <a:t> по Обучению обеспечивают доступ </a:t>
            </a:r>
            <a:r>
              <a:rPr lang="ru-RU" sz="2600" dirty="0" smtClean="0">
                <a:solidFill>
                  <a:prstClr val="black"/>
                </a:solidFill>
              </a:rPr>
              <a:t>населению к национальным </a:t>
            </a:r>
            <a:r>
              <a:rPr lang="ru-RU" sz="2600" dirty="0">
                <a:solidFill>
                  <a:prstClr val="black"/>
                </a:solidFill>
              </a:rPr>
              <a:t>и региональным квалификациям. </a:t>
            </a:r>
            <a:endParaRPr lang="ru-RU" sz="2600" dirty="0" smtClean="0">
              <a:solidFill>
                <a:prstClr val="black"/>
              </a:solidFill>
            </a:endParaRPr>
          </a:p>
          <a:p>
            <a:pPr lvl="0"/>
            <a:r>
              <a:rPr lang="ru-RU" sz="2600" dirty="0" smtClean="0">
                <a:solidFill>
                  <a:prstClr val="black"/>
                </a:solidFill>
              </a:rPr>
              <a:t>Разрешение </a:t>
            </a:r>
            <a:r>
              <a:rPr lang="ru-RU" sz="2600" dirty="0">
                <a:solidFill>
                  <a:prstClr val="black"/>
                </a:solidFill>
              </a:rPr>
              <a:t>на </a:t>
            </a:r>
            <a:r>
              <a:rPr lang="ru-RU" sz="2600" dirty="0" smtClean="0">
                <a:solidFill>
                  <a:prstClr val="black"/>
                </a:solidFill>
              </a:rPr>
              <a:t>обучение и </a:t>
            </a:r>
            <a:r>
              <a:rPr lang="ru-RU" sz="2600" dirty="0">
                <a:solidFill>
                  <a:prstClr val="black"/>
                </a:solidFill>
              </a:rPr>
              <a:t>тестирование региональных квалификаций в </a:t>
            </a:r>
            <a:r>
              <a:rPr lang="ru-RU" sz="2600" dirty="0" smtClean="0">
                <a:solidFill>
                  <a:prstClr val="black"/>
                </a:solidFill>
              </a:rPr>
              <a:t>каждой отдельной стране  </a:t>
            </a:r>
            <a:r>
              <a:rPr lang="ru-RU" sz="2600" dirty="0">
                <a:solidFill>
                  <a:prstClr val="black"/>
                </a:solidFill>
              </a:rPr>
              <a:t>дает  Карибский Совет по Тестированию  (СХС</a:t>
            </a:r>
            <a:r>
              <a:rPr lang="ru-RU" sz="2600" dirty="0" smtClean="0">
                <a:solidFill>
                  <a:prstClr val="black"/>
                </a:solidFill>
              </a:rPr>
              <a:t>)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dirty="0" smtClean="0">
                <a:solidFill>
                  <a:prstClr val="black"/>
                </a:solidFill>
              </a:rPr>
              <a:t>после инспекций </a:t>
            </a:r>
          </a:p>
          <a:p>
            <a:pPr lvl="0"/>
            <a:r>
              <a:rPr lang="ru-RU" sz="2600" dirty="0" smtClean="0">
                <a:solidFill>
                  <a:prstClr val="black"/>
                </a:solidFill>
              </a:rPr>
              <a:t>Авторские </a:t>
            </a:r>
            <a:r>
              <a:rPr lang="ru-RU" sz="2600" dirty="0">
                <a:solidFill>
                  <a:prstClr val="black"/>
                </a:solidFill>
              </a:rPr>
              <a:t>права на региональные стандарты и квалификации принадлежат Ассоциации национальных </a:t>
            </a:r>
            <a:r>
              <a:rPr lang="ru-RU" sz="2600" dirty="0" err="1">
                <a:solidFill>
                  <a:prstClr val="black"/>
                </a:solidFill>
              </a:rPr>
              <a:t>агенств</a:t>
            </a:r>
            <a:r>
              <a:rPr lang="ru-RU" sz="2600" dirty="0">
                <a:solidFill>
                  <a:prstClr val="black"/>
                </a:solidFill>
              </a:rPr>
              <a:t> по обучению (САНТА)</a:t>
            </a:r>
          </a:p>
          <a:p>
            <a:pPr lvl="0"/>
            <a:endParaRPr lang="ru-RU" sz="2400" dirty="0">
              <a:solidFill>
                <a:prstClr val="black"/>
              </a:solidFill>
            </a:endParaRPr>
          </a:p>
          <a:p>
            <a:pPr lvl="0"/>
            <a:endParaRPr lang="en-US" sz="2200" dirty="0">
              <a:solidFill>
                <a:prstClr val="black"/>
              </a:solidFill>
            </a:endParaRPr>
          </a:p>
          <a:p>
            <a:pPr lvl="0"/>
            <a:endParaRPr lang="ru-RU" sz="2000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56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Выводы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32648"/>
          </a:xfrm>
        </p:spPr>
        <p:txBody>
          <a:bodyPr>
            <a:normAutofit fontScale="92500"/>
          </a:bodyPr>
          <a:lstStyle/>
          <a:p>
            <a:r>
              <a:rPr lang="ru-RU" sz="2400" dirty="0" err="1"/>
              <a:t>Референтные</a:t>
            </a:r>
            <a:r>
              <a:rPr lang="ru-RU" sz="2400" dirty="0"/>
              <a:t> национальные рамки квалификаций без разработки региональных квалификаций </a:t>
            </a:r>
            <a:r>
              <a:rPr lang="ru-RU" sz="2400" dirty="0" smtClean="0"/>
              <a:t>(</a:t>
            </a:r>
            <a:r>
              <a:rPr lang="de-CH" sz="2400" dirty="0" smtClean="0"/>
              <a:t>ASEAN, </a:t>
            </a:r>
            <a:r>
              <a:rPr lang="ru-RU" sz="2400" dirty="0" smtClean="0"/>
              <a:t>Е</a:t>
            </a:r>
            <a:r>
              <a:rPr lang="de-CH" sz="2400" dirty="0" smtClean="0"/>
              <a:t>U</a:t>
            </a:r>
            <a:r>
              <a:rPr lang="ru-RU" sz="2400" dirty="0" smtClean="0"/>
              <a:t>) </a:t>
            </a:r>
            <a:r>
              <a:rPr lang="ru-RU" sz="2400" dirty="0"/>
              <a:t>не дают </a:t>
            </a:r>
            <a:r>
              <a:rPr lang="ru-RU" sz="2400" dirty="0" smtClean="0"/>
              <a:t>значительных результатов для общих рынков труда (основаны только на документах – учебных планах, структурах стандартов и .д.)</a:t>
            </a:r>
          </a:p>
          <a:p>
            <a:r>
              <a:rPr lang="ru-RU" sz="2400" dirty="0" smtClean="0"/>
              <a:t>Региональные </a:t>
            </a:r>
            <a:r>
              <a:rPr lang="ru-RU" sz="2400" dirty="0"/>
              <a:t>квалификационные системы могут иметь смысл если разрабатываются согласованные региональные стандарты и квалификации, пусть не для всех </a:t>
            </a:r>
            <a:r>
              <a:rPr lang="ru-RU" sz="2400" dirty="0" smtClean="0"/>
              <a:t>профессий (Карибский подход)</a:t>
            </a:r>
            <a:endParaRPr lang="ru-RU" sz="2400" dirty="0"/>
          </a:p>
          <a:p>
            <a:r>
              <a:rPr lang="ru-RU" sz="2400" dirty="0" smtClean="0"/>
              <a:t>В странах связанных общим рынком труда </a:t>
            </a:r>
            <a:r>
              <a:rPr lang="ru-RU" sz="2400" i="1" dirty="0" smtClean="0"/>
              <a:t>но с большими различиями уровней развития и финансирования,  системы </a:t>
            </a:r>
            <a:r>
              <a:rPr lang="ru-RU" sz="2400" dirty="0" smtClean="0"/>
              <a:t>региональных </a:t>
            </a:r>
            <a:r>
              <a:rPr lang="ru-RU" sz="2400" dirty="0" err="1" smtClean="0"/>
              <a:t>профстандартов</a:t>
            </a:r>
            <a:r>
              <a:rPr lang="ru-RU" sz="2400" dirty="0" smtClean="0"/>
              <a:t> и квалификаций могут иметь мало смысла. Пример: усредненные </a:t>
            </a:r>
            <a:r>
              <a:rPr lang="ru-RU" sz="2400" dirty="0" err="1" smtClean="0"/>
              <a:t>профстандарты</a:t>
            </a:r>
            <a:r>
              <a:rPr lang="ru-RU" sz="2400" dirty="0" smtClean="0"/>
              <a:t> разработанные МОТ для стран </a:t>
            </a:r>
            <a:r>
              <a:rPr lang="fr-CH" sz="2400" dirty="0" smtClean="0"/>
              <a:t>ASEAN</a:t>
            </a:r>
            <a:r>
              <a:rPr lang="ru-RU" sz="2400" dirty="0" smtClean="0"/>
              <a:t> вынужденно оказались очень простыми. Усредненные квалификации непривлекательны для более развитых стран. Более сложные квалификации нельзя осуществить в менее развитых странах.</a:t>
            </a:r>
          </a:p>
          <a:p>
            <a:r>
              <a:rPr lang="ru-RU" sz="2400" dirty="0" smtClean="0"/>
              <a:t>Разговор </a:t>
            </a:r>
            <a:r>
              <a:rPr lang="ru-RU" sz="2400" dirty="0"/>
              <a:t>о квалификациях в странах БРИКС имеет смысл просто как обмен </a:t>
            </a:r>
            <a:r>
              <a:rPr lang="ru-RU" sz="2400" dirty="0" smtClean="0"/>
              <a:t>опытом поскольку общего рынка труда там не существует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Что может иметь смысл для стран СНГ и ЕАЭС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4726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200" dirty="0" smtClean="0">
                <a:solidFill>
                  <a:prstClr val="black"/>
                </a:solidFill>
              </a:rPr>
              <a:t>Создание </a:t>
            </a:r>
            <a:r>
              <a:rPr lang="ru-RU" sz="2200" dirty="0">
                <a:solidFill>
                  <a:prstClr val="black"/>
                </a:solidFill>
              </a:rPr>
              <a:t>региональной </a:t>
            </a:r>
            <a:r>
              <a:rPr lang="ru-RU" sz="2200" dirty="0" err="1">
                <a:solidFill>
                  <a:prstClr val="black"/>
                </a:solidFill>
              </a:rPr>
              <a:t>референтной</a:t>
            </a:r>
            <a:r>
              <a:rPr lang="ru-RU" sz="2200" dirty="0">
                <a:solidFill>
                  <a:prstClr val="black"/>
                </a:solidFill>
              </a:rPr>
              <a:t> рамки квалификаций для </a:t>
            </a:r>
            <a:r>
              <a:rPr lang="ru-RU" sz="2200" dirty="0" smtClean="0">
                <a:solidFill>
                  <a:prstClr val="black"/>
                </a:solidFill>
              </a:rPr>
              <a:t>ЕАЭС </a:t>
            </a:r>
            <a:r>
              <a:rPr lang="ru-RU" sz="2200" dirty="0">
                <a:solidFill>
                  <a:prstClr val="black"/>
                </a:solidFill>
              </a:rPr>
              <a:t>(число уровней,  признание общей терминологии, освоение методов разработки стандартов, квалификаций и методов </a:t>
            </a:r>
            <a:r>
              <a:rPr lang="ru-RU" sz="2200" dirty="0" smtClean="0">
                <a:solidFill>
                  <a:prstClr val="black"/>
                </a:solidFill>
              </a:rPr>
              <a:t>тестирования, признание областей различий </a:t>
            </a:r>
            <a:r>
              <a:rPr lang="ru-RU" sz="2200" dirty="0">
                <a:solidFill>
                  <a:prstClr val="black"/>
                </a:solidFill>
              </a:rPr>
              <a:t>между национальными </a:t>
            </a:r>
            <a:r>
              <a:rPr lang="ru-RU" sz="2200" dirty="0" smtClean="0">
                <a:solidFill>
                  <a:prstClr val="black"/>
                </a:solidFill>
              </a:rPr>
              <a:t>квалификациями)</a:t>
            </a:r>
          </a:p>
          <a:p>
            <a:r>
              <a:rPr lang="ru-RU" sz="2200" dirty="0" smtClean="0">
                <a:solidFill>
                  <a:prstClr val="black"/>
                </a:solidFill>
              </a:rPr>
              <a:t>Разработка общих стандартов </a:t>
            </a:r>
            <a:r>
              <a:rPr lang="ru-RU" sz="2200" dirty="0">
                <a:solidFill>
                  <a:prstClr val="black"/>
                </a:solidFill>
              </a:rPr>
              <a:t>и квалификации по </a:t>
            </a:r>
            <a:r>
              <a:rPr lang="ru-RU" sz="2200" b="1" dirty="0" smtClean="0">
                <a:solidFill>
                  <a:prstClr val="black"/>
                </a:solidFill>
              </a:rPr>
              <a:t>технически сложным секторам </a:t>
            </a:r>
            <a:r>
              <a:rPr lang="ru-RU" sz="2200" b="1" dirty="0">
                <a:solidFill>
                  <a:prstClr val="black"/>
                </a:solidFill>
              </a:rPr>
              <a:t>или </a:t>
            </a:r>
            <a:r>
              <a:rPr lang="ru-RU" sz="2200" b="1" dirty="0" smtClean="0">
                <a:solidFill>
                  <a:prstClr val="black"/>
                </a:solidFill>
              </a:rPr>
              <a:t>профессиям</a:t>
            </a:r>
            <a:r>
              <a:rPr lang="ru-RU" sz="2200" dirty="0" smtClean="0">
                <a:solidFill>
                  <a:prstClr val="black"/>
                </a:solidFill>
              </a:rPr>
              <a:t> для России, Казахстана, и Беларуси (например в области сварки). Разработка общих для стран ЕАЭС стандартов </a:t>
            </a:r>
            <a:r>
              <a:rPr lang="ru-RU" sz="2200" dirty="0">
                <a:solidFill>
                  <a:prstClr val="black"/>
                </a:solidFill>
              </a:rPr>
              <a:t>и квалификации в</a:t>
            </a:r>
            <a:r>
              <a:rPr lang="ru-RU" sz="2200" dirty="0" smtClean="0">
                <a:solidFill>
                  <a:prstClr val="black"/>
                </a:solidFill>
              </a:rPr>
              <a:t> области  </a:t>
            </a:r>
            <a:r>
              <a:rPr lang="ru-RU" sz="2200" b="1" dirty="0" smtClean="0">
                <a:solidFill>
                  <a:prstClr val="black"/>
                </a:solidFill>
              </a:rPr>
              <a:t>строительства, туризма, сферы обслуживания </a:t>
            </a:r>
            <a:endParaRPr lang="ru-RU" sz="2200" dirty="0" smtClean="0">
              <a:solidFill>
                <a:prstClr val="black"/>
              </a:solidFill>
            </a:endParaRPr>
          </a:p>
          <a:p>
            <a:r>
              <a:rPr lang="ru-RU" sz="2200" dirty="0" smtClean="0">
                <a:solidFill>
                  <a:prstClr val="black"/>
                </a:solidFill>
              </a:rPr>
              <a:t>Тестирование и сертификация квалификаций по сложным профессиям может осуществляться только уполномоченными центрами тестирования стран разработчиков- России</a:t>
            </a:r>
            <a:r>
              <a:rPr lang="ru-RU" sz="2200" dirty="0">
                <a:solidFill>
                  <a:prstClr val="black"/>
                </a:solidFill>
              </a:rPr>
              <a:t>, Казахстана, и </a:t>
            </a:r>
            <a:r>
              <a:rPr lang="ru-RU" sz="2200" dirty="0" smtClean="0">
                <a:solidFill>
                  <a:prstClr val="black"/>
                </a:solidFill>
              </a:rPr>
              <a:t>Беларуси.</a:t>
            </a:r>
          </a:p>
          <a:p>
            <a:r>
              <a:rPr lang="ru-RU" sz="2200" dirty="0" smtClean="0">
                <a:solidFill>
                  <a:prstClr val="black"/>
                </a:solidFill>
              </a:rPr>
              <a:t>По общим для ЕАЭС стандартам и квалификациям, страны должны назвать организации имеющие право обучать, тестировать и присуждать такие квалификации. Такие организации должны получить аккредитацию ЕАЭС.</a:t>
            </a:r>
          </a:p>
          <a:p>
            <a:pPr lvl="0"/>
            <a:r>
              <a:rPr lang="ru-RU" sz="2200" dirty="0">
                <a:solidFill>
                  <a:prstClr val="black"/>
                </a:solidFill>
              </a:rPr>
              <a:t>С</a:t>
            </a:r>
            <a:r>
              <a:rPr lang="ru-RU" sz="2200" u="sng" dirty="0" smtClean="0">
                <a:solidFill>
                  <a:prstClr val="black"/>
                </a:solidFill>
              </a:rPr>
              <a:t>оглашение </a:t>
            </a:r>
            <a:r>
              <a:rPr lang="ru-RU" sz="2200" u="sng" dirty="0">
                <a:solidFill>
                  <a:prstClr val="black"/>
                </a:solidFill>
              </a:rPr>
              <a:t>о безусловном  признании </a:t>
            </a:r>
            <a:r>
              <a:rPr lang="ru-RU" sz="2200" u="sng" dirty="0" smtClean="0">
                <a:solidFill>
                  <a:prstClr val="black"/>
                </a:solidFill>
              </a:rPr>
              <a:t>региональных квалификаций </a:t>
            </a:r>
            <a:r>
              <a:rPr lang="ru-RU" sz="2200" u="sng" dirty="0">
                <a:solidFill>
                  <a:prstClr val="black"/>
                </a:solidFill>
              </a:rPr>
              <a:t>в странах </a:t>
            </a:r>
            <a:r>
              <a:rPr lang="ru-RU" sz="2200" u="sng" dirty="0" smtClean="0">
                <a:solidFill>
                  <a:prstClr val="black"/>
                </a:solidFill>
              </a:rPr>
              <a:t>ЕАЭС- стимул для их распространения</a:t>
            </a:r>
            <a:endParaRPr lang="ru-RU" sz="2200" u="sng" dirty="0">
              <a:solidFill>
                <a:prstClr val="black"/>
              </a:solidFill>
            </a:endParaRPr>
          </a:p>
          <a:p>
            <a:r>
              <a:rPr lang="ru-RU" sz="2200" dirty="0" smtClean="0">
                <a:solidFill>
                  <a:prstClr val="black"/>
                </a:solidFill>
              </a:rPr>
              <a:t>Системой региональных квалификаций ЕАЭС необходимо управлять (Карибский принцип)</a:t>
            </a:r>
            <a:endParaRPr lang="ru-RU" sz="2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6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СУЩЕСТВУЮЩИЕ РЕГИОНАЛЬНЫЕ СИСТЕМЫ КВАЛИФИКАЦИЙ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4006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ea typeface="Calibri"/>
                <a:cs typeface="Times New Roman"/>
              </a:rPr>
              <a:t>Главный мотив </a:t>
            </a:r>
            <a:r>
              <a:rPr lang="ru-RU" sz="2400" dirty="0">
                <a:ea typeface="Calibri"/>
                <a:cs typeface="Times New Roman"/>
              </a:rPr>
              <a:t>для создания </a:t>
            </a:r>
            <a:r>
              <a:rPr lang="ru-RU" sz="2400" dirty="0" smtClean="0">
                <a:ea typeface="Calibri"/>
                <a:cs typeface="Times New Roman"/>
              </a:rPr>
              <a:t>региональных квалификаций - повышение мобильности </a:t>
            </a:r>
            <a:r>
              <a:rPr lang="ru-RU" sz="2400" dirty="0">
                <a:ea typeface="Calibri"/>
                <a:cs typeface="Times New Roman"/>
              </a:rPr>
              <a:t>сертифицированной рабочей </a:t>
            </a:r>
            <a:r>
              <a:rPr lang="ru-RU" sz="2400" dirty="0" smtClean="0">
                <a:ea typeface="Calibri"/>
                <a:cs typeface="Times New Roman"/>
              </a:rPr>
              <a:t>силы</a:t>
            </a:r>
            <a:r>
              <a:rPr lang="fr-CH" sz="2400" dirty="0" smtClean="0">
                <a:ea typeface="Calibri"/>
                <a:cs typeface="Times New Roman"/>
              </a:rPr>
              <a:t> </a:t>
            </a:r>
            <a:r>
              <a:rPr lang="ru-RU" sz="2400" dirty="0" smtClean="0">
                <a:ea typeface="Calibri"/>
                <a:cs typeface="Times New Roman"/>
              </a:rPr>
              <a:t>в группе стран</a:t>
            </a:r>
            <a:endParaRPr lang="ru-RU" sz="2400" dirty="0">
              <a:ea typeface="Calibri"/>
              <a:cs typeface="Times New Roman"/>
            </a:endParaRPr>
          </a:p>
          <a:p>
            <a:r>
              <a:rPr lang="ru-RU" sz="2400" dirty="0" smtClean="0"/>
              <a:t>Ассоциация Стран Юго-Восточной Азии </a:t>
            </a:r>
            <a:r>
              <a:rPr lang="en-US" sz="2400" dirty="0" smtClean="0"/>
              <a:t>(ASEAN</a:t>
            </a:r>
            <a:r>
              <a:rPr lang="ru-RU" sz="2400" dirty="0" smtClean="0"/>
              <a:t>, 1967</a:t>
            </a:r>
            <a:r>
              <a:rPr lang="en-US" sz="2400" dirty="0" smtClean="0"/>
              <a:t>) </a:t>
            </a:r>
            <a:r>
              <a:rPr lang="ru-RU" sz="2400" dirty="0" smtClean="0"/>
              <a:t>: </a:t>
            </a:r>
            <a:r>
              <a:rPr lang="en-US" sz="2400" dirty="0" smtClean="0">
                <a:ea typeface="Calibri"/>
                <a:cs typeface="Times New Roman"/>
              </a:rPr>
              <a:t>Brunei, </a:t>
            </a:r>
            <a:r>
              <a:rPr lang="en-US" sz="2400" dirty="0">
                <a:ea typeface="Calibri"/>
                <a:cs typeface="Times New Roman"/>
              </a:rPr>
              <a:t>Cambodia, Indonesia, Laos, Malaysia, Myanmar, Philippines, Singapore, Thailand, and Vietnam </a:t>
            </a:r>
            <a:r>
              <a:rPr lang="ru-RU" sz="2400" dirty="0">
                <a:ea typeface="Calibri"/>
                <a:cs typeface="Times New Roman"/>
              </a:rPr>
              <a:t>(</a:t>
            </a:r>
            <a:r>
              <a:rPr lang="ru-RU" sz="2400" dirty="0" smtClean="0">
                <a:ea typeface="Calibri"/>
                <a:cs typeface="Times New Roman"/>
              </a:rPr>
              <a:t>10)</a:t>
            </a:r>
          </a:p>
          <a:p>
            <a:r>
              <a:rPr lang="ru-RU" sz="2400" dirty="0">
                <a:ea typeface="Calibri"/>
                <a:cs typeface="Times New Roman"/>
              </a:rPr>
              <a:t>Карибское Сообщество </a:t>
            </a:r>
            <a:r>
              <a:rPr lang="en-US" sz="2400" dirty="0">
                <a:ea typeface="Calibri"/>
                <a:cs typeface="Times New Roman"/>
              </a:rPr>
              <a:t>(CARICOM</a:t>
            </a:r>
            <a:r>
              <a:rPr lang="ru-RU" sz="2400" dirty="0">
                <a:ea typeface="Calibri"/>
                <a:cs typeface="Times New Roman"/>
              </a:rPr>
              <a:t>, 1973</a:t>
            </a:r>
            <a:r>
              <a:rPr lang="en-US" sz="2400" dirty="0">
                <a:ea typeface="Calibri"/>
                <a:cs typeface="Times New Roman"/>
              </a:rPr>
              <a:t>)</a:t>
            </a:r>
            <a:r>
              <a:rPr lang="ru-RU" sz="2400" dirty="0">
                <a:ea typeface="Calibri"/>
                <a:cs typeface="Times New Roman"/>
              </a:rPr>
              <a:t> </a:t>
            </a:r>
            <a:r>
              <a:rPr lang="ru-RU" sz="2400" dirty="0" smtClean="0">
                <a:ea typeface="Calibri"/>
                <a:cs typeface="Times New Roman"/>
              </a:rPr>
              <a:t>: </a:t>
            </a:r>
            <a:r>
              <a:rPr lang="en-US" sz="2400" dirty="0">
                <a:ea typeface="Calibri"/>
                <a:cs typeface="Times New Roman"/>
              </a:rPr>
              <a:t>Antigua, Bahamas,  Barbados,  Belize,  Guyana,  Jamaica, Montserrat, </a:t>
            </a:r>
            <a:r>
              <a:rPr lang="en-US" sz="2400" dirty="0" smtClean="0">
                <a:ea typeface="Calibri"/>
                <a:cs typeface="Times New Roman"/>
              </a:rPr>
              <a:t>Trinidad </a:t>
            </a:r>
            <a:r>
              <a:rPr lang="en-US" sz="2400" dirty="0">
                <a:ea typeface="Calibri"/>
                <a:cs typeface="Times New Roman"/>
              </a:rPr>
              <a:t>and Tobago</a:t>
            </a:r>
            <a:r>
              <a:rPr lang="ru-RU" sz="2400" dirty="0">
                <a:ea typeface="Calibri"/>
                <a:cs typeface="Times New Roman"/>
              </a:rPr>
              <a:t> и т.д</a:t>
            </a:r>
            <a:r>
              <a:rPr lang="ru-RU" sz="2400" dirty="0" smtClean="0">
                <a:ea typeface="Calibri"/>
                <a:cs typeface="Times New Roman"/>
              </a:rPr>
              <a:t>. (20 стран)</a:t>
            </a:r>
            <a:endParaRPr lang="ru-RU" sz="2400" dirty="0">
              <a:ea typeface="Calibri"/>
              <a:cs typeface="Times New Roman"/>
            </a:endParaRPr>
          </a:p>
          <a:p>
            <a:r>
              <a:rPr lang="ru-RU" sz="2400" dirty="0" smtClean="0">
                <a:ea typeface="Calibri"/>
                <a:cs typeface="Times New Roman"/>
              </a:rPr>
              <a:t>Южно-Африканское Сообщество с Целью Развития </a:t>
            </a:r>
            <a:r>
              <a:rPr lang="en-US" sz="2400" dirty="0" smtClean="0">
                <a:ea typeface="Calibri"/>
                <a:cs typeface="Times New Roman"/>
              </a:rPr>
              <a:t>(SADC</a:t>
            </a:r>
            <a:r>
              <a:rPr lang="ru-RU" sz="2400" dirty="0" smtClean="0">
                <a:ea typeface="Calibri"/>
                <a:cs typeface="Times New Roman"/>
              </a:rPr>
              <a:t>, 1980</a:t>
            </a:r>
            <a:r>
              <a:rPr lang="en-US" sz="2400" dirty="0" smtClean="0">
                <a:ea typeface="Calibri"/>
                <a:cs typeface="Times New Roman"/>
              </a:rPr>
              <a:t>)</a:t>
            </a:r>
            <a:r>
              <a:rPr lang="ru-RU" sz="2400" dirty="0" smtClean="0">
                <a:ea typeface="Calibri"/>
                <a:cs typeface="Times New Roman"/>
              </a:rPr>
              <a:t>:</a:t>
            </a:r>
            <a:r>
              <a:rPr lang="en-US" sz="2400" dirty="0" smtClean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Angola, Botswana, Democratic Republic of Congo (DRC), Lesotho, Madagascar, Malawi, Mauritius, Mozambique, </a:t>
            </a:r>
            <a:r>
              <a:rPr lang="en-US" sz="2400" dirty="0" smtClean="0">
                <a:ea typeface="Calibri"/>
                <a:cs typeface="Times New Roman"/>
              </a:rPr>
              <a:t>Namibia,</a:t>
            </a:r>
            <a:r>
              <a:rPr lang="ru-RU" sz="2400" dirty="0" smtClean="0">
                <a:ea typeface="Calibri"/>
                <a:cs typeface="Times New Roman"/>
              </a:rPr>
              <a:t>Та</a:t>
            </a:r>
            <a:r>
              <a:rPr lang="fr-CH" sz="2400" dirty="0" err="1" smtClean="0">
                <a:ea typeface="Calibri"/>
                <a:cs typeface="Times New Roman"/>
              </a:rPr>
              <a:t>nzania</a:t>
            </a:r>
            <a:r>
              <a:rPr lang="en-US" sz="2400" dirty="0" smtClean="0">
                <a:ea typeface="Calibri"/>
                <a:cs typeface="Times New Roman"/>
              </a:rPr>
              <a:t>, </a:t>
            </a:r>
            <a:r>
              <a:rPr lang="en-US" sz="2400" dirty="0">
                <a:ea typeface="Calibri"/>
                <a:cs typeface="Times New Roman"/>
              </a:rPr>
              <a:t>South Africa, </a:t>
            </a:r>
            <a:r>
              <a:rPr lang="ru-RU" sz="2400" dirty="0" smtClean="0">
                <a:ea typeface="Calibri"/>
                <a:cs typeface="Times New Roman"/>
              </a:rPr>
              <a:t>и т.д. (15)</a:t>
            </a:r>
            <a:endParaRPr lang="fr-CH" sz="2400" dirty="0" smtClean="0">
              <a:ea typeface="Calibri"/>
              <a:cs typeface="Times New Roman"/>
            </a:endParaRPr>
          </a:p>
          <a:p>
            <a:r>
              <a:rPr lang="ru-RU" sz="2400" dirty="0">
                <a:ea typeface="Calibri"/>
                <a:cs typeface="Times New Roman"/>
              </a:rPr>
              <a:t>Страны </a:t>
            </a:r>
            <a:r>
              <a:rPr lang="ru-RU" sz="2400" dirty="0" smtClean="0">
                <a:ea typeface="Calibri"/>
                <a:cs typeface="Times New Roman"/>
              </a:rPr>
              <a:t>Персидского залива: </a:t>
            </a:r>
            <a:r>
              <a:rPr lang="en-US" sz="2400" dirty="0" smtClean="0">
                <a:ea typeface="Calibri"/>
                <a:cs typeface="Times New Roman"/>
              </a:rPr>
              <a:t>Bahrain</a:t>
            </a:r>
            <a:r>
              <a:rPr lang="en-US" sz="2400" dirty="0">
                <a:ea typeface="Calibri"/>
                <a:cs typeface="Times New Roman"/>
              </a:rPr>
              <a:t>, Kuwait, Oman, Qatar, Saudi Arabia, and </a:t>
            </a:r>
            <a:r>
              <a:rPr lang="en-US" sz="2400" dirty="0" smtClean="0">
                <a:ea typeface="Calibri"/>
                <a:cs typeface="Times New Roman"/>
              </a:rPr>
              <a:t>the</a:t>
            </a:r>
            <a:r>
              <a:rPr lang="ru-RU" sz="2400" dirty="0" smtClean="0">
                <a:ea typeface="Calibri"/>
                <a:cs typeface="Times New Roman"/>
              </a:rPr>
              <a:t> </a:t>
            </a:r>
            <a:r>
              <a:rPr lang="en-US" sz="2400" dirty="0" smtClean="0">
                <a:ea typeface="Calibri"/>
                <a:cs typeface="Times New Roman"/>
              </a:rPr>
              <a:t>United </a:t>
            </a:r>
            <a:r>
              <a:rPr lang="en-US" sz="2400" dirty="0">
                <a:ea typeface="Calibri"/>
                <a:cs typeface="Times New Roman"/>
              </a:rPr>
              <a:t>Arab </a:t>
            </a:r>
            <a:r>
              <a:rPr lang="en-US" sz="2400" dirty="0" smtClean="0">
                <a:ea typeface="Calibri"/>
                <a:cs typeface="Times New Roman"/>
              </a:rPr>
              <a:t>Emirates</a:t>
            </a:r>
            <a:r>
              <a:rPr lang="ru-RU" sz="2400" dirty="0">
                <a:ea typeface="Calibri"/>
                <a:cs typeface="Times New Roman"/>
              </a:rPr>
              <a:t> </a:t>
            </a:r>
            <a:r>
              <a:rPr lang="ru-RU" sz="2400" dirty="0" smtClean="0">
                <a:ea typeface="Calibri"/>
                <a:cs typeface="Times New Roman"/>
              </a:rPr>
              <a:t>(6)</a:t>
            </a:r>
            <a:endParaRPr lang="en-US" sz="2400" dirty="0">
              <a:ea typeface="Calibri"/>
              <a:cs typeface="Times New Roman"/>
            </a:endParaRPr>
          </a:p>
          <a:p>
            <a:endParaRPr lang="ru-RU" sz="2400" dirty="0" smtClean="0">
              <a:ea typeface="Calibri"/>
              <a:cs typeface="Times New Roman"/>
            </a:endParaRPr>
          </a:p>
          <a:p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6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ТИПЫ РЕГИОНАЛЬНЫХ СИСТЕМ КВАЛИФИКАЦИЙ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000" u="sng" dirty="0" smtClean="0"/>
              <a:t>Вариант 1</a:t>
            </a:r>
            <a:r>
              <a:rPr lang="ru-RU" sz="6000" dirty="0" smtClean="0"/>
              <a:t>: Наличие </a:t>
            </a:r>
            <a:r>
              <a:rPr lang="ru-RU" sz="6000" b="1" dirty="0" smtClean="0"/>
              <a:t>региональной рамки квалификаций являющейся </a:t>
            </a:r>
            <a:r>
              <a:rPr lang="ru-RU" sz="6000" b="1" dirty="0" err="1" smtClean="0"/>
              <a:t>референтной</a:t>
            </a:r>
            <a:r>
              <a:rPr lang="ru-RU" sz="6000" b="1" dirty="0" smtClean="0"/>
              <a:t> </a:t>
            </a:r>
            <a:r>
              <a:rPr lang="ru-RU" sz="6000" dirty="0" smtClean="0"/>
              <a:t>без разработки региональных квалификаций (типа </a:t>
            </a:r>
            <a:r>
              <a:rPr lang="ru-RU" sz="6000" dirty="0" err="1" smtClean="0"/>
              <a:t>Еврорамки</a:t>
            </a:r>
            <a:r>
              <a:rPr lang="ru-RU" sz="6000" dirty="0" smtClean="0"/>
              <a:t>)</a:t>
            </a:r>
          </a:p>
          <a:p>
            <a:pPr>
              <a:buFontTx/>
              <a:buChar char="-"/>
            </a:pPr>
            <a:r>
              <a:rPr lang="ru-RU" sz="6000" dirty="0" smtClean="0"/>
              <a:t>согласованные механизмы обеспечения качества национальных квалификаций и их тестирования со ссылкой на </a:t>
            </a:r>
            <a:r>
              <a:rPr lang="ru-RU" sz="6000" dirty="0" err="1" smtClean="0"/>
              <a:t>референтную</a:t>
            </a:r>
            <a:r>
              <a:rPr lang="ru-RU" sz="6000" dirty="0" smtClean="0"/>
              <a:t> рамку </a:t>
            </a:r>
            <a:r>
              <a:rPr lang="ru-RU" sz="6000" dirty="0">
                <a:solidFill>
                  <a:prstClr val="black"/>
                </a:solidFill>
              </a:rPr>
              <a:t>которые будут признаваться в странах </a:t>
            </a:r>
            <a:endParaRPr lang="ru-RU" sz="6000" dirty="0" smtClean="0"/>
          </a:p>
          <a:p>
            <a:pPr marL="0" indent="0">
              <a:buNone/>
            </a:pPr>
            <a:r>
              <a:rPr lang="ru-RU" sz="6000" u="sng" dirty="0"/>
              <a:t>Вариант 2</a:t>
            </a:r>
            <a:r>
              <a:rPr lang="ru-RU" sz="6000" dirty="0" smtClean="0"/>
              <a:t>: Наличие </a:t>
            </a:r>
            <a:r>
              <a:rPr lang="ru-RU" sz="6000" b="1" dirty="0" smtClean="0"/>
              <a:t>региональной рамки </a:t>
            </a:r>
            <a:r>
              <a:rPr lang="ru-RU" sz="6000" b="1" dirty="0"/>
              <a:t>квалификаций </a:t>
            </a:r>
            <a:r>
              <a:rPr lang="ru-RU" sz="6000" dirty="0" smtClean="0"/>
              <a:t>как основы разработки </a:t>
            </a:r>
            <a:r>
              <a:rPr lang="ru-RU" sz="6000" b="1" dirty="0" smtClean="0"/>
              <a:t>региональных </a:t>
            </a:r>
            <a:r>
              <a:rPr lang="ru-RU" sz="6000" b="1" dirty="0"/>
              <a:t>квалификаций </a:t>
            </a:r>
            <a:r>
              <a:rPr lang="ru-RU" sz="6000" dirty="0"/>
              <a:t>(национальные рамки и квалификации продолжают существовать)</a:t>
            </a:r>
          </a:p>
          <a:p>
            <a:pPr>
              <a:buFontTx/>
              <a:buChar char="-"/>
            </a:pPr>
            <a:r>
              <a:rPr lang="ru-RU" sz="6000" dirty="0"/>
              <a:t>механизмы </a:t>
            </a:r>
            <a:r>
              <a:rPr lang="ru-RU" sz="6000" i="1" dirty="0"/>
              <a:t>разработки </a:t>
            </a:r>
            <a:r>
              <a:rPr lang="ru-RU" sz="6000" dirty="0"/>
              <a:t>региональных </a:t>
            </a:r>
            <a:r>
              <a:rPr lang="ru-RU" sz="6000" dirty="0" err="1"/>
              <a:t>профстандартов</a:t>
            </a:r>
            <a:r>
              <a:rPr lang="ru-RU" sz="6000" dirty="0"/>
              <a:t> и </a:t>
            </a:r>
            <a:r>
              <a:rPr lang="ru-RU" sz="6000" dirty="0" smtClean="0"/>
              <a:t>квалификаций</a:t>
            </a:r>
            <a:endParaRPr lang="ru-RU" sz="6000" dirty="0"/>
          </a:p>
          <a:p>
            <a:pPr>
              <a:buFontTx/>
              <a:buChar char="-"/>
            </a:pPr>
            <a:r>
              <a:rPr lang="ru-RU" sz="6000" dirty="0"/>
              <a:t>согласованные механизмы тестирования и присуждения региональных квалификаций в отдельных странах </a:t>
            </a:r>
          </a:p>
          <a:p>
            <a:pPr>
              <a:buFontTx/>
              <a:buChar char="-"/>
            </a:pPr>
            <a:r>
              <a:rPr lang="ru-RU" sz="6000" dirty="0"/>
              <a:t>понятные </a:t>
            </a:r>
            <a:r>
              <a:rPr lang="ru-RU" sz="6000" i="1" dirty="0"/>
              <a:t>связи</a:t>
            </a:r>
            <a:r>
              <a:rPr lang="ru-RU" sz="6000" dirty="0"/>
              <a:t> между региональными и национальными квалификациями позволяющие переходить от национальных к региональным</a:t>
            </a:r>
          </a:p>
          <a:p>
            <a:pPr marL="0" indent="0">
              <a:buNone/>
            </a:pPr>
            <a:r>
              <a:rPr lang="ru-RU" sz="6000" u="sng" dirty="0" smtClean="0"/>
              <a:t>Общие </a:t>
            </a:r>
            <a:r>
              <a:rPr lang="ru-RU" sz="6000" u="sng" dirty="0"/>
              <a:t>э</a:t>
            </a:r>
            <a:r>
              <a:rPr lang="ru-RU" sz="6000" u="sng" dirty="0" smtClean="0"/>
              <a:t>лементы для любого варианта</a:t>
            </a:r>
          </a:p>
          <a:p>
            <a:pPr>
              <a:buFontTx/>
              <a:buChar char="-"/>
            </a:pPr>
            <a:r>
              <a:rPr lang="ru-RU" sz="6000" dirty="0" smtClean="0"/>
              <a:t>договоренности о механизмах </a:t>
            </a:r>
            <a:r>
              <a:rPr lang="ru-RU" sz="6000" i="1" dirty="0" smtClean="0"/>
              <a:t>признания </a:t>
            </a:r>
            <a:r>
              <a:rPr lang="ru-RU" sz="6000" dirty="0" smtClean="0"/>
              <a:t>региональных или национальных квалификаций на национальных рынках труда</a:t>
            </a:r>
          </a:p>
          <a:p>
            <a:pPr>
              <a:buFontTx/>
              <a:buChar char="-"/>
            </a:pPr>
            <a:r>
              <a:rPr lang="ru-RU" sz="6000" dirty="0"/>
              <a:t>о</a:t>
            </a:r>
            <a:r>
              <a:rPr lang="ru-RU" sz="6000" dirty="0" smtClean="0"/>
              <a:t>рганы по согласованию политики и разработке региональных квалификаций, процедур контроля качества квалификаций в отдельных странах, а также надзора за квалификационной практикой (и бюджет)</a:t>
            </a:r>
          </a:p>
          <a:p>
            <a:pPr marL="0" indent="0">
              <a:buNone/>
            </a:pPr>
            <a:endParaRPr lang="ru-R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Вариант 1: Региональная система квалификаций </a:t>
            </a:r>
            <a:br>
              <a:rPr lang="ru-RU" sz="2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Ассоциации </a:t>
            </a:r>
            <a:r>
              <a:rPr lang="ru-RU" sz="28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Стран Юго-Восточной Азии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ASEAN 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/>
              </a:rPr>
              <a:t>- рынок труда с политикой свободной миграции планировали запустить с 2015 «Азиатское Экономическое Сообщество»  с «гармонизированной и стандартизированной рабочей силой»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ea typeface="Calibri"/>
                <a:cs typeface="Times New Roman"/>
              </a:rPr>
              <a:t>Разработаны два документа: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ea typeface="Calibri"/>
                <a:cs typeface="Times New Roman"/>
              </a:rPr>
              <a:t>-    Региональная </a:t>
            </a:r>
            <a:r>
              <a:rPr lang="ru-RU" sz="2400" b="1" dirty="0" err="1">
                <a:ea typeface="Calibri"/>
                <a:cs typeface="Times New Roman"/>
              </a:rPr>
              <a:t>Референтная</a:t>
            </a:r>
            <a:r>
              <a:rPr lang="ru-RU" sz="2400" b="1" dirty="0">
                <a:ea typeface="Calibri"/>
                <a:cs typeface="Times New Roman"/>
              </a:rPr>
              <a:t> Рамка Квалификаций </a:t>
            </a:r>
            <a:r>
              <a:rPr lang="ru-RU" sz="2400" b="1" dirty="0" smtClean="0">
                <a:ea typeface="Calibri"/>
                <a:cs typeface="Times New Roman"/>
              </a:rPr>
              <a:t>(РРРК)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ea typeface="Calibri"/>
                <a:cs typeface="Times New Roman"/>
              </a:rPr>
              <a:t>-     Руководящие Принципы </a:t>
            </a:r>
            <a:r>
              <a:rPr lang="en-US" sz="2400" b="1" dirty="0" smtClean="0">
                <a:ea typeface="Calibri"/>
                <a:cs typeface="Times New Roman"/>
              </a:rPr>
              <a:t>ASEAN </a:t>
            </a:r>
            <a:r>
              <a:rPr lang="ru-RU" sz="2400" b="1" dirty="0" smtClean="0">
                <a:ea typeface="Calibri"/>
                <a:cs typeface="Times New Roman"/>
              </a:rPr>
              <a:t>по Обеспечению Качества и Признанию Систем Сертификации </a:t>
            </a:r>
            <a:r>
              <a:rPr lang="ru-RU" sz="2400" dirty="0" smtClean="0">
                <a:ea typeface="Calibri"/>
                <a:cs typeface="Times New Roman"/>
              </a:rPr>
              <a:t>(на основе компетентности)</a:t>
            </a:r>
            <a:r>
              <a:rPr lang="en-US" sz="2400" dirty="0" smtClean="0">
                <a:ea typeface="Calibri"/>
                <a:cs typeface="Times New Roman"/>
              </a:rPr>
              <a:t> </a:t>
            </a:r>
            <a:r>
              <a:rPr lang="ru-RU" sz="2400" dirty="0" smtClean="0">
                <a:ea typeface="Calibri"/>
                <a:cs typeface="Times New Roman"/>
              </a:rPr>
              <a:t>описывающая принципы </a:t>
            </a:r>
            <a:r>
              <a:rPr lang="ru-RU" sz="2400" dirty="0">
                <a:ea typeface="Calibri"/>
                <a:cs typeface="Times New Roman"/>
              </a:rPr>
              <a:t>согласования эквивалентности национальных квалификаций и принципами национальных систем обеспечения качества обучения и тестирования квалификаций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ea typeface="Calibri"/>
                <a:cs typeface="Times New Roman"/>
              </a:rPr>
              <a:t>Разработчики- </a:t>
            </a:r>
            <a:r>
              <a:rPr lang="ru-RU" sz="2400" dirty="0">
                <a:ea typeface="Calibri"/>
                <a:cs typeface="Times New Roman"/>
              </a:rPr>
              <a:t>группа Министерств Труда при ведущей роли Минтруда Индонезии и ее Агентства по </a:t>
            </a:r>
            <a:r>
              <a:rPr lang="ru-RU" sz="2400" dirty="0" smtClean="0">
                <a:ea typeface="Calibri"/>
                <a:cs typeface="Times New Roman"/>
              </a:rPr>
              <a:t>Сертификации, </a:t>
            </a:r>
            <a:r>
              <a:rPr lang="ru-RU" sz="2400" dirty="0">
                <a:ea typeface="Calibri"/>
                <a:cs typeface="Times New Roman"/>
              </a:rPr>
              <a:t>и </a:t>
            </a:r>
            <a:r>
              <a:rPr lang="ru-RU" sz="2400" dirty="0" smtClean="0">
                <a:ea typeface="Calibri"/>
                <a:cs typeface="Times New Roman"/>
              </a:rPr>
              <a:t>Секретариат </a:t>
            </a:r>
            <a:r>
              <a:rPr lang="en-US" sz="2400" dirty="0">
                <a:ea typeface="Calibri"/>
                <a:cs typeface="Times New Roman"/>
              </a:rPr>
              <a:t>ASEAN</a:t>
            </a:r>
            <a:r>
              <a:rPr lang="ru-RU" sz="2400" dirty="0">
                <a:ea typeface="Calibri"/>
                <a:cs typeface="Times New Roman"/>
              </a:rPr>
              <a:t> (2016)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ea typeface="Calibri"/>
                <a:cs typeface="Times New Roman"/>
              </a:rPr>
              <a:t>Использование Руководящих Принципов   для обеспечения </a:t>
            </a:r>
            <a:r>
              <a:rPr lang="ru-RU" sz="2400" dirty="0" err="1" smtClean="0">
                <a:ea typeface="Calibri"/>
                <a:cs typeface="Times New Roman"/>
              </a:rPr>
              <a:t>референтности</a:t>
            </a:r>
            <a:r>
              <a:rPr lang="ru-RU" sz="2400" dirty="0" smtClean="0">
                <a:ea typeface="Calibri"/>
                <a:cs typeface="Times New Roman"/>
              </a:rPr>
              <a:t> национальных </a:t>
            </a:r>
            <a:r>
              <a:rPr lang="ru-RU" sz="2400" dirty="0" err="1" smtClean="0">
                <a:ea typeface="Calibri"/>
                <a:cs typeface="Times New Roman"/>
              </a:rPr>
              <a:t>профстандартов</a:t>
            </a:r>
            <a:r>
              <a:rPr lang="ru-RU" sz="2400" dirty="0" smtClean="0">
                <a:ea typeface="Calibri"/>
                <a:cs typeface="Times New Roman"/>
              </a:rPr>
              <a:t> и квалификаций </a:t>
            </a:r>
            <a:r>
              <a:rPr lang="ru-RU" sz="2400" dirty="0" err="1" smtClean="0">
                <a:ea typeface="Calibri"/>
                <a:cs typeface="Times New Roman"/>
              </a:rPr>
              <a:t>Референтной</a:t>
            </a:r>
            <a:r>
              <a:rPr lang="ru-RU" sz="2400" dirty="0" smtClean="0">
                <a:ea typeface="Calibri"/>
                <a:cs typeface="Times New Roman"/>
              </a:rPr>
              <a:t> Рамке </a:t>
            </a:r>
            <a:r>
              <a:rPr lang="ru-RU" sz="2400" i="1" dirty="0" smtClean="0">
                <a:ea typeface="Calibri"/>
                <a:cs typeface="Times New Roman"/>
              </a:rPr>
              <a:t>добровольное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5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06090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prstClr val="black"/>
                </a:solidFill>
                <a:ea typeface="Calibri"/>
                <a:cs typeface="Times New Roman"/>
              </a:rPr>
              <a:t>Референтная</a:t>
            </a:r>
            <a: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  <a:t> Региональная Рамка Квалификаций (</a:t>
            </a:r>
            <a:r>
              <a:rPr lang="en-US" sz="2800" b="1" dirty="0" smtClean="0"/>
              <a:t>ASEAN </a:t>
            </a:r>
            <a:r>
              <a:rPr lang="en-US" sz="2800" b="1" dirty="0"/>
              <a:t>Qualifications Reference </a:t>
            </a:r>
            <a:r>
              <a:rPr lang="en-US" sz="2800" b="1" dirty="0" smtClean="0"/>
              <a:t>Framework</a:t>
            </a:r>
            <a:r>
              <a:rPr lang="ru-RU" sz="2800" b="1" dirty="0" smtClean="0"/>
              <a:t>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- РРРК разработана в 2012-14 рабочей группой министерств труда, образования и национальных </a:t>
            </a:r>
            <a:r>
              <a:rPr lang="ru-RU" sz="2400" dirty="0" err="1" smtClean="0">
                <a:solidFill>
                  <a:srgbClr val="000000"/>
                </a:solidFill>
                <a:latin typeface="Corbel"/>
              </a:rPr>
              <a:t>квалиф</a:t>
            </a: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. </a:t>
            </a:r>
            <a:r>
              <a:rPr lang="ru-RU" sz="2400" dirty="0" err="1" smtClean="0">
                <a:solidFill>
                  <a:srgbClr val="000000"/>
                </a:solidFill>
                <a:latin typeface="Corbel"/>
              </a:rPr>
              <a:t>агенств</a:t>
            </a: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 при помощи </a:t>
            </a:r>
            <a:r>
              <a:rPr lang="fr-CH" sz="2400" dirty="0" smtClean="0">
                <a:solidFill>
                  <a:srgbClr val="000000"/>
                </a:solidFill>
                <a:latin typeface="Corbel"/>
              </a:rPr>
              <a:t>AUS/NZ</a:t>
            </a:r>
            <a:endParaRPr lang="ru-RU" sz="2400" dirty="0" smtClean="0">
              <a:solidFill>
                <a:srgbClr val="000000"/>
              </a:solidFill>
              <a:latin typeface="Corbel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- Цель РРРК: обеспечить сравнимость/сопоставимость национальных квалификаций с целью их признания в регионе и поддержки непрерывного образования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- РРРК подчеркивает что квалификации основаны на компетентности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- Описывает дескрипторы (знания, умения, поведенческую и </a:t>
            </a:r>
            <a:r>
              <a:rPr lang="ru-RU" sz="2400" dirty="0" err="1" smtClean="0">
                <a:solidFill>
                  <a:srgbClr val="000000"/>
                </a:solidFill>
                <a:latin typeface="Corbel"/>
              </a:rPr>
              <a:t>личностую</a:t>
            </a: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 компетентность (ценности), ответственность): 8 уровней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- Описывает принципы, критерии и процедуру установления </a:t>
            </a:r>
            <a:r>
              <a:rPr lang="ru-RU" sz="2400" dirty="0" err="1" smtClean="0">
                <a:solidFill>
                  <a:srgbClr val="000000"/>
                </a:solidFill>
                <a:latin typeface="Corbel"/>
              </a:rPr>
              <a:t>референтности</a:t>
            </a: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 между национальными системами квалификации и РРРК: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Corbel"/>
              </a:rPr>
              <a:t>-</a:t>
            </a: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Каждая страна должна подготовить Доклад о </a:t>
            </a:r>
            <a:r>
              <a:rPr lang="ru-RU" sz="2400" dirty="0" err="1" smtClean="0">
                <a:solidFill>
                  <a:srgbClr val="000000"/>
                </a:solidFill>
                <a:latin typeface="Corbel"/>
              </a:rPr>
              <a:t>референтности</a:t>
            </a: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 своей системы РРРК и указать как система обеспечения качества соответствует региональным принципам обеспечения качества квалификаций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-Каждая страна создает группу с участием одного международного эксперта и представителя </a:t>
            </a:r>
            <a:r>
              <a:rPr lang="en-US" sz="2400" dirty="0">
                <a:solidFill>
                  <a:srgbClr val="000000"/>
                </a:solidFill>
                <a:latin typeface="Corbel"/>
              </a:rPr>
              <a:t>ASEAN </a:t>
            </a: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 для установления </a:t>
            </a:r>
            <a:r>
              <a:rPr lang="ru-RU" sz="2400" dirty="0" err="1" smtClean="0">
                <a:solidFill>
                  <a:srgbClr val="000000"/>
                </a:solidFill>
                <a:latin typeface="Corbel"/>
              </a:rPr>
              <a:t>референтности</a:t>
            </a:r>
            <a:endParaRPr lang="ru-RU" sz="2400" dirty="0" smtClean="0">
              <a:solidFill>
                <a:srgbClr val="000000"/>
              </a:solidFill>
              <a:latin typeface="Corbel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Corbel"/>
              </a:rPr>
              <a:t>-Национальные сертификаты должны содержать ссылку на РРРК</a:t>
            </a:r>
          </a:p>
          <a:p>
            <a:pPr>
              <a:buFontTx/>
              <a:buChar char="-"/>
            </a:pPr>
            <a:endParaRPr lang="ru-RU" sz="2400" dirty="0" smtClean="0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4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61648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Руководящие Принципы ASEAN по Обеспечению Качества и Признанию </a:t>
            </a:r>
            <a:r>
              <a:rPr lang="ru-RU" sz="2800" b="1" dirty="0" smtClean="0"/>
              <a:t>Национальных Систем </a:t>
            </a:r>
            <a:r>
              <a:rPr lang="ru-RU" sz="2800" b="1" dirty="0"/>
              <a:t>Сертификации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53285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Три группы договоренностей для обеспечения качества национальных квалификаций </a:t>
            </a:r>
            <a:r>
              <a:rPr lang="ru-RU" dirty="0"/>
              <a:t> </a:t>
            </a:r>
            <a:r>
              <a:rPr lang="ru-RU" dirty="0" smtClean="0"/>
              <a:t>включающие: Принципы, протоколы, и индикаторы качества образования которые должны соблюдаться компетентными органами в области качества, органами сертификации,  а также учебными заведениями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Отдельные </a:t>
            </a:r>
            <a:r>
              <a:rPr lang="ru-RU" dirty="0"/>
              <a:t>договоренности по качеству высшего образования (</a:t>
            </a:r>
            <a:r>
              <a:rPr lang="en-US" dirty="0"/>
              <a:t>INQAAHE</a:t>
            </a:r>
            <a:r>
              <a:rPr lang="ru-RU" dirty="0"/>
              <a:t>) и по </a:t>
            </a:r>
            <a:r>
              <a:rPr lang="ru-RU" dirty="0" err="1"/>
              <a:t>профтехобразованию</a:t>
            </a:r>
            <a:r>
              <a:rPr lang="ru-RU" dirty="0"/>
              <a:t> </a:t>
            </a:r>
            <a:r>
              <a:rPr lang="en-US" dirty="0"/>
              <a:t>(EAS TVET QAF)</a:t>
            </a:r>
          </a:p>
          <a:p>
            <a:r>
              <a:rPr lang="ru-RU" dirty="0" smtClean="0"/>
              <a:t>Описываются требования к: а) национальным агентствам по качеству, и процессам обеспечения качества, и б) системам качества в учебных заведениях, и в) связи между системами качества и национальными рамками квалификаций </a:t>
            </a:r>
          </a:p>
          <a:p>
            <a:r>
              <a:rPr lang="ru-RU" dirty="0" smtClean="0"/>
              <a:t>Договоренности предполагают внешний и внутренний контроль применяемой квалификационной практики</a:t>
            </a:r>
          </a:p>
          <a:p>
            <a:r>
              <a:rPr lang="ru-RU" dirty="0" smtClean="0"/>
              <a:t>Предлагается использование цифровых Индикаторов качества  позволяющий </a:t>
            </a:r>
            <a:r>
              <a:rPr lang="ru-RU" dirty="0" err="1" smtClean="0"/>
              <a:t>мониторить</a:t>
            </a:r>
            <a:r>
              <a:rPr lang="ru-RU" dirty="0" smtClean="0"/>
              <a:t> изменения</a:t>
            </a:r>
            <a:r>
              <a:rPr lang="ru-RU" dirty="0"/>
              <a:t> </a:t>
            </a:r>
            <a:r>
              <a:rPr lang="ru-RU" dirty="0" smtClean="0"/>
              <a:t>и Стандартов качества –как технических спецификации которые измеримы и признаваемы национально и другими странами</a:t>
            </a:r>
            <a:endParaRPr lang="en-US" dirty="0"/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7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CH" sz="2800" b="1" dirty="0" smtClean="0"/>
              <a:t>ASEAN</a:t>
            </a:r>
            <a:r>
              <a:rPr lang="ru-RU" sz="2800" b="1" dirty="0" smtClean="0"/>
              <a:t>: Договора об Взаимном Признании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200" dirty="0" smtClean="0">
                <a:solidFill>
                  <a:prstClr val="black"/>
                </a:solidFill>
                <a:ea typeface="Calibri"/>
                <a:cs typeface="Times New Roman"/>
              </a:rPr>
              <a:t>7 «Договоров </a:t>
            </a:r>
            <a:r>
              <a:rPr lang="ru-RU" sz="2200" dirty="0">
                <a:solidFill>
                  <a:prstClr val="black"/>
                </a:solidFill>
                <a:ea typeface="Calibri"/>
                <a:cs typeface="Times New Roman"/>
              </a:rPr>
              <a:t>об </a:t>
            </a:r>
            <a:r>
              <a:rPr lang="ru-RU" sz="2200" dirty="0" smtClean="0">
                <a:solidFill>
                  <a:prstClr val="black"/>
                </a:solidFill>
                <a:ea typeface="Calibri"/>
                <a:cs typeface="Times New Roman"/>
              </a:rPr>
              <a:t>Взаимном Признании» национальных </a:t>
            </a:r>
            <a:r>
              <a:rPr lang="ru-RU" sz="2200" dirty="0">
                <a:solidFill>
                  <a:prstClr val="black"/>
                </a:solidFill>
                <a:ea typeface="Calibri"/>
                <a:cs typeface="Times New Roman"/>
              </a:rPr>
              <a:t>квалификаций </a:t>
            </a:r>
            <a:r>
              <a:rPr lang="ru-RU" sz="2200" b="1" dirty="0">
                <a:solidFill>
                  <a:prstClr val="black"/>
                </a:solidFill>
                <a:ea typeface="Calibri"/>
                <a:cs typeface="Times New Roman"/>
              </a:rPr>
              <a:t>по </a:t>
            </a:r>
            <a:r>
              <a:rPr lang="ru-RU" sz="2200" b="1" dirty="0" smtClean="0">
                <a:solidFill>
                  <a:prstClr val="black"/>
                </a:solidFill>
                <a:ea typeface="Calibri"/>
                <a:cs typeface="Times New Roman"/>
              </a:rPr>
              <a:t>профессионалам –</a:t>
            </a:r>
            <a:r>
              <a:rPr lang="ru-RU" sz="2200" dirty="0">
                <a:solidFill>
                  <a:prstClr val="black"/>
                </a:solidFill>
                <a:ea typeface="Calibri"/>
                <a:cs typeface="Times New Roman"/>
              </a:rPr>
              <a:t>инженеры, медсестры, архитекторы, врачи, </a:t>
            </a:r>
            <a:r>
              <a:rPr lang="ru-RU" sz="2200" dirty="0" smtClean="0">
                <a:solidFill>
                  <a:prstClr val="black"/>
                </a:solidFill>
                <a:ea typeface="Calibri"/>
                <a:cs typeface="Times New Roman"/>
              </a:rPr>
              <a:t>бухгалтеры, зубные врачи,  профессиональные инспекторы сооружений (с 2007)</a:t>
            </a:r>
          </a:p>
          <a:p>
            <a:pPr lvl="0">
              <a:spcBef>
                <a:spcPts val="0"/>
              </a:spcBef>
            </a:pPr>
            <a:r>
              <a:rPr lang="ru-RU" sz="2200" dirty="0" smtClean="0">
                <a:solidFill>
                  <a:prstClr val="black"/>
                </a:solidFill>
                <a:ea typeface="Calibri"/>
                <a:cs typeface="Times New Roman"/>
              </a:rPr>
              <a:t>Все</a:t>
            </a:r>
            <a:r>
              <a:rPr lang="en-US" sz="22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200" dirty="0">
                <a:solidFill>
                  <a:prstClr val="black"/>
                </a:solidFill>
                <a:ea typeface="Calibri"/>
                <a:cs typeface="Times New Roman"/>
              </a:rPr>
              <a:t>10 </a:t>
            </a:r>
            <a:r>
              <a:rPr lang="ru-RU" sz="2200" dirty="0" smtClean="0">
                <a:solidFill>
                  <a:prstClr val="black"/>
                </a:solidFill>
                <a:ea typeface="Calibri"/>
                <a:cs typeface="Times New Roman"/>
              </a:rPr>
              <a:t>стран являются участниками всех 7 </a:t>
            </a:r>
            <a:r>
              <a:rPr lang="ru-RU" sz="2200" dirty="0">
                <a:solidFill>
                  <a:prstClr val="black"/>
                </a:solidFill>
                <a:ea typeface="Calibri"/>
                <a:cs typeface="Times New Roman"/>
              </a:rPr>
              <a:t>Д</a:t>
            </a:r>
            <a:r>
              <a:rPr lang="ru-RU" sz="2200" dirty="0" smtClean="0">
                <a:solidFill>
                  <a:prstClr val="black"/>
                </a:solidFill>
                <a:ea typeface="Calibri"/>
                <a:cs typeface="Times New Roman"/>
              </a:rPr>
              <a:t>оговоров об Эквивалентности </a:t>
            </a:r>
          </a:p>
          <a:p>
            <a:pPr lvl="0">
              <a:spcBef>
                <a:spcPts val="0"/>
              </a:spcBef>
            </a:pPr>
            <a:r>
              <a:rPr lang="ru-RU" sz="2200" dirty="0" smtClean="0">
                <a:solidFill>
                  <a:prstClr val="black"/>
                </a:solidFill>
                <a:ea typeface="Calibri"/>
                <a:cs typeface="Times New Roman"/>
              </a:rPr>
              <a:t>Каждый Договор имеет свой механизм включающий признание общих принципов профессии, обязательные компетентности или области знания по профессии, стандарты и процедуры</a:t>
            </a:r>
          </a:p>
          <a:p>
            <a:pPr lvl="0">
              <a:spcBef>
                <a:spcPts val="0"/>
              </a:spcBef>
            </a:pPr>
            <a:r>
              <a:rPr lang="ru-RU" sz="2200" dirty="0" smtClean="0">
                <a:solidFill>
                  <a:prstClr val="black"/>
                </a:solidFill>
                <a:ea typeface="Calibri"/>
                <a:cs typeface="Times New Roman"/>
              </a:rPr>
              <a:t>Недавно подписан Договор о Взаимном Признании квалификаций в области туризма (32 профессии на 5 квалификационных уровнях -  2 уровня Диплома Техника и 3 уровня Сертификатов для рабочих квалификаций); построенные на стандартах компетентности разработанных с помощью экспертов МОТ</a:t>
            </a:r>
            <a:endParaRPr lang="ru-RU" sz="2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66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Организация </a:t>
            </a:r>
            <a:r>
              <a:rPr lang="ru-RU" sz="2800" b="1" dirty="0" err="1" smtClean="0"/>
              <a:t>взимодействия</a:t>
            </a:r>
            <a:r>
              <a:rPr lang="ru-RU" sz="2800" b="1" dirty="0" smtClean="0"/>
              <a:t> стран </a:t>
            </a:r>
            <a:r>
              <a:rPr lang="en-US" sz="2800" b="1" dirty="0"/>
              <a:t>ASEAN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073427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Рабочая Группа по </a:t>
            </a:r>
            <a:r>
              <a:rPr lang="ru-RU" sz="2400" dirty="0" err="1" smtClean="0">
                <a:solidFill>
                  <a:prstClr val="black"/>
                </a:solidFill>
                <a:ea typeface="Calibri"/>
                <a:cs typeface="Times New Roman"/>
              </a:rPr>
              <a:t>Референтной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Times New Roman"/>
              </a:rPr>
              <a:t> Региональной Рамке </a:t>
            </a: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>Квалификаций </a:t>
            </a:r>
            <a:r>
              <a:rPr lang="en-US" sz="2400" dirty="0" smtClean="0"/>
              <a:t>(</a:t>
            </a:r>
            <a:r>
              <a:rPr lang="en-US" sz="2400" dirty="0"/>
              <a:t>TF-AQRF) </a:t>
            </a:r>
            <a:r>
              <a:rPr lang="ru-RU" sz="2400" dirty="0" smtClean="0"/>
              <a:t>включает персонал министерств торговли, труда, образования и национальных квалификационных </a:t>
            </a:r>
            <a:r>
              <a:rPr lang="ru-RU" sz="2400" dirty="0" err="1" smtClean="0"/>
              <a:t>агенств</a:t>
            </a:r>
            <a:endParaRPr lang="en-US" sz="2400" dirty="0" smtClean="0"/>
          </a:p>
          <a:p>
            <a:r>
              <a:rPr lang="ru-RU" sz="2400" dirty="0" smtClean="0"/>
              <a:t>Предложено чтобы с 2016 г. процессом управлял Секретариат </a:t>
            </a:r>
            <a:r>
              <a:rPr lang="en-US" sz="2400" dirty="0" smtClean="0"/>
              <a:t>ASEAN</a:t>
            </a:r>
            <a:r>
              <a:rPr lang="ru-RU" sz="2400" dirty="0" smtClean="0"/>
              <a:t> (пока нет решения)</a:t>
            </a:r>
            <a:endParaRPr lang="en-US" sz="2400" dirty="0" smtClean="0"/>
          </a:p>
          <a:p>
            <a:r>
              <a:rPr lang="ru-RU" sz="2400" dirty="0" smtClean="0"/>
              <a:t>Многие технические разработки осуществляются проектами </a:t>
            </a:r>
            <a:r>
              <a:rPr lang="fr-CH" sz="2400" dirty="0" smtClean="0"/>
              <a:t>NZ/AUS/ADB/</a:t>
            </a:r>
            <a:r>
              <a:rPr lang="ru-RU" sz="2400" dirty="0" smtClean="0"/>
              <a:t> </a:t>
            </a:r>
            <a:r>
              <a:rPr lang="fr-CH" sz="2400" dirty="0" smtClean="0"/>
              <a:t>British Council)</a:t>
            </a:r>
            <a:r>
              <a:rPr lang="ru-RU" sz="2400" dirty="0" smtClean="0"/>
              <a:t>. </a:t>
            </a:r>
            <a:endParaRPr lang="fr-CH" sz="2400" dirty="0" smtClean="0"/>
          </a:p>
          <a:p>
            <a:r>
              <a:rPr lang="ru-RU" sz="2400" dirty="0" smtClean="0"/>
              <a:t>МОТ с 2000г. Разрабатывает Региональные Модельные Стандарты Компетентности </a:t>
            </a:r>
            <a:r>
              <a:rPr lang="fr-CH" sz="2400" dirty="0" smtClean="0"/>
              <a:t>(</a:t>
            </a:r>
            <a:r>
              <a:rPr lang="fr-CH" sz="2400" dirty="0" err="1" smtClean="0"/>
              <a:t>Regional</a:t>
            </a:r>
            <a:r>
              <a:rPr lang="fr-CH" sz="2400" dirty="0" smtClean="0"/>
              <a:t> Model </a:t>
            </a:r>
            <a:r>
              <a:rPr lang="fr-CH" sz="2400" dirty="0" err="1" smtClean="0"/>
              <a:t>Competency</a:t>
            </a:r>
            <a:r>
              <a:rPr lang="fr-CH" sz="2400" dirty="0" smtClean="0"/>
              <a:t> Standards ) </a:t>
            </a:r>
            <a:r>
              <a:rPr lang="ru-RU" sz="2400" dirty="0" smtClean="0"/>
              <a:t>для ряда приоритетных секторов – производство одежды,   ремонт автомобилей, и т.д. Эти стандарты согласованы с отраслями и созданы в упрощенной форме как </a:t>
            </a:r>
            <a:r>
              <a:rPr lang="ru-RU" sz="2400" dirty="0" err="1" smtClean="0"/>
              <a:t>референтные</a:t>
            </a:r>
            <a:r>
              <a:rPr lang="ru-RU" sz="2400" dirty="0" smtClean="0"/>
              <a:t> заготовки для стран желающих разработать собственные стандарты по таким профессиям. </a:t>
            </a:r>
          </a:p>
          <a:p>
            <a:r>
              <a:rPr lang="ru-RU" sz="2400" dirty="0" smtClean="0"/>
              <a:t>МОТ предложил себя в качестве основного агентства по координации и исполнению технических задач по региональной системе квалификаций.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26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Квалификационная система стран Карибского Сообщества </a:t>
            </a:r>
            <a:r>
              <a:rPr lang="en-US" sz="3200" b="1" dirty="0" smtClean="0"/>
              <a:t>(</a:t>
            </a:r>
            <a:r>
              <a:rPr lang="en-US" sz="3200" b="1" dirty="0"/>
              <a:t>CQF)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CQF </a:t>
            </a:r>
            <a:r>
              <a:rPr lang="ru-RU" sz="2400" dirty="0" smtClean="0"/>
              <a:t>включает 8 уровней и 5 дескрипторов квалификационных уровней (знания, умения, и их применение, коммуникацию, основы математики, и компьютерную грамотность, автономию на рабочем месте)</a:t>
            </a:r>
          </a:p>
          <a:p>
            <a:pPr lvl="0"/>
            <a:r>
              <a:rPr lang="ru-RU" sz="2400" dirty="0" smtClean="0"/>
              <a:t>Квалификационная система </a:t>
            </a:r>
            <a:r>
              <a:rPr lang="en-US" sz="2400" dirty="0" smtClean="0"/>
              <a:t>CQF</a:t>
            </a:r>
            <a:r>
              <a:rPr lang="ru-RU" sz="2400" dirty="0" smtClean="0"/>
              <a:t> выполняет обе роли: основа для региональных квалификаций и для соотношения национальных квалификационных систем с региональной</a:t>
            </a:r>
          </a:p>
          <a:p>
            <a:pPr lvl="0"/>
            <a:r>
              <a:rPr lang="ru-RU" sz="2400" b="1" dirty="0" smtClean="0">
                <a:solidFill>
                  <a:prstClr val="black"/>
                </a:solidFill>
              </a:rPr>
              <a:t>Карибские </a:t>
            </a:r>
            <a:r>
              <a:rPr lang="ru-RU" sz="2400" b="1" dirty="0">
                <a:solidFill>
                  <a:prstClr val="black"/>
                </a:solidFill>
              </a:rPr>
              <a:t>рабочие квалификации </a:t>
            </a:r>
            <a:r>
              <a:rPr lang="ru-RU" sz="2400" dirty="0">
                <a:solidFill>
                  <a:prstClr val="black"/>
                </a:solidFill>
              </a:rPr>
              <a:t>включают 5 уровней </a:t>
            </a:r>
            <a:r>
              <a:rPr lang="ru-RU" sz="2400" dirty="0" smtClean="0">
                <a:solidFill>
                  <a:prstClr val="black"/>
                </a:solidFill>
              </a:rPr>
              <a:t>рабочих Сертификатов </a:t>
            </a:r>
            <a:r>
              <a:rPr lang="ru-RU" sz="2400" dirty="0">
                <a:solidFill>
                  <a:prstClr val="black"/>
                </a:solidFill>
              </a:rPr>
              <a:t>(5 уровень- </a:t>
            </a:r>
            <a:r>
              <a:rPr lang="ru-RU" sz="2400" dirty="0" err="1">
                <a:solidFill>
                  <a:prstClr val="black"/>
                </a:solidFill>
              </a:rPr>
              <a:t>супервайзоры</a:t>
            </a:r>
            <a:r>
              <a:rPr lang="ru-RU" sz="2400" dirty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Основные региональные квалификации разработаны для секторов: </a:t>
            </a:r>
            <a:r>
              <a:rPr lang="ru-RU" sz="2400" dirty="0" smtClean="0">
                <a:solidFill>
                  <a:prstClr val="black"/>
                </a:solidFill>
              </a:rPr>
              <a:t>строители, </a:t>
            </a:r>
            <a:r>
              <a:rPr lang="ru-RU" sz="2400" dirty="0">
                <a:solidFill>
                  <a:prstClr val="black"/>
                </a:solidFill>
              </a:rPr>
              <a:t>электрики, </a:t>
            </a:r>
            <a:r>
              <a:rPr lang="ru-RU" sz="2400" dirty="0" smtClean="0">
                <a:solidFill>
                  <a:prstClr val="black"/>
                </a:solidFill>
              </a:rPr>
              <a:t>механики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  <a:r>
              <a:rPr lang="en-US" sz="2400" dirty="0">
                <a:solidFill>
                  <a:prstClr val="black"/>
                </a:solidFill>
              </a:rPr>
              <a:t>and </a:t>
            </a:r>
            <a:r>
              <a:rPr lang="ru-RU" sz="2400" dirty="0">
                <a:solidFill>
                  <a:prstClr val="black"/>
                </a:solidFill>
              </a:rPr>
              <a:t>информационные технологии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Квалификации основаны на стандартах (включают обязательные единицы стандарта и стандарты по выбору</a:t>
            </a:r>
            <a:r>
              <a:rPr lang="ru-RU" sz="2400" dirty="0" smtClean="0">
                <a:solidFill>
                  <a:prstClr val="black"/>
                </a:solidFill>
              </a:rPr>
              <a:t>) (Английского/Австралийского типа)</a:t>
            </a:r>
            <a:endParaRPr lang="ru-RU" sz="2400" dirty="0">
              <a:solidFill>
                <a:prstClr val="black"/>
              </a:solidFill>
            </a:endParaRPr>
          </a:p>
          <a:p>
            <a:endParaRPr lang="ru-RU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47D8-EE1C-4B57-91A4-5A7CD6648B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23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1443</Words>
  <Application>Microsoft Office PowerPoint</Application>
  <PresentationFormat>Экран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РЕГИОНАЛЬНЫЕ СИСТЕМЫ КВАЛИФИКАЦИЙ</vt:lpstr>
      <vt:lpstr>СУЩЕСТВУЮЩИЕ РЕГИОНАЛЬНЫЕ СИСТЕМЫ КВАЛИФИКАЦИЙ</vt:lpstr>
      <vt:lpstr>ТИПЫ РЕГИОНАЛЬНЫХ СИСТЕМ КВАЛИФИКАЦИЙ</vt:lpstr>
      <vt:lpstr>Вариант 1: Региональная система квалификаций  Ассоциации Стран Юго-Восточной Азии</vt:lpstr>
      <vt:lpstr>Референтная Региональная Рамка Квалификаций (ASEAN Qualifications Reference Framework)</vt:lpstr>
      <vt:lpstr>Руководящие Принципы ASEAN по Обеспечению Качества и Признанию Национальных Систем Сертификации </vt:lpstr>
      <vt:lpstr>ASEAN: Договора об Взаимном Признании</vt:lpstr>
      <vt:lpstr>Организация взимодействия стран ASEAN</vt:lpstr>
      <vt:lpstr>Квалификационная система стран Карибского Сообщества (CQF)</vt:lpstr>
      <vt:lpstr>Управление Карибскими региональными квалификациями</vt:lpstr>
      <vt:lpstr>Выводы</vt:lpstr>
      <vt:lpstr>Что может иметь смысл для стран СНГ и ЕАЭС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qualifications systems in the world</dc:title>
  <dc:creator>User</dc:creator>
  <cp:lastModifiedBy>Хоффманн Наталья Ивановна</cp:lastModifiedBy>
  <cp:revision>96</cp:revision>
  <cp:lastPrinted>2016-11-23T14:01:38Z</cp:lastPrinted>
  <dcterms:created xsi:type="dcterms:W3CDTF">2016-11-03T10:26:10Z</dcterms:created>
  <dcterms:modified xsi:type="dcterms:W3CDTF">2016-11-23T14:01:46Z</dcterms:modified>
</cp:coreProperties>
</file>