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  <p:sldMasterId id="2147483686" r:id="rId3"/>
    <p:sldMasterId id="2147483711" r:id="rId4"/>
  </p:sldMasterIdLst>
  <p:notesMasterIdLst>
    <p:notesMasterId r:id="rId14"/>
  </p:notesMasterIdLst>
  <p:handoutMasterIdLst>
    <p:handoutMasterId r:id="rId15"/>
  </p:handoutMasterIdLst>
  <p:sldIdLst>
    <p:sldId id="310" r:id="rId5"/>
    <p:sldId id="351" r:id="rId6"/>
    <p:sldId id="337" r:id="rId7"/>
    <p:sldId id="342" r:id="rId8"/>
    <p:sldId id="346" r:id="rId9"/>
    <p:sldId id="352" r:id="rId10"/>
    <p:sldId id="328" r:id="rId11"/>
    <p:sldId id="327" r:id="rId12"/>
    <p:sldId id="311" r:id="rId13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FF00"/>
    <a:srgbClr val="2A963F"/>
    <a:srgbClr val="FF3399"/>
    <a:srgbClr val="006600"/>
    <a:srgbClr val="C0911A"/>
    <a:srgbClr val="A22EA2"/>
    <a:srgbClr val="339933"/>
    <a:srgbClr val="B6C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0" autoAdjust="0"/>
    <p:restoredTop sz="99882" autoAdjust="0"/>
  </p:normalViewPr>
  <p:slideViewPr>
    <p:cSldViewPr>
      <p:cViewPr>
        <p:scale>
          <a:sx n="130" d="100"/>
          <a:sy n="130" d="100"/>
        </p:scale>
        <p:origin x="-126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697F5-2360-4DD4-9857-6B8D975F500C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098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FA164-BA81-40C5-86F0-7D0FB40FDB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292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747C16-C3B6-4E4A-9ADC-BBE9E23B6F6D}" type="datetimeFigureOut">
              <a:rPr lang="ru-RU"/>
              <a:pPr/>
              <a:t>06.10.2015</a:t>
            </a:fld>
            <a:endParaRPr 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7" y="4716465"/>
            <a:ext cx="5438464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975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476A077-617E-42E9-8385-6A9AE57186F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7810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ctrTitle"/>
          </p:nvPr>
        </p:nvSpPr>
        <p:spPr>
          <a:xfrm>
            <a:off x="685800" y="2822575"/>
            <a:ext cx="7772400" cy="14700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</a:p>
        </p:txBody>
      </p:sp>
      <p:sp>
        <p:nvSpPr>
          <p:cNvPr id="64515" name="Текст 2"/>
          <p:cNvSpPr>
            <a:spLocks noGrp="1"/>
          </p:cNvSpPr>
          <p:nvPr>
            <p:ph type="subTitle" idx="1"/>
          </p:nvPr>
        </p:nvSpPr>
        <p:spPr>
          <a:xfrm>
            <a:off x="3498850" y="333375"/>
            <a:ext cx="4960938" cy="550863"/>
          </a:xfrm>
        </p:spPr>
        <p:txBody>
          <a:bodyPr/>
          <a:lstStyle>
            <a:lvl1pPr marL="0" indent="0" algn="r">
              <a:buFont typeface="Arial" charset="0"/>
              <a:buNone/>
              <a:defRPr sz="1800" b="1" smtClean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pic>
        <p:nvPicPr>
          <p:cNvPr id="64519" name="Picture 2" descr="rushydro_rus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76250"/>
            <a:ext cx="1393825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8920A-5F68-44C1-A483-3D5C6929A1B8}" type="datetime1">
              <a:rPr lang="ru-RU" smtClean="0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7BEEDFB-52AF-4B45-AF8D-9921B1FA10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EA1B3-A701-43CC-858B-C7F4BC8D2C60}" type="datetime1">
              <a:rPr lang="ru-RU" smtClean="0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00CA49-BE5E-4B24-8093-D9EA56568E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2C2E2-F20A-4A5E-B161-4AF335F9DEFC}" type="datetime1">
              <a:rPr lang="ru-RU" smtClean="0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3750CFB-40FF-4B92-929E-22EFABF134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ctrTitle"/>
          </p:nvPr>
        </p:nvSpPr>
        <p:spPr>
          <a:xfrm>
            <a:off x="685800" y="2822575"/>
            <a:ext cx="7772400" cy="14700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</a:p>
        </p:txBody>
      </p:sp>
      <p:sp>
        <p:nvSpPr>
          <p:cNvPr id="64515" name="Текст 2"/>
          <p:cNvSpPr>
            <a:spLocks noGrp="1"/>
          </p:cNvSpPr>
          <p:nvPr>
            <p:ph type="subTitle" idx="1"/>
          </p:nvPr>
        </p:nvSpPr>
        <p:spPr>
          <a:xfrm>
            <a:off x="3498850" y="333375"/>
            <a:ext cx="4960938" cy="550863"/>
          </a:xfrm>
        </p:spPr>
        <p:txBody>
          <a:bodyPr/>
          <a:lstStyle>
            <a:lvl1pPr marL="0" indent="0" algn="r">
              <a:buFont typeface="Arial" charset="0"/>
              <a:buNone/>
              <a:defRPr sz="1800" b="1" smtClean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pic>
        <p:nvPicPr>
          <p:cNvPr id="18433" name="Picture 1" descr="C:\Documents and Settings\ErshovSG\Рабочий стол\Логотип_РусГидро_н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0756"/>
            <a:ext cx="1008000" cy="756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3E09E-503A-4315-BAD2-373E556094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871F38-776B-4935-A94E-899A74DE1A60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BADFD-95C7-4A35-98CA-E217FE4B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24F7C9-6D17-4C5C-93C0-49FCEC6D2FB9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10558-51B7-4F1B-A742-987520BB7A1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B01FEF-88E9-4AC4-802E-ACAC8A23EC60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8080E-F57D-4DF8-8443-B9A2C6852A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DED0BE-341C-4BA8-AC89-AE6D0F73B9B6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571AE-4547-4F74-939C-CB03D1C5220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E64299-A0D1-46A7-BDC1-D5DEA9BE6109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94616-B877-4A28-B4D9-CDE4C411876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8B43CF-EE48-4933-A13F-1AA527A01CF8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3E09E-503A-4315-BAD2-373E5560940D}" type="datetime1">
              <a:rPr lang="ru-RU" smtClean="0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E871F38-776B-4935-A94E-899A74DE1A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44E4F-CAF7-4FFE-89B1-8A5039703C7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37A20-66BB-4BF6-8E2D-80495A9B52E2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4FD25-C015-4642-895A-B70BE911D7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09D8BB-0063-4CC2-B4BE-284661BB743D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8920A-5F68-44C1-A483-3D5C6929A1B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BEEDFB-52AF-4B45-AF8D-9921B1FA100B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EA1B3-A701-43CC-858B-C7F4BC8D2C6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00CA49-BE5E-4B24-8093-D9EA56568E6B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2C2E2-F20A-4A5E-B161-4AF335F9DE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50CFB-40FF-4B92-929E-22EFABF1344F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45C90-97FB-4E87-B6EB-4A0315C968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52DD8-9573-4BE2-8538-812E0FC1EC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026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1394C-DA5E-4E65-80AD-7D6F3B1B3E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E52E2-C271-4C62-B964-C25F5C90C0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18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3F8AC-B402-40A5-8D74-F1FFFCEC13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CC6A1-2AFC-4CFE-AD68-F3AD46ECF11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96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E3EAF-53A3-45A1-BA34-586F0AF366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AB20E-992A-484A-9390-6BF082E10C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006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79E46-D728-4353-AD57-7A7358B8B5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82956-0E05-490E-B7A3-D22C03C00A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35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BADFD-95C7-4A35-98CA-E217FE4B1F4B}" type="datetime1">
              <a:rPr lang="ru-RU" smtClean="0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724F7C9-6D17-4C5C-93C0-49FCEC6D2F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1E0EF-AEF7-4761-A213-975796D3B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450D9-6680-4E4E-BFD9-187CF97796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8814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B288E-58F6-4C27-84DB-A601D5E489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ED08A-A265-439C-ADEE-AC5E555616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772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876DB-111C-4711-A171-726073A2E1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E718C-CA38-4138-8A17-8D48516A0F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0222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4B434-22EC-4F71-AFD0-8253DC40F0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56691-DFB3-442D-94D7-4A6FE47258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7962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30928-3BD0-40A0-A35E-284D92164E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9C5B5-77FA-488A-9B1E-3AF6A61F6C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787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5BFD3-4203-4270-A0E8-08B31D6A5C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749F6-3458-4A82-9CCC-844D0682DF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9929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84212-298E-4DAA-BDAD-6CD4A6BFD2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24F56-5523-4F3A-A929-DEB48A59162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482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42DC8-3683-4ACC-AE20-43466AE857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EB81A-336F-43E8-ABD1-A8D1E65270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672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F1BA6-1BB1-4C4E-AB18-F1A6EBEF831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E56A3-8199-48E9-91DF-E116E296F9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017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AAF40-DDBF-4D99-BE02-838CEA144A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33153-3291-4D7F-8475-5A2477653D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06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10558-51B7-4F1B-A742-987520BB7A1C}" type="datetime1">
              <a:rPr lang="ru-RU" smtClean="0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B01FEF-88E9-4AC4-802E-ACAC8A23EC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DB399-A400-41F7-B44C-DA304AC5D66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8D5C1-57B1-443E-88AE-9D36F3DA41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2952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84D95-2D3C-419D-974A-72E9C202DB3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D2C23-F27C-44EA-B250-A321075CA6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7328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EB538-0B49-4C1E-BEA1-3FA12B6B77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8B4BD-2B8C-4EE2-841D-34A1FF372B3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948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D64CD-4D50-482C-A249-2009FA9827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00142-E5A4-4C2C-A361-AC7D368581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625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71331-5B23-414C-B1BC-0F2D4B7EDE5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9E65F-78F4-4A78-92C4-3544B37BEB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1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5A811-BBD6-4474-91D7-1E31B0CB1B5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781B5-51EE-40F1-A512-A16EDF51F3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400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3D7D8-1B8F-433E-A442-2D6755BEE4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B58C3-CDA1-49F3-9945-019B324BD1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553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8080E-F57D-4DF8-8443-B9A2C6852AF2}" type="datetime1">
              <a:rPr lang="ru-RU" smtClean="0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DED0BE-341C-4BA8-AC89-AE6D0F73B9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571AE-4547-4F74-939C-CB03D1C52209}" type="datetime1">
              <a:rPr lang="ru-RU" smtClean="0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FE64299-A0D1-46A7-BDC1-D5DEA9BE61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94616-B877-4A28-B4D9-CDE4C4118769}" type="datetime1">
              <a:rPr lang="ru-RU" smtClean="0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78B43CF-EE48-4933-A13F-1AA527A01CF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44E4F-CAF7-4FFE-89B1-8A5039703C76}" type="datetime1">
              <a:rPr lang="ru-RU" smtClean="0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4A37A20-66BB-4BF6-8E2D-80495A9B52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4FD25-C015-4642-895A-B70BE911D7A1}" type="datetime1">
              <a:rPr lang="ru-RU" smtClean="0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09D8BB-0063-4CC2-B4BE-284661BB74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979613" y="274638"/>
            <a:ext cx="670718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4D7A53-9CD0-4332-A801-F16805615429}" type="datetime1">
              <a:rPr lang="ru-RU" smtClean="0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948488" y="64484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4E44AEFD-68BA-4524-9FDF-C2872DA9E61E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32770" name="Picture 2" descr="C:\Documents and Settings\ErshovSG\Рабочий стол\ГРАФИКА\Логотип_РусГидро_новый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5536" y="368660"/>
            <a:ext cx="1008112" cy="75608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979613" y="274638"/>
            <a:ext cx="670718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4D7A53-9CD0-4332-A801-F168056154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948488" y="64484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4E44AEFD-68BA-4524-9FDF-C2872DA9E61E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1031" name="Picture 2" descr="rushydro_rus_rgb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8313" y="476250"/>
            <a:ext cx="1393825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4B0FEA-2C68-4360-A2B7-2FF8B893D5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99B0CC-5459-4498-AD9C-9CCEBFD973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71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1831B4-CAF0-47FA-9F56-264023BD32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4EE6FE-FA82-4363-87EF-A074190FEF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73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4132211" y="5813425"/>
            <a:ext cx="8859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ru-RU" dirty="0">
              <a:solidFill>
                <a:prstClr val="white"/>
              </a:solidFill>
              <a:latin typeface="Calibri"/>
            </a:endParaRPr>
          </a:p>
          <a:p>
            <a:pPr algn="ctr"/>
            <a:r>
              <a:rPr lang="ru-RU" dirty="0" smtClean="0">
                <a:solidFill>
                  <a:prstClr val="white"/>
                </a:solidFill>
                <a:latin typeface="Calibri"/>
              </a:rPr>
              <a:t> 201</a:t>
            </a:r>
            <a:r>
              <a:rPr lang="en-US" dirty="0" smtClean="0">
                <a:solidFill>
                  <a:prstClr val="white"/>
                </a:solidFill>
                <a:latin typeface="Calibri"/>
              </a:rPr>
              <a:t>5</a:t>
            </a:r>
            <a:r>
              <a:rPr lang="ru-RU" dirty="0" smtClean="0">
                <a:solidFill>
                  <a:prstClr val="white"/>
                </a:solidFill>
                <a:latin typeface="Calibri"/>
              </a:rPr>
              <a:t> г.</a:t>
            </a: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2375769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</a:rPr>
              <a:t>Инфраструктурное обеспечение процессов сопряжения Евразийского экономического союза </a:t>
            </a:r>
            <a:r>
              <a:rPr lang="en-US" sz="2400" b="1" dirty="0" smtClean="0">
                <a:solidFill>
                  <a:srgbClr val="C00000"/>
                </a:solidFill>
              </a:rPr>
              <a:t/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и  </a:t>
            </a:r>
            <a:r>
              <a:rPr lang="ru-RU" sz="2400" b="1" dirty="0">
                <a:solidFill>
                  <a:srgbClr val="C00000"/>
                </a:solidFill>
              </a:rPr>
              <a:t>Экономического пояса Шелкового Пути </a:t>
            </a:r>
            <a:r>
              <a:rPr lang="en-US" sz="2400" b="1" dirty="0" smtClean="0">
                <a:solidFill>
                  <a:srgbClr val="C00000"/>
                </a:solidFill>
              </a:rPr>
              <a:t/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в </a:t>
            </a:r>
            <a:r>
              <a:rPr lang="ru-RU" sz="2400" b="1" dirty="0">
                <a:solidFill>
                  <a:srgbClr val="C00000"/>
                </a:solidFill>
              </a:rPr>
              <a:t>части электроэнергетического комплекса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2" y="2009329"/>
            <a:ext cx="9116722" cy="4754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>
          <a:xfrm>
            <a:off x="1111250" y="115888"/>
            <a:ext cx="7853363" cy="576262"/>
          </a:xfrm>
        </p:spPr>
        <p:txBody>
          <a:bodyPr/>
          <a:lstStyle/>
          <a:p>
            <a:pPr eaLnBrk="1" hangingPunct="1"/>
            <a:r>
              <a:rPr lang="ru-RU" altLang="ru-RU" sz="2000" b="1" dirty="0" smtClean="0"/>
              <a:t>Предпосылки развития сотрудничества энергосистем сопредельных государств: изменение центров наращивания приростов потребления энергоресурсов </a:t>
            </a:r>
          </a:p>
        </p:txBody>
      </p:sp>
      <p:grpSp>
        <p:nvGrpSpPr>
          <p:cNvPr id="10244" name="Группа 2"/>
          <p:cNvGrpSpPr>
            <a:grpSpLocks/>
          </p:cNvGrpSpPr>
          <p:nvPr/>
        </p:nvGrpSpPr>
        <p:grpSpPr bwMode="auto">
          <a:xfrm>
            <a:off x="106363" y="117475"/>
            <a:ext cx="1003300" cy="835025"/>
            <a:chOff x="106300" y="118158"/>
            <a:chExt cx="1003553" cy="833934"/>
          </a:xfrm>
        </p:grpSpPr>
        <p:sp>
          <p:nvSpPr>
            <p:cNvPr id="10255" name="Прямоугольник 13"/>
            <p:cNvSpPr>
              <a:spLocks noChangeArrowheads="1"/>
            </p:cNvSpPr>
            <p:nvPr/>
          </p:nvSpPr>
          <p:spPr bwMode="auto">
            <a:xfrm>
              <a:off x="224541" y="712026"/>
              <a:ext cx="885312" cy="24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ru-RU" altLang="ru-RU" sz="800" smtClean="0">
                  <a:solidFill>
                    <a:srgbClr val="505150"/>
                  </a:solidFill>
                  <a:latin typeface="CorpidOT Light"/>
                  <a:sym typeface="CorpidOT Light"/>
                </a:rPr>
                <a:t> </a:t>
              </a:r>
              <a:r>
                <a:rPr lang="en-US" altLang="ru-RU" sz="600" smtClean="0">
                  <a:solidFill>
                    <a:srgbClr val="505150"/>
                  </a:solidFill>
                  <a:latin typeface="CorpidOT Light"/>
                  <a:sym typeface="CorpidOT Light"/>
                </a:rPr>
                <a:t>Чистая</a:t>
              </a:r>
              <a:r>
                <a:rPr lang="en-US" altLang="ru-RU" sz="800" smtClean="0">
                  <a:solidFill>
                    <a:srgbClr val="505150"/>
                  </a:solidFill>
                  <a:latin typeface="CorpidOT Light"/>
                  <a:sym typeface="CorpidOT Light"/>
                </a:rPr>
                <a:t> </a:t>
              </a:r>
              <a:r>
                <a:rPr lang="en-US" altLang="ru-RU" sz="600" smtClean="0">
                  <a:solidFill>
                    <a:srgbClr val="505150"/>
                  </a:solidFill>
                  <a:latin typeface="CorpidOT Light"/>
                  <a:sym typeface="CorpidOT Light"/>
                </a:rPr>
                <a:t>энергия</a:t>
              </a:r>
            </a:p>
          </p:txBody>
        </p:sp>
        <p:pic>
          <p:nvPicPr>
            <p:cNvPr id="10256" name="Рисунок 13" descr="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00" y="118158"/>
              <a:ext cx="821768" cy="652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Скругленный прямоугольник 19"/>
          <p:cNvSpPr/>
          <p:nvPr/>
        </p:nvSpPr>
        <p:spPr>
          <a:xfrm>
            <a:off x="141972" y="5241399"/>
            <a:ext cx="8678500" cy="1522584"/>
          </a:xfrm>
          <a:prstGeom prst="roundRect">
            <a:avLst/>
          </a:prstGeom>
          <a:solidFill>
            <a:schemeClr val="bg2">
              <a:alpha val="78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</a:rPr>
              <a:t>Рост энерговооруженности населения, рыночный характер удовлетворения спроса на рынках стран АТР увеличивает суточную и сезонную неравномерность электропотребления в национальных энергосистемах, что является принципиально новым явлением и требует пересмотра подходов к перспективному проектированию энергосистем. Создание распределенной энергосистемы, охватывающей значительные территории, при взвешенном подходе к принципам ее формирования, с возможностью задействования имеющейся структуры генерации очевидно будет способствовать снижению потребности в установленной мощности в каждой энергосистеме</a:t>
            </a:r>
            <a:endParaRPr lang="ru-RU" sz="14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6362" y="959162"/>
            <a:ext cx="8966109" cy="105016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FF0000"/>
                </a:solidFill>
              </a:rPr>
              <a:t>Меняется стратегия развития </a:t>
            </a:r>
            <a:r>
              <a:rPr lang="ru-RU" sz="1600" dirty="0" smtClean="0">
                <a:solidFill>
                  <a:srgbClr val="FF0000"/>
                </a:solidFill>
              </a:rPr>
              <a:t>энергосистем - происходит </a:t>
            </a:r>
            <a:r>
              <a:rPr lang="ru-RU" sz="1600" dirty="0">
                <a:solidFill>
                  <a:srgbClr val="FF0000"/>
                </a:solidFill>
              </a:rPr>
              <a:t>переход от удовлетворения растущего спроса на энергоносители в </a:t>
            </a:r>
            <a:r>
              <a:rPr lang="ru-RU" sz="1600" dirty="0" smtClean="0">
                <a:solidFill>
                  <a:srgbClr val="FF0000"/>
                </a:solidFill>
              </a:rPr>
              <a:t>объемных </a:t>
            </a:r>
            <a:r>
              <a:rPr lang="ru-RU" sz="1600" dirty="0">
                <a:solidFill>
                  <a:srgbClr val="FF0000"/>
                </a:solidFill>
              </a:rPr>
              <a:t>показателях к производству электроэнергии в нужных потребителю объемах, с доставкой в нужное потребителю место по приемлемым для генераторов, сетевых компаний и потребителя стоимостным показателям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48488" y="6448425"/>
            <a:ext cx="2133600" cy="365125"/>
          </a:xfrm>
          <a:ln/>
        </p:spPr>
        <p:txBody>
          <a:bodyPr/>
          <a:lstStyle/>
          <a:p>
            <a:fld id="{45830781-370B-44DE-9B55-F3CCC9EB575E}" type="slidenum">
              <a:rPr lang="ru-RU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55149" y="2132856"/>
            <a:ext cx="7109618" cy="31085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400" b="1" kern="0" dirty="0">
                <a:solidFill>
                  <a:srgbClr val="006600"/>
                </a:solidFill>
              </a:rPr>
              <a:t>Территориальная удаленность основных центров потребления и производства энергоресурсов, в том числе и электроэнергии, требует создания мощных коридоров их передачи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400" b="1" kern="0" dirty="0">
                <a:solidFill>
                  <a:srgbClr val="006600"/>
                </a:solidFill>
              </a:rPr>
              <a:t>Наличие временного профицита электроэнергии на одних территориях и дефицита </a:t>
            </a:r>
            <a:r>
              <a:rPr lang="ru-RU" sz="1400" b="1" kern="0" dirty="0" smtClean="0">
                <a:solidFill>
                  <a:srgbClr val="006600"/>
                </a:solidFill>
              </a:rPr>
              <a:t/>
            </a:r>
            <a:br>
              <a:rPr lang="ru-RU" sz="1400" b="1" kern="0" dirty="0" smtClean="0">
                <a:solidFill>
                  <a:srgbClr val="006600"/>
                </a:solidFill>
              </a:rPr>
            </a:br>
            <a:r>
              <a:rPr lang="ru-RU" sz="1400" b="1" kern="0" dirty="0" smtClean="0">
                <a:solidFill>
                  <a:srgbClr val="006600"/>
                </a:solidFill>
              </a:rPr>
              <a:t>в </a:t>
            </a:r>
            <a:r>
              <a:rPr lang="ru-RU" sz="1400" b="1" kern="0" dirty="0">
                <a:solidFill>
                  <a:srgbClr val="006600"/>
                </a:solidFill>
              </a:rPr>
              <a:t>других  обуславливает  создание управляемых электрических связей большой пропускной способности </a:t>
            </a:r>
            <a:endParaRPr lang="en-US" sz="1400" b="1" kern="0" dirty="0">
              <a:solidFill>
                <a:srgbClr val="006600"/>
              </a:solidFill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400" b="1" kern="0" dirty="0">
                <a:solidFill>
                  <a:srgbClr val="006600"/>
                </a:solidFill>
              </a:rPr>
              <a:t>Привлечение в баланс электроэнергии/мощности больших </a:t>
            </a:r>
            <a:r>
              <a:rPr lang="ru-RU" sz="1400" b="1" kern="0" dirty="0" smtClean="0">
                <a:solidFill>
                  <a:srgbClr val="006600"/>
                </a:solidFill>
              </a:rPr>
              <a:t>объемов </a:t>
            </a:r>
            <a:r>
              <a:rPr lang="ru-RU" sz="1400" b="1" kern="0" dirty="0">
                <a:solidFill>
                  <a:srgbClr val="006600"/>
                </a:solidFill>
              </a:rPr>
              <a:t>возобновляемых источников энергии требует содержания соответствующих </a:t>
            </a:r>
            <a:r>
              <a:rPr lang="ru-RU" sz="1400" b="1" kern="0" dirty="0" smtClean="0">
                <a:solidFill>
                  <a:srgbClr val="006600"/>
                </a:solidFill>
              </a:rPr>
              <a:t>объемов </a:t>
            </a:r>
            <a:r>
              <a:rPr lang="ru-RU" sz="1400" b="1" kern="0" dirty="0">
                <a:solidFill>
                  <a:srgbClr val="006600"/>
                </a:solidFill>
              </a:rPr>
              <a:t>резервных мощностей, что приводит к существенному удорожанию электроэнергии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400" b="1" kern="0" dirty="0">
                <a:solidFill>
                  <a:srgbClr val="006600"/>
                </a:solidFill>
              </a:rPr>
              <a:t>В ряде  государств темпы ввода новых электростанций значительно опережают темпы прироста потребления электроэнергии, что может привести к созданию невостребованных избытков генерирующих мощностей на отдельных территориях </a:t>
            </a:r>
            <a:r>
              <a:rPr lang="ru-RU" sz="1400" b="1" kern="0" dirty="0" smtClean="0">
                <a:solidFill>
                  <a:srgbClr val="006600"/>
                </a:solidFill>
              </a:rPr>
              <a:t/>
            </a:r>
            <a:br>
              <a:rPr lang="ru-RU" sz="1400" b="1" kern="0" dirty="0" smtClean="0">
                <a:solidFill>
                  <a:srgbClr val="006600"/>
                </a:solidFill>
              </a:rPr>
            </a:br>
            <a:r>
              <a:rPr lang="ru-RU" sz="1400" b="1" kern="0" dirty="0" smtClean="0">
                <a:solidFill>
                  <a:srgbClr val="006600"/>
                </a:solidFill>
              </a:rPr>
              <a:t>и </a:t>
            </a:r>
            <a:r>
              <a:rPr lang="ru-RU" sz="1400" b="1" kern="0" dirty="0">
                <a:solidFill>
                  <a:srgbClr val="006600"/>
                </a:solidFill>
              </a:rPr>
              <a:t>потребует дополнительных финансовых затрат на их содержание</a:t>
            </a:r>
          </a:p>
        </p:txBody>
      </p:sp>
    </p:spTree>
    <p:extLst>
      <p:ext uri="{BB962C8B-B14F-4D97-AF65-F5344CB8AC3E}">
        <p14:creationId xmlns:p14="http://schemas.microsoft.com/office/powerpoint/2010/main" val="4275079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" y="1627213"/>
            <a:ext cx="9156097" cy="477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>
          <a:xfrm>
            <a:off x="927924" y="402413"/>
            <a:ext cx="8221621" cy="1298395"/>
          </a:xfrm>
        </p:spPr>
        <p:txBody>
          <a:bodyPr/>
          <a:lstStyle/>
          <a:p>
            <a:pPr eaLnBrk="1" hangingPunct="1"/>
            <a:r>
              <a:rPr lang="ru-RU" altLang="ru-RU" sz="2400" b="1" dirty="0" smtClean="0"/>
              <a:t>Технические предпосылки </a:t>
            </a:r>
            <a:br>
              <a:rPr lang="ru-RU" altLang="ru-RU" sz="2400" b="1" dirty="0" smtClean="0"/>
            </a:br>
            <a:r>
              <a:rPr lang="ru-RU" altLang="ru-RU" sz="2400" b="1" dirty="0" smtClean="0"/>
              <a:t>для развития интеграционных процессов</a:t>
            </a:r>
            <a:br>
              <a:rPr lang="ru-RU" altLang="ru-RU" sz="2400" b="1" dirty="0" smtClean="0"/>
            </a:br>
            <a:endParaRPr lang="ru-RU" altLang="ru-RU" sz="2400" b="1" dirty="0" smtClean="0"/>
          </a:p>
        </p:txBody>
      </p:sp>
      <p:grpSp>
        <p:nvGrpSpPr>
          <p:cNvPr id="10244" name="Группа 2"/>
          <p:cNvGrpSpPr>
            <a:grpSpLocks/>
          </p:cNvGrpSpPr>
          <p:nvPr/>
        </p:nvGrpSpPr>
        <p:grpSpPr bwMode="auto">
          <a:xfrm>
            <a:off x="106363" y="117475"/>
            <a:ext cx="1003300" cy="835025"/>
            <a:chOff x="106300" y="118158"/>
            <a:chExt cx="1003553" cy="833934"/>
          </a:xfrm>
        </p:grpSpPr>
        <p:sp>
          <p:nvSpPr>
            <p:cNvPr id="10255" name="Прямоугольник 13"/>
            <p:cNvSpPr>
              <a:spLocks noChangeArrowheads="1"/>
            </p:cNvSpPr>
            <p:nvPr/>
          </p:nvSpPr>
          <p:spPr bwMode="auto">
            <a:xfrm>
              <a:off x="224541" y="712026"/>
              <a:ext cx="885312" cy="24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ru-RU" altLang="ru-RU" sz="800" smtClean="0">
                  <a:solidFill>
                    <a:srgbClr val="505150"/>
                  </a:solidFill>
                  <a:latin typeface="CorpidOT Light"/>
                  <a:sym typeface="CorpidOT Light"/>
                </a:rPr>
                <a:t> </a:t>
              </a:r>
              <a:r>
                <a:rPr lang="en-US" altLang="ru-RU" sz="600" smtClean="0">
                  <a:solidFill>
                    <a:srgbClr val="505150"/>
                  </a:solidFill>
                  <a:latin typeface="CorpidOT Light"/>
                  <a:sym typeface="CorpidOT Light"/>
                </a:rPr>
                <a:t>Чистая</a:t>
              </a:r>
              <a:r>
                <a:rPr lang="en-US" altLang="ru-RU" sz="800" smtClean="0">
                  <a:solidFill>
                    <a:srgbClr val="505150"/>
                  </a:solidFill>
                  <a:latin typeface="CorpidOT Light"/>
                  <a:sym typeface="CorpidOT Light"/>
                </a:rPr>
                <a:t> </a:t>
              </a:r>
              <a:r>
                <a:rPr lang="en-US" altLang="ru-RU" sz="600" smtClean="0">
                  <a:solidFill>
                    <a:srgbClr val="505150"/>
                  </a:solidFill>
                  <a:latin typeface="CorpidOT Light"/>
                  <a:sym typeface="CorpidOT Light"/>
                </a:rPr>
                <a:t>энергия</a:t>
              </a:r>
            </a:p>
          </p:txBody>
        </p:sp>
        <p:pic>
          <p:nvPicPr>
            <p:cNvPr id="10256" name="Рисунок 13" descr="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00" y="118158"/>
              <a:ext cx="821768" cy="652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Полилиния 9"/>
          <p:cNvSpPr/>
          <p:nvPr/>
        </p:nvSpPr>
        <p:spPr>
          <a:xfrm rot="2390509">
            <a:off x="6529352" y="4441592"/>
            <a:ext cx="430784" cy="1545864"/>
          </a:xfrm>
          <a:custGeom>
            <a:avLst/>
            <a:gdLst>
              <a:gd name="connsiteX0" fmla="*/ 262733 w 652170"/>
              <a:gd name="connsiteY0" fmla="*/ 34506 h 1545864"/>
              <a:gd name="connsiteX1" fmla="*/ 3941 w 652170"/>
              <a:gd name="connsiteY1" fmla="*/ 172529 h 1545864"/>
              <a:gd name="connsiteX2" fmla="*/ 107458 w 652170"/>
              <a:gd name="connsiteY2" fmla="*/ 681487 h 1545864"/>
              <a:gd name="connsiteX3" fmla="*/ 124711 w 652170"/>
              <a:gd name="connsiteY3" fmla="*/ 1147314 h 1545864"/>
              <a:gd name="connsiteX4" fmla="*/ 245481 w 652170"/>
              <a:gd name="connsiteY4" fmla="*/ 1492370 h 1545864"/>
              <a:gd name="connsiteX5" fmla="*/ 469767 w 652170"/>
              <a:gd name="connsiteY5" fmla="*/ 1535502 h 1545864"/>
              <a:gd name="connsiteX6" fmla="*/ 607790 w 652170"/>
              <a:gd name="connsiteY6" fmla="*/ 1397480 h 1545864"/>
              <a:gd name="connsiteX7" fmla="*/ 625043 w 652170"/>
              <a:gd name="connsiteY7" fmla="*/ 1069676 h 1545864"/>
              <a:gd name="connsiteX8" fmla="*/ 650922 w 652170"/>
              <a:gd name="connsiteY8" fmla="*/ 595223 h 1545864"/>
              <a:gd name="connsiteX9" fmla="*/ 581911 w 652170"/>
              <a:gd name="connsiteY9" fmla="*/ 241540 h 1545864"/>
              <a:gd name="connsiteX10" fmla="*/ 538779 w 652170"/>
              <a:gd name="connsiteY10" fmla="*/ 34506 h 1545864"/>
              <a:gd name="connsiteX11" fmla="*/ 452515 w 652170"/>
              <a:gd name="connsiteY11" fmla="*/ 0 h 1545864"/>
              <a:gd name="connsiteX12" fmla="*/ 366250 w 652170"/>
              <a:gd name="connsiteY12" fmla="*/ 0 h 1545864"/>
              <a:gd name="connsiteX13" fmla="*/ 262733 w 652170"/>
              <a:gd name="connsiteY13" fmla="*/ 34506 h 154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2170" h="1545864">
                <a:moveTo>
                  <a:pt x="262733" y="34506"/>
                </a:moveTo>
                <a:cubicBezTo>
                  <a:pt x="202348" y="63261"/>
                  <a:pt x="29820" y="64699"/>
                  <a:pt x="3941" y="172529"/>
                </a:cubicBezTo>
                <a:cubicBezTo>
                  <a:pt x="-21938" y="280359"/>
                  <a:pt x="87330" y="519023"/>
                  <a:pt x="107458" y="681487"/>
                </a:cubicBezTo>
                <a:cubicBezTo>
                  <a:pt x="127586" y="843951"/>
                  <a:pt x="101707" y="1012167"/>
                  <a:pt x="124711" y="1147314"/>
                </a:cubicBezTo>
                <a:cubicBezTo>
                  <a:pt x="147715" y="1282461"/>
                  <a:pt x="187972" y="1427672"/>
                  <a:pt x="245481" y="1492370"/>
                </a:cubicBezTo>
                <a:cubicBezTo>
                  <a:pt x="302990" y="1557068"/>
                  <a:pt x="409382" y="1551317"/>
                  <a:pt x="469767" y="1535502"/>
                </a:cubicBezTo>
                <a:cubicBezTo>
                  <a:pt x="530152" y="1519687"/>
                  <a:pt x="581911" y="1475118"/>
                  <a:pt x="607790" y="1397480"/>
                </a:cubicBezTo>
                <a:cubicBezTo>
                  <a:pt x="633669" y="1319842"/>
                  <a:pt x="617854" y="1203386"/>
                  <a:pt x="625043" y="1069676"/>
                </a:cubicBezTo>
                <a:cubicBezTo>
                  <a:pt x="632232" y="935967"/>
                  <a:pt x="658111" y="733246"/>
                  <a:pt x="650922" y="595223"/>
                </a:cubicBezTo>
                <a:cubicBezTo>
                  <a:pt x="643733" y="457200"/>
                  <a:pt x="600601" y="334993"/>
                  <a:pt x="581911" y="241540"/>
                </a:cubicBezTo>
                <a:cubicBezTo>
                  <a:pt x="563221" y="148087"/>
                  <a:pt x="560345" y="74763"/>
                  <a:pt x="538779" y="34506"/>
                </a:cubicBezTo>
                <a:cubicBezTo>
                  <a:pt x="517213" y="-5751"/>
                  <a:pt x="481270" y="5751"/>
                  <a:pt x="452515" y="0"/>
                </a:cubicBezTo>
                <a:cubicBezTo>
                  <a:pt x="423760" y="-5751"/>
                  <a:pt x="402193" y="-5751"/>
                  <a:pt x="366250" y="0"/>
                </a:cubicBezTo>
                <a:cubicBezTo>
                  <a:pt x="330307" y="5751"/>
                  <a:pt x="323118" y="5751"/>
                  <a:pt x="262733" y="34506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Кольцо Японского</a:t>
            </a: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моря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2677533" y="2127396"/>
            <a:ext cx="5062016" cy="4275007"/>
          </a:xfrm>
          <a:custGeom>
            <a:avLst/>
            <a:gdLst>
              <a:gd name="connsiteX0" fmla="*/ 4027016 w 4125685"/>
              <a:gd name="connsiteY0" fmla="*/ 522728 h 2825113"/>
              <a:gd name="connsiteX1" fmla="*/ 4087401 w 4125685"/>
              <a:gd name="connsiteY1" fmla="*/ 565860 h 2825113"/>
              <a:gd name="connsiteX2" fmla="*/ 4113280 w 4125685"/>
              <a:gd name="connsiteY2" fmla="*/ 738389 h 2825113"/>
              <a:gd name="connsiteX3" fmla="*/ 4121907 w 4125685"/>
              <a:gd name="connsiteY3" fmla="*/ 1514766 h 2825113"/>
              <a:gd name="connsiteX4" fmla="*/ 4121907 w 4125685"/>
              <a:gd name="connsiteY4" fmla="*/ 2437793 h 2825113"/>
              <a:gd name="connsiteX5" fmla="*/ 4096027 w 4125685"/>
              <a:gd name="connsiteY5" fmla="*/ 2774223 h 2825113"/>
              <a:gd name="connsiteX6" fmla="*/ 3828609 w 4125685"/>
              <a:gd name="connsiteY6" fmla="*/ 2817355 h 2825113"/>
              <a:gd name="connsiteX7" fmla="*/ 3526684 w 4125685"/>
              <a:gd name="connsiteY7" fmla="*/ 2817355 h 2825113"/>
              <a:gd name="connsiteX8" fmla="*/ 3173001 w 4125685"/>
              <a:gd name="connsiteY8" fmla="*/ 2817355 h 2825113"/>
              <a:gd name="connsiteX9" fmla="*/ 2871076 w 4125685"/>
              <a:gd name="connsiteY9" fmla="*/ 2791476 h 2825113"/>
              <a:gd name="connsiteX10" fmla="*/ 1741016 w 4125685"/>
              <a:gd name="connsiteY10" fmla="*/ 2463672 h 2825113"/>
              <a:gd name="connsiteX11" fmla="*/ 524692 w 4125685"/>
              <a:gd name="connsiteY11" fmla="*/ 1678668 h 2825113"/>
              <a:gd name="connsiteX12" fmla="*/ 76118 w 4125685"/>
              <a:gd name="connsiteY12" fmla="*/ 1169710 h 2825113"/>
              <a:gd name="connsiteX13" fmla="*/ 7107 w 4125685"/>
              <a:gd name="connsiteY13" fmla="*/ 678004 h 2825113"/>
              <a:gd name="connsiteX14" fmla="*/ 153756 w 4125685"/>
              <a:gd name="connsiteY14" fmla="*/ 212177 h 2825113"/>
              <a:gd name="connsiteX15" fmla="*/ 1025024 w 4125685"/>
              <a:gd name="connsiteY15" fmla="*/ 74155 h 2825113"/>
              <a:gd name="connsiteX16" fmla="*/ 2974593 w 4125685"/>
              <a:gd name="connsiteY16" fmla="*/ 39649 h 2825113"/>
              <a:gd name="connsiteX17" fmla="*/ 3595695 w 4125685"/>
              <a:gd name="connsiteY17" fmla="*/ 39649 h 2825113"/>
              <a:gd name="connsiteX18" fmla="*/ 4078775 w 4125685"/>
              <a:gd name="connsiteY18" fmla="*/ 557234 h 2825113"/>
              <a:gd name="connsiteX19" fmla="*/ 4027016 w 4125685"/>
              <a:gd name="connsiteY19" fmla="*/ 522728 h 282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25685" h="2825113">
                <a:moveTo>
                  <a:pt x="4027016" y="522728"/>
                </a:moveTo>
                <a:cubicBezTo>
                  <a:pt x="4028454" y="524166"/>
                  <a:pt x="4073024" y="529916"/>
                  <a:pt x="4087401" y="565860"/>
                </a:cubicBezTo>
                <a:cubicBezTo>
                  <a:pt x="4101778" y="601804"/>
                  <a:pt x="4107529" y="580238"/>
                  <a:pt x="4113280" y="738389"/>
                </a:cubicBezTo>
                <a:cubicBezTo>
                  <a:pt x="4119031" y="896540"/>
                  <a:pt x="4120469" y="1231532"/>
                  <a:pt x="4121907" y="1514766"/>
                </a:cubicBezTo>
                <a:cubicBezTo>
                  <a:pt x="4123345" y="1798000"/>
                  <a:pt x="4126220" y="2227884"/>
                  <a:pt x="4121907" y="2437793"/>
                </a:cubicBezTo>
                <a:cubicBezTo>
                  <a:pt x="4117594" y="2647702"/>
                  <a:pt x="4144910" y="2710963"/>
                  <a:pt x="4096027" y="2774223"/>
                </a:cubicBezTo>
                <a:cubicBezTo>
                  <a:pt x="4047144" y="2837483"/>
                  <a:pt x="3923499" y="2810166"/>
                  <a:pt x="3828609" y="2817355"/>
                </a:cubicBezTo>
                <a:cubicBezTo>
                  <a:pt x="3733718" y="2824544"/>
                  <a:pt x="3526684" y="2817355"/>
                  <a:pt x="3526684" y="2817355"/>
                </a:cubicBezTo>
                <a:cubicBezTo>
                  <a:pt x="3417416" y="2817355"/>
                  <a:pt x="3282269" y="2821668"/>
                  <a:pt x="3173001" y="2817355"/>
                </a:cubicBezTo>
                <a:cubicBezTo>
                  <a:pt x="3063733" y="2813042"/>
                  <a:pt x="3109740" y="2850423"/>
                  <a:pt x="2871076" y="2791476"/>
                </a:cubicBezTo>
                <a:cubicBezTo>
                  <a:pt x="2632412" y="2732529"/>
                  <a:pt x="2132080" y="2649140"/>
                  <a:pt x="1741016" y="2463672"/>
                </a:cubicBezTo>
                <a:cubicBezTo>
                  <a:pt x="1349952" y="2278204"/>
                  <a:pt x="802175" y="1894328"/>
                  <a:pt x="524692" y="1678668"/>
                </a:cubicBezTo>
                <a:cubicBezTo>
                  <a:pt x="247209" y="1463008"/>
                  <a:pt x="162382" y="1336487"/>
                  <a:pt x="76118" y="1169710"/>
                </a:cubicBezTo>
                <a:cubicBezTo>
                  <a:pt x="-10146" y="1002933"/>
                  <a:pt x="-5833" y="837593"/>
                  <a:pt x="7107" y="678004"/>
                </a:cubicBezTo>
                <a:cubicBezTo>
                  <a:pt x="20047" y="518415"/>
                  <a:pt x="-15897" y="312818"/>
                  <a:pt x="153756" y="212177"/>
                </a:cubicBezTo>
                <a:cubicBezTo>
                  <a:pt x="323409" y="111536"/>
                  <a:pt x="554884" y="102910"/>
                  <a:pt x="1025024" y="74155"/>
                </a:cubicBezTo>
                <a:cubicBezTo>
                  <a:pt x="1495163" y="45400"/>
                  <a:pt x="2546148" y="45400"/>
                  <a:pt x="2974593" y="39649"/>
                </a:cubicBezTo>
                <a:cubicBezTo>
                  <a:pt x="3403038" y="33898"/>
                  <a:pt x="3411665" y="-46615"/>
                  <a:pt x="3595695" y="39649"/>
                </a:cubicBezTo>
                <a:cubicBezTo>
                  <a:pt x="3779725" y="125913"/>
                  <a:pt x="4001137" y="473845"/>
                  <a:pt x="4078775" y="557234"/>
                </a:cubicBezTo>
                <a:cubicBezTo>
                  <a:pt x="4156413" y="640623"/>
                  <a:pt x="4025578" y="521290"/>
                  <a:pt x="4027016" y="522728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prstClr val="black"/>
                </a:solidFill>
              </a:rPr>
              <a:t>Азиатско-Тихоокеанское </a:t>
            </a:r>
            <a:endParaRPr lang="ru-RU" sz="1600" b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1600" b="1" dirty="0">
                <a:solidFill>
                  <a:prstClr val="black"/>
                </a:solidFill>
              </a:rPr>
              <a:t>энергетическое </a:t>
            </a:r>
            <a:r>
              <a:rPr lang="ru-RU" sz="1600" b="1" dirty="0" smtClean="0">
                <a:solidFill>
                  <a:prstClr val="black"/>
                </a:solidFill>
              </a:rPr>
              <a:t>суперкольцо</a:t>
            </a:r>
          </a:p>
          <a:p>
            <a:pPr algn="ctr">
              <a:defRPr/>
            </a:pPr>
            <a:endParaRPr lang="ru-RU" sz="1600" b="1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sz="1600" b="1" dirty="0" smtClean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/>
          <p:nvPr/>
        </p:nvSpPr>
        <p:spPr>
          <a:xfrm rot="7434747">
            <a:off x="3388945" y="2843817"/>
            <a:ext cx="2415959" cy="2947784"/>
          </a:xfrm>
          <a:custGeom>
            <a:avLst/>
            <a:gdLst>
              <a:gd name="connsiteX0" fmla="*/ 262733 w 652170"/>
              <a:gd name="connsiteY0" fmla="*/ 34506 h 1545864"/>
              <a:gd name="connsiteX1" fmla="*/ 3941 w 652170"/>
              <a:gd name="connsiteY1" fmla="*/ 172529 h 1545864"/>
              <a:gd name="connsiteX2" fmla="*/ 107458 w 652170"/>
              <a:gd name="connsiteY2" fmla="*/ 681487 h 1545864"/>
              <a:gd name="connsiteX3" fmla="*/ 124711 w 652170"/>
              <a:gd name="connsiteY3" fmla="*/ 1147314 h 1545864"/>
              <a:gd name="connsiteX4" fmla="*/ 245481 w 652170"/>
              <a:gd name="connsiteY4" fmla="*/ 1492370 h 1545864"/>
              <a:gd name="connsiteX5" fmla="*/ 469767 w 652170"/>
              <a:gd name="connsiteY5" fmla="*/ 1535502 h 1545864"/>
              <a:gd name="connsiteX6" fmla="*/ 607790 w 652170"/>
              <a:gd name="connsiteY6" fmla="*/ 1397480 h 1545864"/>
              <a:gd name="connsiteX7" fmla="*/ 625043 w 652170"/>
              <a:gd name="connsiteY7" fmla="*/ 1069676 h 1545864"/>
              <a:gd name="connsiteX8" fmla="*/ 650922 w 652170"/>
              <a:gd name="connsiteY8" fmla="*/ 595223 h 1545864"/>
              <a:gd name="connsiteX9" fmla="*/ 581911 w 652170"/>
              <a:gd name="connsiteY9" fmla="*/ 241540 h 1545864"/>
              <a:gd name="connsiteX10" fmla="*/ 538779 w 652170"/>
              <a:gd name="connsiteY10" fmla="*/ 34506 h 1545864"/>
              <a:gd name="connsiteX11" fmla="*/ 452515 w 652170"/>
              <a:gd name="connsiteY11" fmla="*/ 0 h 1545864"/>
              <a:gd name="connsiteX12" fmla="*/ 366250 w 652170"/>
              <a:gd name="connsiteY12" fmla="*/ 0 h 1545864"/>
              <a:gd name="connsiteX13" fmla="*/ 262733 w 652170"/>
              <a:gd name="connsiteY13" fmla="*/ 34506 h 154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2170" h="1545864">
                <a:moveTo>
                  <a:pt x="262733" y="34506"/>
                </a:moveTo>
                <a:cubicBezTo>
                  <a:pt x="202348" y="63261"/>
                  <a:pt x="29820" y="64699"/>
                  <a:pt x="3941" y="172529"/>
                </a:cubicBezTo>
                <a:cubicBezTo>
                  <a:pt x="-21938" y="280359"/>
                  <a:pt x="87330" y="519023"/>
                  <a:pt x="107458" y="681487"/>
                </a:cubicBezTo>
                <a:cubicBezTo>
                  <a:pt x="127586" y="843951"/>
                  <a:pt x="101707" y="1012167"/>
                  <a:pt x="124711" y="1147314"/>
                </a:cubicBezTo>
                <a:cubicBezTo>
                  <a:pt x="147715" y="1282461"/>
                  <a:pt x="187972" y="1427672"/>
                  <a:pt x="245481" y="1492370"/>
                </a:cubicBezTo>
                <a:cubicBezTo>
                  <a:pt x="302990" y="1557068"/>
                  <a:pt x="409382" y="1551317"/>
                  <a:pt x="469767" y="1535502"/>
                </a:cubicBezTo>
                <a:cubicBezTo>
                  <a:pt x="530152" y="1519687"/>
                  <a:pt x="581911" y="1475118"/>
                  <a:pt x="607790" y="1397480"/>
                </a:cubicBezTo>
                <a:cubicBezTo>
                  <a:pt x="633669" y="1319842"/>
                  <a:pt x="617854" y="1203386"/>
                  <a:pt x="625043" y="1069676"/>
                </a:cubicBezTo>
                <a:cubicBezTo>
                  <a:pt x="632232" y="935967"/>
                  <a:pt x="658111" y="733246"/>
                  <a:pt x="650922" y="595223"/>
                </a:cubicBezTo>
                <a:cubicBezTo>
                  <a:pt x="643733" y="457200"/>
                  <a:pt x="600601" y="334993"/>
                  <a:pt x="581911" y="241540"/>
                </a:cubicBezTo>
                <a:cubicBezTo>
                  <a:pt x="563221" y="148087"/>
                  <a:pt x="560345" y="74763"/>
                  <a:pt x="538779" y="34506"/>
                </a:cubicBezTo>
                <a:cubicBezTo>
                  <a:pt x="517213" y="-5751"/>
                  <a:pt x="481270" y="5751"/>
                  <a:pt x="452515" y="0"/>
                </a:cubicBezTo>
                <a:cubicBezTo>
                  <a:pt x="423760" y="-5751"/>
                  <a:pt x="402193" y="-5751"/>
                  <a:pt x="366250" y="0"/>
                </a:cubicBezTo>
                <a:cubicBezTo>
                  <a:pt x="330307" y="5751"/>
                  <a:pt x="323118" y="5751"/>
                  <a:pt x="262733" y="34506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Континентальное кольцо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 bwMode="auto">
          <a:xfrm>
            <a:off x="47296" y="1916832"/>
            <a:ext cx="2662237" cy="1374506"/>
          </a:xfrm>
          <a:prstGeom prst="wedgeRoundRectCallout">
            <a:avLst>
              <a:gd name="adj1" fmla="val 66788"/>
              <a:gd name="adj2" fmla="val 6205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cs typeface="Times New Roman" pitchFamily="18" charset="0"/>
              </a:rPr>
              <a:t>Континентальное </a:t>
            </a:r>
            <a:r>
              <a:rPr lang="ru-RU" sz="1200" b="1" dirty="0" smtClean="0">
                <a:solidFill>
                  <a:schemeClr val="tx1"/>
                </a:solidFill>
                <a:cs typeface="Times New Roman" pitchFamily="18" charset="0"/>
              </a:rPr>
              <a:t>кольцо</a:t>
            </a:r>
            <a:endParaRPr lang="ru-RU" sz="1200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i="1" u="sng" dirty="0">
                <a:solidFill>
                  <a:schemeClr val="tx1"/>
                </a:solidFill>
                <a:cs typeface="Times New Roman" pitchFamily="18" charset="0"/>
              </a:rPr>
              <a:t>Возможные участники проекта:</a:t>
            </a:r>
          </a:p>
          <a:p>
            <a:pPr algn="ctr">
              <a:defRPr/>
            </a:pPr>
            <a:r>
              <a:rPr lang="ru-RU" sz="1200" i="1" dirty="0">
                <a:solidFill>
                  <a:schemeClr val="tx1"/>
                </a:solidFill>
                <a:cs typeface="Arial" pitchFamily="34" charset="0"/>
              </a:rPr>
              <a:t>Сибирь и континентальная часть </a:t>
            </a:r>
          </a:p>
          <a:p>
            <a:pPr algn="ctr">
              <a:defRPr/>
            </a:pPr>
            <a:r>
              <a:rPr lang="ru-RU" sz="1200" i="1" dirty="0">
                <a:solidFill>
                  <a:schemeClr val="tx1"/>
                </a:solidFill>
                <a:cs typeface="Arial" pitchFamily="34" charset="0"/>
              </a:rPr>
              <a:t>Дальнего Востока России, </a:t>
            </a:r>
            <a:r>
              <a:rPr lang="ru-RU" sz="1200" i="1" dirty="0">
                <a:solidFill>
                  <a:srgbClr val="000000"/>
                </a:solidFill>
                <a:cs typeface="Arial" pitchFamily="34" charset="0"/>
              </a:rPr>
              <a:t>Монголия, Китай, </a:t>
            </a:r>
            <a:r>
              <a:rPr lang="ru-RU" sz="1200" i="1" dirty="0">
                <a:solidFill>
                  <a:schemeClr val="tx1"/>
                </a:solidFill>
                <a:cs typeface="Arial" pitchFamily="34" charset="0"/>
              </a:rPr>
              <a:t>КНДР, а в последующем и восточные области Казахстана</a:t>
            </a:r>
            <a:endParaRPr lang="ru-RU" sz="1200" i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 bwMode="auto">
          <a:xfrm>
            <a:off x="7020272" y="1268760"/>
            <a:ext cx="2111591" cy="2304255"/>
          </a:xfrm>
          <a:prstGeom prst="wedgeRoundRectCallout">
            <a:avLst>
              <a:gd name="adj1" fmla="val -54865"/>
              <a:gd name="adj2" fmla="val 9779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cs typeface="Times New Roman" pitchFamily="18" charset="0"/>
              </a:rPr>
              <a:t>Кольцо Японского </a:t>
            </a:r>
            <a:r>
              <a:rPr lang="ru-RU" sz="1200" b="1" dirty="0" smtClean="0">
                <a:solidFill>
                  <a:schemeClr val="tx1"/>
                </a:solidFill>
                <a:cs typeface="Times New Roman" pitchFamily="18" charset="0"/>
              </a:rPr>
              <a:t>моря</a:t>
            </a:r>
            <a:endParaRPr lang="ru-RU" sz="12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u="sng" dirty="0">
                <a:solidFill>
                  <a:schemeClr val="tx1"/>
                </a:solidFill>
                <a:cs typeface="Times New Roman" pitchFamily="18" charset="0"/>
              </a:rPr>
              <a:t>Возможные участники проекта: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solidFill>
                  <a:schemeClr val="tx1"/>
                </a:solidFill>
                <a:cs typeface="Times New Roman" pitchFamily="18" charset="0"/>
              </a:rPr>
              <a:t>континентальная часть Дальнего Востока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solidFill>
                  <a:schemeClr val="tx1"/>
                </a:solidFill>
                <a:cs typeface="Times New Roman" pitchFamily="18" charset="0"/>
              </a:rPr>
              <a:t>о. Сахалин России, </a:t>
            </a:r>
            <a:r>
              <a:rPr lang="ru-RU" sz="1200" i="1" dirty="0" smtClean="0">
                <a:solidFill>
                  <a:schemeClr val="tx1"/>
                </a:solidFill>
                <a:cs typeface="Times New Roman" pitchFamily="18" charset="0"/>
              </a:rPr>
              <a:t>КНДР, Республика </a:t>
            </a:r>
            <a:r>
              <a:rPr lang="ru-RU" sz="1200" i="1" dirty="0">
                <a:solidFill>
                  <a:schemeClr val="tx1"/>
                </a:solidFill>
                <a:cs typeface="Times New Roman" pitchFamily="18" charset="0"/>
              </a:rPr>
              <a:t>Корея</a:t>
            </a:r>
            <a:r>
              <a:rPr lang="ru-RU" sz="1200" i="1" dirty="0" smtClean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ru-RU" sz="1200" i="1" dirty="0" smtClean="0">
                <a:solidFill>
                  <a:prstClr val="black"/>
                </a:solidFill>
                <a:cs typeface="Times New Roman" pitchFamily="18" charset="0"/>
              </a:rPr>
              <a:t>Япония</a:t>
            </a:r>
            <a:r>
              <a:rPr lang="ru-RU" sz="1200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ru-RU" sz="1200" i="1" dirty="0">
              <a:solidFill>
                <a:srgbClr val="CC3399"/>
              </a:solidFill>
              <a:cs typeface="Times New Roman" pitchFamily="18" charset="0"/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 bwMode="auto">
          <a:xfrm>
            <a:off x="667118" y="5015563"/>
            <a:ext cx="3225289" cy="1374506"/>
          </a:xfrm>
          <a:prstGeom prst="wedgeRoundRectCallout">
            <a:avLst>
              <a:gd name="adj1" fmla="val 122683"/>
              <a:gd name="adj2" fmla="val -63938"/>
              <a:gd name="adj3" fmla="val 16667"/>
            </a:avLst>
          </a:prstGeom>
          <a:solidFill>
            <a:schemeClr val="bg1">
              <a:alpha val="48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C00000"/>
                </a:solidFill>
                <a:cs typeface="Times New Roman" pitchFamily="18" charset="0"/>
              </a:rPr>
              <a:t>В настоящее время (наиболее активно) обсуждаются проекты поставок электроэнергии на Корейский полуостров. Наиболее проработанным представляется проект поставок электроэнергии в КНДР по маршруту Хасан (Россия) – </a:t>
            </a:r>
            <a:r>
              <a:rPr lang="ru-RU" sz="1200" b="1" dirty="0" err="1" smtClean="0">
                <a:solidFill>
                  <a:srgbClr val="C00000"/>
                </a:solidFill>
                <a:cs typeface="Times New Roman" pitchFamily="18" charset="0"/>
              </a:rPr>
              <a:t>Раджин</a:t>
            </a:r>
            <a:r>
              <a:rPr lang="ru-RU" sz="1200" b="1" dirty="0" smtClean="0">
                <a:solidFill>
                  <a:srgbClr val="C00000"/>
                </a:solidFill>
                <a:cs typeface="Times New Roman" pitchFamily="18" charset="0"/>
              </a:rPr>
              <a:t> (КНДР)</a:t>
            </a:r>
            <a:endParaRPr lang="ru-RU" sz="1200" i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6056247" y="4688452"/>
            <a:ext cx="357809" cy="349857"/>
          </a:xfrm>
          <a:custGeom>
            <a:avLst/>
            <a:gdLst>
              <a:gd name="connsiteX0" fmla="*/ 357809 w 357809"/>
              <a:gd name="connsiteY0" fmla="*/ 0 h 349857"/>
              <a:gd name="connsiteX1" fmla="*/ 262393 w 357809"/>
              <a:gd name="connsiteY1" fmla="*/ 71562 h 349857"/>
              <a:gd name="connsiteX2" fmla="*/ 182880 w 357809"/>
              <a:gd name="connsiteY2" fmla="*/ 182880 h 349857"/>
              <a:gd name="connsiteX3" fmla="*/ 103367 w 357809"/>
              <a:gd name="connsiteY3" fmla="*/ 238539 h 349857"/>
              <a:gd name="connsiteX4" fmla="*/ 47708 w 357809"/>
              <a:gd name="connsiteY4" fmla="*/ 254442 h 349857"/>
              <a:gd name="connsiteX5" fmla="*/ 0 w 357809"/>
              <a:gd name="connsiteY5" fmla="*/ 349857 h 349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809" h="349857">
                <a:moveTo>
                  <a:pt x="357809" y="0"/>
                </a:moveTo>
                <a:cubicBezTo>
                  <a:pt x="324678" y="20541"/>
                  <a:pt x="291548" y="41082"/>
                  <a:pt x="262393" y="71562"/>
                </a:cubicBezTo>
                <a:cubicBezTo>
                  <a:pt x="233238" y="102042"/>
                  <a:pt x="209384" y="155051"/>
                  <a:pt x="182880" y="182880"/>
                </a:cubicBezTo>
                <a:cubicBezTo>
                  <a:pt x="156376" y="210709"/>
                  <a:pt x="125895" y="226612"/>
                  <a:pt x="103367" y="238539"/>
                </a:cubicBezTo>
                <a:cubicBezTo>
                  <a:pt x="80839" y="250466"/>
                  <a:pt x="64936" y="235889"/>
                  <a:pt x="47708" y="254442"/>
                </a:cubicBezTo>
                <a:cubicBezTo>
                  <a:pt x="30480" y="272995"/>
                  <a:pt x="0" y="349857"/>
                  <a:pt x="0" y="349857"/>
                </a:cubicBezTo>
              </a:path>
            </a:pathLst>
          </a:cu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5944532" y="4531374"/>
            <a:ext cx="516971" cy="534968"/>
          </a:xfrm>
          <a:custGeom>
            <a:avLst/>
            <a:gdLst>
              <a:gd name="connsiteX0" fmla="*/ 357809 w 357809"/>
              <a:gd name="connsiteY0" fmla="*/ 0 h 349857"/>
              <a:gd name="connsiteX1" fmla="*/ 262393 w 357809"/>
              <a:gd name="connsiteY1" fmla="*/ 71562 h 349857"/>
              <a:gd name="connsiteX2" fmla="*/ 182880 w 357809"/>
              <a:gd name="connsiteY2" fmla="*/ 182880 h 349857"/>
              <a:gd name="connsiteX3" fmla="*/ 103367 w 357809"/>
              <a:gd name="connsiteY3" fmla="*/ 238539 h 349857"/>
              <a:gd name="connsiteX4" fmla="*/ 47708 w 357809"/>
              <a:gd name="connsiteY4" fmla="*/ 254442 h 349857"/>
              <a:gd name="connsiteX5" fmla="*/ 0 w 357809"/>
              <a:gd name="connsiteY5" fmla="*/ 349857 h 349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809" h="349857">
                <a:moveTo>
                  <a:pt x="357809" y="0"/>
                </a:moveTo>
                <a:cubicBezTo>
                  <a:pt x="324678" y="20541"/>
                  <a:pt x="291548" y="41082"/>
                  <a:pt x="262393" y="71562"/>
                </a:cubicBezTo>
                <a:cubicBezTo>
                  <a:pt x="233238" y="102042"/>
                  <a:pt x="209384" y="155051"/>
                  <a:pt x="182880" y="182880"/>
                </a:cubicBezTo>
                <a:cubicBezTo>
                  <a:pt x="156376" y="210709"/>
                  <a:pt x="125895" y="226612"/>
                  <a:pt x="103367" y="238539"/>
                </a:cubicBezTo>
                <a:cubicBezTo>
                  <a:pt x="80839" y="250466"/>
                  <a:pt x="64936" y="235889"/>
                  <a:pt x="47708" y="254442"/>
                </a:cubicBezTo>
                <a:cubicBezTo>
                  <a:pt x="30480" y="272995"/>
                  <a:pt x="0" y="349857"/>
                  <a:pt x="0" y="34985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 rot="8164109">
            <a:off x="7365586" y="4127155"/>
            <a:ext cx="516971" cy="534968"/>
          </a:xfrm>
          <a:custGeom>
            <a:avLst/>
            <a:gdLst>
              <a:gd name="connsiteX0" fmla="*/ 357809 w 357809"/>
              <a:gd name="connsiteY0" fmla="*/ 0 h 349857"/>
              <a:gd name="connsiteX1" fmla="*/ 262393 w 357809"/>
              <a:gd name="connsiteY1" fmla="*/ 71562 h 349857"/>
              <a:gd name="connsiteX2" fmla="*/ 182880 w 357809"/>
              <a:gd name="connsiteY2" fmla="*/ 182880 h 349857"/>
              <a:gd name="connsiteX3" fmla="*/ 103367 w 357809"/>
              <a:gd name="connsiteY3" fmla="*/ 238539 h 349857"/>
              <a:gd name="connsiteX4" fmla="*/ 47708 w 357809"/>
              <a:gd name="connsiteY4" fmla="*/ 254442 h 349857"/>
              <a:gd name="connsiteX5" fmla="*/ 0 w 357809"/>
              <a:gd name="connsiteY5" fmla="*/ 349857 h 349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809" h="349857">
                <a:moveTo>
                  <a:pt x="357809" y="0"/>
                </a:moveTo>
                <a:cubicBezTo>
                  <a:pt x="324678" y="20541"/>
                  <a:pt x="291548" y="41082"/>
                  <a:pt x="262393" y="71562"/>
                </a:cubicBezTo>
                <a:cubicBezTo>
                  <a:pt x="233238" y="102042"/>
                  <a:pt x="209384" y="155051"/>
                  <a:pt x="182880" y="182880"/>
                </a:cubicBezTo>
                <a:cubicBezTo>
                  <a:pt x="156376" y="210709"/>
                  <a:pt x="125895" y="226612"/>
                  <a:pt x="103367" y="238539"/>
                </a:cubicBezTo>
                <a:cubicBezTo>
                  <a:pt x="80839" y="250466"/>
                  <a:pt x="64936" y="235889"/>
                  <a:pt x="47708" y="254442"/>
                </a:cubicBezTo>
                <a:cubicBezTo>
                  <a:pt x="30480" y="272995"/>
                  <a:pt x="0" y="349857"/>
                  <a:pt x="0" y="349857"/>
                </a:cubicBezTo>
              </a:path>
            </a:pathLst>
          </a:cu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ая прямоугольная выноска 21"/>
          <p:cNvSpPr/>
          <p:nvPr/>
        </p:nvSpPr>
        <p:spPr bwMode="auto">
          <a:xfrm>
            <a:off x="6859747" y="5038309"/>
            <a:ext cx="2272116" cy="1664888"/>
          </a:xfrm>
          <a:prstGeom prst="wedgeRoundRectCallout">
            <a:avLst>
              <a:gd name="adj1" fmla="val -15432"/>
              <a:gd name="adj2" fmla="val -69582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Обсуждаются проекты поставок электроэнергии с острова Сахалин в направлении Японии, но на настоящий момент объёмы возможных поставок и их маршруты не приобрели конкретных параметров</a:t>
            </a:r>
            <a:endParaRPr lang="ru-RU" sz="1200" i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 bwMode="auto">
          <a:xfrm>
            <a:off x="33772" y="4317709"/>
            <a:ext cx="2695431" cy="402512"/>
          </a:xfrm>
          <a:prstGeom prst="wedgeRoundRectCallout">
            <a:avLst>
              <a:gd name="adj1" fmla="val 105362"/>
              <a:gd name="adj2" fmla="val -48511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C00000"/>
                </a:solidFill>
                <a:cs typeface="Times New Roman" pitchFamily="18" charset="0"/>
              </a:rPr>
              <a:t>Обсуждаются проект создания </a:t>
            </a:r>
            <a:r>
              <a:rPr lang="ru-RU" sz="1200" b="1" dirty="0" err="1" smtClean="0">
                <a:solidFill>
                  <a:srgbClr val="C00000"/>
                </a:solidFill>
                <a:cs typeface="Times New Roman" pitchFamily="18" charset="0"/>
              </a:rPr>
              <a:t>энергомоста</a:t>
            </a:r>
            <a:r>
              <a:rPr lang="ru-RU" sz="1200" b="1" dirty="0" smtClean="0">
                <a:solidFill>
                  <a:srgbClr val="C00000"/>
                </a:solidFill>
                <a:cs typeface="Times New Roman" pitchFamily="18" charset="0"/>
              </a:rPr>
              <a:t> Россия-Монголия-Китай</a:t>
            </a:r>
            <a:endParaRPr lang="ru-RU" sz="1200" b="1" i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24" name="Полилиния 23"/>
          <p:cNvSpPr/>
          <p:nvPr/>
        </p:nvSpPr>
        <p:spPr>
          <a:xfrm rot="17069657">
            <a:off x="3420003" y="3235443"/>
            <a:ext cx="1297091" cy="1599690"/>
          </a:xfrm>
          <a:custGeom>
            <a:avLst/>
            <a:gdLst>
              <a:gd name="connsiteX0" fmla="*/ 357809 w 357809"/>
              <a:gd name="connsiteY0" fmla="*/ 0 h 349857"/>
              <a:gd name="connsiteX1" fmla="*/ 262393 w 357809"/>
              <a:gd name="connsiteY1" fmla="*/ 71562 h 349857"/>
              <a:gd name="connsiteX2" fmla="*/ 182880 w 357809"/>
              <a:gd name="connsiteY2" fmla="*/ 182880 h 349857"/>
              <a:gd name="connsiteX3" fmla="*/ 103367 w 357809"/>
              <a:gd name="connsiteY3" fmla="*/ 238539 h 349857"/>
              <a:gd name="connsiteX4" fmla="*/ 47708 w 357809"/>
              <a:gd name="connsiteY4" fmla="*/ 254442 h 349857"/>
              <a:gd name="connsiteX5" fmla="*/ 0 w 357809"/>
              <a:gd name="connsiteY5" fmla="*/ 349857 h 349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809" h="349857">
                <a:moveTo>
                  <a:pt x="357809" y="0"/>
                </a:moveTo>
                <a:cubicBezTo>
                  <a:pt x="324678" y="20541"/>
                  <a:pt x="291548" y="41082"/>
                  <a:pt x="262393" y="71562"/>
                </a:cubicBezTo>
                <a:cubicBezTo>
                  <a:pt x="233238" y="102042"/>
                  <a:pt x="209384" y="155051"/>
                  <a:pt x="182880" y="182880"/>
                </a:cubicBezTo>
                <a:cubicBezTo>
                  <a:pt x="156376" y="210709"/>
                  <a:pt x="125895" y="226612"/>
                  <a:pt x="103367" y="238539"/>
                </a:cubicBezTo>
                <a:cubicBezTo>
                  <a:pt x="80839" y="250466"/>
                  <a:pt x="64936" y="235889"/>
                  <a:pt x="47708" y="254442"/>
                </a:cubicBezTo>
                <a:cubicBezTo>
                  <a:pt x="30480" y="272995"/>
                  <a:pt x="0" y="349857"/>
                  <a:pt x="0" y="349857"/>
                </a:cubicBezTo>
              </a:path>
            </a:pathLst>
          </a:cu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48488" y="6448425"/>
            <a:ext cx="2133600" cy="365125"/>
          </a:xfrm>
          <a:ln/>
        </p:spPr>
        <p:txBody>
          <a:bodyPr/>
          <a:lstStyle/>
          <a:p>
            <a:fld id="{45830781-370B-44DE-9B55-F3CCC9EB575E}" type="slidenum">
              <a:rPr lang="ru-RU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44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2276475"/>
            <a:ext cx="9074150" cy="4503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9" name="Блок-схема: перфолента 78"/>
          <p:cNvSpPr/>
          <p:nvPr/>
        </p:nvSpPr>
        <p:spPr bwMode="auto">
          <a:xfrm>
            <a:off x="5591175" y="2252663"/>
            <a:ext cx="1938338" cy="879475"/>
          </a:xfrm>
          <a:prstGeom prst="flowChartPunchedTape">
            <a:avLst/>
          </a:prstGeom>
          <a:solidFill>
            <a:schemeClr val="accent1">
              <a:lumMod val="40000"/>
              <a:lumOff val="60000"/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</a:rPr>
              <a:t>ОЭС Востока</a:t>
            </a:r>
          </a:p>
        </p:txBody>
      </p:sp>
      <p:sp>
        <p:nvSpPr>
          <p:cNvPr id="86" name="Блок-схема: перфолента 85"/>
          <p:cNvSpPr/>
          <p:nvPr/>
        </p:nvSpPr>
        <p:spPr bwMode="auto">
          <a:xfrm>
            <a:off x="2279650" y="2289175"/>
            <a:ext cx="3311525" cy="879475"/>
          </a:xfrm>
          <a:prstGeom prst="flowChartPunchedTape">
            <a:avLst/>
          </a:prstGeom>
          <a:solidFill>
            <a:schemeClr val="accent1">
              <a:lumMod val="40000"/>
              <a:lumOff val="60000"/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</a:rPr>
              <a:t>ОЭС Сибири</a:t>
            </a:r>
          </a:p>
        </p:txBody>
      </p:sp>
      <p:sp>
        <p:nvSpPr>
          <p:cNvPr id="53" name="Скругленный прямоугольник 52"/>
          <p:cNvSpPr/>
          <p:nvPr/>
        </p:nvSpPr>
        <p:spPr bwMode="auto">
          <a:xfrm>
            <a:off x="3732213" y="2249488"/>
            <a:ext cx="4410075" cy="44069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Азиатско-Тихоокеанское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энергетическое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суперкольцо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0" name="Заголовок 1"/>
          <p:cNvSpPr txBox="1">
            <a:spLocks/>
          </p:cNvSpPr>
          <p:nvPr/>
        </p:nvSpPr>
        <p:spPr bwMode="auto">
          <a:xfrm>
            <a:off x="-7938" y="0"/>
            <a:ext cx="9151938" cy="620713"/>
          </a:xfrm>
          <a:prstGeom prst="rect">
            <a:avLst/>
          </a:prstGeom>
          <a:solidFill>
            <a:srgbClr val="74DC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rgbClr val="000000"/>
                </a:solidFill>
              </a:rPr>
              <a:t>Возможные результаты развития сотрудничества государств в создании межгосударственных электросетей</a:t>
            </a:r>
          </a:p>
        </p:txBody>
      </p:sp>
      <p:sp>
        <p:nvSpPr>
          <p:cNvPr id="6153" name="TextBox 1"/>
          <p:cNvSpPr txBox="1">
            <a:spLocks noChangeArrowheads="1"/>
          </p:cNvSpPr>
          <p:nvPr/>
        </p:nvSpPr>
        <p:spPr bwMode="auto">
          <a:xfrm>
            <a:off x="0" y="1338142"/>
            <a:ext cx="9151938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1100" dirty="0" smtClean="0">
                <a:solidFill>
                  <a:srgbClr val="000000"/>
                </a:solidFill>
              </a:rPr>
              <a:t>                       Усиление внутрисистемных связей ЕЭС Казахстана для целей присоединения ЕЭС Казахстана и ОЭС ЦА к </a:t>
            </a:r>
            <a:r>
              <a:rPr lang="ru-RU" sz="1100" dirty="0">
                <a:solidFill>
                  <a:srgbClr val="000000"/>
                </a:solidFill>
              </a:rPr>
              <a:t>проекту </a:t>
            </a:r>
            <a:r>
              <a:rPr lang="ru-RU" sz="1100" dirty="0" smtClean="0">
                <a:solidFill>
                  <a:srgbClr val="000000"/>
                </a:solidFill>
              </a:rPr>
              <a:t>Азиатско-          Тихоокеанское энергетическое </a:t>
            </a:r>
            <a:r>
              <a:rPr lang="ru-RU" sz="1100" dirty="0">
                <a:solidFill>
                  <a:srgbClr val="000000"/>
                </a:solidFill>
              </a:rPr>
              <a:t>суперкольцо, </a:t>
            </a:r>
            <a:r>
              <a:rPr lang="ru-RU" sz="1100" dirty="0" smtClean="0">
                <a:solidFill>
                  <a:srgbClr val="000000"/>
                </a:solidFill>
              </a:rPr>
              <a:t>где тип, количество цепей и класс напряжения ВЛ определяются на основании ТЭО</a:t>
            </a:r>
          </a:p>
        </p:txBody>
      </p:sp>
      <p:sp>
        <p:nvSpPr>
          <p:cNvPr id="6154" name="TextBox 1"/>
          <p:cNvSpPr txBox="1">
            <a:spLocks noChangeArrowheads="1"/>
          </p:cNvSpPr>
          <p:nvPr/>
        </p:nvSpPr>
        <p:spPr bwMode="auto">
          <a:xfrm>
            <a:off x="3969" y="1769942"/>
            <a:ext cx="9144000" cy="4302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1100" dirty="0" smtClean="0">
                <a:solidFill>
                  <a:srgbClr val="000000"/>
                </a:solidFill>
              </a:rPr>
              <a:t>                       Создание дополнительных межгосударственных связей в ОЭС ЦА, а также Казахстана и Китая для целей присоединения к проекту                    Азиатско-Тихоокеанское энергетическое </a:t>
            </a:r>
            <a:r>
              <a:rPr lang="ru-RU" sz="1100" dirty="0">
                <a:solidFill>
                  <a:srgbClr val="000000"/>
                </a:solidFill>
              </a:rPr>
              <a:t>суперкольцо , </a:t>
            </a:r>
            <a:r>
              <a:rPr lang="ru-RU" sz="1100" dirty="0" smtClean="0">
                <a:solidFill>
                  <a:srgbClr val="000000"/>
                </a:solidFill>
              </a:rPr>
              <a:t>где маршрут, тип, количество цепей и класс напряжения ВЛ определяются на основании ТЭО</a:t>
            </a:r>
          </a:p>
        </p:txBody>
      </p:sp>
      <p:cxnSp>
        <p:nvCxnSpPr>
          <p:cNvPr id="17" name="Скругленная соединительная линия 16"/>
          <p:cNvCxnSpPr/>
          <p:nvPr/>
        </p:nvCxnSpPr>
        <p:spPr bwMode="auto">
          <a:xfrm rot="5400000">
            <a:off x="7541419" y="4048919"/>
            <a:ext cx="877888" cy="12700"/>
          </a:xfrm>
          <a:prstGeom prst="curvedConnector3">
            <a:avLst/>
          </a:prstGeom>
          <a:ln w="38100" cmpd="sng">
            <a:solidFill>
              <a:srgbClr val="CC3399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кругленная соединительная линия 20"/>
          <p:cNvCxnSpPr/>
          <p:nvPr/>
        </p:nvCxnSpPr>
        <p:spPr bwMode="auto">
          <a:xfrm>
            <a:off x="6299200" y="5534025"/>
            <a:ext cx="857250" cy="265113"/>
          </a:xfrm>
          <a:prstGeom prst="curvedConnector3">
            <a:avLst>
              <a:gd name="adj1" fmla="val 38917"/>
            </a:avLst>
          </a:prstGeom>
          <a:ln w="38100" cmpd="sng">
            <a:solidFill>
              <a:srgbClr val="CC3399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кругленная соединительная линия 26"/>
          <p:cNvCxnSpPr/>
          <p:nvPr/>
        </p:nvCxnSpPr>
        <p:spPr bwMode="auto">
          <a:xfrm rot="10800000" flipV="1">
            <a:off x="6226175" y="4452938"/>
            <a:ext cx="630238" cy="444500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CC3399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Прямая со стрелкой 1033"/>
          <p:cNvCxnSpPr/>
          <p:nvPr/>
        </p:nvCxnSpPr>
        <p:spPr bwMode="auto">
          <a:xfrm>
            <a:off x="6226175" y="4902200"/>
            <a:ext cx="155575" cy="531813"/>
          </a:xfrm>
          <a:prstGeom prst="straightConnector1">
            <a:avLst/>
          </a:prstGeom>
          <a:ln w="38100">
            <a:solidFill>
              <a:srgbClr val="CC3399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Скругленная соединительная линия 54"/>
          <p:cNvCxnSpPr/>
          <p:nvPr/>
        </p:nvCxnSpPr>
        <p:spPr bwMode="auto">
          <a:xfrm>
            <a:off x="5176838" y="4776788"/>
            <a:ext cx="1122362" cy="111125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CC3399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 bwMode="auto">
          <a:xfrm flipH="1" flipV="1">
            <a:off x="5994400" y="2816225"/>
            <a:ext cx="1397000" cy="841375"/>
          </a:xfrm>
          <a:prstGeom prst="straightConnector1">
            <a:avLst/>
          </a:prstGeom>
          <a:ln w="38100" cmpd="tri">
            <a:solidFill>
              <a:srgbClr val="CC3399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 bwMode="auto">
          <a:xfrm flipV="1">
            <a:off x="6856413" y="3616325"/>
            <a:ext cx="512762" cy="892175"/>
          </a:xfrm>
          <a:prstGeom prst="straightConnector1">
            <a:avLst/>
          </a:prstGeom>
          <a:ln w="38100" cmpd="tri">
            <a:solidFill>
              <a:srgbClr val="CC3399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 bwMode="auto">
          <a:xfrm flipV="1">
            <a:off x="7391400" y="3297237"/>
            <a:ext cx="250825" cy="360363"/>
          </a:xfrm>
          <a:prstGeom prst="straightConnector1">
            <a:avLst/>
          </a:prstGeom>
          <a:ln w="38100" cmpd="tri">
            <a:solidFill>
              <a:srgbClr val="CC3399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Скругленная соединительная линия 75"/>
          <p:cNvCxnSpPr/>
          <p:nvPr/>
        </p:nvCxnSpPr>
        <p:spPr bwMode="auto">
          <a:xfrm rot="5400000">
            <a:off x="114300" y="5376863"/>
            <a:ext cx="536575" cy="203200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FF0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ая прямоугольная выноска 104"/>
          <p:cNvSpPr/>
          <p:nvPr/>
        </p:nvSpPr>
        <p:spPr bwMode="auto">
          <a:xfrm>
            <a:off x="466725" y="6403975"/>
            <a:ext cx="989013" cy="333375"/>
          </a:xfrm>
          <a:prstGeom prst="wedgeRoundRectCallout">
            <a:avLst>
              <a:gd name="adj1" fmla="val -29536"/>
              <a:gd name="adj2" fmla="val -227809"/>
              <a:gd name="adj3" fmla="val 16667"/>
            </a:avLst>
          </a:prstGeom>
          <a:solidFill>
            <a:schemeClr val="bg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cs typeface="Times New Roman" pitchFamily="18" charset="0"/>
              </a:rPr>
              <a:t>Проект </a:t>
            </a:r>
            <a:r>
              <a:rPr lang="en-US" sz="1200" b="1" dirty="0">
                <a:solidFill>
                  <a:prstClr val="black"/>
                </a:solidFill>
                <a:cs typeface="Times New Roman" pitchFamily="18" charset="0"/>
              </a:rPr>
              <a:t>CASA-1000</a:t>
            </a:r>
            <a:endParaRPr lang="ru-RU" sz="1200" i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4" name="Правая фигурная скобка 23"/>
          <p:cNvSpPr/>
          <p:nvPr/>
        </p:nvSpPr>
        <p:spPr>
          <a:xfrm rot="401493">
            <a:off x="374650" y="5205413"/>
            <a:ext cx="323850" cy="1187450"/>
          </a:xfrm>
          <a:prstGeom prst="rightBrac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109" name="Скругленная прямоугольная выноска 108"/>
          <p:cNvSpPr/>
          <p:nvPr/>
        </p:nvSpPr>
        <p:spPr bwMode="auto">
          <a:xfrm>
            <a:off x="190500" y="2411413"/>
            <a:ext cx="2044700" cy="368300"/>
          </a:xfrm>
          <a:prstGeom prst="wedgeRoundRectCallout">
            <a:avLst>
              <a:gd name="adj1" fmla="val 35745"/>
              <a:gd name="adj2" fmla="val 96695"/>
              <a:gd name="adj3" fmla="val 16667"/>
            </a:avLst>
          </a:prstGeom>
          <a:solidFill>
            <a:srgbClr val="FF9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i="1" dirty="0">
                <a:solidFill>
                  <a:prstClr val="black"/>
                </a:solidFill>
                <a:cs typeface="Times New Roman" pitchFamily="18" charset="0"/>
              </a:rPr>
              <a:t>Существующие связи ЕЭС Казахстана и ОЭС Сибири</a:t>
            </a:r>
          </a:p>
        </p:txBody>
      </p:sp>
      <p:cxnSp>
        <p:nvCxnSpPr>
          <p:cNvPr id="110" name="Прямая со стрелкой 109"/>
          <p:cNvCxnSpPr/>
          <p:nvPr/>
        </p:nvCxnSpPr>
        <p:spPr>
          <a:xfrm flipV="1">
            <a:off x="1455738" y="3119438"/>
            <a:ext cx="268287" cy="792162"/>
          </a:xfrm>
          <a:prstGeom prst="straightConnector1">
            <a:avLst/>
          </a:prstGeom>
          <a:ln w="222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/>
          <p:cNvCxnSpPr/>
          <p:nvPr/>
        </p:nvCxnSpPr>
        <p:spPr>
          <a:xfrm flipV="1">
            <a:off x="1698625" y="2989263"/>
            <a:ext cx="1484313" cy="188912"/>
          </a:xfrm>
          <a:prstGeom prst="straightConnector1">
            <a:avLst/>
          </a:prstGeom>
          <a:ln w="222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5" name="Блок-схема: сохраненные данные 11264"/>
          <p:cNvSpPr/>
          <p:nvPr/>
        </p:nvSpPr>
        <p:spPr>
          <a:xfrm rot="9707125">
            <a:off x="1266825" y="2924175"/>
            <a:ext cx="1506538" cy="587375"/>
          </a:xfrm>
          <a:prstGeom prst="flowChartOnlineStorage">
            <a:avLst/>
          </a:prstGeom>
          <a:solidFill>
            <a:srgbClr val="FF99FF">
              <a:alpha val="2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274" name="Облако 11273"/>
          <p:cNvSpPr/>
          <p:nvPr/>
        </p:nvSpPr>
        <p:spPr>
          <a:xfrm>
            <a:off x="2664618" y="3502819"/>
            <a:ext cx="1139825" cy="906462"/>
          </a:xfrm>
          <a:prstGeom prst="cloud">
            <a:avLst/>
          </a:prstGeom>
          <a:solidFill>
            <a:schemeClr val="accent1">
              <a:lumMod val="40000"/>
              <a:lumOff val="6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6" name="Облако 135"/>
          <p:cNvSpPr/>
          <p:nvPr/>
        </p:nvSpPr>
        <p:spPr>
          <a:xfrm>
            <a:off x="1601209" y="4137024"/>
            <a:ext cx="1439862" cy="950913"/>
          </a:xfrm>
          <a:prstGeom prst="cloud">
            <a:avLst/>
          </a:prstGeom>
          <a:solidFill>
            <a:schemeClr val="accent1">
              <a:lumMod val="40000"/>
              <a:lumOff val="6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289" name="Скругленный прямоугольник 11288"/>
          <p:cNvSpPr/>
          <p:nvPr/>
        </p:nvSpPr>
        <p:spPr>
          <a:xfrm>
            <a:off x="62462" y="2969916"/>
            <a:ext cx="1390649" cy="2009775"/>
          </a:xfrm>
          <a:prstGeom prst="roundRect">
            <a:avLst/>
          </a:prstGeom>
          <a:solidFill>
            <a:srgbClr val="FFFF00">
              <a:alpha val="65000"/>
            </a:srgbClr>
          </a:solidFill>
          <a:ln w="63500" cmpd="dbl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i="1" dirty="0" smtClean="0">
                <a:solidFill>
                  <a:prstClr val="black"/>
                </a:solidFill>
                <a:cs typeface="Times New Roman" pitchFamily="18" charset="0"/>
              </a:rPr>
              <a:t>Создание прямых связей Казахстан-Китай позволяет остальным членам ЕАЭС стать потенциальными участниками проекта</a:t>
            </a:r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145" name="Скругленная прямоугольная выноска 144"/>
          <p:cNvSpPr/>
          <p:nvPr/>
        </p:nvSpPr>
        <p:spPr bwMode="auto">
          <a:xfrm>
            <a:off x="1258937" y="5210175"/>
            <a:ext cx="2382837" cy="1330325"/>
          </a:xfrm>
          <a:prstGeom prst="wedgeRoundRectCallout">
            <a:avLst>
              <a:gd name="adj1" fmla="val -72154"/>
              <a:gd name="adj2" fmla="val -67356"/>
              <a:gd name="adj3" fmla="val 16667"/>
            </a:avLst>
          </a:prstGeom>
          <a:solidFill>
            <a:srgbClr val="F49E5E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u="sng" dirty="0">
                <a:solidFill>
                  <a:prstClr val="black"/>
                </a:solidFill>
                <a:cs typeface="Times New Roman" pitchFamily="18" charset="0"/>
              </a:rPr>
              <a:t>Возможные участники присоединения к проекту Большого кольца: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prstClr val="black"/>
                </a:solidFill>
                <a:cs typeface="Times New Roman" pitchFamily="18" charset="0"/>
              </a:rPr>
              <a:t>Казахстан, Киргизия, </a:t>
            </a:r>
            <a:r>
              <a:rPr lang="ru-RU" sz="1200" b="1" i="1" dirty="0">
                <a:solidFill>
                  <a:prstClr val="black"/>
                </a:solidFill>
                <a:cs typeface="Times New Roman" pitchFamily="18" charset="0"/>
              </a:rPr>
              <a:t>Узбекистан, Таджикистан; при вхождении в синхронную зону ОЭС/ЕЭС и Туркменистан</a:t>
            </a:r>
          </a:p>
        </p:txBody>
      </p:sp>
      <p:cxnSp>
        <p:nvCxnSpPr>
          <p:cNvPr id="49" name="Скругленная соединительная линия 48"/>
          <p:cNvCxnSpPr/>
          <p:nvPr/>
        </p:nvCxnSpPr>
        <p:spPr bwMode="auto">
          <a:xfrm rot="16200000" flipH="1">
            <a:off x="1347788" y="4019550"/>
            <a:ext cx="1079500" cy="863600"/>
          </a:xfrm>
          <a:prstGeom prst="curvedConnector3">
            <a:avLst>
              <a:gd name="adj1" fmla="val 69640"/>
            </a:avLst>
          </a:prstGeom>
          <a:ln w="38100" cmpd="sng">
            <a:solidFill>
              <a:srgbClr val="FF0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кругленная соединительная линия 50"/>
          <p:cNvCxnSpPr/>
          <p:nvPr/>
        </p:nvCxnSpPr>
        <p:spPr bwMode="auto">
          <a:xfrm flipV="1">
            <a:off x="2319338" y="4826000"/>
            <a:ext cx="2871787" cy="112713"/>
          </a:xfrm>
          <a:prstGeom prst="curvedConnector3">
            <a:avLst>
              <a:gd name="adj1" fmla="val 50000"/>
            </a:avLst>
          </a:prstGeom>
          <a:ln w="31750" cmpd="sng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Скругленная соединительная линия 51"/>
          <p:cNvCxnSpPr/>
          <p:nvPr/>
        </p:nvCxnSpPr>
        <p:spPr bwMode="auto">
          <a:xfrm rot="16200000" flipH="1">
            <a:off x="2794000" y="3349625"/>
            <a:ext cx="996950" cy="215900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CC3399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1887538" y="4303713"/>
            <a:ext cx="993775" cy="617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err="1">
                <a:solidFill>
                  <a:prstClr val="black"/>
                </a:solidFill>
              </a:rPr>
              <a:t>Ветропарки</a:t>
            </a:r>
            <a:r>
              <a:rPr lang="ru-RU" sz="1200" b="1" dirty="0">
                <a:solidFill>
                  <a:prstClr val="black"/>
                </a:solidFill>
              </a:rPr>
              <a:t> Китая</a:t>
            </a:r>
          </a:p>
        </p:txBody>
      </p:sp>
      <p:cxnSp>
        <p:nvCxnSpPr>
          <p:cNvPr id="56" name="Скругленная соединительная линия 55"/>
          <p:cNvCxnSpPr/>
          <p:nvPr/>
        </p:nvCxnSpPr>
        <p:spPr bwMode="auto">
          <a:xfrm>
            <a:off x="3400425" y="3956050"/>
            <a:ext cx="1776413" cy="804863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CC3399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2736850" y="3675063"/>
            <a:ext cx="995363" cy="617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err="1">
                <a:solidFill>
                  <a:prstClr val="black"/>
                </a:solidFill>
              </a:rPr>
              <a:t>Ветропарки</a:t>
            </a:r>
            <a:r>
              <a:rPr lang="ru-RU" sz="1200" b="1" dirty="0">
                <a:solidFill>
                  <a:prstClr val="black"/>
                </a:solidFill>
              </a:rPr>
              <a:t> Монголии</a:t>
            </a:r>
          </a:p>
        </p:txBody>
      </p:sp>
      <p:cxnSp>
        <p:nvCxnSpPr>
          <p:cNvPr id="61" name="Скругленная соединительная линия 60"/>
          <p:cNvCxnSpPr/>
          <p:nvPr/>
        </p:nvCxnSpPr>
        <p:spPr bwMode="auto">
          <a:xfrm rot="16200000" flipH="1">
            <a:off x="-6350" y="5938838"/>
            <a:ext cx="727075" cy="152400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FF0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 bwMode="auto">
          <a:xfrm flipH="1">
            <a:off x="3184525" y="2816225"/>
            <a:ext cx="2809875" cy="138113"/>
          </a:xfrm>
          <a:prstGeom prst="straightConnector1">
            <a:avLst/>
          </a:prstGeom>
          <a:ln w="38100" cmpd="tri">
            <a:solidFill>
              <a:srgbClr val="CC3399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 bwMode="auto">
          <a:xfrm flipH="1" flipV="1">
            <a:off x="7627321" y="3297237"/>
            <a:ext cx="428625" cy="65088"/>
          </a:xfrm>
          <a:prstGeom prst="straightConnector1">
            <a:avLst/>
          </a:prstGeom>
          <a:ln w="38100" cmpd="tri">
            <a:solidFill>
              <a:srgbClr val="CC3399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 bwMode="auto">
          <a:xfrm>
            <a:off x="46038" y="1484784"/>
            <a:ext cx="720725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 bwMode="auto">
          <a:xfrm>
            <a:off x="37062" y="1916832"/>
            <a:ext cx="720725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1"/>
          <p:cNvSpPr txBox="1">
            <a:spLocks noChangeArrowheads="1"/>
          </p:cNvSpPr>
          <p:nvPr/>
        </p:nvSpPr>
        <p:spPr bwMode="auto">
          <a:xfrm>
            <a:off x="76" y="631774"/>
            <a:ext cx="9143924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indent="0" algn="just" eaLnBrk="1" hangingPunct="1">
              <a:spcBef>
                <a:spcPts val="300"/>
              </a:spcBef>
              <a:spcAft>
                <a:spcPts val="300"/>
              </a:spcAft>
            </a:pPr>
            <a:r>
              <a:rPr lang="ru-RU" altLang="ru-RU" sz="1100" dirty="0" smtClean="0"/>
              <a:t>                        Усиление межсистемных связей ОЭС Сибири и Востока, где тип, количество цепей и класс напряжения ВЛ/КВЛ определяются на основании ТЭО </a:t>
            </a:r>
            <a:endParaRPr lang="ru-RU" altLang="ru-RU" sz="1100" dirty="0"/>
          </a:p>
        </p:txBody>
      </p:sp>
      <p:sp>
        <p:nvSpPr>
          <p:cNvPr id="46" name="TextBox 1"/>
          <p:cNvSpPr txBox="1">
            <a:spLocks noChangeArrowheads="1"/>
          </p:cNvSpPr>
          <p:nvPr/>
        </p:nvSpPr>
        <p:spPr bwMode="auto">
          <a:xfrm>
            <a:off x="76" y="1062661"/>
            <a:ext cx="9143924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Bef>
                <a:spcPts val="300"/>
              </a:spcBef>
              <a:spcAft>
                <a:spcPts val="300"/>
              </a:spcAft>
            </a:pPr>
            <a:r>
              <a:rPr lang="ru-RU" altLang="ru-RU" sz="1100" dirty="0" smtClean="0"/>
              <a:t>                        Создание </a:t>
            </a:r>
            <a:r>
              <a:rPr lang="ru-RU" altLang="ru-RU" sz="1100" dirty="0"/>
              <a:t>межгосударственных связей, где тип, количество цепей и класс напряжения ВЛ/КВЛ определяются на основании ТЭО</a:t>
            </a:r>
          </a:p>
        </p:txBody>
      </p:sp>
      <p:cxnSp>
        <p:nvCxnSpPr>
          <p:cNvPr id="60" name="Прямая со стрелкой 59"/>
          <p:cNvCxnSpPr/>
          <p:nvPr/>
        </p:nvCxnSpPr>
        <p:spPr bwMode="auto">
          <a:xfrm>
            <a:off x="28574" y="764704"/>
            <a:ext cx="720725" cy="0"/>
          </a:xfrm>
          <a:prstGeom prst="straightConnector1">
            <a:avLst/>
          </a:prstGeom>
          <a:ln w="38100">
            <a:solidFill>
              <a:srgbClr val="A22EA2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 bwMode="auto">
          <a:xfrm>
            <a:off x="46038" y="1193466"/>
            <a:ext cx="720725" cy="0"/>
          </a:xfrm>
          <a:prstGeom prst="straightConnector1">
            <a:avLst/>
          </a:prstGeom>
          <a:ln w="38100">
            <a:solidFill>
              <a:srgbClr val="A22EA2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Блок-схема: перфолента 2"/>
          <p:cNvSpPr/>
          <p:nvPr/>
        </p:nvSpPr>
        <p:spPr>
          <a:xfrm>
            <a:off x="7740352" y="2132857"/>
            <a:ext cx="1379836" cy="1164380"/>
          </a:xfrm>
          <a:prstGeom prst="flowChartPunchedTape">
            <a:avLst/>
          </a:prstGeom>
          <a:solidFill>
            <a:schemeClr val="accent1">
              <a:lumMod val="60000"/>
              <a:lumOff val="40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Гидропотенциал приливной и волновой энергетики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5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48488" y="6448425"/>
            <a:ext cx="2133600" cy="365125"/>
          </a:xfrm>
          <a:ln/>
        </p:spPr>
        <p:txBody>
          <a:bodyPr/>
          <a:lstStyle/>
          <a:p>
            <a:fld id="{45830781-370B-44DE-9B55-F3CCC9EB575E}" type="slidenum">
              <a:rPr lang="ru-RU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39" name="Скругленная соединительная линия 38"/>
          <p:cNvCxnSpPr/>
          <p:nvPr/>
        </p:nvCxnSpPr>
        <p:spPr bwMode="auto">
          <a:xfrm rot="5400000" flipH="1" flipV="1">
            <a:off x="934244" y="3980656"/>
            <a:ext cx="590550" cy="452438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Скругленная соединительная линия 43"/>
          <p:cNvCxnSpPr/>
          <p:nvPr/>
        </p:nvCxnSpPr>
        <p:spPr bwMode="auto">
          <a:xfrm>
            <a:off x="525463" y="3178175"/>
            <a:ext cx="930275" cy="733425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530225" y="3178175"/>
            <a:ext cx="1193800" cy="1588"/>
          </a:xfrm>
          <a:prstGeom prst="straightConnector1">
            <a:avLst/>
          </a:prstGeom>
          <a:ln w="222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кругленная соединительная линия 29"/>
          <p:cNvCxnSpPr/>
          <p:nvPr/>
        </p:nvCxnSpPr>
        <p:spPr bwMode="auto">
          <a:xfrm rot="5400000">
            <a:off x="373062" y="4610101"/>
            <a:ext cx="752475" cy="508000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FF0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50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7" y="1947530"/>
            <a:ext cx="8882063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Скругленный прямоугольник 59"/>
          <p:cNvSpPr/>
          <p:nvPr/>
        </p:nvSpPr>
        <p:spPr>
          <a:xfrm>
            <a:off x="1312489" y="2032793"/>
            <a:ext cx="7164386" cy="766763"/>
          </a:xfrm>
          <a:prstGeom prst="roundRect">
            <a:avLst/>
          </a:prstGeom>
          <a:solidFill>
            <a:schemeClr val="accent1">
              <a:lumMod val="75000"/>
              <a:alpha val="15000"/>
            </a:schemeClr>
          </a:solidFill>
          <a:ln>
            <a:solidFill>
              <a:srgbClr val="2E14F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1312489" y="2916237"/>
            <a:ext cx="6545636" cy="2154237"/>
          </a:xfrm>
          <a:prstGeom prst="roundRect">
            <a:avLst/>
          </a:prstGeom>
          <a:solidFill>
            <a:srgbClr val="FFDE75">
              <a:alpha val="24000"/>
            </a:srgbClr>
          </a:solidFill>
          <a:ln>
            <a:solidFill>
              <a:srgbClr val="A35A1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388" name="Заголовок 1"/>
          <p:cNvSpPr>
            <a:spLocks noGrp="1"/>
          </p:cNvSpPr>
          <p:nvPr>
            <p:ph type="title"/>
          </p:nvPr>
        </p:nvSpPr>
        <p:spPr>
          <a:xfrm>
            <a:off x="34925" y="188913"/>
            <a:ext cx="9109075" cy="431775"/>
          </a:xfrm>
        </p:spPr>
        <p:txBody>
          <a:bodyPr/>
          <a:lstStyle/>
          <a:p>
            <a:r>
              <a:rPr lang="ru-RU" altLang="ru-RU" sz="2000" b="1" dirty="0" smtClean="0"/>
              <a:t>Возможные варианты топологии (межгосударственных электрических связей) Глобальной энергетической сети Азии</a:t>
            </a:r>
            <a:br>
              <a:rPr lang="ru-RU" altLang="ru-RU" sz="2000" b="1" dirty="0" smtClean="0"/>
            </a:br>
            <a:endParaRPr lang="ru-RU" altLang="ru-RU" sz="2000" b="1" dirty="0" smtClean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596188" y="2416175"/>
            <a:ext cx="360362" cy="746125"/>
          </a:xfrm>
          <a:prstGeom prst="line">
            <a:avLst/>
          </a:prstGeom>
          <a:ln w="63500" cmpd="dbl">
            <a:solidFill>
              <a:srgbClr val="06AE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027988" y="3446463"/>
            <a:ext cx="73025" cy="792162"/>
          </a:xfrm>
          <a:prstGeom prst="line">
            <a:avLst/>
          </a:prstGeom>
          <a:ln w="63500" cmpd="dbl">
            <a:solidFill>
              <a:srgbClr val="06AE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239335" y="4432300"/>
            <a:ext cx="503238" cy="0"/>
          </a:xfrm>
          <a:prstGeom prst="line">
            <a:avLst/>
          </a:prstGeom>
          <a:ln w="63500" cmpd="dbl">
            <a:solidFill>
              <a:srgbClr val="06AE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883752" y="2910681"/>
            <a:ext cx="0" cy="1036637"/>
          </a:xfrm>
          <a:prstGeom prst="line">
            <a:avLst/>
          </a:prstGeom>
          <a:ln w="63500" cmpd="dbl">
            <a:solidFill>
              <a:srgbClr val="06AE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596188" y="2276475"/>
            <a:ext cx="1130300" cy="0"/>
          </a:xfrm>
          <a:prstGeom prst="line">
            <a:avLst/>
          </a:prstGeom>
          <a:ln w="50800" cmpd="dbl">
            <a:solidFill>
              <a:srgbClr val="2E14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3952875" y="2293938"/>
            <a:ext cx="1270000" cy="342900"/>
          </a:xfrm>
          <a:prstGeom prst="line">
            <a:avLst/>
          </a:prstGeom>
          <a:ln w="76200" cmpd="tri">
            <a:solidFill>
              <a:srgbClr val="2E14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784475" y="2276475"/>
            <a:ext cx="649287" cy="374650"/>
          </a:xfrm>
          <a:prstGeom prst="line">
            <a:avLst/>
          </a:prstGeom>
          <a:ln w="76200" cmpd="tri">
            <a:solidFill>
              <a:srgbClr val="2E14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966913" y="2276475"/>
            <a:ext cx="431800" cy="0"/>
          </a:xfrm>
          <a:prstGeom prst="line">
            <a:avLst/>
          </a:prstGeom>
          <a:ln w="76200" cmpd="tri">
            <a:solidFill>
              <a:srgbClr val="2E14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1119188" y="2262188"/>
            <a:ext cx="431800" cy="0"/>
          </a:xfrm>
          <a:prstGeom prst="straightConnector1">
            <a:avLst/>
          </a:prstGeom>
          <a:ln w="76200" cmpd="tri">
            <a:solidFill>
              <a:srgbClr val="2E14F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1068388" y="3200400"/>
            <a:ext cx="533400" cy="0"/>
          </a:xfrm>
          <a:prstGeom prst="straightConnector1">
            <a:avLst/>
          </a:prstGeom>
          <a:ln w="76200" cmpd="tri">
            <a:solidFill>
              <a:srgbClr val="2E14F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236913" y="3232150"/>
            <a:ext cx="968375" cy="0"/>
          </a:xfrm>
          <a:prstGeom prst="line">
            <a:avLst/>
          </a:prstGeom>
          <a:ln w="50800" cmpd="dbl">
            <a:solidFill>
              <a:srgbClr val="B88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3894138" y="3425825"/>
            <a:ext cx="260350" cy="144463"/>
          </a:xfrm>
          <a:prstGeom prst="line">
            <a:avLst/>
          </a:prstGeom>
          <a:ln w="50800" cmpd="dbl">
            <a:solidFill>
              <a:srgbClr val="B88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957638" y="2771775"/>
            <a:ext cx="260350" cy="144463"/>
          </a:xfrm>
          <a:prstGeom prst="line">
            <a:avLst/>
          </a:prstGeom>
          <a:ln w="50800" cmpd="dbl">
            <a:solidFill>
              <a:srgbClr val="B88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222625" y="3394075"/>
            <a:ext cx="277813" cy="144463"/>
          </a:xfrm>
          <a:prstGeom prst="line">
            <a:avLst/>
          </a:prstGeom>
          <a:ln w="50800" cmpd="dbl">
            <a:solidFill>
              <a:srgbClr val="B88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3206750" y="2749550"/>
            <a:ext cx="261938" cy="215900"/>
          </a:xfrm>
          <a:prstGeom prst="line">
            <a:avLst/>
          </a:prstGeom>
          <a:ln w="50800" cmpd="dbl">
            <a:solidFill>
              <a:srgbClr val="B88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900238" y="3235325"/>
            <a:ext cx="1152525" cy="0"/>
          </a:xfrm>
          <a:prstGeom prst="line">
            <a:avLst/>
          </a:prstGeom>
          <a:ln w="76200" cmpd="tri">
            <a:solidFill>
              <a:srgbClr val="B88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Дуга 11"/>
          <p:cNvSpPr/>
          <p:nvPr/>
        </p:nvSpPr>
        <p:spPr>
          <a:xfrm>
            <a:off x="3633331" y="3163690"/>
            <a:ext cx="1524000" cy="1597025"/>
          </a:xfrm>
          <a:prstGeom prst="arc">
            <a:avLst>
              <a:gd name="adj1" fmla="val 16185770"/>
              <a:gd name="adj2" fmla="val 21243245"/>
            </a:avLst>
          </a:prstGeom>
          <a:ln w="76200" cmpd="tri">
            <a:solidFill>
              <a:srgbClr val="B88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4395331" y="2465388"/>
            <a:ext cx="827544" cy="500062"/>
          </a:xfrm>
          <a:prstGeom prst="line">
            <a:avLst/>
          </a:prstGeom>
          <a:ln w="50800" cmpd="dbl">
            <a:solidFill>
              <a:srgbClr val="2E14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Дуга 38"/>
          <p:cNvSpPr/>
          <p:nvPr/>
        </p:nvSpPr>
        <p:spPr>
          <a:xfrm rot="5400000">
            <a:off x="6230938" y="3808413"/>
            <a:ext cx="857250" cy="762000"/>
          </a:xfrm>
          <a:prstGeom prst="arc">
            <a:avLst>
              <a:gd name="adj1" fmla="val 17252540"/>
              <a:gd name="adj2" fmla="val 176693"/>
            </a:avLst>
          </a:prstGeom>
          <a:ln w="76200" cmpd="tri">
            <a:solidFill>
              <a:srgbClr val="B88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0" name="Дуга 39"/>
          <p:cNvSpPr/>
          <p:nvPr/>
        </p:nvSpPr>
        <p:spPr>
          <a:xfrm rot="10800000">
            <a:off x="5229224" y="3827462"/>
            <a:ext cx="963613" cy="790575"/>
          </a:xfrm>
          <a:prstGeom prst="arc">
            <a:avLst>
              <a:gd name="adj1" fmla="val 15837092"/>
              <a:gd name="adj2" fmla="val 20879648"/>
            </a:avLst>
          </a:prstGeom>
          <a:ln w="76200" cmpd="tri">
            <a:solidFill>
              <a:srgbClr val="B88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6588125" y="4797425"/>
            <a:ext cx="0" cy="284163"/>
          </a:xfrm>
          <a:prstGeom prst="line">
            <a:avLst/>
          </a:prstGeom>
          <a:ln w="50800" cmpd="dbl">
            <a:solidFill>
              <a:srgbClr val="8D95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7092950" y="4292600"/>
            <a:ext cx="0" cy="803275"/>
          </a:xfrm>
          <a:prstGeom prst="line">
            <a:avLst/>
          </a:prstGeom>
          <a:ln w="50800" cmpd="dbl">
            <a:solidFill>
              <a:srgbClr val="8D95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 flipV="1">
            <a:off x="5606121" y="2436813"/>
            <a:ext cx="517525" cy="528637"/>
          </a:xfrm>
          <a:prstGeom prst="line">
            <a:avLst/>
          </a:prstGeom>
          <a:ln w="50800" cmpd="dbl">
            <a:solidFill>
              <a:srgbClr val="2E14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 flipV="1">
            <a:off x="6353175" y="3235325"/>
            <a:ext cx="687388" cy="642938"/>
          </a:xfrm>
          <a:prstGeom prst="line">
            <a:avLst/>
          </a:prstGeom>
          <a:ln w="50800" cmpd="dbl">
            <a:solidFill>
              <a:srgbClr val="2E14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7596188" y="3429000"/>
            <a:ext cx="360362" cy="449263"/>
          </a:xfrm>
          <a:prstGeom prst="line">
            <a:avLst/>
          </a:prstGeom>
          <a:ln w="63500" cmpd="dbl">
            <a:solidFill>
              <a:srgbClr val="06AE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6773863" y="5300663"/>
            <a:ext cx="0" cy="466725"/>
          </a:xfrm>
          <a:prstGeom prst="line">
            <a:avLst/>
          </a:prstGeom>
          <a:ln w="76200" cmpd="tri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3881438" y="5022850"/>
            <a:ext cx="23812" cy="854075"/>
          </a:xfrm>
          <a:prstGeom prst="line">
            <a:avLst/>
          </a:prstGeom>
          <a:ln w="50800" cmpd="dbl">
            <a:solidFill>
              <a:srgbClr val="A35A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3309938" y="5022850"/>
            <a:ext cx="261937" cy="854075"/>
          </a:xfrm>
          <a:prstGeom prst="line">
            <a:avLst/>
          </a:prstGeom>
          <a:ln w="50800" cmpd="dbl">
            <a:solidFill>
              <a:srgbClr val="A35A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3611563" y="3643313"/>
            <a:ext cx="0" cy="992187"/>
          </a:xfrm>
          <a:prstGeom prst="line">
            <a:avLst/>
          </a:prstGeom>
          <a:ln w="50800" cmpd="dbl">
            <a:solidFill>
              <a:srgbClr val="A35A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3881438" y="3643313"/>
            <a:ext cx="0" cy="992187"/>
          </a:xfrm>
          <a:prstGeom prst="line">
            <a:avLst/>
          </a:prstGeom>
          <a:ln w="50800" cmpd="dbl">
            <a:solidFill>
              <a:srgbClr val="A35A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3719513" y="2771775"/>
            <a:ext cx="0" cy="674688"/>
          </a:xfrm>
          <a:prstGeom prst="line">
            <a:avLst/>
          </a:prstGeom>
          <a:ln w="50800" cmpd="dbl">
            <a:solidFill>
              <a:srgbClr val="B88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H="1">
            <a:off x="1443038" y="5043488"/>
            <a:ext cx="288925" cy="758825"/>
          </a:xfrm>
          <a:prstGeom prst="line">
            <a:avLst/>
          </a:prstGeom>
          <a:ln w="50800" cmpd="dbl">
            <a:solidFill>
              <a:srgbClr val="A35A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2193925" y="5056188"/>
            <a:ext cx="204788" cy="820737"/>
          </a:xfrm>
          <a:prstGeom prst="line">
            <a:avLst/>
          </a:prstGeom>
          <a:ln w="50800" cmpd="dbl">
            <a:solidFill>
              <a:srgbClr val="A35A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V="1">
            <a:off x="1792288" y="2416175"/>
            <a:ext cx="0" cy="639763"/>
          </a:xfrm>
          <a:prstGeom prst="line">
            <a:avLst/>
          </a:prstGeom>
          <a:ln w="50800" cmpd="dbl">
            <a:solidFill>
              <a:srgbClr val="2E14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V="1">
            <a:off x="1691680" y="3356768"/>
            <a:ext cx="0" cy="1255713"/>
          </a:xfrm>
          <a:prstGeom prst="line">
            <a:avLst/>
          </a:prstGeom>
          <a:ln w="50800" cmpd="dbl">
            <a:solidFill>
              <a:srgbClr val="2E14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flipH="1" flipV="1">
            <a:off x="1816894" y="3325019"/>
            <a:ext cx="166687" cy="1287462"/>
          </a:xfrm>
          <a:prstGeom prst="line">
            <a:avLst/>
          </a:prstGeom>
          <a:ln w="50800" cmpd="dbl">
            <a:solidFill>
              <a:srgbClr val="2E14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3698875" y="3200400"/>
            <a:ext cx="46038" cy="71438"/>
          </a:xfrm>
          <a:prstGeom prst="ellipse">
            <a:avLst/>
          </a:prstGeom>
          <a:solidFill>
            <a:srgbClr val="B88C00"/>
          </a:solidFill>
          <a:ln>
            <a:solidFill>
              <a:srgbClr val="A3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0" name="Полилиния 49"/>
          <p:cNvSpPr/>
          <p:nvPr/>
        </p:nvSpPr>
        <p:spPr>
          <a:xfrm>
            <a:off x="8239335" y="2693581"/>
            <a:ext cx="430784" cy="1545864"/>
          </a:xfrm>
          <a:custGeom>
            <a:avLst/>
            <a:gdLst>
              <a:gd name="connsiteX0" fmla="*/ 262733 w 652170"/>
              <a:gd name="connsiteY0" fmla="*/ 34506 h 1545864"/>
              <a:gd name="connsiteX1" fmla="*/ 3941 w 652170"/>
              <a:gd name="connsiteY1" fmla="*/ 172529 h 1545864"/>
              <a:gd name="connsiteX2" fmla="*/ 107458 w 652170"/>
              <a:gd name="connsiteY2" fmla="*/ 681487 h 1545864"/>
              <a:gd name="connsiteX3" fmla="*/ 124711 w 652170"/>
              <a:gd name="connsiteY3" fmla="*/ 1147314 h 1545864"/>
              <a:gd name="connsiteX4" fmla="*/ 245481 w 652170"/>
              <a:gd name="connsiteY4" fmla="*/ 1492370 h 1545864"/>
              <a:gd name="connsiteX5" fmla="*/ 469767 w 652170"/>
              <a:gd name="connsiteY5" fmla="*/ 1535502 h 1545864"/>
              <a:gd name="connsiteX6" fmla="*/ 607790 w 652170"/>
              <a:gd name="connsiteY6" fmla="*/ 1397480 h 1545864"/>
              <a:gd name="connsiteX7" fmla="*/ 625043 w 652170"/>
              <a:gd name="connsiteY7" fmla="*/ 1069676 h 1545864"/>
              <a:gd name="connsiteX8" fmla="*/ 650922 w 652170"/>
              <a:gd name="connsiteY8" fmla="*/ 595223 h 1545864"/>
              <a:gd name="connsiteX9" fmla="*/ 581911 w 652170"/>
              <a:gd name="connsiteY9" fmla="*/ 241540 h 1545864"/>
              <a:gd name="connsiteX10" fmla="*/ 538779 w 652170"/>
              <a:gd name="connsiteY10" fmla="*/ 34506 h 1545864"/>
              <a:gd name="connsiteX11" fmla="*/ 452515 w 652170"/>
              <a:gd name="connsiteY11" fmla="*/ 0 h 1545864"/>
              <a:gd name="connsiteX12" fmla="*/ 366250 w 652170"/>
              <a:gd name="connsiteY12" fmla="*/ 0 h 1545864"/>
              <a:gd name="connsiteX13" fmla="*/ 262733 w 652170"/>
              <a:gd name="connsiteY13" fmla="*/ 34506 h 154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2170" h="1545864">
                <a:moveTo>
                  <a:pt x="262733" y="34506"/>
                </a:moveTo>
                <a:cubicBezTo>
                  <a:pt x="202348" y="63261"/>
                  <a:pt x="29820" y="64699"/>
                  <a:pt x="3941" y="172529"/>
                </a:cubicBezTo>
                <a:cubicBezTo>
                  <a:pt x="-21938" y="280359"/>
                  <a:pt x="87330" y="519023"/>
                  <a:pt x="107458" y="681487"/>
                </a:cubicBezTo>
                <a:cubicBezTo>
                  <a:pt x="127586" y="843951"/>
                  <a:pt x="101707" y="1012167"/>
                  <a:pt x="124711" y="1147314"/>
                </a:cubicBezTo>
                <a:cubicBezTo>
                  <a:pt x="147715" y="1282461"/>
                  <a:pt x="187972" y="1427672"/>
                  <a:pt x="245481" y="1492370"/>
                </a:cubicBezTo>
                <a:cubicBezTo>
                  <a:pt x="302990" y="1557068"/>
                  <a:pt x="409382" y="1551317"/>
                  <a:pt x="469767" y="1535502"/>
                </a:cubicBezTo>
                <a:cubicBezTo>
                  <a:pt x="530152" y="1519687"/>
                  <a:pt x="581911" y="1475118"/>
                  <a:pt x="607790" y="1397480"/>
                </a:cubicBezTo>
                <a:cubicBezTo>
                  <a:pt x="633669" y="1319842"/>
                  <a:pt x="617854" y="1203386"/>
                  <a:pt x="625043" y="1069676"/>
                </a:cubicBezTo>
                <a:cubicBezTo>
                  <a:pt x="632232" y="935967"/>
                  <a:pt x="658111" y="733246"/>
                  <a:pt x="650922" y="595223"/>
                </a:cubicBezTo>
                <a:cubicBezTo>
                  <a:pt x="643733" y="457200"/>
                  <a:pt x="600601" y="334993"/>
                  <a:pt x="581911" y="241540"/>
                </a:cubicBezTo>
                <a:cubicBezTo>
                  <a:pt x="563221" y="148087"/>
                  <a:pt x="560345" y="74763"/>
                  <a:pt x="538779" y="34506"/>
                </a:cubicBezTo>
                <a:cubicBezTo>
                  <a:pt x="517213" y="-5751"/>
                  <a:pt x="481270" y="5751"/>
                  <a:pt x="452515" y="0"/>
                </a:cubicBezTo>
                <a:cubicBezTo>
                  <a:pt x="423760" y="-5751"/>
                  <a:pt x="402193" y="-5751"/>
                  <a:pt x="366250" y="0"/>
                </a:cubicBezTo>
                <a:cubicBezTo>
                  <a:pt x="330307" y="5751"/>
                  <a:pt x="323118" y="5751"/>
                  <a:pt x="262733" y="34506"/>
                </a:cubicBezTo>
                <a:close/>
              </a:path>
            </a:pathLst>
          </a:custGeom>
          <a:solidFill>
            <a:srgbClr val="F3F7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Кольцо Японского</a:t>
            </a:r>
            <a:r>
              <a:rPr lang="ru-RU" sz="1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моря</a:t>
            </a:r>
          </a:p>
        </p:txBody>
      </p:sp>
      <p:sp>
        <p:nvSpPr>
          <p:cNvPr id="102" name="Полилиния 101"/>
          <p:cNvSpPr/>
          <p:nvPr/>
        </p:nvSpPr>
        <p:spPr>
          <a:xfrm rot="8096793">
            <a:off x="6890324" y="2372405"/>
            <a:ext cx="556276" cy="1365716"/>
          </a:xfrm>
          <a:custGeom>
            <a:avLst/>
            <a:gdLst>
              <a:gd name="connsiteX0" fmla="*/ 262733 w 652170"/>
              <a:gd name="connsiteY0" fmla="*/ 34506 h 1545864"/>
              <a:gd name="connsiteX1" fmla="*/ 3941 w 652170"/>
              <a:gd name="connsiteY1" fmla="*/ 172529 h 1545864"/>
              <a:gd name="connsiteX2" fmla="*/ 107458 w 652170"/>
              <a:gd name="connsiteY2" fmla="*/ 681487 h 1545864"/>
              <a:gd name="connsiteX3" fmla="*/ 124711 w 652170"/>
              <a:gd name="connsiteY3" fmla="*/ 1147314 h 1545864"/>
              <a:gd name="connsiteX4" fmla="*/ 245481 w 652170"/>
              <a:gd name="connsiteY4" fmla="*/ 1492370 h 1545864"/>
              <a:gd name="connsiteX5" fmla="*/ 469767 w 652170"/>
              <a:gd name="connsiteY5" fmla="*/ 1535502 h 1545864"/>
              <a:gd name="connsiteX6" fmla="*/ 607790 w 652170"/>
              <a:gd name="connsiteY6" fmla="*/ 1397480 h 1545864"/>
              <a:gd name="connsiteX7" fmla="*/ 625043 w 652170"/>
              <a:gd name="connsiteY7" fmla="*/ 1069676 h 1545864"/>
              <a:gd name="connsiteX8" fmla="*/ 650922 w 652170"/>
              <a:gd name="connsiteY8" fmla="*/ 595223 h 1545864"/>
              <a:gd name="connsiteX9" fmla="*/ 581911 w 652170"/>
              <a:gd name="connsiteY9" fmla="*/ 241540 h 1545864"/>
              <a:gd name="connsiteX10" fmla="*/ 538779 w 652170"/>
              <a:gd name="connsiteY10" fmla="*/ 34506 h 1545864"/>
              <a:gd name="connsiteX11" fmla="*/ 452515 w 652170"/>
              <a:gd name="connsiteY11" fmla="*/ 0 h 1545864"/>
              <a:gd name="connsiteX12" fmla="*/ 366250 w 652170"/>
              <a:gd name="connsiteY12" fmla="*/ 0 h 1545864"/>
              <a:gd name="connsiteX13" fmla="*/ 262733 w 652170"/>
              <a:gd name="connsiteY13" fmla="*/ 34506 h 154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2170" h="1545864">
                <a:moveTo>
                  <a:pt x="262733" y="34506"/>
                </a:moveTo>
                <a:cubicBezTo>
                  <a:pt x="202348" y="63261"/>
                  <a:pt x="29820" y="64699"/>
                  <a:pt x="3941" y="172529"/>
                </a:cubicBezTo>
                <a:cubicBezTo>
                  <a:pt x="-21938" y="280359"/>
                  <a:pt x="87330" y="519023"/>
                  <a:pt x="107458" y="681487"/>
                </a:cubicBezTo>
                <a:cubicBezTo>
                  <a:pt x="127586" y="843951"/>
                  <a:pt x="101707" y="1012167"/>
                  <a:pt x="124711" y="1147314"/>
                </a:cubicBezTo>
                <a:cubicBezTo>
                  <a:pt x="147715" y="1282461"/>
                  <a:pt x="187972" y="1427672"/>
                  <a:pt x="245481" y="1492370"/>
                </a:cubicBezTo>
                <a:cubicBezTo>
                  <a:pt x="302990" y="1557068"/>
                  <a:pt x="409382" y="1551317"/>
                  <a:pt x="469767" y="1535502"/>
                </a:cubicBezTo>
                <a:cubicBezTo>
                  <a:pt x="530152" y="1519687"/>
                  <a:pt x="581911" y="1475118"/>
                  <a:pt x="607790" y="1397480"/>
                </a:cubicBezTo>
                <a:cubicBezTo>
                  <a:pt x="633669" y="1319842"/>
                  <a:pt x="617854" y="1203386"/>
                  <a:pt x="625043" y="1069676"/>
                </a:cubicBezTo>
                <a:cubicBezTo>
                  <a:pt x="632232" y="935967"/>
                  <a:pt x="658111" y="733246"/>
                  <a:pt x="650922" y="595223"/>
                </a:cubicBezTo>
                <a:cubicBezTo>
                  <a:pt x="643733" y="457200"/>
                  <a:pt x="600601" y="334993"/>
                  <a:pt x="581911" y="241540"/>
                </a:cubicBezTo>
                <a:cubicBezTo>
                  <a:pt x="563221" y="148087"/>
                  <a:pt x="560345" y="74763"/>
                  <a:pt x="538779" y="34506"/>
                </a:cubicBezTo>
                <a:cubicBezTo>
                  <a:pt x="517213" y="-5751"/>
                  <a:pt x="481270" y="5751"/>
                  <a:pt x="452515" y="0"/>
                </a:cubicBezTo>
                <a:cubicBezTo>
                  <a:pt x="423760" y="-5751"/>
                  <a:pt x="402193" y="-5751"/>
                  <a:pt x="366250" y="0"/>
                </a:cubicBezTo>
                <a:cubicBezTo>
                  <a:pt x="330307" y="5751"/>
                  <a:pt x="323118" y="5751"/>
                  <a:pt x="262733" y="34506"/>
                </a:cubicBezTo>
                <a:close/>
              </a:path>
            </a:pathLst>
          </a:custGeom>
          <a:solidFill>
            <a:srgbClr val="F3F7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Континентальное кольцо</a:t>
            </a:r>
          </a:p>
        </p:txBody>
      </p:sp>
      <p:cxnSp>
        <p:nvCxnSpPr>
          <p:cNvPr id="98" name="Прямая со стрелкой 97"/>
          <p:cNvCxnSpPr/>
          <p:nvPr/>
        </p:nvCxnSpPr>
        <p:spPr>
          <a:xfrm flipH="1">
            <a:off x="539750" y="3309938"/>
            <a:ext cx="396875" cy="820737"/>
          </a:xfrm>
          <a:prstGeom prst="straightConnector1">
            <a:avLst/>
          </a:prstGeom>
          <a:ln w="76200" cmpd="tri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flipH="1">
            <a:off x="434975" y="2312988"/>
            <a:ext cx="431800" cy="0"/>
          </a:xfrm>
          <a:prstGeom prst="straightConnector1">
            <a:avLst/>
          </a:prstGeom>
          <a:ln w="76200" cmpd="tri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5622656" y="2274126"/>
            <a:ext cx="1545806" cy="0"/>
          </a:xfrm>
          <a:prstGeom prst="line">
            <a:avLst/>
          </a:prstGeom>
          <a:ln w="76200" cmpd="tri">
            <a:solidFill>
              <a:srgbClr val="2E14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олилиния 54"/>
          <p:cNvSpPr/>
          <p:nvPr/>
        </p:nvSpPr>
        <p:spPr>
          <a:xfrm>
            <a:off x="4930872" y="1555750"/>
            <a:ext cx="4125912" cy="3138488"/>
          </a:xfrm>
          <a:custGeom>
            <a:avLst/>
            <a:gdLst>
              <a:gd name="connsiteX0" fmla="*/ 4027016 w 4125685"/>
              <a:gd name="connsiteY0" fmla="*/ 522728 h 2825113"/>
              <a:gd name="connsiteX1" fmla="*/ 4087401 w 4125685"/>
              <a:gd name="connsiteY1" fmla="*/ 565860 h 2825113"/>
              <a:gd name="connsiteX2" fmla="*/ 4113280 w 4125685"/>
              <a:gd name="connsiteY2" fmla="*/ 738389 h 2825113"/>
              <a:gd name="connsiteX3" fmla="*/ 4121907 w 4125685"/>
              <a:gd name="connsiteY3" fmla="*/ 1514766 h 2825113"/>
              <a:gd name="connsiteX4" fmla="*/ 4121907 w 4125685"/>
              <a:gd name="connsiteY4" fmla="*/ 2437793 h 2825113"/>
              <a:gd name="connsiteX5" fmla="*/ 4096027 w 4125685"/>
              <a:gd name="connsiteY5" fmla="*/ 2774223 h 2825113"/>
              <a:gd name="connsiteX6" fmla="*/ 3828609 w 4125685"/>
              <a:gd name="connsiteY6" fmla="*/ 2817355 h 2825113"/>
              <a:gd name="connsiteX7" fmla="*/ 3526684 w 4125685"/>
              <a:gd name="connsiteY7" fmla="*/ 2817355 h 2825113"/>
              <a:gd name="connsiteX8" fmla="*/ 3173001 w 4125685"/>
              <a:gd name="connsiteY8" fmla="*/ 2817355 h 2825113"/>
              <a:gd name="connsiteX9" fmla="*/ 2871076 w 4125685"/>
              <a:gd name="connsiteY9" fmla="*/ 2791476 h 2825113"/>
              <a:gd name="connsiteX10" fmla="*/ 1741016 w 4125685"/>
              <a:gd name="connsiteY10" fmla="*/ 2463672 h 2825113"/>
              <a:gd name="connsiteX11" fmla="*/ 524692 w 4125685"/>
              <a:gd name="connsiteY11" fmla="*/ 1678668 h 2825113"/>
              <a:gd name="connsiteX12" fmla="*/ 76118 w 4125685"/>
              <a:gd name="connsiteY12" fmla="*/ 1169710 h 2825113"/>
              <a:gd name="connsiteX13" fmla="*/ 7107 w 4125685"/>
              <a:gd name="connsiteY13" fmla="*/ 678004 h 2825113"/>
              <a:gd name="connsiteX14" fmla="*/ 153756 w 4125685"/>
              <a:gd name="connsiteY14" fmla="*/ 212177 h 2825113"/>
              <a:gd name="connsiteX15" fmla="*/ 1025024 w 4125685"/>
              <a:gd name="connsiteY15" fmla="*/ 74155 h 2825113"/>
              <a:gd name="connsiteX16" fmla="*/ 2974593 w 4125685"/>
              <a:gd name="connsiteY16" fmla="*/ 39649 h 2825113"/>
              <a:gd name="connsiteX17" fmla="*/ 3595695 w 4125685"/>
              <a:gd name="connsiteY17" fmla="*/ 39649 h 2825113"/>
              <a:gd name="connsiteX18" fmla="*/ 4078775 w 4125685"/>
              <a:gd name="connsiteY18" fmla="*/ 557234 h 2825113"/>
              <a:gd name="connsiteX19" fmla="*/ 4027016 w 4125685"/>
              <a:gd name="connsiteY19" fmla="*/ 522728 h 282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25685" h="2825113">
                <a:moveTo>
                  <a:pt x="4027016" y="522728"/>
                </a:moveTo>
                <a:cubicBezTo>
                  <a:pt x="4028454" y="524166"/>
                  <a:pt x="4073024" y="529916"/>
                  <a:pt x="4087401" y="565860"/>
                </a:cubicBezTo>
                <a:cubicBezTo>
                  <a:pt x="4101778" y="601804"/>
                  <a:pt x="4107529" y="580238"/>
                  <a:pt x="4113280" y="738389"/>
                </a:cubicBezTo>
                <a:cubicBezTo>
                  <a:pt x="4119031" y="896540"/>
                  <a:pt x="4120469" y="1231532"/>
                  <a:pt x="4121907" y="1514766"/>
                </a:cubicBezTo>
                <a:cubicBezTo>
                  <a:pt x="4123345" y="1798000"/>
                  <a:pt x="4126220" y="2227884"/>
                  <a:pt x="4121907" y="2437793"/>
                </a:cubicBezTo>
                <a:cubicBezTo>
                  <a:pt x="4117594" y="2647702"/>
                  <a:pt x="4144910" y="2710963"/>
                  <a:pt x="4096027" y="2774223"/>
                </a:cubicBezTo>
                <a:cubicBezTo>
                  <a:pt x="4047144" y="2837483"/>
                  <a:pt x="3923499" y="2810166"/>
                  <a:pt x="3828609" y="2817355"/>
                </a:cubicBezTo>
                <a:cubicBezTo>
                  <a:pt x="3733718" y="2824544"/>
                  <a:pt x="3526684" y="2817355"/>
                  <a:pt x="3526684" y="2817355"/>
                </a:cubicBezTo>
                <a:cubicBezTo>
                  <a:pt x="3417416" y="2817355"/>
                  <a:pt x="3282269" y="2821668"/>
                  <a:pt x="3173001" y="2817355"/>
                </a:cubicBezTo>
                <a:cubicBezTo>
                  <a:pt x="3063733" y="2813042"/>
                  <a:pt x="3109740" y="2850423"/>
                  <a:pt x="2871076" y="2791476"/>
                </a:cubicBezTo>
                <a:cubicBezTo>
                  <a:pt x="2632412" y="2732529"/>
                  <a:pt x="2132080" y="2649140"/>
                  <a:pt x="1741016" y="2463672"/>
                </a:cubicBezTo>
                <a:cubicBezTo>
                  <a:pt x="1349952" y="2278204"/>
                  <a:pt x="802175" y="1894328"/>
                  <a:pt x="524692" y="1678668"/>
                </a:cubicBezTo>
                <a:cubicBezTo>
                  <a:pt x="247209" y="1463008"/>
                  <a:pt x="162382" y="1336487"/>
                  <a:pt x="76118" y="1169710"/>
                </a:cubicBezTo>
                <a:cubicBezTo>
                  <a:pt x="-10146" y="1002933"/>
                  <a:pt x="-5833" y="837593"/>
                  <a:pt x="7107" y="678004"/>
                </a:cubicBezTo>
                <a:cubicBezTo>
                  <a:pt x="20047" y="518415"/>
                  <a:pt x="-15897" y="312818"/>
                  <a:pt x="153756" y="212177"/>
                </a:cubicBezTo>
                <a:cubicBezTo>
                  <a:pt x="323409" y="111536"/>
                  <a:pt x="554884" y="102910"/>
                  <a:pt x="1025024" y="74155"/>
                </a:cubicBezTo>
                <a:cubicBezTo>
                  <a:pt x="1495163" y="45400"/>
                  <a:pt x="2546148" y="45400"/>
                  <a:pt x="2974593" y="39649"/>
                </a:cubicBezTo>
                <a:cubicBezTo>
                  <a:pt x="3403038" y="33898"/>
                  <a:pt x="3411665" y="-46615"/>
                  <a:pt x="3595695" y="39649"/>
                </a:cubicBezTo>
                <a:cubicBezTo>
                  <a:pt x="3779725" y="125913"/>
                  <a:pt x="4001137" y="473845"/>
                  <a:pt x="4078775" y="557234"/>
                </a:cubicBezTo>
                <a:cubicBezTo>
                  <a:pt x="4156413" y="640623"/>
                  <a:pt x="4025578" y="521290"/>
                  <a:pt x="4027016" y="522728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</a:rPr>
              <a:t>Азиатско-Тихоокеанское </a:t>
            </a:r>
          </a:p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</a:rPr>
              <a:t>энергетическое </a:t>
            </a:r>
            <a:r>
              <a:rPr lang="ru-RU" sz="1400" b="1" dirty="0" err="1">
                <a:solidFill>
                  <a:prstClr val="black"/>
                </a:solidFill>
              </a:rPr>
              <a:t>суперкольцо</a:t>
            </a:r>
            <a:endParaRPr lang="ru-RU" sz="1400" b="1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sz="1400" b="1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sz="1400" b="1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sz="1400" b="1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sz="1400" b="1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sz="1400" b="1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sz="1400" b="1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sz="1400" b="1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sz="1400" b="1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sz="1400" b="1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sz="1400" b="1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sz="1400" b="1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07" name="Полилиния 106"/>
          <p:cNvSpPr/>
          <p:nvPr/>
        </p:nvSpPr>
        <p:spPr>
          <a:xfrm>
            <a:off x="2506752" y="4292997"/>
            <a:ext cx="430784" cy="1152128"/>
          </a:xfrm>
          <a:custGeom>
            <a:avLst/>
            <a:gdLst>
              <a:gd name="connsiteX0" fmla="*/ 262733 w 652170"/>
              <a:gd name="connsiteY0" fmla="*/ 34506 h 1545864"/>
              <a:gd name="connsiteX1" fmla="*/ 3941 w 652170"/>
              <a:gd name="connsiteY1" fmla="*/ 172529 h 1545864"/>
              <a:gd name="connsiteX2" fmla="*/ 107458 w 652170"/>
              <a:gd name="connsiteY2" fmla="*/ 681487 h 1545864"/>
              <a:gd name="connsiteX3" fmla="*/ 124711 w 652170"/>
              <a:gd name="connsiteY3" fmla="*/ 1147314 h 1545864"/>
              <a:gd name="connsiteX4" fmla="*/ 245481 w 652170"/>
              <a:gd name="connsiteY4" fmla="*/ 1492370 h 1545864"/>
              <a:gd name="connsiteX5" fmla="*/ 469767 w 652170"/>
              <a:gd name="connsiteY5" fmla="*/ 1535502 h 1545864"/>
              <a:gd name="connsiteX6" fmla="*/ 607790 w 652170"/>
              <a:gd name="connsiteY6" fmla="*/ 1397480 h 1545864"/>
              <a:gd name="connsiteX7" fmla="*/ 625043 w 652170"/>
              <a:gd name="connsiteY7" fmla="*/ 1069676 h 1545864"/>
              <a:gd name="connsiteX8" fmla="*/ 650922 w 652170"/>
              <a:gd name="connsiteY8" fmla="*/ 595223 h 1545864"/>
              <a:gd name="connsiteX9" fmla="*/ 581911 w 652170"/>
              <a:gd name="connsiteY9" fmla="*/ 241540 h 1545864"/>
              <a:gd name="connsiteX10" fmla="*/ 538779 w 652170"/>
              <a:gd name="connsiteY10" fmla="*/ 34506 h 1545864"/>
              <a:gd name="connsiteX11" fmla="*/ 452515 w 652170"/>
              <a:gd name="connsiteY11" fmla="*/ 0 h 1545864"/>
              <a:gd name="connsiteX12" fmla="*/ 366250 w 652170"/>
              <a:gd name="connsiteY12" fmla="*/ 0 h 1545864"/>
              <a:gd name="connsiteX13" fmla="*/ 262733 w 652170"/>
              <a:gd name="connsiteY13" fmla="*/ 34506 h 154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2170" h="1545864">
                <a:moveTo>
                  <a:pt x="262733" y="34506"/>
                </a:moveTo>
                <a:cubicBezTo>
                  <a:pt x="202348" y="63261"/>
                  <a:pt x="29820" y="64699"/>
                  <a:pt x="3941" y="172529"/>
                </a:cubicBezTo>
                <a:cubicBezTo>
                  <a:pt x="-21938" y="280359"/>
                  <a:pt x="87330" y="519023"/>
                  <a:pt x="107458" y="681487"/>
                </a:cubicBezTo>
                <a:cubicBezTo>
                  <a:pt x="127586" y="843951"/>
                  <a:pt x="101707" y="1012167"/>
                  <a:pt x="124711" y="1147314"/>
                </a:cubicBezTo>
                <a:cubicBezTo>
                  <a:pt x="147715" y="1282461"/>
                  <a:pt x="187972" y="1427672"/>
                  <a:pt x="245481" y="1492370"/>
                </a:cubicBezTo>
                <a:cubicBezTo>
                  <a:pt x="302990" y="1557068"/>
                  <a:pt x="409382" y="1551317"/>
                  <a:pt x="469767" y="1535502"/>
                </a:cubicBezTo>
                <a:cubicBezTo>
                  <a:pt x="530152" y="1519687"/>
                  <a:pt x="581911" y="1475118"/>
                  <a:pt x="607790" y="1397480"/>
                </a:cubicBezTo>
                <a:cubicBezTo>
                  <a:pt x="633669" y="1319842"/>
                  <a:pt x="617854" y="1203386"/>
                  <a:pt x="625043" y="1069676"/>
                </a:cubicBezTo>
                <a:cubicBezTo>
                  <a:pt x="632232" y="935967"/>
                  <a:pt x="658111" y="733246"/>
                  <a:pt x="650922" y="595223"/>
                </a:cubicBezTo>
                <a:cubicBezTo>
                  <a:pt x="643733" y="457200"/>
                  <a:pt x="600601" y="334993"/>
                  <a:pt x="581911" y="241540"/>
                </a:cubicBezTo>
                <a:cubicBezTo>
                  <a:pt x="563221" y="148087"/>
                  <a:pt x="560345" y="74763"/>
                  <a:pt x="538779" y="34506"/>
                </a:cubicBezTo>
                <a:cubicBezTo>
                  <a:pt x="517213" y="-5751"/>
                  <a:pt x="481270" y="5751"/>
                  <a:pt x="452515" y="0"/>
                </a:cubicBezTo>
                <a:cubicBezTo>
                  <a:pt x="423760" y="-5751"/>
                  <a:pt x="402193" y="-5751"/>
                  <a:pt x="366250" y="0"/>
                </a:cubicBezTo>
                <a:cubicBezTo>
                  <a:pt x="330307" y="5751"/>
                  <a:pt x="323118" y="5751"/>
                  <a:pt x="262733" y="34506"/>
                </a:cubicBezTo>
                <a:close/>
              </a:path>
            </a:pathLst>
          </a:custGeom>
          <a:solidFill>
            <a:srgbClr val="F3F7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Каспийское море</a:t>
            </a:r>
          </a:p>
        </p:txBody>
      </p:sp>
      <p:sp>
        <p:nvSpPr>
          <p:cNvPr id="57" name="Полилиния 56"/>
          <p:cNvSpPr/>
          <p:nvPr/>
        </p:nvSpPr>
        <p:spPr>
          <a:xfrm>
            <a:off x="833438" y="5203825"/>
            <a:ext cx="744537" cy="438150"/>
          </a:xfrm>
          <a:custGeom>
            <a:avLst/>
            <a:gdLst>
              <a:gd name="connsiteX0" fmla="*/ 686467 w 743774"/>
              <a:gd name="connsiteY0" fmla="*/ 289481 h 438686"/>
              <a:gd name="connsiteX1" fmla="*/ 660588 w 743774"/>
              <a:gd name="connsiteY1" fmla="*/ 401624 h 438686"/>
              <a:gd name="connsiteX2" fmla="*/ 565697 w 743774"/>
              <a:gd name="connsiteY2" fmla="*/ 436130 h 438686"/>
              <a:gd name="connsiteX3" fmla="*/ 488059 w 743774"/>
              <a:gd name="connsiteY3" fmla="*/ 436130 h 438686"/>
              <a:gd name="connsiteX4" fmla="*/ 108497 w 743774"/>
              <a:gd name="connsiteY4" fmla="*/ 418877 h 438686"/>
              <a:gd name="connsiteX5" fmla="*/ 30859 w 743774"/>
              <a:gd name="connsiteY5" fmla="*/ 375745 h 438686"/>
              <a:gd name="connsiteX6" fmla="*/ 4980 w 743774"/>
              <a:gd name="connsiteY6" fmla="*/ 246349 h 438686"/>
              <a:gd name="connsiteX7" fmla="*/ 4980 w 743774"/>
              <a:gd name="connsiteY7" fmla="*/ 125579 h 438686"/>
              <a:gd name="connsiteX8" fmla="*/ 56739 w 743774"/>
              <a:gd name="connsiteY8" fmla="*/ 13436 h 438686"/>
              <a:gd name="connsiteX9" fmla="*/ 203388 w 743774"/>
              <a:gd name="connsiteY9" fmla="*/ 4809 h 438686"/>
              <a:gd name="connsiteX10" fmla="*/ 332784 w 743774"/>
              <a:gd name="connsiteY10" fmla="*/ 4809 h 438686"/>
              <a:gd name="connsiteX11" fmla="*/ 358663 w 743774"/>
              <a:gd name="connsiteY11" fmla="*/ 65194 h 438686"/>
              <a:gd name="connsiteX12" fmla="*/ 229267 w 743774"/>
              <a:gd name="connsiteY12" fmla="*/ 125579 h 438686"/>
              <a:gd name="connsiteX13" fmla="*/ 212014 w 743774"/>
              <a:gd name="connsiteY13" fmla="*/ 211843 h 438686"/>
              <a:gd name="connsiteX14" fmla="*/ 470807 w 743774"/>
              <a:gd name="connsiteY14" fmla="*/ 220470 h 438686"/>
              <a:gd name="connsiteX15" fmla="*/ 496686 w 743774"/>
              <a:gd name="connsiteY15" fmla="*/ 142832 h 438686"/>
              <a:gd name="connsiteX16" fmla="*/ 444927 w 743774"/>
              <a:gd name="connsiteY16" fmla="*/ 82447 h 438686"/>
              <a:gd name="connsiteX17" fmla="*/ 479433 w 743774"/>
              <a:gd name="connsiteY17" fmla="*/ 30689 h 438686"/>
              <a:gd name="connsiteX18" fmla="*/ 720973 w 743774"/>
              <a:gd name="connsiteY18" fmla="*/ 13436 h 438686"/>
              <a:gd name="connsiteX19" fmla="*/ 720973 w 743774"/>
              <a:gd name="connsiteY19" fmla="*/ 125579 h 438686"/>
              <a:gd name="connsiteX20" fmla="*/ 608829 w 743774"/>
              <a:gd name="connsiteY20" fmla="*/ 177338 h 438686"/>
              <a:gd name="connsiteX21" fmla="*/ 686467 w 743774"/>
              <a:gd name="connsiteY21" fmla="*/ 229096 h 438686"/>
              <a:gd name="connsiteX22" fmla="*/ 686467 w 743774"/>
              <a:gd name="connsiteY22" fmla="*/ 289481 h 438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43774" h="438686">
                <a:moveTo>
                  <a:pt x="686467" y="289481"/>
                </a:moveTo>
                <a:cubicBezTo>
                  <a:pt x="682154" y="318236"/>
                  <a:pt x="680716" y="377183"/>
                  <a:pt x="660588" y="401624"/>
                </a:cubicBezTo>
                <a:cubicBezTo>
                  <a:pt x="640460" y="426065"/>
                  <a:pt x="594452" y="430379"/>
                  <a:pt x="565697" y="436130"/>
                </a:cubicBezTo>
                <a:cubicBezTo>
                  <a:pt x="536942" y="441881"/>
                  <a:pt x="488059" y="436130"/>
                  <a:pt x="488059" y="436130"/>
                </a:cubicBezTo>
                <a:cubicBezTo>
                  <a:pt x="411859" y="433255"/>
                  <a:pt x="184697" y="428941"/>
                  <a:pt x="108497" y="418877"/>
                </a:cubicBezTo>
                <a:cubicBezTo>
                  <a:pt x="32297" y="408813"/>
                  <a:pt x="48112" y="404500"/>
                  <a:pt x="30859" y="375745"/>
                </a:cubicBezTo>
                <a:cubicBezTo>
                  <a:pt x="13606" y="346990"/>
                  <a:pt x="9293" y="288043"/>
                  <a:pt x="4980" y="246349"/>
                </a:cubicBezTo>
                <a:cubicBezTo>
                  <a:pt x="667" y="204655"/>
                  <a:pt x="-3646" y="164398"/>
                  <a:pt x="4980" y="125579"/>
                </a:cubicBezTo>
                <a:cubicBezTo>
                  <a:pt x="13606" y="86760"/>
                  <a:pt x="23671" y="33564"/>
                  <a:pt x="56739" y="13436"/>
                </a:cubicBezTo>
                <a:cubicBezTo>
                  <a:pt x="89807" y="-6692"/>
                  <a:pt x="157381" y="6247"/>
                  <a:pt x="203388" y="4809"/>
                </a:cubicBezTo>
                <a:cubicBezTo>
                  <a:pt x="249395" y="3371"/>
                  <a:pt x="306905" y="-5255"/>
                  <a:pt x="332784" y="4809"/>
                </a:cubicBezTo>
                <a:cubicBezTo>
                  <a:pt x="358663" y="14873"/>
                  <a:pt x="375916" y="45066"/>
                  <a:pt x="358663" y="65194"/>
                </a:cubicBezTo>
                <a:cubicBezTo>
                  <a:pt x="341410" y="85322"/>
                  <a:pt x="253708" y="101138"/>
                  <a:pt x="229267" y="125579"/>
                </a:cubicBezTo>
                <a:cubicBezTo>
                  <a:pt x="204826" y="150020"/>
                  <a:pt x="171757" y="196028"/>
                  <a:pt x="212014" y="211843"/>
                </a:cubicBezTo>
                <a:cubicBezTo>
                  <a:pt x="252271" y="227658"/>
                  <a:pt x="423362" y="231972"/>
                  <a:pt x="470807" y="220470"/>
                </a:cubicBezTo>
                <a:cubicBezTo>
                  <a:pt x="518252" y="208968"/>
                  <a:pt x="500999" y="165836"/>
                  <a:pt x="496686" y="142832"/>
                </a:cubicBezTo>
                <a:cubicBezTo>
                  <a:pt x="492373" y="119828"/>
                  <a:pt x="447802" y="101137"/>
                  <a:pt x="444927" y="82447"/>
                </a:cubicBezTo>
                <a:cubicBezTo>
                  <a:pt x="442052" y="63757"/>
                  <a:pt x="433425" y="42191"/>
                  <a:pt x="479433" y="30689"/>
                </a:cubicBezTo>
                <a:cubicBezTo>
                  <a:pt x="525441" y="19187"/>
                  <a:pt x="680716" y="-2379"/>
                  <a:pt x="720973" y="13436"/>
                </a:cubicBezTo>
                <a:cubicBezTo>
                  <a:pt x="761230" y="29251"/>
                  <a:pt x="739664" y="98262"/>
                  <a:pt x="720973" y="125579"/>
                </a:cubicBezTo>
                <a:cubicBezTo>
                  <a:pt x="702282" y="152896"/>
                  <a:pt x="614580" y="160085"/>
                  <a:pt x="608829" y="177338"/>
                </a:cubicBezTo>
                <a:cubicBezTo>
                  <a:pt x="603078" y="194591"/>
                  <a:pt x="674965" y="207530"/>
                  <a:pt x="686467" y="229096"/>
                </a:cubicBezTo>
                <a:cubicBezTo>
                  <a:pt x="697969" y="250662"/>
                  <a:pt x="690780" y="260726"/>
                  <a:pt x="686467" y="28948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Чёрное море</a:t>
            </a: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1016794" y="5732463"/>
            <a:ext cx="6275387" cy="504825"/>
          </a:xfrm>
          <a:prstGeom prst="roundRect">
            <a:avLst/>
          </a:prstGeom>
          <a:solidFill>
            <a:srgbClr val="DB9B99">
              <a:alpha val="25882"/>
            </a:srgbClr>
          </a:solidFill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4" name="Выноска 1 63"/>
          <p:cNvSpPr/>
          <p:nvPr/>
        </p:nvSpPr>
        <p:spPr>
          <a:xfrm>
            <a:off x="3255963" y="1160463"/>
            <a:ext cx="5645150" cy="323850"/>
          </a:xfrm>
          <a:prstGeom prst="borderCallout1">
            <a:avLst>
              <a:gd name="adj1" fmla="val 104098"/>
              <a:gd name="adj2" fmla="val 98253"/>
              <a:gd name="adj3" fmla="val 302856"/>
              <a:gd name="adj4" fmla="val 85424"/>
            </a:avLst>
          </a:prstGeom>
          <a:solidFill>
            <a:schemeClr val="accent1">
              <a:lumMod val="20000"/>
              <a:lumOff val="80000"/>
              <a:alpha val="72000"/>
            </a:schemeClr>
          </a:solidFill>
          <a:ln w="19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2E14F2"/>
                </a:solidFill>
              </a:rPr>
              <a:t>Северный коридор, за счёт усиления существующей сети ЕЭС России</a:t>
            </a:r>
          </a:p>
        </p:txBody>
      </p:sp>
      <p:sp>
        <p:nvSpPr>
          <p:cNvPr id="114" name="Выноска 1 113"/>
          <p:cNvSpPr/>
          <p:nvPr/>
        </p:nvSpPr>
        <p:spPr>
          <a:xfrm>
            <a:off x="833438" y="1555750"/>
            <a:ext cx="4551362" cy="287338"/>
          </a:xfrm>
          <a:prstGeom prst="borderCallout1">
            <a:avLst>
              <a:gd name="adj1" fmla="val 95198"/>
              <a:gd name="adj2" fmla="val 55227"/>
              <a:gd name="adj3" fmla="val 536560"/>
              <a:gd name="adj4" fmla="val 32338"/>
            </a:avLst>
          </a:prstGeom>
          <a:solidFill>
            <a:srgbClr val="FFEFBD">
              <a:alpha val="72000"/>
            </a:srgbClr>
          </a:solidFill>
          <a:ln w="19050">
            <a:solidFill>
              <a:srgbClr val="A35A1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693A0B"/>
                </a:solidFill>
              </a:rPr>
              <a:t>Формирование коридора по маршруту Шелкового пути</a:t>
            </a:r>
          </a:p>
        </p:txBody>
      </p:sp>
      <p:sp>
        <p:nvSpPr>
          <p:cNvPr id="116" name="Выноска 1 115"/>
          <p:cNvSpPr/>
          <p:nvPr/>
        </p:nvSpPr>
        <p:spPr>
          <a:xfrm>
            <a:off x="1257300" y="6326188"/>
            <a:ext cx="3757613" cy="298450"/>
          </a:xfrm>
          <a:prstGeom prst="borderCallout1">
            <a:avLst>
              <a:gd name="adj1" fmla="val -5521"/>
              <a:gd name="adj2" fmla="val 74350"/>
              <a:gd name="adj3" fmla="val -31686"/>
              <a:gd name="adj4" fmla="val 86496"/>
            </a:avLst>
          </a:prstGeom>
          <a:solidFill>
            <a:srgbClr val="FED0B4">
              <a:alpha val="71765"/>
            </a:srgbClr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</a:rPr>
              <a:t>Южный коридор Индийского океана</a:t>
            </a:r>
          </a:p>
        </p:txBody>
      </p:sp>
      <p:sp>
        <p:nvSpPr>
          <p:cNvPr id="118" name="Выноска 1 117"/>
          <p:cNvSpPr/>
          <p:nvPr/>
        </p:nvSpPr>
        <p:spPr>
          <a:xfrm>
            <a:off x="7352611" y="5303381"/>
            <a:ext cx="1773448" cy="1172032"/>
          </a:xfrm>
          <a:prstGeom prst="borderCallout1">
            <a:avLst>
              <a:gd name="adj1" fmla="val 17874"/>
              <a:gd name="adj2" fmla="val 210"/>
              <a:gd name="adj3" fmla="val -2828"/>
              <a:gd name="adj4" fmla="val -326320"/>
            </a:avLst>
          </a:prstGeom>
          <a:solidFill>
            <a:schemeClr val="bg2">
              <a:lumMod val="90000"/>
              <a:alpha val="37000"/>
            </a:schemeClr>
          </a:solidFill>
          <a:ln w="31750">
            <a:solidFill>
              <a:srgbClr val="A35A1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693A0B"/>
                </a:solidFill>
              </a:rPr>
              <a:t>Формирование коридоров Север-Юг </a:t>
            </a:r>
            <a:endParaRPr lang="ru-RU" sz="1200" b="1" dirty="0" smtClean="0">
              <a:solidFill>
                <a:srgbClr val="693A0B"/>
              </a:solidFill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rgbClr val="693A0B"/>
                </a:solidFill>
              </a:rPr>
              <a:t>за </a:t>
            </a:r>
            <a:r>
              <a:rPr lang="ru-RU" sz="1200" b="1" dirty="0">
                <a:solidFill>
                  <a:srgbClr val="693A0B"/>
                </a:solidFill>
              </a:rPr>
              <a:t>счёт усиления существующих </a:t>
            </a:r>
            <a:endParaRPr lang="ru-RU" sz="1200" b="1" dirty="0" smtClean="0">
              <a:solidFill>
                <a:srgbClr val="693A0B"/>
              </a:solidFill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rgbClr val="693A0B"/>
                </a:solidFill>
              </a:rPr>
              <a:t>и </a:t>
            </a:r>
            <a:r>
              <a:rPr lang="ru-RU" sz="1200" b="1" dirty="0">
                <a:solidFill>
                  <a:srgbClr val="693A0B"/>
                </a:solidFill>
              </a:rPr>
              <a:t>развития новых электрических связей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5BD549E6-96A7-4242-9A36-00C81DF4CF28}" type="slidenum">
              <a:rPr lang="ru-RU" b="1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 b="1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5314949" y="5944373"/>
            <a:ext cx="1099870" cy="5577"/>
          </a:xfrm>
          <a:prstGeom prst="line">
            <a:avLst/>
          </a:prstGeom>
          <a:ln w="76200" cmpd="tri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087813" y="5961063"/>
            <a:ext cx="788987" cy="0"/>
          </a:xfrm>
          <a:prstGeom prst="line">
            <a:avLst/>
          </a:prstGeom>
          <a:ln w="76200" cmpd="tri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577975" y="5949950"/>
            <a:ext cx="352425" cy="3175"/>
          </a:xfrm>
          <a:prstGeom prst="line">
            <a:avLst/>
          </a:prstGeom>
          <a:ln w="76200" cmpd="tri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77" name="Прямая со стрелкой 28676"/>
          <p:cNvCxnSpPr/>
          <p:nvPr/>
        </p:nvCxnSpPr>
        <p:spPr>
          <a:xfrm flipH="1" flipV="1">
            <a:off x="738188" y="5732463"/>
            <a:ext cx="342900" cy="69850"/>
          </a:xfrm>
          <a:prstGeom prst="straightConnector1">
            <a:avLst/>
          </a:prstGeom>
          <a:ln w="76200" cmpd="tri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Заголовок 1"/>
          <p:cNvSpPr txBox="1">
            <a:spLocks/>
          </p:cNvSpPr>
          <p:nvPr/>
        </p:nvSpPr>
        <p:spPr bwMode="auto">
          <a:xfrm>
            <a:off x="0" y="620688"/>
            <a:ext cx="9109075" cy="4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400" b="1" dirty="0" smtClean="0">
                <a:solidFill>
                  <a:srgbClr val="FF0000"/>
                </a:solidFill>
              </a:rPr>
              <a:t>В силу имеющихся электрических связей создание экономического коридора Шёлкового пути имеет множественный характер перспектив развития  </a:t>
            </a:r>
          </a:p>
        </p:txBody>
      </p:sp>
    </p:spTree>
    <p:extLst>
      <p:ext uri="{BB962C8B-B14F-4D97-AF65-F5344CB8AC3E}">
        <p14:creationId xmlns:p14="http://schemas.microsoft.com/office/powerpoint/2010/main" val="272740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7" y="1340768"/>
            <a:ext cx="9116722" cy="4754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>
          <a:xfrm>
            <a:off x="1114690" y="256048"/>
            <a:ext cx="7853363" cy="576262"/>
          </a:xfrm>
        </p:spPr>
        <p:txBody>
          <a:bodyPr/>
          <a:lstStyle/>
          <a:p>
            <a:pPr eaLnBrk="1" hangingPunct="1"/>
            <a:r>
              <a:rPr lang="ru-RU" altLang="ru-RU" sz="2800" b="1" dirty="0" smtClean="0"/>
              <a:t>Выводы</a:t>
            </a:r>
          </a:p>
        </p:txBody>
      </p:sp>
      <p:grpSp>
        <p:nvGrpSpPr>
          <p:cNvPr id="10244" name="Группа 2"/>
          <p:cNvGrpSpPr>
            <a:grpSpLocks/>
          </p:cNvGrpSpPr>
          <p:nvPr/>
        </p:nvGrpSpPr>
        <p:grpSpPr bwMode="auto">
          <a:xfrm>
            <a:off x="106363" y="117475"/>
            <a:ext cx="1003300" cy="835025"/>
            <a:chOff x="106300" y="118158"/>
            <a:chExt cx="1003553" cy="833934"/>
          </a:xfrm>
        </p:grpSpPr>
        <p:sp>
          <p:nvSpPr>
            <p:cNvPr id="10255" name="Прямоугольник 13"/>
            <p:cNvSpPr>
              <a:spLocks noChangeArrowheads="1"/>
            </p:cNvSpPr>
            <p:nvPr/>
          </p:nvSpPr>
          <p:spPr bwMode="auto">
            <a:xfrm>
              <a:off x="224541" y="712026"/>
              <a:ext cx="885312" cy="24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ru-RU" altLang="ru-RU" sz="800" smtClean="0">
                  <a:solidFill>
                    <a:srgbClr val="505150"/>
                  </a:solidFill>
                  <a:latin typeface="CorpidOT Light"/>
                  <a:sym typeface="CorpidOT Light"/>
                </a:rPr>
                <a:t> </a:t>
              </a:r>
              <a:r>
                <a:rPr lang="en-US" altLang="ru-RU" sz="600" smtClean="0">
                  <a:solidFill>
                    <a:srgbClr val="505150"/>
                  </a:solidFill>
                  <a:latin typeface="CorpidOT Light"/>
                  <a:sym typeface="CorpidOT Light"/>
                </a:rPr>
                <a:t>Чистая</a:t>
              </a:r>
              <a:r>
                <a:rPr lang="en-US" altLang="ru-RU" sz="800" smtClean="0">
                  <a:solidFill>
                    <a:srgbClr val="505150"/>
                  </a:solidFill>
                  <a:latin typeface="CorpidOT Light"/>
                  <a:sym typeface="CorpidOT Light"/>
                </a:rPr>
                <a:t> </a:t>
              </a:r>
              <a:r>
                <a:rPr lang="en-US" altLang="ru-RU" sz="600" smtClean="0">
                  <a:solidFill>
                    <a:srgbClr val="505150"/>
                  </a:solidFill>
                  <a:latin typeface="CorpidOT Light"/>
                  <a:sym typeface="CorpidOT Light"/>
                </a:rPr>
                <a:t>энергия</a:t>
              </a:r>
            </a:p>
          </p:txBody>
        </p:sp>
        <p:pic>
          <p:nvPicPr>
            <p:cNvPr id="10256" name="Рисунок 13" descr="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00" y="118158"/>
              <a:ext cx="821768" cy="652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48488" y="6448425"/>
            <a:ext cx="2133600" cy="365125"/>
          </a:xfrm>
          <a:ln/>
        </p:spPr>
        <p:txBody>
          <a:bodyPr/>
          <a:lstStyle/>
          <a:p>
            <a:fld id="{45830781-370B-44DE-9B55-F3CCC9EB575E}" type="slidenum">
              <a:rPr lang="ru-RU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0" y="1628800"/>
            <a:ext cx="9125842" cy="40010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85750" indent="-285750" algn="just" eaLnBrk="1" fontAlgn="auto" hangingPunct="1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ru-RU" b="1" kern="0" dirty="0" smtClean="0">
                <a:solidFill>
                  <a:srgbClr val="C00000"/>
                </a:solidFill>
              </a:rPr>
              <a:t>Интеграция энергосистем ЕАЭС с проектами «Шелковый путь», «Степной путь» (Россия-Монголия-Китай) – является сложным технологическим процессом, требующим постоянной оценки влияния принимаемых решений на работу синхронной зоны ОЭС/ЕЭС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ru-RU" b="1" kern="0" dirty="0" smtClean="0">
                <a:solidFill>
                  <a:srgbClr val="C00000"/>
                </a:solidFill>
              </a:rPr>
              <a:t>Процесс интеграции энергосистем ЕАЭС с указанными проектами должен учитывать наличие собственных стратегий развития энергосистем стран-участниц</a:t>
            </a:r>
            <a:r>
              <a:rPr lang="ru-RU" b="1" kern="0" dirty="0">
                <a:solidFill>
                  <a:srgbClr val="C00000"/>
                </a:solidFill>
              </a:rPr>
              <a:t> </a:t>
            </a:r>
            <a:r>
              <a:rPr lang="ru-RU" b="1" kern="0" dirty="0" smtClean="0">
                <a:solidFill>
                  <a:srgbClr val="C00000"/>
                </a:solidFill>
              </a:rPr>
              <a:t/>
            </a:r>
            <a:br>
              <a:rPr lang="ru-RU" b="1" kern="0" dirty="0" smtClean="0">
                <a:solidFill>
                  <a:srgbClr val="C00000"/>
                </a:solidFill>
              </a:rPr>
            </a:br>
            <a:r>
              <a:rPr lang="ru-RU" b="1" kern="0" dirty="0" smtClean="0">
                <a:solidFill>
                  <a:srgbClr val="C00000"/>
                </a:solidFill>
              </a:rPr>
              <a:t>и  национальных программ обеспечения энергетической безопасности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ru-RU" b="1" kern="0" dirty="0" smtClean="0">
                <a:solidFill>
                  <a:srgbClr val="C00000"/>
                </a:solidFill>
              </a:rPr>
              <a:t>Принятие решений о формировании и практической реализации программ интеграции энергосистем ЕАЭС с рассматриваемыми проектами должно базироваться на результатах комплексной оценки их влияния на текущую </a:t>
            </a:r>
            <a:r>
              <a:rPr lang="en-US" b="1" kern="0" dirty="0" smtClean="0">
                <a:solidFill>
                  <a:srgbClr val="C00000"/>
                </a:solidFill>
              </a:rPr>
              <a:t/>
            </a:r>
            <a:br>
              <a:rPr lang="en-US" b="1" kern="0" dirty="0" smtClean="0">
                <a:solidFill>
                  <a:srgbClr val="C00000"/>
                </a:solidFill>
              </a:rPr>
            </a:br>
            <a:r>
              <a:rPr lang="ru-RU" b="1" kern="0" dirty="0" smtClean="0">
                <a:solidFill>
                  <a:srgbClr val="C00000"/>
                </a:solidFill>
              </a:rPr>
              <a:t>и перспективную структуру генерирующего и электросетевого комплексов стран-участниц, а также учитывать согласованные программы перспективного развития, предусматривающи</a:t>
            </a:r>
            <a:r>
              <a:rPr lang="ru-RU" b="1" kern="0" dirty="0">
                <a:solidFill>
                  <a:srgbClr val="C00000"/>
                </a:solidFill>
              </a:rPr>
              <a:t>е</a:t>
            </a:r>
            <a:r>
              <a:rPr lang="ru-RU" b="1" kern="0" dirty="0" smtClean="0">
                <a:solidFill>
                  <a:srgbClr val="C00000"/>
                </a:solidFill>
              </a:rPr>
              <a:t> изменение энергопотребления и его характера на территориях</a:t>
            </a:r>
            <a:endParaRPr lang="ru-RU" b="1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42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45830781-370B-44DE-9B55-F3CCC9EB575E}" type="slidenum">
              <a:rPr lang="ru-RU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619672" y="12699"/>
            <a:ext cx="7541791" cy="1328069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Ожидаемые результаты от реализации проекта интеграции ЕАЭС</a:t>
            </a:r>
            <a:r>
              <a:rPr kumimoji="0" lang="ru-RU" alt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 и Шёлкового пути</a:t>
            </a:r>
            <a:endParaRPr kumimoji="0" lang="ru-RU" alt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84784"/>
            <a:ext cx="9161463" cy="4339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algn="just" fontAlgn="auto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1F497D"/>
                </a:solidFill>
                <a:latin typeface="Calibri"/>
                <a:cs typeface="Times New Roman" pitchFamily="18" charset="0"/>
              </a:rPr>
              <a:t>З</a:t>
            </a:r>
            <a:r>
              <a:rPr lang="ru-RU" sz="1600" dirty="0" smtClean="0">
                <a:solidFill>
                  <a:srgbClr val="1F497D"/>
                </a:solidFill>
                <a:latin typeface="Calibri"/>
                <a:cs typeface="Times New Roman" pitchFamily="18" charset="0"/>
              </a:rPr>
              <a:t>апуск процесса оценки взаимного влияния энергосистем, который будет способствовать повышению корректности их работы</a:t>
            </a:r>
            <a:endParaRPr lang="ru-RU" sz="1600" dirty="0">
              <a:solidFill>
                <a:srgbClr val="1F497D"/>
              </a:solidFill>
              <a:latin typeface="Calibri"/>
              <a:cs typeface="Times New Roman" pitchFamily="18" charset="0"/>
            </a:endParaRPr>
          </a:p>
          <a:p>
            <a:pPr marL="171450" indent="-171450" algn="just" fontAlgn="auto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rgbClr val="1F497D"/>
                </a:solidFill>
                <a:latin typeface="Calibri"/>
                <a:cs typeface="Times New Roman" pitchFamily="18" charset="0"/>
              </a:rPr>
              <a:t>Сближение имеющихся стратегий </a:t>
            </a:r>
            <a:r>
              <a:rPr lang="ru-RU" sz="1600" dirty="0">
                <a:solidFill>
                  <a:srgbClr val="1F497D"/>
                </a:solidFill>
                <a:latin typeface="Calibri"/>
                <a:cs typeface="Times New Roman" pitchFamily="18" charset="0"/>
              </a:rPr>
              <a:t>развития энергосистем </a:t>
            </a:r>
            <a:r>
              <a:rPr lang="ru-RU" sz="1600" dirty="0" smtClean="0">
                <a:solidFill>
                  <a:srgbClr val="1F497D"/>
                </a:solidFill>
                <a:latin typeface="Calibri"/>
                <a:cs typeface="Times New Roman" pitchFamily="18" charset="0"/>
              </a:rPr>
              <a:t>стран-участниц и детализация национальных </a:t>
            </a:r>
            <a:r>
              <a:rPr lang="ru-RU" sz="1600" dirty="0">
                <a:solidFill>
                  <a:srgbClr val="1F497D"/>
                </a:solidFill>
                <a:latin typeface="Calibri"/>
                <a:cs typeface="Times New Roman" pitchFamily="18" charset="0"/>
              </a:rPr>
              <a:t>программ обеспечения энергетической </a:t>
            </a:r>
            <a:r>
              <a:rPr lang="ru-RU" sz="1600" dirty="0" smtClean="0">
                <a:solidFill>
                  <a:srgbClr val="1F497D"/>
                </a:solidFill>
                <a:latin typeface="Calibri"/>
                <a:cs typeface="Times New Roman" pitchFamily="18" charset="0"/>
              </a:rPr>
              <a:t>безопасности</a:t>
            </a:r>
            <a:endParaRPr lang="ru-RU" sz="1600" dirty="0">
              <a:solidFill>
                <a:srgbClr val="1F497D"/>
              </a:solidFill>
              <a:latin typeface="Calibri"/>
              <a:cs typeface="Times New Roman" pitchFamily="18" charset="0"/>
            </a:endParaRPr>
          </a:p>
          <a:p>
            <a:pPr marL="171450" indent="-171450" algn="just" fontAlgn="auto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rgbClr val="1F497D"/>
                </a:solidFill>
                <a:latin typeface="Calibri"/>
                <a:cs typeface="Times New Roman" pitchFamily="18" charset="0"/>
              </a:rPr>
              <a:t>Создание множественности инвестиционных проектов и открытие возможности привлечения инвесторов </a:t>
            </a:r>
            <a:r>
              <a:rPr lang="ru-RU" sz="1600" dirty="0">
                <a:solidFill>
                  <a:srgbClr val="1F497D"/>
                </a:solidFill>
                <a:latin typeface="Calibri"/>
                <a:cs typeface="Times New Roman" pitchFamily="18" charset="0"/>
              </a:rPr>
              <a:t>к реализации проектов развития объектов генерации </a:t>
            </a:r>
            <a:r>
              <a:rPr lang="ru-RU" sz="1600" dirty="0" smtClean="0">
                <a:solidFill>
                  <a:srgbClr val="1F497D"/>
                </a:solidFill>
                <a:latin typeface="Calibri"/>
                <a:cs typeface="Times New Roman" pitchFamily="18" charset="0"/>
              </a:rPr>
              <a:t>и </a:t>
            </a:r>
            <a:r>
              <a:rPr lang="ru-RU" sz="1600" dirty="0">
                <a:solidFill>
                  <a:srgbClr val="1F497D"/>
                </a:solidFill>
                <a:latin typeface="Calibri"/>
                <a:cs typeface="Times New Roman" pitchFamily="18" charset="0"/>
              </a:rPr>
              <a:t>электросетевого комплекса, </a:t>
            </a:r>
            <a:r>
              <a:rPr lang="ru-RU" sz="1600" dirty="0" smtClean="0">
                <a:solidFill>
                  <a:srgbClr val="1F497D"/>
                </a:solidFill>
                <a:latin typeface="Calibri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1F497D"/>
                </a:solidFill>
                <a:latin typeface="Calibri"/>
                <a:cs typeface="Times New Roman" pitchFamily="18" charset="0"/>
              </a:rPr>
            </a:br>
            <a:r>
              <a:rPr lang="ru-RU" sz="1600" dirty="0" smtClean="0">
                <a:solidFill>
                  <a:srgbClr val="1F497D"/>
                </a:solidFill>
                <a:latin typeface="Calibri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rgbClr val="1F497D"/>
                </a:solidFill>
                <a:latin typeface="Calibri"/>
                <a:cs typeface="Times New Roman" pitchFamily="18" charset="0"/>
              </a:rPr>
              <a:t>том числе </a:t>
            </a:r>
            <a:r>
              <a:rPr lang="ru-RU" sz="1600" dirty="0" smtClean="0">
                <a:solidFill>
                  <a:srgbClr val="1F497D"/>
                </a:solidFill>
                <a:latin typeface="Calibri"/>
                <a:cs typeface="Times New Roman" pitchFamily="18" charset="0"/>
              </a:rPr>
              <a:t>и </a:t>
            </a:r>
            <a:r>
              <a:rPr lang="ru-RU" sz="1600" dirty="0">
                <a:solidFill>
                  <a:srgbClr val="1F497D"/>
                </a:solidFill>
                <a:latin typeface="Calibri"/>
                <a:cs typeface="Times New Roman" pitchFamily="18" charset="0"/>
              </a:rPr>
              <a:t>на территории сопредельных </a:t>
            </a:r>
            <a:r>
              <a:rPr lang="ru-RU" sz="1600" dirty="0" smtClean="0">
                <a:solidFill>
                  <a:srgbClr val="1F497D"/>
                </a:solidFill>
                <a:latin typeface="Calibri"/>
                <a:cs typeface="Times New Roman" pitchFamily="18" charset="0"/>
              </a:rPr>
              <a:t>государств</a:t>
            </a:r>
          </a:p>
          <a:p>
            <a:pPr marL="171450" indent="-171450" algn="just" fontAlgn="auto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1F497D"/>
                </a:solidFill>
                <a:latin typeface="Calibri"/>
                <a:cs typeface="Times New Roman" pitchFamily="18" charset="0"/>
              </a:rPr>
              <a:t>Проработка и </a:t>
            </a:r>
            <a:r>
              <a:rPr lang="ru-RU" sz="1600" dirty="0" smtClean="0">
                <a:solidFill>
                  <a:srgbClr val="1F497D"/>
                </a:solidFill>
                <a:latin typeface="Calibri"/>
                <a:cs typeface="Times New Roman" pitchFamily="18" charset="0"/>
              </a:rPr>
              <a:t>изучение направлений </a:t>
            </a:r>
            <a:r>
              <a:rPr lang="ru-RU" sz="1600" dirty="0">
                <a:solidFill>
                  <a:srgbClr val="1F497D"/>
                </a:solidFill>
                <a:latin typeface="Calibri"/>
                <a:cs typeface="Times New Roman" pitchFamily="18" charset="0"/>
              </a:rPr>
              <a:t>развития энергосистем послужит мощным импульсом развития новых технологий в проектировании и создании энергетической  инфраструктуры</a:t>
            </a:r>
          </a:p>
          <a:p>
            <a:pPr marL="171450" indent="-171450" algn="just" fontAlgn="auto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rgbClr val="1F497D"/>
                </a:solidFill>
                <a:latin typeface="Calibri"/>
                <a:cs typeface="Times New Roman" pitchFamily="18" charset="0"/>
              </a:rPr>
              <a:t>Формирование множества отраслевых «якорных» заказов, в том числе, для предприятий малого </a:t>
            </a:r>
            <a:br>
              <a:rPr lang="ru-RU" sz="1600" dirty="0" smtClean="0">
                <a:solidFill>
                  <a:srgbClr val="1F497D"/>
                </a:solidFill>
                <a:latin typeface="Calibri"/>
                <a:cs typeface="Times New Roman" pitchFamily="18" charset="0"/>
              </a:rPr>
            </a:br>
            <a:r>
              <a:rPr lang="ru-RU" sz="1600" dirty="0" smtClean="0">
                <a:solidFill>
                  <a:srgbClr val="1F497D"/>
                </a:solidFill>
                <a:latin typeface="Calibri"/>
                <a:cs typeface="Times New Roman" pitchFamily="18" charset="0"/>
              </a:rPr>
              <a:t>и среднего бизнеса (ВЭС</a:t>
            </a:r>
            <a:r>
              <a:rPr lang="ru-RU" sz="1600" dirty="0">
                <a:solidFill>
                  <a:srgbClr val="1F497D"/>
                </a:solidFill>
                <a:latin typeface="Calibri"/>
                <a:cs typeface="Times New Roman" pitchFamily="18" charset="0"/>
              </a:rPr>
              <a:t>, СЭС, накопители энергии различных видов, ГАЭС и др</a:t>
            </a:r>
            <a:r>
              <a:rPr lang="ru-RU" sz="1600" dirty="0" smtClean="0">
                <a:solidFill>
                  <a:srgbClr val="1F497D"/>
                </a:solidFill>
                <a:latin typeface="Calibri"/>
                <a:cs typeface="Times New Roman" pitchFamily="18" charset="0"/>
              </a:rPr>
              <a:t>.)</a:t>
            </a:r>
          </a:p>
          <a:p>
            <a:pPr marL="171450" indent="-171450" algn="just" fontAlgn="auto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rgbClr val="1F497D"/>
                </a:solidFill>
                <a:latin typeface="Calibri"/>
                <a:cs typeface="Times New Roman" pitchFamily="18" charset="0"/>
              </a:rPr>
              <a:t>Реализация </a:t>
            </a:r>
            <a:r>
              <a:rPr lang="ru-RU" sz="1600" dirty="0">
                <a:solidFill>
                  <a:srgbClr val="1F497D"/>
                </a:solidFill>
                <a:latin typeface="Calibri"/>
                <a:cs typeface="Times New Roman" pitchFamily="18" charset="0"/>
              </a:rPr>
              <a:t>транзитного потенциала энергосистем обеспечит получение дополнительных финансовых поступлений</a:t>
            </a:r>
            <a:endParaRPr lang="en-US" sz="1600" dirty="0">
              <a:solidFill>
                <a:srgbClr val="1F497D"/>
              </a:solidFill>
              <a:latin typeface="Calibri"/>
              <a:cs typeface="Times New Roman" pitchFamily="18" charset="0"/>
            </a:endParaRPr>
          </a:p>
          <a:p>
            <a:pPr marL="171450" lvl="1" indent="-171450" algn="just" fontAlgn="auto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rgbClr val="1F497D"/>
                </a:solidFill>
                <a:latin typeface="Calibri"/>
                <a:cs typeface="Times New Roman" pitchFamily="18" charset="0"/>
              </a:rPr>
              <a:t>Диверсификация </a:t>
            </a:r>
            <a:r>
              <a:rPr lang="ru-RU" sz="1600" dirty="0">
                <a:solidFill>
                  <a:srgbClr val="1F497D"/>
                </a:solidFill>
                <a:latin typeface="Calibri"/>
                <a:cs typeface="Times New Roman" pitchFamily="18" charset="0"/>
              </a:rPr>
              <a:t>маршрутов поставок электроэнергии позволит снизить экономические риски </a:t>
            </a:r>
            <a:r>
              <a:rPr lang="ru-RU" sz="1600" dirty="0" smtClean="0">
                <a:solidFill>
                  <a:srgbClr val="1F497D"/>
                </a:solidFill>
                <a:latin typeface="Calibri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1F497D"/>
                </a:solidFill>
                <a:latin typeface="Calibri"/>
                <a:cs typeface="Times New Roman" pitchFamily="18" charset="0"/>
              </a:rPr>
            </a:br>
            <a:r>
              <a:rPr lang="ru-RU" sz="1600" dirty="0" smtClean="0">
                <a:solidFill>
                  <a:srgbClr val="1F497D"/>
                </a:solidFill>
                <a:latin typeface="Calibri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rgbClr val="1F497D"/>
                </a:solidFill>
                <a:latin typeface="Calibri"/>
                <a:cs typeface="Times New Roman" pitchFamily="18" charset="0"/>
              </a:rPr>
              <a:t>случае отказа какой-либо стороны от поставок или приема электроэнергии за счет </a:t>
            </a:r>
            <a:r>
              <a:rPr lang="ru-RU" sz="1600" dirty="0" smtClean="0">
                <a:solidFill>
                  <a:srgbClr val="1F497D"/>
                </a:solidFill>
                <a:latin typeface="Calibri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1F497D"/>
                </a:solidFill>
                <a:latin typeface="Calibri"/>
                <a:cs typeface="Times New Roman" pitchFamily="18" charset="0"/>
              </a:rPr>
            </a:br>
            <a:r>
              <a:rPr lang="ru-RU" sz="1600" dirty="0" smtClean="0">
                <a:solidFill>
                  <a:srgbClr val="1F497D"/>
                </a:solidFill>
                <a:latin typeface="Calibri"/>
                <a:cs typeface="Times New Roman" pitchFamily="18" charset="0"/>
              </a:rPr>
              <a:t>ее </a:t>
            </a:r>
            <a:r>
              <a:rPr lang="ru-RU" sz="1600" dirty="0">
                <a:solidFill>
                  <a:srgbClr val="1F497D"/>
                </a:solidFill>
                <a:latin typeface="Calibri"/>
                <a:cs typeface="Times New Roman" pitchFamily="18" charset="0"/>
              </a:rPr>
              <a:t>перенаправления другим потребителям</a:t>
            </a:r>
          </a:p>
        </p:txBody>
      </p:sp>
    </p:spTree>
    <p:extLst>
      <p:ext uri="{BB962C8B-B14F-4D97-AF65-F5344CB8AC3E}">
        <p14:creationId xmlns:p14="http://schemas.microsoft.com/office/powerpoint/2010/main" val="312623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45830781-370B-44DE-9B55-F3CCC9EB575E}" type="slidenum">
              <a:rPr lang="ru-RU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84784"/>
            <a:ext cx="9161463" cy="43088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2400" dirty="0" smtClean="0">
                <a:solidFill>
                  <a:srgbClr val="1F497D"/>
                </a:solidFill>
                <a:latin typeface="Calibri"/>
                <a:cs typeface="Times New Roman" pitchFamily="18" charset="0"/>
              </a:rPr>
              <a:t>Поэтапная реализация проекта позволит:</a:t>
            </a:r>
          </a:p>
          <a:p>
            <a:pPr marL="171450" indent="-171450" algn="just" fontAlgn="auto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1F497D"/>
                </a:solidFill>
                <a:latin typeface="Calibri"/>
                <a:cs typeface="Times New Roman" pitchFamily="18" charset="0"/>
              </a:rPr>
              <a:t>Обеспечить надежное </a:t>
            </a:r>
            <a:r>
              <a:rPr lang="ru-RU" sz="2400" dirty="0">
                <a:solidFill>
                  <a:srgbClr val="1F497D"/>
                </a:solidFill>
                <a:latin typeface="Calibri"/>
                <a:cs typeface="Times New Roman" pitchFamily="18" charset="0"/>
              </a:rPr>
              <a:t>удовлетворение возрастающих потребностей в электроэнергии стран Азиатского региона, включая страны СНГ, на новой технической и идеологической платформе</a:t>
            </a:r>
            <a:endParaRPr lang="ru-RU" sz="2400" dirty="0">
              <a:solidFill>
                <a:srgbClr val="FF0000"/>
              </a:solidFill>
              <a:latin typeface="Calibri"/>
              <a:cs typeface="Times New Roman" pitchFamily="18" charset="0"/>
            </a:endParaRPr>
          </a:p>
          <a:p>
            <a:pPr marL="171450" indent="-171450" algn="just" fontAlgn="auto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1F497D"/>
                </a:solidFill>
                <a:latin typeface="Calibri"/>
                <a:cs typeface="Times New Roman" pitchFamily="18" charset="0"/>
              </a:rPr>
              <a:t>Синхронизировать мероприятия в рамках реализации проектов Шелковый путь, Степной путь с интеграционными процессами, реализуемыми в рамках ЕАЭС</a:t>
            </a:r>
          </a:p>
          <a:p>
            <a:pPr marL="171450" indent="-171450" algn="just" fontAlgn="auto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1F497D"/>
                </a:solidFill>
                <a:latin typeface="Calibri"/>
                <a:cs typeface="Times New Roman" pitchFamily="18" charset="0"/>
              </a:rPr>
              <a:t>Оптимизировать объемы </a:t>
            </a:r>
            <a:r>
              <a:rPr lang="ru-RU" sz="2400" dirty="0">
                <a:solidFill>
                  <a:srgbClr val="1F497D"/>
                </a:solidFill>
                <a:latin typeface="Calibri"/>
                <a:cs typeface="Times New Roman" pitchFamily="18" charset="0"/>
              </a:rPr>
              <a:t>вводимых генерирующих мощностей </a:t>
            </a:r>
            <a:r>
              <a:rPr lang="ru-RU" sz="2400" dirty="0" smtClean="0">
                <a:solidFill>
                  <a:srgbClr val="1F497D"/>
                </a:solidFill>
                <a:latin typeface="Calibri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1F497D"/>
                </a:solidFill>
                <a:latin typeface="Calibri"/>
                <a:cs typeface="Times New Roman" pitchFamily="18" charset="0"/>
              </a:rPr>
            </a:br>
            <a:r>
              <a:rPr lang="ru-RU" sz="2400" dirty="0" smtClean="0">
                <a:solidFill>
                  <a:srgbClr val="1F497D"/>
                </a:solidFill>
                <a:latin typeface="Calibri"/>
                <a:cs typeface="Times New Roman" pitchFamily="18" charset="0"/>
              </a:rPr>
              <a:t>за </a:t>
            </a:r>
            <a:r>
              <a:rPr lang="ru-RU" sz="2400" dirty="0">
                <a:solidFill>
                  <a:srgbClr val="1F497D"/>
                </a:solidFill>
                <a:latin typeface="Calibri"/>
                <a:cs typeface="Times New Roman" pitchFamily="18" charset="0"/>
              </a:rPr>
              <a:t>счет снижения величины требуемых резервов и эффективного использования </a:t>
            </a:r>
            <a:r>
              <a:rPr lang="ru-RU" sz="2400" dirty="0" smtClean="0">
                <a:solidFill>
                  <a:srgbClr val="1F497D"/>
                </a:solidFill>
                <a:latin typeface="Calibri"/>
                <a:cs typeface="Times New Roman" pitchFamily="18" charset="0"/>
              </a:rPr>
              <a:t>высокоманевренного </a:t>
            </a:r>
            <a:r>
              <a:rPr lang="ru-RU" sz="2400" dirty="0">
                <a:solidFill>
                  <a:srgbClr val="1F497D"/>
                </a:solidFill>
                <a:latin typeface="Calibri"/>
                <a:cs typeface="Times New Roman" pitchFamily="18" charset="0"/>
              </a:rPr>
              <a:t>генерирующего оборудования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475656" y="424655"/>
            <a:ext cx="7541791" cy="82391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800" b="1" kern="0" dirty="0">
                <a:solidFill>
                  <a:srgbClr val="000000"/>
                </a:solidFill>
              </a:rPr>
              <a:t>Ожидаемые результаты от реализации проекта интеграции ЕАЭС и Шёлкового пути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Продолжение</a:t>
            </a:r>
          </a:p>
        </p:txBody>
      </p:sp>
    </p:spTree>
    <p:extLst>
      <p:ext uri="{BB962C8B-B14F-4D97-AF65-F5344CB8AC3E}">
        <p14:creationId xmlns:p14="http://schemas.microsoft.com/office/powerpoint/2010/main" val="312623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___________---RusHydro[1]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___________---RusHydro[1]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___________---RusHydro[1]</Template>
  <TotalTime>7727</TotalTime>
  <Words>729</Words>
  <Application>Microsoft Office PowerPoint</Application>
  <PresentationFormat>Экран (4:3)</PresentationFormat>
  <Paragraphs>128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___________---RusHydro[1]</vt:lpstr>
      <vt:lpstr>1____________---RusHydro[1]</vt:lpstr>
      <vt:lpstr>1_Тема Office</vt:lpstr>
      <vt:lpstr>3_Тема Office</vt:lpstr>
      <vt:lpstr>Инфраструктурное обеспечение процессов сопряжения Евразийского экономического союза  и  Экономического пояса Шелкового Пути  в части электроэнергетического комплекса</vt:lpstr>
      <vt:lpstr>Предпосылки развития сотрудничества энергосистем сопредельных государств: изменение центров наращивания приростов потребления энергоресурсов </vt:lpstr>
      <vt:lpstr>Технические предпосылки  для развития интеграционных процессов </vt:lpstr>
      <vt:lpstr>Презентация PowerPoint</vt:lpstr>
      <vt:lpstr>Возможные варианты топологии (межгосударственных электрических связей) Глобальной энергетической сети Азии </vt:lpstr>
      <vt:lpstr>Выводы</vt:lpstr>
      <vt:lpstr>Презентация PowerPoint</vt:lpstr>
      <vt:lpstr>Презентация PowerPoint</vt:lpstr>
      <vt:lpstr>СПАСИБО ЗА ВНИМАНИЕ!</vt:lpstr>
    </vt:vector>
  </TitlesOfParts>
  <Company>РусГидро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Соболев Алексей Владимирович</cp:lastModifiedBy>
  <cp:revision>641</cp:revision>
  <cp:lastPrinted>2015-09-24T08:04:21Z</cp:lastPrinted>
  <dcterms:created xsi:type="dcterms:W3CDTF">2010-04-29T15:43:07Z</dcterms:created>
  <dcterms:modified xsi:type="dcterms:W3CDTF">2015-10-06T12:53:56Z</dcterms:modified>
</cp:coreProperties>
</file>