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0" r:id="rId2"/>
  </p:sldMasterIdLst>
  <p:sldIdLst>
    <p:sldId id="256" r:id="rId3"/>
    <p:sldId id="268" r:id="rId4"/>
    <p:sldId id="272" r:id="rId5"/>
    <p:sldId id="273" r:id="rId6"/>
    <p:sldId id="275" r:id="rId7"/>
    <p:sldId id="276" r:id="rId8"/>
    <p:sldId id="277" r:id="rId9"/>
    <p:sldId id="271" r:id="rId10"/>
    <p:sldId id="278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>
        <p:scale>
          <a:sx n="84" d="100"/>
          <a:sy n="84" d="100"/>
        </p:scale>
        <p:origin x="-474" y="-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46F30D-21BA-4205-B672-F44A5AC1E284}" type="datetimeFigureOut">
              <a:rPr lang="ru-RU" smtClean="0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5CACBF-3B43-45E7-8AA5-55813AA485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47ACDB-C537-443A-8E7E-C50F1DB2F177}" type="datetimeFigureOut">
              <a:rPr lang="ru-RU" smtClean="0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59DFC8-D1A2-4CCB-BAAE-074C4B4A03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A8B29C-B1D5-464B-B118-C79EB7D7DD86}" type="datetimeFigureOut">
              <a:rPr lang="ru-RU" smtClean="0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C32F42-F2E9-4E58-A7C6-6D479FD1E2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268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736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49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832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424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7009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1406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006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D891D2-D0B4-4C0F-8AB5-1A7DC516C7E0}" type="datetimeFigureOut">
              <a:rPr lang="ru-RU" smtClean="0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536C9-9678-4520-B20C-F42FBA1279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9480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436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4010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995A0-9B69-435F-925D-321D14F13423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2375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2986F-30A2-4EF6-9E26-DB7B6E09B7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000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1302F1-B8AC-471F-88E3-12B8F2B1CC03}" type="datetimeFigureOut">
              <a:rPr lang="ru-RU" smtClean="0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57902A-FF1D-4F5F-8775-F6941F1560F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B02440-1F02-41A4-9751-73EC812062B5}" type="datetimeFigureOut">
              <a:rPr lang="ru-RU" smtClean="0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7F6DDF-D263-40AF-ADD7-AA7C6C5736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2D147B-F690-4486-84B3-FA859D403332}" type="datetimeFigureOut">
              <a:rPr lang="ru-RU" smtClean="0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F8FCF2-0E64-401F-8AD8-D7D4473A925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6FE1C8-DF71-4229-BC14-30991EBF2961}" type="datetimeFigureOut">
              <a:rPr lang="ru-RU" smtClean="0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9473FB-ED67-4301-AE89-BE26B25994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316522-3CFA-4EF9-BA90-33584FC58966}" type="datetimeFigureOut">
              <a:rPr lang="ru-RU" smtClean="0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95054-30BB-4C1C-A8D1-6647F8EB0E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5F32A5-F4D5-4FDF-B357-736314A381DA}" type="datetimeFigureOut">
              <a:rPr lang="ru-RU" smtClean="0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91CDA2F-8FE4-4CB0-8C0A-8639CC4E28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FB91FA-22EB-47E4-B496-E9AE1470D14C}" type="datetimeFigureOut">
              <a:rPr lang="ru-RU" smtClean="0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B4370-BA2B-484D-9320-931F6F1BAE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89C77E3-FEEC-4D88-BAC4-04B5F5629CC9}" type="datetimeFigureOut">
              <a:rPr lang="ru-RU" smtClean="0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07CCCB2-DC17-4B3A-A8B2-C8BCB20E3F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26.11.2014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2576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22854" cy="4709715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  <a:latin typeface="Arial Black" pitchFamily="34" charset="0"/>
              </a:rPr>
              <a:t>ЗДОРОВЬЕ </a:t>
            </a:r>
            <a:r>
              <a:rPr lang="ru-RU" sz="5400" b="1" dirty="0">
                <a:solidFill>
                  <a:srgbClr val="0070C0"/>
                </a:solidFill>
                <a:latin typeface="Arial Black" pitchFamily="34" charset="0"/>
              </a:rPr>
              <a:t>360</a:t>
            </a:r>
            <a:r>
              <a:rPr lang="ru-RU" sz="5400" b="1" dirty="0" smtClean="0">
                <a:solidFill>
                  <a:srgbClr val="0070C0"/>
                </a:solidFill>
                <a:latin typeface="Arial Black" pitchFamily="34" charset="0"/>
              </a:rPr>
              <a:t>°</a:t>
            </a:r>
            <a:br>
              <a:rPr lang="ru-RU" sz="5400" b="1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5400" b="1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ru-RU" sz="5400" b="1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5400" b="1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ru-RU" sz="5400" b="1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Программа 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профилактики заболеваний и укрепления здоровья работников предприятий химической промышленности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635896" y="5707824"/>
            <a:ext cx="52664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/>
              <a:t>Кукушкин И.Г.</a:t>
            </a:r>
          </a:p>
          <a:p>
            <a:pPr algn="r"/>
            <a:r>
              <a:rPr lang="ru-RU" sz="2000" b="1" dirty="0" smtClean="0"/>
              <a:t>Вице- президент РСХ</a:t>
            </a:r>
          </a:p>
          <a:p>
            <a:pPr algn="r"/>
            <a:r>
              <a:rPr lang="ru-RU" sz="2000" b="1" dirty="0" smtClean="0"/>
              <a:t>Председатель рабочей группы</a:t>
            </a:r>
            <a:endParaRPr lang="ru-RU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412776"/>
            <a:ext cx="1148848" cy="1443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79512" y="1484784"/>
            <a:ext cx="8712968" cy="3528392"/>
          </a:xfrm>
        </p:spPr>
        <p:txBody>
          <a:bodyPr>
            <a:normAutofit/>
          </a:bodyPr>
          <a:lstStyle/>
          <a:p>
            <a:pPr marL="0" indent="0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Обобщить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опыт по созданию условий, направленных на сохранение и укрепление здоровья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работающих</a:t>
            </a:r>
          </a:p>
          <a:p>
            <a:pPr marL="0" indent="0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Подготовить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основе анализа международного и российского опыта предложения по механизмам и условиям стимулирования работодателей и работников на улучшении условий труда и сохранении здоровья работников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Создать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систему регулярного определения рейтинга предприятий по критериям наличия и эффективности реализации программ по улучшению условий труда, профилактике профзаболеваний, формированию здорового образа жизни.</a:t>
            </a:r>
          </a:p>
          <a:p>
            <a:pPr marL="0" indent="0"/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1080120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ПОРУЧЕНИЕ РСПП от Правительственной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комиссии по охране здоровья граждан от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09.06.2014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000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74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7504" y="1481302"/>
            <a:ext cx="9036496" cy="3243842"/>
          </a:xfrm>
        </p:spPr>
        <p:txBody>
          <a:bodyPr/>
          <a:lstStyle/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В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соответствии с решением </a:t>
            </a:r>
            <a:r>
              <a:rPr lang="ru-RU" sz="2000" dirty="0">
                <a:solidFill>
                  <a:schemeClr val="accent2"/>
                </a:solidFill>
              </a:rPr>
              <a:t>Комиссии РСПП по индустрии здоровья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и </a:t>
            </a:r>
            <a:r>
              <a:rPr lang="ru-RU" sz="2000" dirty="0">
                <a:solidFill>
                  <a:srgbClr val="FF0000"/>
                </a:solidFill>
              </a:rPr>
              <a:t>Комиссии </a:t>
            </a:r>
            <a:r>
              <a:rPr lang="ru-RU" sz="2000" dirty="0" smtClean="0">
                <a:solidFill>
                  <a:srgbClr val="FF0000"/>
                </a:solidFill>
              </a:rPr>
              <a:t>РСПП по </a:t>
            </a:r>
            <a:r>
              <a:rPr lang="ru-RU" sz="2000" dirty="0">
                <a:solidFill>
                  <a:srgbClr val="FF0000"/>
                </a:solidFill>
              </a:rPr>
              <a:t>химической промышленности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(протокол от 10.06.2014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):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1. Создать рабочую группу по разработке отраслевой программы профилактики заболеваний и укрепления здоровья работников предприятий химической 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промышленности</a:t>
            </a:r>
            <a:b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Утвердить состав рабочей группы по разработке отраслевой программы профилактики заболеваний и укрепления здоровья работников предприятий химической 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промышленности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88640"/>
            <a:ext cx="784887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Решение О рабочей группе по разработке отраслевой программы профилактики заболеваний и укрепления здоровья работников предприятий химической промышленности 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5894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Состав Рабочей группы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5616624" cy="4104456"/>
          </a:xfrm>
        </p:spPr>
        <p:txBody>
          <a:bodyPr>
            <a:normAutofit fontScale="85000" lnSpcReduction="20000"/>
          </a:bodyPr>
          <a:lstStyle/>
          <a:p>
            <a:r>
              <a:rPr lang="ru-RU" sz="2100" b="0" u="sng" dirty="0" smtClean="0">
                <a:solidFill>
                  <a:srgbClr val="0070C0"/>
                </a:solidFill>
              </a:rPr>
              <a:t>Представители</a:t>
            </a:r>
          </a:p>
          <a:p>
            <a:endParaRPr lang="ru-RU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ru-RU" sz="19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Министерства здравоохранения </a:t>
            </a:r>
            <a:r>
              <a:rPr lang="ru-RU" sz="19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РФ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endParaRPr lang="ru-RU" sz="19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ru-RU" sz="19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Фонда социального </a:t>
            </a:r>
            <a:r>
              <a:rPr lang="ru-RU" sz="19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страхования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endParaRPr lang="ru-RU" sz="19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ru-RU" sz="19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Федерального фонда обязательного медицинского </a:t>
            </a:r>
            <a:r>
              <a:rPr lang="ru-RU" sz="19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страхования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endParaRPr lang="ru-RU" sz="19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ru-RU" sz="19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ФГБУ </a:t>
            </a:r>
            <a:r>
              <a:rPr lang="ru-RU" sz="19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«Научно-исследовательский </a:t>
            </a:r>
            <a:r>
              <a:rPr lang="ru-RU" sz="19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институт медицины </a:t>
            </a:r>
            <a:r>
              <a:rPr lang="ru-RU" sz="19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труда»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endParaRPr lang="ru-RU" sz="19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ru-RU" sz="19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ФГБУ «Государственный научно-исследовательский центр профилактической медицины</a:t>
            </a:r>
            <a:r>
              <a:rPr lang="ru-RU" sz="19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endParaRPr lang="ru-RU" sz="19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ru-RU" sz="19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Кафедра </a:t>
            </a:r>
            <a:r>
              <a:rPr lang="ru-RU" sz="19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медицины труда, гигиены и </a:t>
            </a:r>
            <a:r>
              <a:rPr lang="ru-RU" sz="19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профпатологии</a:t>
            </a:r>
            <a:r>
              <a:rPr lang="ru-RU" sz="19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ИППО ГНЦ ФМБЦ им. А.И. </a:t>
            </a:r>
            <a:r>
              <a:rPr lang="ru-RU" sz="19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Бурназяна</a:t>
            </a:r>
            <a:r>
              <a:rPr lang="ru-RU" sz="19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ФМБА России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96136" y="1556792"/>
            <a:ext cx="31683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ЗАО «БАСФ»</a:t>
            </a:r>
            <a:endParaRPr lang="ru-RU" b="1" dirty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ОАО «ГАЗПРОМНЕФТЬ»</a:t>
            </a:r>
            <a:endParaRPr lang="ru-RU" b="1" dirty="0">
              <a:solidFill>
                <a:srgbClr val="0070C0"/>
              </a:solidFill>
            </a:endParaRPr>
          </a:p>
          <a:p>
            <a:r>
              <a:rPr lang="ru-RU" b="1" dirty="0">
                <a:solidFill>
                  <a:srgbClr val="0070C0"/>
                </a:solidFill>
              </a:rPr>
              <a:t>ОАО «НК «Роснефть</a:t>
            </a:r>
            <a:r>
              <a:rPr lang="ru-RU" b="1" dirty="0" smtClean="0">
                <a:solidFill>
                  <a:srgbClr val="0070C0"/>
                </a:solidFill>
              </a:rPr>
              <a:t>»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Объединённая компания </a:t>
            </a:r>
            <a:r>
              <a:rPr lang="ru-RU" b="1" dirty="0">
                <a:solidFill>
                  <a:srgbClr val="0070C0"/>
                </a:solidFill>
              </a:rPr>
              <a:t>«РУСАЛ» </a:t>
            </a:r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ООО «СИБУР»</a:t>
            </a:r>
            <a:endParaRPr lang="ru-RU" b="1" dirty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ОАО «СУЭК»</a:t>
            </a:r>
            <a:endParaRPr lang="ru-RU" b="1" dirty="0">
              <a:solidFill>
                <a:srgbClr val="0070C0"/>
              </a:solidFill>
            </a:endParaRPr>
          </a:p>
          <a:p>
            <a:r>
              <a:rPr lang="ru-RU" b="1" dirty="0">
                <a:solidFill>
                  <a:srgbClr val="0070C0"/>
                </a:solidFill>
              </a:rPr>
              <a:t>Шелл </a:t>
            </a:r>
            <a:r>
              <a:rPr lang="ru-RU" b="1" dirty="0" err="1">
                <a:solidFill>
                  <a:srgbClr val="0070C0"/>
                </a:solidFill>
              </a:rPr>
              <a:t>Эксплорейшн</a:t>
            </a:r>
            <a:r>
              <a:rPr lang="ru-RU" b="1" dirty="0">
                <a:solidFill>
                  <a:srgbClr val="0070C0"/>
                </a:solidFill>
              </a:rPr>
              <a:t> энд </a:t>
            </a:r>
            <a:r>
              <a:rPr lang="ru-RU" b="1" dirty="0" err="1">
                <a:solidFill>
                  <a:srgbClr val="0070C0"/>
                </a:solidFill>
              </a:rPr>
              <a:t>Продакшн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Сервисиз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…..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580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7504" y="2492896"/>
            <a:ext cx="9036496" cy="237626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ЦЕЛЕВЫЕ ПОКАЗАТЕЛИ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ПРОГРАММЫ ЗДОРОВЬЕ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360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°</a:t>
            </a:r>
            <a:endParaRPr lang="ru-RU" sz="2000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800" dirty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sz="1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Достижение </a:t>
            </a:r>
            <a:r>
              <a:rPr lang="ru-RU" sz="1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целей  Программы оценивается целевыми показателями, </a:t>
            </a:r>
            <a:r>
              <a:rPr lang="ru-RU" sz="1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которые отслеживаются предприятиями, динамика </a:t>
            </a:r>
            <a:r>
              <a:rPr lang="ru-RU" sz="1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которых по годам свидетельствует об эффективности выполненных мероприятий. </a:t>
            </a:r>
          </a:p>
          <a:p>
            <a:r>
              <a:rPr lang="ru-RU" sz="1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Показатели </a:t>
            </a:r>
            <a:r>
              <a:rPr lang="ru-RU" sz="1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формируются на основании стандартных статистических и учетных форм РФ и расчетных показателей здоровья, используемых </a:t>
            </a:r>
            <a:r>
              <a:rPr lang="ru-RU" sz="1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ОЭСР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860812"/>
            <a:ext cx="8640960" cy="120032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«Создание </a:t>
            </a:r>
            <a:r>
              <a:rPr lang="ru-RU" b="1" dirty="0">
                <a:solidFill>
                  <a:srgbClr val="0070C0"/>
                </a:solidFill>
              </a:rPr>
              <a:t>методического инструмента, основанного на синтезе лучших практик, анализе нормативно-правовой базы и экономически обоснованных медицинских технологий для предприятий, ставящих </a:t>
            </a:r>
            <a:r>
              <a:rPr lang="ru-RU" b="1" dirty="0" smtClean="0">
                <a:solidFill>
                  <a:srgbClr val="0070C0"/>
                </a:solidFill>
              </a:rPr>
              <a:t>перед собой задачи </a:t>
            </a:r>
            <a:r>
              <a:rPr lang="ru-RU" b="1" dirty="0">
                <a:solidFill>
                  <a:srgbClr val="0070C0"/>
                </a:solidFill>
              </a:rPr>
              <a:t>по охране и укреплению здоровья </a:t>
            </a:r>
            <a:r>
              <a:rPr lang="ru-RU" b="1" dirty="0" smtClean="0">
                <a:solidFill>
                  <a:srgbClr val="0070C0"/>
                </a:solidFill>
              </a:rPr>
              <a:t>работников»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260648"/>
            <a:ext cx="55446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Цель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Проекта 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145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-31486"/>
            <a:ext cx="7520940" cy="54864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Показатели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20688"/>
            <a:ext cx="8676456" cy="453650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1.	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Численность работников занятых на работах с вредными и (или) опасными условиями труда (абсолютное число; % от к-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ва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работающих). </a:t>
            </a:r>
          </a:p>
          <a:p>
            <a:r>
              <a:rPr lang="ru-RU" b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(Форма </a:t>
            </a:r>
            <a:r>
              <a:rPr lang="ru-RU" b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№ 1–Т (условия труда), Росстата </a:t>
            </a:r>
            <a:r>
              <a:rPr lang="ru-RU" b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РФ);</a:t>
            </a:r>
            <a:endParaRPr lang="ru-RU" b="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	Численность лиц с впервые установленным профессиональным заболеванием (абсолютное число; % от к-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ва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работающих).</a:t>
            </a:r>
          </a:p>
          <a:p>
            <a:r>
              <a:rPr lang="ru-RU" b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(Форма </a:t>
            </a:r>
            <a:r>
              <a:rPr lang="ru-RU" b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№ 7 (травматизм) Строка 12, Росстата РФ; </a:t>
            </a:r>
          </a:p>
          <a:p>
            <a:r>
              <a:rPr lang="ru-RU" b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Акт о случае профессионального </a:t>
            </a:r>
            <a:r>
              <a:rPr lang="ru-RU" b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заболевания).</a:t>
            </a:r>
            <a:endParaRPr lang="ru-RU" b="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AutoNum type="arabicPeriod" startAt="3"/>
            </a:pP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Преждевременная 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смертность (PYLL –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potential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years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life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lost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all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causes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Количествово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лет, недожитых до 70, работников скончавшихся в текущем году, рассчитывается на 100 000 работников; </a:t>
            </a:r>
            <a:endParaRPr lang="ru-RU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4.Компенсированная 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временная нетрудоспособность, связанная с заболеваниями (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Absence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from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work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compensated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due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illness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 </a:t>
            </a:r>
          </a:p>
          <a:p>
            <a:r>
              <a:rPr lang="ru-RU" b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(Источник </a:t>
            </a:r>
            <a:r>
              <a:rPr lang="ru-RU" b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информации - Журнал учета листков временной </a:t>
            </a:r>
            <a:r>
              <a:rPr lang="ru-RU" b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нетрудоспособности);</a:t>
            </a:r>
            <a:endParaRPr lang="ru-RU" b="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	Структура групп диспансерного наблюдения по результатам ПМО.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2256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Анкета самодиагностики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00628"/>
            <a:ext cx="8164388" cy="4056563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Направлена на оценку зрелости системы охраны здоровья работников на предприятиях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   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  1.  Политика и практика предприятия в области охраны здоровья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  2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 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Оценка 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рисков для здоровья работников 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компании</a:t>
            </a:r>
            <a:endParaRPr lang="ru-RU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  3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 Контроль 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 состоянием здоровья работников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  4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 Поддержание 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общего здоровья сотрудников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  5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 Оказание 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медицинской 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помощи</a:t>
            </a:r>
            <a:endParaRPr lang="ru-RU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833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503" y="116632"/>
            <a:ext cx="3528391" cy="4752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4149080"/>
            <a:ext cx="7408862" cy="1152128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solidFill>
                  <a:schemeClr val="accent4">
                    <a:lumMod val="75000"/>
                  </a:schemeClr>
                </a:solidFill>
              </a:rPr>
              <a:t>БЛАГОДАРЮ ЗА ВНИМАНИЕ!</a:t>
            </a:r>
            <a:endParaRPr lang="ru-RU" sz="4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68195"/>
            <a:ext cx="6462464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err="1"/>
              <a:t>Wed</a:t>
            </a:r>
            <a:r>
              <a:rPr lang="ru-RU" sz="1050" dirty="0"/>
              <a:t>, 26 </a:t>
            </a:r>
            <a:r>
              <a:rPr lang="ru-RU" sz="1050" dirty="0" err="1"/>
              <a:t>Nov</a:t>
            </a:r>
            <a:r>
              <a:rPr lang="ru-RU" sz="1050" dirty="0"/>
              <a:t> 2014 11:35:45 +0300 от "Ella Vasilieva \(Russian Coatings\)" &lt;e.vasilieva@ruskraski.ru&gt;:</a:t>
            </a:r>
          </a:p>
          <a:p>
            <a:endParaRPr lang="ru-RU" sz="1050" dirty="0"/>
          </a:p>
          <a:p>
            <a:endParaRPr lang="ru-RU" dirty="0"/>
          </a:p>
          <a:p>
            <a:r>
              <a:rPr lang="ru-RU" dirty="0"/>
              <a:t>Игорь Григорьевич, добрый день! Программа Здоровья, классная и мы все это уже </a:t>
            </a:r>
            <a:r>
              <a:rPr lang="ru-RU" dirty="0" smtClean="0"/>
              <a:t>делаем.</a:t>
            </a:r>
            <a:endParaRPr lang="ru-RU" dirty="0"/>
          </a:p>
          <a:p>
            <a:endParaRPr lang="ru-RU" dirty="0"/>
          </a:p>
          <a:p>
            <a:r>
              <a:rPr lang="ru-RU" dirty="0"/>
              <a:t>С </a:t>
            </a:r>
            <a:r>
              <a:rPr lang="ru-RU" dirty="0" smtClean="0"/>
              <a:t>уважением, ……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500" y="2204864"/>
            <a:ext cx="6678488" cy="1638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err="1" smtClean="0"/>
              <a:t>Suspicious</a:t>
            </a:r>
            <a:r>
              <a:rPr lang="ru-RU" sz="1000" dirty="0" smtClean="0"/>
              <a:t> </a:t>
            </a:r>
            <a:r>
              <a:rPr lang="ru-RU" sz="1000" dirty="0"/>
              <a:t>URL:Re: Программа Здоровье - экспертная </a:t>
            </a:r>
            <a:r>
              <a:rPr lang="ru-RU" sz="1000" dirty="0" smtClean="0"/>
              <a:t>оценка От </a:t>
            </a:r>
            <a:r>
              <a:rPr lang="ru-RU" sz="1000" dirty="0"/>
              <a:t>кого: ZakharovPV@bashneft.ru </a:t>
            </a:r>
            <a:r>
              <a:rPr lang="ru-RU" dirty="0"/>
              <a:t>⚁ </a:t>
            </a:r>
          </a:p>
          <a:p>
            <a:r>
              <a:rPr lang="ru-RU" sz="1050" dirty="0" smtClean="0"/>
              <a:t>19 </a:t>
            </a:r>
            <a:r>
              <a:rPr lang="ru-RU" sz="1050" dirty="0"/>
              <a:t>ноября, </a:t>
            </a:r>
            <a:r>
              <a:rPr lang="ru-RU" sz="1050" dirty="0" smtClean="0"/>
              <a:t>22:45 </a:t>
            </a:r>
            <a:endParaRPr lang="ru-RU" sz="1050" dirty="0"/>
          </a:p>
          <a:p>
            <a:r>
              <a:rPr lang="ru-RU" dirty="0"/>
              <a:t> </a:t>
            </a:r>
          </a:p>
          <a:p>
            <a:r>
              <a:rPr lang="ru-RU" dirty="0"/>
              <a:t>Коллеги, программа отличная, название поддерживаю. Хотел узнать , комментарии можно дать в программу и до какого времени</a:t>
            </a:r>
            <a:r>
              <a:rPr lang="ru-RU" dirty="0" smtClean="0"/>
              <a:t>. С Уважением, ….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8191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23528" y="1916832"/>
            <a:ext cx="8363272" cy="108012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2"/>
                </a:solidFill>
              </a:rPr>
              <a:t>«Экономика </a:t>
            </a:r>
            <a:r>
              <a:rPr lang="ru-RU" b="1" dirty="0">
                <a:solidFill>
                  <a:schemeClr val="tx2"/>
                </a:solidFill>
              </a:rPr>
              <a:t>предприятия и социально-экологические вложения</a:t>
            </a:r>
            <a:r>
              <a:rPr lang="ru-RU" b="1" dirty="0" smtClean="0">
                <a:solidFill>
                  <a:schemeClr val="tx2"/>
                </a:solidFill>
              </a:rPr>
              <a:t>»    Лучшая практика по профилактики </a:t>
            </a:r>
            <a:r>
              <a:rPr lang="ru-RU" b="1" dirty="0">
                <a:solidFill>
                  <a:schemeClr val="tx2"/>
                </a:solidFill>
              </a:rPr>
              <a:t>заболеваний и укрепления здоровья работников </a:t>
            </a:r>
            <a:r>
              <a:rPr lang="ru-RU" b="1" dirty="0" smtClean="0">
                <a:solidFill>
                  <a:schemeClr val="tx2"/>
                </a:solidFill>
              </a:rPr>
              <a:t>предприятий</a:t>
            </a:r>
            <a:endParaRPr lang="ru-RU" b="1" dirty="0">
              <a:solidFill>
                <a:schemeClr val="tx2"/>
              </a:solidFill>
            </a:endParaRP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2976"/>
            <a:ext cx="4361627" cy="3256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85221"/>
            <a:ext cx="3692904" cy="4165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9895" cy="185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95" y="-20214"/>
            <a:ext cx="2365885" cy="17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0"/>
            <a:ext cx="2324860" cy="17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0"/>
            <a:ext cx="2407062" cy="1764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71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466</TotalTime>
  <Words>452</Words>
  <Application>Microsoft Office PowerPoint</Application>
  <PresentationFormat>Экран (4:3)</PresentationFormat>
  <Paragraphs>68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Углы</vt:lpstr>
      <vt:lpstr>6_Тема Office</vt:lpstr>
      <vt:lpstr>ЗДОРОВЬЕ 360°   Программа профилактики заболеваний и укрепления здоровья работников предприятий химической промышленности </vt:lpstr>
      <vt:lpstr>ПОРУЧЕНИЕ РСПП от Правительственной комиссии по охране здоровья граждан от 09.06.2014 </vt:lpstr>
      <vt:lpstr>В соответствии с решением Комиссии РСПП по индустрии здоровья и Комиссии РСПП по химической промышленности (протокол от 10.06.2014):  1. Создать рабочую группу по разработке отраслевой программы профилактики заболеваний и укрепления здоровья работников предприятий химической промышленности  2. Утвердить состав рабочей группы по разработке отраслевой программы профилактики заболеваний и укрепления здоровья работников предприятий химической промышленности</vt:lpstr>
      <vt:lpstr>Состав Рабочей группы</vt:lpstr>
      <vt:lpstr>Презентация PowerPoint</vt:lpstr>
      <vt:lpstr>Показатели</vt:lpstr>
      <vt:lpstr>Анкета самодиагностики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КЛУБ  ИНВЕСТОРОВ  ФАРМАЦЕВТИЧЕСКОЙ  И МЕДИЦИНСКОЙ  ПРОМЫШЛЕННОСТИ</dc:title>
  <dc:creator>ZaychenkoEL</dc:creator>
  <cp:lastModifiedBy>Кукушкин Игорь Григорьевич</cp:lastModifiedBy>
  <cp:revision>36</cp:revision>
  <dcterms:created xsi:type="dcterms:W3CDTF">2013-02-13T11:42:54Z</dcterms:created>
  <dcterms:modified xsi:type="dcterms:W3CDTF">2014-11-26T15:55:51Z</dcterms:modified>
</cp:coreProperties>
</file>