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8"/>
  </p:notesMasterIdLst>
  <p:sldIdLst>
    <p:sldId id="256" r:id="rId2"/>
    <p:sldId id="280" r:id="rId3"/>
    <p:sldId id="281" r:id="rId4"/>
    <p:sldId id="283" r:id="rId5"/>
    <p:sldId id="282" r:id="rId6"/>
    <p:sldId id="28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6B3C2F-AA2B-4E76-A10C-577F81E46BF1}" type="datetimeFigureOut">
              <a:rPr lang="ru-RU" smtClean="0"/>
              <a:t>11.03.2015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032F9-691F-4C63-893D-35856B68D1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140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3FC2-94A7-4945-9435-A0B0A15FC59B}" type="datetime1">
              <a:rPr lang="ru-RU" smtClean="0">
                <a:solidFill>
                  <a:srgbClr val="DFDCB7"/>
                </a:solidFill>
              </a:rPr>
              <a:pPr/>
              <a:t>11.03.2015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477914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E0EC2-8963-46FD-8239-4314F633E1AC}" type="datetime1">
              <a:rPr lang="ru-RU" smtClean="0">
                <a:solidFill>
                  <a:srgbClr val="DFDCB7"/>
                </a:solidFill>
              </a:rPr>
              <a:pPr/>
              <a:t>11.03.2015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057346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4094B-60A9-4AA3-9968-537CC921F9A3}" type="datetime1">
              <a:rPr lang="ru-RU" smtClean="0">
                <a:solidFill>
                  <a:srgbClr val="DFDCB7"/>
                </a:solidFill>
              </a:rPr>
              <a:pPr/>
              <a:t>11.03.2015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3325771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386F-0913-4856-9E4F-2A523DC21E5E}" type="datetime1">
              <a:rPr lang="ru-RU" smtClean="0">
                <a:solidFill>
                  <a:srgbClr val="DFDCB7"/>
                </a:solidFill>
              </a:rPr>
              <a:pPr/>
              <a:t>11.03.2015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9165090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C23C8-0C6C-414C-82A4-7265ECF36B73}" type="datetime1">
              <a:rPr lang="ru-RU" smtClean="0">
                <a:solidFill>
                  <a:srgbClr val="DFDCB7"/>
                </a:solidFill>
              </a:rPr>
              <a:pPr/>
              <a:t>11.03.2015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329374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5EB6F-31C9-4E12-B604-AB636561120D}" type="datetime1">
              <a:rPr lang="ru-RU" smtClean="0">
                <a:solidFill>
                  <a:srgbClr val="DFDCB7"/>
                </a:solidFill>
              </a:rPr>
              <a:pPr/>
              <a:t>11.03.2015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3931367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A2764-BA17-4BBC-8A58-334AECE9069E}" type="datetime1">
              <a:rPr lang="ru-RU" smtClean="0">
                <a:solidFill>
                  <a:srgbClr val="DFDCB7"/>
                </a:solidFill>
              </a:rPr>
              <a:pPr/>
              <a:t>11.03.2015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119449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D8AC9-3608-44FB-87FD-1291205AACC5}" type="datetime1">
              <a:rPr lang="ru-RU" smtClean="0">
                <a:solidFill>
                  <a:srgbClr val="DFDCB7"/>
                </a:solidFill>
              </a:rPr>
              <a:pPr/>
              <a:t>11.03.2015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4887427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DE4E-140C-4261-8FE1-389F1A626897}" type="datetime1">
              <a:rPr lang="ru-RU" smtClean="0">
                <a:solidFill>
                  <a:srgbClr val="DFDCB7"/>
                </a:solidFill>
              </a:rPr>
              <a:pPr/>
              <a:t>11.03.2015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9454704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5C975-7AAC-4CD4-B24A-59ABF7E33D43}" type="datetime1">
              <a:rPr lang="ru-RU" smtClean="0">
                <a:solidFill>
                  <a:srgbClr val="DFDCB7"/>
                </a:solidFill>
              </a:rPr>
              <a:pPr/>
              <a:t>11.03.2015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658470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0D4A5-D8D9-4826-BD32-E1ADC68703B8}" type="datetime1">
              <a:rPr lang="ru-RU" smtClean="0">
                <a:solidFill>
                  <a:srgbClr val="DFDCB7"/>
                </a:solidFill>
              </a:rPr>
              <a:pPr/>
              <a:t>11.03.2015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469220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B27DD10-888E-4A26-BA7C-72A681F9F949}" type="datetime1">
              <a:rPr lang="ru-RU" smtClean="0">
                <a:solidFill>
                  <a:srgbClr val="DFDCB7"/>
                </a:solidFill>
              </a:rPr>
              <a:pPr/>
              <a:t>11.03.2015</a:t>
            </a:fld>
            <a:endParaRPr lang="ru-RU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630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wipe/>
  </p:transition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1070" cy="4824536"/>
          </a:xfrm>
        </p:spPr>
        <p:txBody>
          <a:bodyPr anchor="ctr">
            <a:no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Разработка </a:t>
            </a:r>
            <a:r>
              <a:rPr lang="ru-RU" sz="3600" dirty="0">
                <a:solidFill>
                  <a:schemeClr val="tx1"/>
                </a:solidFill>
              </a:rPr>
              <a:t>и </a:t>
            </a:r>
            <a:r>
              <a:rPr lang="ru-RU" sz="3600" dirty="0" smtClean="0">
                <a:solidFill>
                  <a:schemeClr val="tx1"/>
                </a:solidFill>
              </a:rPr>
              <a:t>экспертиза </a:t>
            </a:r>
            <a:r>
              <a:rPr lang="ru-RU" sz="3600" dirty="0">
                <a:solidFill>
                  <a:schemeClr val="tx1"/>
                </a:solidFill>
              </a:rPr>
              <a:t>примерных основных образовательных программ </a:t>
            </a:r>
            <a:r>
              <a:rPr lang="ru-RU" sz="3600" dirty="0" smtClean="0">
                <a:solidFill>
                  <a:schemeClr val="tx1"/>
                </a:solidFill>
              </a:rPr>
              <a:t>высшего профессионального </a:t>
            </a:r>
            <a:r>
              <a:rPr lang="ru-RU" sz="3600" dirty="0">
                <a:solidFill>
                  <a:schemeClr val="tx1"/>
                </a:solidFill>
              </a:rPr>
              <a:t>образования с учетом требований профессиональных стандартов </a:t>
            </a:r>
            <a:endParaRPr lang="ru-RU" sz="3600" i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15816" y="5877272"/>
            <a:ext cx="32403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5786" y="5373216"/>
            <a:ext cx="7704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АПЫХТИНА Ирина Евгеньевна</a:t>
            </a:r>
          </a:p>
        </p:txBody>
      </p:sp>
      <p:sp>
        <p:nvSpPr>
          <p:cNvPr id="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54225" y="6453188"/>
            <a:ext cx="5254625" cy="319087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Москва, 12 марта 2015 г. 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561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620000" cy="1143000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Нормативно-правовая основа </a:t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>разработки и экспертизы ПООП ВО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0768"/>
            <a:ext cx="8136904" cy="5184576"/>
          </a:xfrm>
        </p:spPr>
        <p:txBody>
          <a:bodyPr/>
          <a:lstStyle/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2400" b="1" dirty="0" smtClean="0"/>
              <a:t>Федеральный закон от 29 декабря 2012 г. №273 «Об образовании в Российской Федерации» (ст</a:t>
            </a:r>
            <a:r>
              <a:rPr lang="ru-RU" sz="2400" b="1" dirty="0"/>
              <a:t>. </a:t>
            </a:r>
            <a:r>
              <a:rPr lang="ru-RU" sz="2400" b="1" dirty="0" smtClean="0"/>
              <a:t>12)</a:t>
            </a:r>
          </a:p>
          <a:p>
            <a:pPr marL="114300" indent="0" algn="just">
              <a:buClr>
                <a:srgbClr val="C00000"/>
              </a:buClr>
              <a:buNone/>
            </a:pPr>
            <a:endParaRPr lang="ru-RU" sz="2400" b="1" dirty="0" smtClean="0"/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2400" b="1" dirty="0" smtClean="0"/>
              <a:t>Приказ </a:t>
            </a:r>
            <a:r>
              <a:rPr lang="ru-RU" sz="2400" b="1" dirty="0" err="1"/>
              <a:t>Минобрнауки</a:t>
            </a:r>
            <a:r>
              <a:rPr lang="ru-RU" sz="2400" b="1" dirty="0"/>
              <a:t> России от </a:t>
            </a:r>
            <a:r>
              <a:rPr lang="ru-RU" sz="2400" b="1" dirty="0" smtClean="0"/>
              <a:t>28 мая 2014 г. № 594 «Об </a:t>
            </a:r>
            <a:r>
              <a:rPr lang="ru-RU" sz="2400" b="1" dirty="0"/>
              <a:t>утверждении Порядка разработки примерных основных образовательных программ, проведения их экспертизы и ведения реестра примерных основных образовательных </a:t>
            </a:r>
            <a:r>
              <a:rPr lang="ru-RU" sz="2400" b="1" dirty="0" smtClean="0"/>
              <a:t>программ»</a:t>
            </a:r>
          </a:p>
          <a:p>
            <a:pPr marL="114300" indent="0" algn="just">
              <a:buClr>
                <a:srgbClr val="C00000"/>
              </a:buClr>
              <a:buNone/>
            </a:pPr>
            <a:r>
              <a:rPr lang="ru-RU" sz="2400" b="1" dirty="0" smtClean="0"/>
              <a:t>___________________________________________________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2400" b="1" dirty="0" smtClean="0"/>
              <a:t>Разработано 253 ПООП </a:t>
            </a:r>
          </a:p>
          <a:p>
            <a:pPr marL="114300" indent="0">
              <a:buNone/>
            </a:pPr>
            <a:endParaRPr lang="ru-RU" b="1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chemeClr val="tx1"/>
                </a:solidFill>
              </a:rPr>
              <a:pPr/>
              <a:t>2</a:t>
            </a:fld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381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-243408"/>
            <a:ext cx="8352928" cy="1872208"/>
          </a:xfrm>
        </p:spPr>
        <p:txBody>
          <a:bodyPr anchor="t"/>
          <a:lstStyle/>
          <a:p>
            <a:pPr algn="ctr"/>
            <a:r>
              <a:rPr lang="ru-RU" sz="2200" b="1" dirty="0">
                <a:solidFill>
                  <a:schemeClr val="tx1"/>
                </a:solidFill>
              </a:rPr>
              <a:t/>
            </a:r>
            <a:br>
              <a:rPr lang="ru-RU" sz="2200" b="1" dirty="0">
                <a:solidFill>
                  <a:schemeClr val="tx1"/>
                </a:solidFill>
              </a:rPr>
            </a:br>
            <a:r>
              <a:rPr lang="ru-RU" sz="2200" b="1" dirty="0" smtClean="0">
                <a:solidFill>
                  <a:schemeClr val="tx1"/>
                </a:solidFill>
              </a:rPr>
              <a:t>Проектные сессии</a:t>
            </a:r>
            <a:br>
              <a:rPr lang="ru-RU" sz="2200" b="1" dirty="0" smtClean="0">
                <a:solidFill>
                  <a:schemeClr val="tx1"/>
                </a:solidFill>
              </a:rPr>
            </a:br>
            <a:r>
              <a:rPr lang="ru-RU" sz="2200" b="1" dirty="0" smtClean="0">
                <a:solidFill>
                  <a:schemeClr val="tx1"/>
                </a:solidFill>
              </a:rPr>
              <a:t> «Разработка </a:t>
            </a:r>
            <a:r>
              <a:rPr lang="ru-RU" sz="2200" b="1" dirty="0">
                <a:solidFill>
                  <a:schemeClr val="tx1"/>
                </a:solidFill>
              </a:rPr>
              <a:t>примерных основных образовательных программ, направленных на формирование общепрофессиональных </a:t>
            </a:r>
            <a:r>
              <a:rPr lang="ru-RU" sz="2200" b="1" dirty="0" smtClean="0">
                <a:solidFill>
                  <a:schemeClr val="tx1"/>
                </a:solidFill>
              </a:rPr>
              <a:t/>
            </a:r>
            <a:br>
              <a:rPr lang="ru-RU" sz="2200" b="1" dirty="0" smtClean="0">
                <a:solidFill>
                  <a:schemeClr val="tx1"/>
                </a:solidFill>
              </a:rPr>
            </a:br>
            <a:r>
              <a:rPr lang="ru-RU" sz="2200" b="1" dirty="0" smtClean="0">
                <a:solidFill>
                  <a:schemeClr val="tx1"/>
                </a:solidFill>
              </a:rPr>
              <a:t>и </a:t>
            </a:r>
            <a:r>
              <a:rPr lang="ru-RU" sz="2200" b="1" dirty="0">
                <a:solidFill>
                  <a:schemeClr val="tx1"/>
                </a:solidFill>
              </a:rPr>
              <a:t>универсальных компетенций</a:t>
            </a:r>
            <a:r>
              <a:rPr lang="ru-RU" sz="2200" b="1" dirty="0" smtClean="0">
                <a:solidFill>
                  <a:schemeClr val="tx1"/>
                </a:solidFill>
              </a:rPr>
              <a:t>» , г. Тверь</a:t>
            </a:r>
            <a:br>
              <a:rPr lang="ru-RU" sz="2200" b="1" dirty="0" smtClean="0">
                <a:solidFill>
                  <a:schemeClr val="tx1"/>
                </a:solidFill>
              </a:rPr>
            </a:b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84784"/>
            <a:ext cx="8424936" cy="5184576"/>
          </a:xfrm>
        </p:spPr>
        <p:txBody>
          <a:bodyPr>
            <a:normAutofit fontScale="92500" lnSpcReduction="10000"/>
          </a:bodyPr>
          <a:lstStyle/>
          <a:p>
            <a:pPr marL="0" indent="0">
              <a:buClr>
                <a:srgbClr val="C00000"/>
              </a:buClr>
              <a:buNone/>
            </a:pPr>
            <a:r>
              <a:rPr lang="ru-RU" sz="2100" b="1" dirty="0" smtClean="0"/>
              <a:t>14 – 16 мая 2014 г.: 92 эксперта из 14 образовательных организаций.</a:t>
            </a:r>
          </a:p>
          <a:p>
            <a:pPr marL="0" indent="0">
              <a:buClr>
                <a:srgbClr val="C00000"/>
              </a:buClr>
              <a:buNone/>
            </a:pPr>
            <a:endParaRPr lang="ru-RU" sz="2100" b="1" dirty="0" smtClean="0"/>
          </a:p>
          <a:p>
            <a:pPr marL="0" indent="0">
              <a:buClr>
                <a:srgbClr val="C00000"/>
              </a:buClr>
              <a:buNone/>
            </a:pPr>
            <a:r>
              <a:rPr lang="ru-RU" sz="2100" b="1" dirty="0" smtClean="0"/>
              <a:t>29 </a:t>
            </a:r>
            <a:r>
              <a:rPr lang="ru-RU" sz="2100" b="1" dirty="0"/>
              <a:t>– 30 января 2015 г</a:t>
            </a:r>
            <a:r>
              <a:rPr lang="ru-RU" sz="2100" b="1" dirty="0" smtClean="0"/>
              <a:t>.: 70 экспертов из 11 образовательных организаций</a:t>
            </a:r>
          </a:p>
          <a:p>
            <a:pPr marL="0" indent="0">
              <a:buClr>
                <a:srgbClr val="C00000"/>
              </a:buClr>
              <a:buNone/>
            </a:pPr>
            <a:endParaRPr lang="ru-RU" sz="2100" b="1" dirty="0"/>
          </a:p>
          <a:p>
            <a:pPr marL="0" indent="0">
              <a:buClr>
                <a:srgbClr val="C00000"/>
              </a:buClr>
              <a:buNone/>
            </a:pPr>
            <a:r>
              <a:rPr lang="ru-RU" sz="2100" b="1" dirty="0" smtClean="0"/>
              <a:t>Эксперты ведущих образовательных организаций: МГУ, МЭИ, НИУ ВШЭ и др.</a:t>
            </a:r>
          </a:p>
          <a:p>
            <a:pPr marL="0" indent="0">
              <a:buClr>
                <a:srgbClr val="C00000"/>
              </a:buClr>
              <a:buNone/>
            </a:pPr>
            <a:endParaRPr lang="ru-RU" sz="2100" b="1" dirty="0" smtClean="0"/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2100" b="1" dirty="0"/>
              <a:t>Разработка </a:t>
            </a:r>
            <a:r>
              <a:rPr lang="ru-RU" sz="2100" b="1" dirty="0" smtClean="0"/>
              <a:t>требований к структуре и содержанию ПООП. </a:t>
            </a:r>
          </a:p>
          <a:p>
            <a:pPr marL="114300" indent="0">
              <a:buClr>
                <a:srgbClr val="C00000"/>
              </a:buClr>
              <a:buNone/>
            </a:pPr>
            <a:endParaRPr lang="ru-RU" sz="2100" b="1" dirty="0"/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2100" b="1" dirty="0" smtClean="0"/>
              <a:t>Проект Методических рекомендаций разработчикам </a:t>
            </a:r>
            <a:r>
              <a:rPr lang="ru-RU" sz="2100" b="1" dirty="0"/>
              <a:t>примерных основных образовательных </a:t>
            </a:r>
            <a:r>
              <a:rPr lang="ru-RU" sz="2100" b="1" dirty="0" smtClean="0"/>
              <a:t>программ высшего </a:t>
            </a:r>
            <a:r>
              <a:rPr lang="ru-RU" sz="2100" b="1" dirty="0"/>
              <a:t>образования по </a:t>
            </a:r>
            <a:r>
              <a:rPr lang="ru-RU" sz="2100" b="1" dirty="0" smtClean="0"/>
              <a:t>УГСН.</a:t>
            </a:r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endParaRPr lang="ru-RU" sz="2100" b="1" dirty="0" smtClean="0"/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2100" b="1" dirty="0" smtClean="0"/>
              <a:t>Разработка карт компетенций по УГСН. </a:t>
            </a:r>
          </a:p>
          <a:p>
            <a:pPr marL="114300" indent="0">
              <a:buClr>
                <a:srgbClr val="C00000"/>
              </a:buClr>
              <a:buNone/>
            </a:pPr>
            <a:endParaRPr lang="ru-RU" sz="2100" b="1" dirty="0" smtClean="0"/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2100" b="1" dirty="0" smtClean="0"/>
              <a:t>Разработка указателя </a:t>
            </a:r>
            <a:r>
              <a:rPr lang="ru-RU" sz="2100" b="1" dirty="0"/>
              <a:t>соответствия ОПК УГСН с указанием ОПК направлений подготовки (специальностей), вошедших в каждую ОПК </a:t>
            </a:r>
            <a:r>
              <a:rPr lang="ru-RU" sz="2100" b="1" dirty="0" smtClean="0"/>
              <a:t>УГСН. </a:t>
            </a:r>
          </a:p>
          <a:p>
            <a:pPr marL="114300" indent="0">
              <a:buClr>
                <a:srgbClr val="C00000"/>
              </a:buCl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chemeClr val="tx1"/>
                </a:solidFill>
              </a:rPr>
              <a:pPr/>
              <a:t>3</a:t>
            </a:fld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7241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-52306"/>
            <a:ext cx="7620000" cy="873474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Учёт в  ПООП требований ПС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chemeClr val="tx1"/>
                </a:solidFill>
              </a:rPr>
              <a:pPr/>
              <a:t>4</a:t>
            </a:fld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1920621"/>
              </p:ext>
            </p:extLst>
          </p:nvPr>
        </p:nvGraphicFramePr>
        <p:xfrm>
          <a:off x="488649" y="1412776"/>
          <a:ext cx="7683750" cy="5112565"/>
        </p:xfrm>
        <a:graphic>
          <a:graphicData uri="http://schemas.openxmlformats.org/drawingml/2006/table">
            <a:tbl>
              <a:tblPr firstRow="1" firstCol="1" bandRow="1"/>
              <a:tblGrid>
                <a:gridCol w="4661844"/>
                <a:gridCol w="743460"/>
                <a:gridCol w="759482"/>
                <a:gridCol w="759482"/>
                <a:gridCol w="759482"/>
              </a:tblGrid>
              <a:tr h="25562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Элементы профессионального стандарта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компетенции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12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ОК (УК)1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ОК (УК)2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ОПК1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ОПК2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6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</a:rPr>
                        <a:t>Профессиональный стандарт (наименование)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257"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Обобщенная трудовая функция (наименование).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628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Трудовая функция (наименование)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628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Трудовая функция (наименование)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257"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Обобщенная трудовая функция (наименование).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628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Трудовая функция (наименование)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628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Трудовая функция (наименование)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6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….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2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</a:rPr>
                        <a:t>Профессиональный стандарт </a:t>
                      </a:r>
                      <a:r>
                        <a:rPr lang="ru-RU" sz="1400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</a:rPr>
                        <a:t> (</a:t>
                      </a:r>
                      <a:r>
                        <a:rPr lang="ru-RU" sz="14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</a:rPr>
                        <a:t>наименование)</a:t>
                      </a:r>
                      <a:endParaRPr lang="ru-RU" sz="12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200">
                        <a:solidFill>
                          <a:srgbClr val="00B05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2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200">
                        <a:solidFill>
                          <a:srgbClr val="00B05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2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257"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Обобщенная трудовая функция (наименование).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628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Трудовая функция (наименование)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628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Трудовая функция (наименование)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6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….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67544" y="790391"/>
            <a:ext cx="8388063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П. 2.2. Соответствие компетенций обобщенным трудовым функциям,  трудовыми функциями, содержащимися в профессиональных стандартах.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1845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7620000" cy="1143000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Карта компетенций (рекомендуемая форма для разработчиков ПООП и ООП)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chemeClr val="tx1"/>
                </a:solidFill>
              </a:rPr>
              <a:pPr/>
              <a:t>5</a:t>
            </a:fld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0084958"/>
              </p:ext>
            </p:extLst>
          </p:nvPr>
        </p:nvGraphicFramePr>
        <p:xfrm>
          <a:off x="24660" y="1268760"/>
          <a:ext cx="8435771" cy="5328591"/>
        </p:xfrm>
        <a:graphic>
          <a:graphicData uri="http://schemas.openxmlformats.org/drawingml/2006/table">
            <a:tbl>
              <a:tblPr firstRow="1" firstCol="1" bandRow="1"/>
              <a:tblGrid>
                <a:gridCol w="1113521"/>
                <a:gridCol w="2191613"/>
                <a:gridCol w="1164138"/>
                <a:gridCol w="1164138"/>
                <a:gridCol w="1083151"/>
                <a:gridCol w="1002170"/>
                <a:gridCol w="717040"/>
              </a:tblGrid>
              <a:tr h="21919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Уровень освоения  компетенции*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949" marR="379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Планируемые результаты обучения</a:t>
                      </a: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**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(показатели достижения заданного уровня освоения компетенции)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949" marR="379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Критерии оценивания результатов обучения 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949" marR="379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28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949" marR="379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949" marR="379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949" marR="379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949" marR="379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949" marR="379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3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Первый уровень </a:t>
                      </a:r>
                      <a:r>
                        <a:rPr lang="ru-RU" sz="6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(при необходимости конкретизируется формулировка компетенции)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949" marR="379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Владеть: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_____________________В</a:t>
                      </a:r>
                      <a:r>
                        <a:rPr lang="ru-RU" sz="600" baseline="30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(ОК-1) –</a:t>
                      </a:r>
                      <a:r>
                        <a:rPr lang="en-US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 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Уметь: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_____________________У</a:t>
                      </a:r>
                      <a:r>
                        <a:rPr lang="ru-RU" sz="600" baseline="30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(ОК-1) </a:t>
                      </a:r>
                      <a:r>
                        <a:rPr lang="en-US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–I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_____________________У</a:t>
                      </a:r>
                      <a:r>
                        <a:rPr lang="ru-RU" sz="600" baseline="30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(ОК-1) </a:t>
                      </a:r>
                      <a:r>
                        <a:rPr lang="en-US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–I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Знать: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_____________________З</a:t>
                      </a:r>
                      <a:r>
                        <a:rPr lang="ru-RU" sz="600" baseline="30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(ОК-1) </a:t>
                      </a:r>
                      <a:r>
                        <a:rPr lang="en-US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–I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_____________________З</a:t>
                      </a:r>
                      <a:r>
                        <a:rPr lang="ru-RU" sz="600" baseline="30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(ОК-1) </a:t>
                      </a:r>
                      <a:r>
                        <a:rPr lang="en-US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–I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949" marR="379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949" marR="379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949" marR="379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949" marR="379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949" marR="379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949" marR="379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77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Второй уровень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(при необходимости конкретизируется формулировка компетенции)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949" marR="379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Владеть: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____________________В</a:t>
                      </a:r>
                      <a:r>
                        <a:rPr lang="ru-RU" sz="600" baseline="30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(ОК-1) –</a:t>
                      </a:r>
                      <a:r>
                        <a:rPr lang="en-US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II </a:t>
                      </a: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Уметь: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____________________ У</a:t>
                      </a:r>
                      <a:r>
                        <a:rPr lang="ru-RU" sz="600" baseline="30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(ОК-1) –</a:t>
                      </a:r>
                      <a:r>
                        <a:rPr lang="en-US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II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____________________ У</a:t>
                      </a:r>
                      <a:r>
                        <a:rPr lang="ru-RU" sz="600" baseline="30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(ОК-1) –</a:t>
                      </a:r>
                      <a:r>
                        <a:rPr lang="en-US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II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Знать: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____________________ З</a:t>
                      </a:r>
                      <a:r>
                        <a:rPr lang="ru-RU" sz="600" baseline="30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(ОК-1) –</a:t>
                      </a:r>
                      <a:r>
                        <a:rPr lang="en-US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II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____________________ З</a:t>
                      </a:r>
                      <a:r>
                        <a:rPr lang="ru-RU" sz="600" baseline="30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(ОК-1) –</a:t>
                      </a:r>
                      <a:r>
                        <a:rPr lang="en-US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II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949" marR="379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949" marR="379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949" marR="379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949" marR="379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949" marR="379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949" marR="379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3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Третий уровень 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(при необходимости конкретизируется формулировка компетенции)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949" marR="379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Владеть: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___________________В</a:t>
                      </a:r>
                      <a:r>
                        <a:rPr lang="ru-RU" sz="600" baseline="30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(ОК-1) –</a:t>
                      </a:r>
                      <a:r>
                        <a:rPr lang="en-US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III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Уметь: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___________________У</a:t>
                      </a:r>
                      <a:r>
                        <a:rPr lang="ru-RU" sz="600" baseline="30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(ОК-1) –</a:t>
                      </a:r>
                      <a:r>
                        <a:rPr lang="en-US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III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___________________У</a:t>
                      </a:r>
                      <a:r>
                        <a:rPr lang="ru-RU" sz="600" baseline="30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(ОК-1) –</a:t>
                      </a:r>
                      <a:r>
                        <a:rPr lang="en-US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III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Знать: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___________________ З</a:t>
                      </a:r>
                      <a:r>
                        <a:rPr lang="ru-RU" sz="600" baseline="30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(ОК-1) –</a:t>
                      </a:r>
                      <a:r>
                        <a:rPr lang="en-US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III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___________________ З</a:t>
                      </a:r>
                      <a:r>
                        <a:rPr lang="ru-RU" sz="600" baseline="30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(ОК-1) –</a:t>
                      </a:r>
                      <a:r>
                        <a:rPr lang="en-US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III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949" marR="379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949" marR="379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949" marR="379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949" marR="379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949" marR="379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949" marR="379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98768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7643192" cy="562074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Условия реализации образовательной программы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08720"/>
            <a:ext cx="8136904" cy="5492080"/>
          </a:xfrm>
        </p:spPr>
        <p:txBody>
          <a:bodyPr/>
          <a:lstStyle/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ru-RU" b="1" dirty="0"/>
              <a:t>Кадровые условия </a:t>
            </a:r>
            <a:r>
              <a:rPr lang="ru-RU" b="1" dirty="0" smtClean="0"/>
              <a:t>реализации.</a:t>
            </a:r>
          </a:p>
          <a:p>
            <a:pPr marL="114300" indent="0">
              <a:buClr>
                <a:srgbClr val="C00000"/>
              </a:buClr>
              <a:buNone/>
            </a:pPr>
            <a:endParaRPr lang="ru-RU" b="1" dirty="0" smtClean="0"/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ru-RU" b="1" dirty="0" smtClean="0"/>
              <a:t>Особенности </a:t>
            </a:r>
            <a:r>
              <a:rPr lang="ru-RU" b="1" dirty="0"/>
              <a:t>организации образовательного процесса по образовательным программам для инвалидов и лиц с ограниченными возможностями здоровья</a:t>
            </a:r>
            <a:r>
              <a:rPr lang="ru-RU" b="1" dirty="0" smtClean="0"/>
              <a:t>.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endParaRPr lang="ru-RU" b="1" dirty="0" smtClean="0"/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ru-RU" b="1" dirty="0"/>
              <a:t>Материально-технические и учебно-методические условия </a:t>
            </a:r>
            <a:r>
              <a:rPr lang="ru-RU" b="1" dirty="0" smtClean="0"/>
              <a:t>реализации.</a:t>
            </a:r>
          </a:p>
          <a:p>
            <a:pPr marL="114300" indent="0">
              <a:buClr>
                <a:srgbClr val="C00000"/>
              </a:buClr>
              <a:buNone/>
            </a:pPr>
            <a:endParaRPr lang="ru-RU" b="1" dirty="0" smtClean="0"/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ru-RU" b="1" dirty="0" smtClean="0"/>
              <a:t>Финансовые </a:t>
            </a:r>
            <a:r>
              <a:rPr lang="ru-RU" b="1" dirty="0"/>
              <a:t>условия </a:t>
            </a:r>
            <a:r>
              <a:rPr lang="ru-RU" b="1" dirty="0" smtClean="0"/>
              <a:t>реализации.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chemeClr val="tx1"/>
                </a:solidFill>
              </a:rPr>
              <a:pPr/>
              <a:t>6</a:t>
            </a:fld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410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Другая 1">
      <a:dk1>
        <a:srgbClr val="2F2B20"/>
      </a:dk1>
      <a:lt1>
        <a:srgbClr val="FFFFFF"/>
      </a:lt1>
      <a:dk2>
        <a:srgbClr val="EBF2F1"/>
      </a:dk2>
      <a:lt2>
        <a:srgbClr val="DFDCB7"/>
      </a:lt2>
      <a:accent1>
        <a:srgbClr val="D7E5E4"/>
      </a:accent1>
      <a:accent2>
        <a:srgbClr val="9CBEBD"/>
      </a:accent2>
      <a:accent3>
        <a:srgbClr val="D7E5E4"/>
      </a:accent3>
      <a:accent4>
        <a:srgbClr val="95A39D"/>
      </a:accent4>
      <a:accent5>
        <a:srgbClr val="C3D8D7"/>
      </a:accent5>
      <a:accent6>
        <a:srgbClr val="C3D8D7"/>
      </a:accent6>
      <a:hlink>
        <a:srgbClr val="C3D8D7"/>
      </a:hlink>
      <a:folHlink>
        <a:srgbClr val="D7E5E4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676</TotalTime>
  <Words>477</Words>
  <Application>Microsoft Office PowerPoint</Application>
  <PresentationFormat>Экран (4:3)</PresentationFormat>
  <Paragraphs>164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Соседство</vt:lpstr>
      <vt:lpstr>Разработка и экспертиза примерных основных образовательных программ высшего профессионального образования с учетом требований профессиональных стандартов </vt:lpstr>
      <vt:lpstr>Нормативно-правовая основа  разработки и экспертизы ПООП ВО</vt:lpstr>
      <vt:lpstr> Проектные сессии  «Разработка примерных основных образовательных программ, направленных на формирование общепрофессиональных  и универсальных компетенций» , г. Тверь </vt:lpstr>
      <vt:lpstr>Учёт в  ПООП требований ПС</vt:lpstr>
      <vt:lpstr>Карта компетенций (рекомендуемая форма для разработчиков ПООП и ООП)</vt:lpstr>
      <vt:lpstr>Условия реализации образовательной программы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Семинар-инструктаж  по актуализации ФГОС  ВО  с учетом принимаемых  профессиональных стандартов</dc:title>
  <dc:creator>Жидков Александр Александрович</dc:creator>
  <cp:lastModifiedBy>Студент НИУ ВШЭ</cp:lastModifiedBy>
  <cp:revision>154</cp:revision>
  <dcterms:created xsi:type="dcterms:W3CDTF">2015-02-10T08:35:01Z</dcterms:created>
  <dcterms:modified xsi:type="dcterms:W3CDTF">2015-03-11T07:57:59Z</dcterms:modified>
</cp:coreProperties>
</file>