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1" r:id="rId1"/>
    <p:sldMasterId id="2147484166" r:id="rId2"/>
    <p:sldMasterId id="2147483673" r:id="rId3"/>
  </p:sldMasterIdLst>
  <p:notesMasterIdLst>
    <p:notesMasterId r:id="rId10"/>
  </p:notesMasterIdLst>
  <p:handoutMasterIdLst>
    <p:handoutMasterId r:id="rId11"/>
  </p:handoutMasterIdLst>
  <p:sldIdLst>
    <p:sldId id="299" r:id="rId4"/>
    <p:sldId id="487" r:id="rId5"/>
    <p:sldId id="488" r:id="rId6"/>
    <p:sldId id="489" r:id="rId7"/>
    <p:sldId id="490" r:id="rId8"/>
    <p:sldId id="491" r:id="rId9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679">
          <p15:clr>
            <a:srgbClr val="A4A3A4"/>
          </p15:clr>
        </p15:guide>
        <p15:guide id="3" orient="horz" pos="245">
          <p15:clr>
            <a:srgbClr val="A4A3A4"/>
          </p15:clr>
        </p15:guide>
        <p15:guide id="4" pos="2880">
          <p15:clr>
            <a:srgbClr val="A4A3A4"/>
          </p15:clr>
        </p15:guide>
        <p15:guide id="5" pos="255">
          <p15:clr>
            <a:srgbClr val="A4A3A4"/>
          </p15:clr>
        </p15:guide>
        <p15:guide id="6" pos="1695">
          <p15:clr>
            <a:srgbClr val="A4A3A4"/>
          </p15:clr>
        </p15:guide>
        <p15:guide id="7" pos="15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1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C8004"/>
    <a:srgbClr val="FF5C01"/>
    <a:srgbClr val="044BDA"/>
    <a:srgbClr val="0379DB"/>
    <a:srgbClr val="0389DB"/>
    <a:srgbClr val="0B00DE"/>
    <a:srgbClr val="00A1DE"/>
    <a:srgbClr val="FFF6E5"/>
    <a:srgbClr val="FF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5526" autoAdjust="0"/>
  </p:normalViewPr>
  <p:slideViewPr>
    <p:cSldViewPr snapToGrid="0">
      <p:cViewPr varScale="1">
        <p:scale>
          <a:sx n="69" d="100"/>
          <a:sy n="69" d="100"/>
        </p:scale>
        <p:origin x="-1296" y="-67"/>
      </p:cViewPr>
      <p:guideLst>
        <p:guide orient="horz" pos="2160"/>
        <p:guide orient="horz" pos="679"/>
        <p:guide orient="horz" pos="245"/>
        <p:guide pos="2880"/>
        <p:guide pos="255"/>
        <p:guide pos="1695"/>
        <p:guide pos="1521"/>
      </p:guideLst>
    </p:cSldViewPr>
  </p:slideViewPr>
  <p:outlineViewPr>
    <p:cViewPr>
      <p:scale>
        <a:sx n="33" d="100"/>
        <a:sy n="33" d="100"/>
      </p:scale>
      <p:origin x="0" y="307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954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B5FC2C-CB1B-4B1D-ABA9-16AF474D33B1}" type="datetimeFigureOut">
              <a:rPr lang="ru-RU"/>
              <a:pPr>
                <a:defRPr/>
              </a:pPr>
              <a:t>05.09.2016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9430218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 smtClean="0"/>
              <a:t>Представительство Администрации Смоленской области при Правительстве Российской Федерации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744" y="9430218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4A01D7D-A58F-48FE-A6F5-22EB82A1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86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744" y="0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962E9B-D0B2-4275-A521-3EFA15CB72B9}" type="datetimeFigureOut">
              <a:rPr lang="ru-RU"/>
              <a:pPr>
                <a:defRPr/>
              </a:pPr>
              <a:t>05.09.2016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451" y="4716705"/>
            <a:ext cx="5438776" cy="4467701"/>
          </a:xfrm>
          <a:prstGeom prst="rect">
            <a:avLst/>
          </a:prstGeom>
        </p:spPr>
        <p:txBody>
          <a:bodyPr vert="horz" lIns="91815" tIns="45907" rIns="91815" bIns="45907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9430218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 smtClean="0"/>
              <a:t>Представительство Администрации Смоленской области при Правительстве Российской Федерации</a:t>
            </a:r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744" y="9430218"/>
            <a:ext cx="2945341" cy="496412"/>
          </a:xfrm>
          <a:prstGeom prst="rect">
            <a:avLst/>
          </a:prstGeom>
        </p:spPr>
        <p:txBody>
          <a:bodyPr vert="horz" lIns="91815" tIns="45907" rIns="91815" bIns="4590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BF70E1-8B66-4202-B15B-E13AA2CE0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62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190750" y="1911350"/>
            <a:ext cx="2579688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7272808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547664" y="6309320"/>
            <a:ext cx="3240087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184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854" y="3029135"/>
            <a:ext cx="7027933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216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147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381642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499992" y="1340768"/>
            <a:ext cx="417646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31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9552" y="1340768"/>
            <a:ext cx="81456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7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174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38" y="-3175"/>
            <a:ext cx="8670925" cy="6064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4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0B3D1D7-4A6A-44C7-A498-8D4E1444E2CC}" type="slidenum">
              <a:rPr lang="ru-RU" sz="1200" smtClean="0">
                <a:solidFill>
                  <a:srgbClr val="7F7F7F"/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813"/>
            <a:ext cx="4759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8305800" y="6381750"/>
            <a:ext cx="442913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7F1992FE-C045-4762-A303-E0D82DBB6372}" type="slidenum">
              <a:rPr lang="ru-RU" sz="1200" smtClean="0">
                <a:solidFill>
                  <a:srgbClr val="7F7F7F"/>
                </a:solidFill>
                <a:latin typeface="+mj-lt"/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395288" y="6308725"/>
            <a:ext cx="22177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9750" y="1268413"/>
            <a:ext cx="83534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3" r:id="rId2"/>
    <p:sldLayoutId id="2147484172" r:id="rId3"/>
    <p:sldLayoutId id="2147484171" r:id="rId4"/>
    <p:sldLayoutId id="2147484170" r:id="rId5"/>
    <p:sldLayoutId id="214748416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5.gif"/><Relationship Id="rId5" Type="http://schemas.openxmlformats.org/officeDocument/2006/relationships/image" Target="../media/image20.jpe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375446" y="2998561"/>
            <a:ext cx="8362318" cy="1553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0" dirty="0" smtClean="0">
                <a:latin typeface="Calibri" pitchFamily="34" charset="0"/>
              </a:rPr>
              <a:t>Механизмы поддержки </a:t>
            </a:r>
            <a:br>
              <a:rPr lang="ru-RU" b="0" dirty="0" smtClean="0">
                <a:latin typeface="Calibri" pitchFamily="34" charset="0"/>
              </a:rPr>
            </a:br>
            <a:r>
              <a:rPr lang="ru-RU" b="0" dirty="0" smtClean="0">
                <a:latin typeface="Calibri" pitchFamily="34" charset="0"/>
              </a:rPr>
              <a:t>инвестиционных проектов, </a:t>
            </a:r>
            <a:br>
              <a:rPr lang="ru-RU" b="0" dirty="0" smtClean="0">
                <a:latin typeface="Calibri" pitchFamily="34" charset="0"/>
              </a:rPr>
            </a:br>
            <a:r>
              <a:rPr lang="ru-RU" b="0" dirty="0" smtClean="0">
                <a:latin typeface="Calibri" pitchFamily="34" charset="0"/>
              </a:rPr>
              <a:t>реализуемых в моногороде Дорогобуже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Текст 4"/>
          <p:cNvSpPr txBox="1">
            <a:spLocks/>
          </p:cNvSpPr>
          <p:nvPr/>
        </p:nvSpPr>
        <p:spPr bwMode="auto">
          <a:xfrm>
            <a:off x="377599" y="5637214"/>
            <a:ext cx="3968750" cy="970416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В.Н. Анохин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Руководитель представительства</a:t>
            </a:r>
            <a:b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Администрации Смоленской области</a:t>
            </a:r>
            <a:b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при Правительстве Российской Федерации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4" y="259896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molray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" y="315687"/>
            <a:ext cx="670836" cy="6551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0320" y="337457"/>
            <a:ext cx="45719" cy="587829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67000"/>
                  <a:lumOff val="33000"/>
                </a:schemeClr>
              </a:gs>
              <a:gs pos="76000">
                <a:srgbClr val="FF0000"/>
              </a:gs>
              <a:gs pos="55000">
                <a:schemeClr val="accent1">
                  <a:lumMod val="75000"/>
                </a:schemeClr>
              </a:gs>
            </a:gsLst>
            <a:lin ang="7200000" scaled="0"/>
            <a:tileRect/>
          </a:gra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08315" y="250371"/>
            <a:ext cx="4550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Представительство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Администрации Смоленской области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при Правительстве Российской Федерации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gray">
          <a:xfrm>
            <a:off x="270560" y="469600"/>
            <a:ext cx="9097963" cy="1012825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 b="0" baseline="0">
                <a:latin typeface="+mj-lt"/>
                <a:ea typeface="+mj-ea"/>
                <a:cs typeface="+mj-cs"/>
              </a:defRPr>
            </a:lvl1pPr>
            <a:lvl2pPr eaLnBrk="0" hangingPunct="0">
              <a:defRPr sz="2400" b="1"/>
            </a:lvl2pPr>
            <a:lvl3pPr eaLnBrk="0" hangingPunct="0">
              <a:defRPr sz="2400" b="1"/>
            </a:lvl3pPr>
            <a:lvl4pPr eaLnBrk="0" hangingPunct="0">
              <a:defRPr sz="2400" b="1"/>
            </a:lvl4pPr>
            <a:lvl5pPr eaLnBrk="0" hangingPunct="0">
              <a:defRPr sz="24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/>
            </a:lvl9pPr>
          </a:lstStyle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2718"/>
            <a:ext cx="254725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82886" y="257991"/>
            <a:ext cx="4310743" cy="75438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</a:rPr>
              <a:t>О городе Дорогобуже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7" name="Рисунок 6" descr="Герб г. Дорогобуж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447" y="1587039"/>
            <a:ext cx="403267" cy="489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171" y="1480457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Город Дорогобуж </a:t>
            </a:r>
            <a:r>
              <a:rPr lang="ru-RU" b="1" dirty="0" smtClean="0">
                <a:latin typeface="Calibri" pitchFamily="34" charset="0"/>
              </a:rPr>
              <a:t>является</a:t>
            </a:r>
            <a:r>
              <a:rPr lang="ru-RU" dirty="0" smtClean="0">
                <a:latin typeface="Calibri" pitchFamily="34" charset="0"/>
              </a:rPr>
              <a:t> административным центром Дорогобужского района Смоленской области.</a:t>
            </a:r>
          </a:p>
        </p:txBody>
      </p:sp>
      <p:pic>
        <p:nvPicPr>
          <p:cNvPr id="9" name="Рисунок 8" descr="Глобу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8369" y="2579915"/>
            <a:ext cx="2129977" cy="1447800"/>
          </a:xfrm>
          <a:prstGeom prst="rect">
            <a:avLst/>
          </a:prstGeom>
        </p:spPr>
      </p:pic>
      <p:pic>
        <p:nvPicPr>
          <p:cNvPr id="10" name="Рисунок 9" descr="Усадьб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486" y="5129782"/>
            <a:ext cx="2111828" cy="1407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1629" y="2696194"/>
            <a:ext cx="967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dirty="0" smtClean="0">
                <a:latin typeface="Calibri" pitchFamily="34" charset="0"/>
              </a:rPr>
              <a:t> Население – 10 168 человек</a:t>
            </a:r>
          </a:p>
          <a:p>
            <a:pPr>
              <a:buFont typeface="Arial" pitchFamily="34" charset="0"/>
              <a:buChar char="•"/>
              <a:tabLst>
                <a:tab pos="446088" algn="l"/>
              </a:tabLst>
            </a:pPr>
            <a:r>
              <a:rPr lang="ru-RU" dirty="0" smtClean="0">
                <a:latin typeface="Calibri" pitchFamily="34" charset="0"/>
              </a:rPr>
              <a:t> Удаленность от Смоленска – 113 км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Удаленность от Москвы – 330 км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858" y="2085605"/>
            <a:ext cx="791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Город </a:t>
            </a:r>
            <a:r>
              <a:rPr lang="ru-RU" b="1" dirty="0" smtClean="0">
                <a:latin typeface="Calibri" pitchFamily="34" charset="0"/>
              </a:rPr>
              <a:t>расположен</a:t>
            </a:r>
            <a:r>
              <a:rPr lang="ru-RU" dirty="0" smtClean="0">
                <a:latin typeface="Calibri" pitchFamily="34" charset="0"/>
              </a:rPr>
              <a:t> вблизи трассы М-1 «Беларусь», Старой Смоленской дороги, 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а также реки Днепр.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515" y="3902303"/>
            <a:ext cx="9416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Calibri" pitchFamily="34" charset="0"/>
              </a:rPr>
              <a:t>Экономика</a:t>
            </a:r>
            <a:r>
              <a:rPr lang="ru-RU" dirty="0" smtClean="0">
                <a:latin typeface="Calibri" pitchFamily="34" charset="0"/>
              </a:rPr>
              <a:t> района представлена</a:t>
            </a:r>
            <a:r>
              <a:rPr lang="en-US" dirty="0" smtClean="0">
                <a:latin typeface="Calibri" pitchFamily="34" charset="0"/>
              </a:rPr>
              <a:t>:</a:t>
            </a:r>
            <a:r>
              <a:rPr lang="ru-RU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производством минеральных удобрений (ПАО «Дорогобуж», группа «</a:t>
            </a:r>
            <a:r>
              <a:rPr lang="ru-RU" dirty="0" err="1" smtClean="0">
                <a:latin typeface="Calibri" pitchFamily="34" charset="0"/>
              </a:rPr>
              <a:t>Акрон</a:t>
            </a:r>
            <a:r>
              <a:rPr lang="ru-RU" dirty="0" smtClean="0">
                <a:latin typeface="Calibri" pitchFamily="34" charset="0"/>
              </a:rPr>
              <a:t>»)</a:t>
            </a:r>
            <a:endParaRPr lang="en-US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производством котельного оборудования (ОАО «</a:t>
            </a:r>
            <a:r>
              <a:rPr lang="ru-RU" dirty="0" err="1" smtClean="0">
                <a:latin typeface="Calibri" pitchFamily="34" charset="0"/>
              </a:rPr>
              <a:t>Дорогобужкотломаш</a:t>
            </a:r>
            <a:r>
              <a:rPr lang="ru-RU" dirty="0" smtClean="0">
                <a:latin typeface="Calibri" pitchFamily="34" charset="0"/>
              </a:rPr>
              <a:t>»)</a:t>
            </a:r>
            <a:endParaRPr lang="en-US" dirty="0" smtClean="0"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предприятиями сельского и лесного хозяйства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7" name="Рисунок 16" descr="gallery_promo232550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5069927"/>
            <a:ext cx="2133600" cy="14246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8315" y="250371"/>
            <a:ext cx="4550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Представительство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Администрации Смоленской области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при Правительстве Российской Федерации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0320" y="337457"/>
            <a:ext cx="45719" cy="587829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67000"/>
                  <a:lumOff val="33000"/>
                </a:schemeClr>
              </a:gs>
              <a:gs pos="76000">
                <a:srgbClr val="FF0000"/>
              </a:gs>
              <a:gs pos="55000">
                <a:schemeClr val="accent1">
                  <a:lumMod val="75000"/>
                </a:schemeClr>
              </a:gs>
            </a:gsLst>
            <a:lin ang="7200000" scaled="0"/>
            <a:tileRect/>
          </a:gra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ПА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8117" y="5096472"/>
            <a:ext cx="2122714" cy="1411604"/>
          </a:xfrm>
          <a:prstGeom prst="rect">
            <a:avLst/>
          </a:prstGeom>
        </p:spPr>
      </p:pic>
      <p:pic>
        <p:nvPicPr>
          <p:cNvPr id="22" name="Рисунок 21" descr="Smolrayo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50" y="315687"/>
            <a:ext cx="670836" cy="6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gray">
          <a:xfrm>
            <a:off x="270560" y="469600"/>
            <a:ext cx="9097963" cy="1012825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 b="0" baseline="0">
                <a:latin typeface="+mj-lt"/>
                <a:ea typeface="+mj-ea"/>
                <a:cs typeface="+mj-cs"/>
              </a:defRPr>
            </a:lvl1pPr>
            <a:lvl2pPr eaLnBrk="0" hangingPunct="0">
              <a:defRPr sz="2400" b="1"/>
            </a:lvl2pPr>
            <a:lvl3pPr eaLnBrk="0" hangingPunct="0">
              <a:defRPr sz="2400" b="1"/>
            </a:lvl3pPr>
            <a:lvl4pPr eaLnBrk="0" hangingPunct="0">
              <a:defRPr sz="2400" b="1"/>
            </a:lvl4pPr>
            <a:lvl5pPr eaLnBrk="0" hangingPunct="0">
              <a:defRPr sz="24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/>
            </a:lvl9pPr>
          </a:lstStyle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1832"/>
            <a:ext cx="5734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5171" y="1447801"/>
            <a:ext cx="8262258" cy="346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 smtClean="0">
                <a:latin typeface="Calibri" pitchFamily="34" charset="0"/>
              </a:rPr>
              <a:t>В результате работы, проведенной Администрацией Смоленской области, </a:t>
            </a:r>
            <a:r>
              <a:rPr lang="ru-RU" sz="1600" b="1" dirty="0" smtClean="0">
                <a:latin typeface="Calibri" pitchFamily="34" charset="0"/>
              </a:rPr>
              <a:t>в мае 2016 года </a:t>
            </a:r>
            <a:r>
              <a:rPr lang="ru-RU" sz="1600" dirty="0" smtClean="0">
                <a:latin typeface="Calibri" pitchFamily="34" charset="0"/>
              </a:rPr>
              <a:t>город  Дорогобуж </a:t>
            </a:r>
            <a:r>
              <a:rPr lang="ru-RU" sz="1600" b="1" dirty="0" smtClean="0">
                <a:latin typeface="Calibri" pitchFamily="34" charset="0"/>
              </a:rPr>
              <a:t>включен в федеральный перечень моногородов первой категории </a:t>
            </a:r>
            <a:endParaRPr lang="en-US" sz="1600" b="1" dirty="0" smtClean="0">
              <a:latin typeface="Calibri" pitchFamily="34" charset="0"/>
            </a:endParaRPr>
          </a:p>
          <a:p>
            <a:pPr algn="just">
              <a:lnSpc>
                <a:spcPct val="114000"/>
              </a:lnSpc>
            </a:pPr>
            <a:endParaRPr lang="ru-RU" sz="1600" dirty="0" smtClean="0">
              <a:latin typeface="Calibri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 smtClean="0">
                <a:latin typeface="Calibri" pitchFamily="34" charset="0"/>
              </a:rPr>
              <a:t>Администрацией Смоленской области </a:t>
            </a:r>
            <a:r>
              <a:rPr lang="ru-RU" sz="1600" b="1" dirty="0" smtClean="0">
                <a:latin typeface="Calibri" pitchFamily="34" charset="0"/>
              </a:rPr>
              <a:t>до 2017 года</a:t>
            </a:r>
            <a:r>
              <a:rPr lang="ru-RU" sz="1600" dirty="0" smtClean="0">
                <a:latin typeface="Calibri" pitchFamily="34" charset="0"/>
              </a:rPr>
              <a:t> будут реализованы следующие мероприятия: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Подача заявки в </a:t>
            </a:r>
            <a:r>
              <a:rPr lang="ru-RU" sz="1600" b="1" dirty="0" smtClean="0">
                <a:latin typeface="Calibri" pitchFamily="34" charset="0"/>
              </a:rPr>
              <a:t>Фонд развития моногородов </a:t>
            </a:r>
            <a:r>
              <a:rPr lang="ru-RU" sz="1600" dirty="0" smtClean="0">
                <a:latin typeface="Calibri" pitchFamily="34" charset="0"/>
              </a:rPr>
              <a:t>(ФРМ) на оказание государственной поддержки (При поддержке федеральных органов исполнительной власти, Аппарата Правительства Российской Федерации, Администрации Президента Российской Федерации и Внешэкономбанка) 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Создание в городе Дорогобуже </a:t>
            </a:r>
            <a:r>
              <a:rPr lang="ru-RU" sz="1600" b="1" dirty="0" smtClean="0">
                <a:latin typeface="Calibri" pitchFamily="34" charset="0"/>
              </a:rPr>
              <a:t>территории опережающего социально-экономического развития (ТОСЭР)</a:t>
            </a:r>
            <a:endParaRPr lang="ru-RU" sz="1600" dirty="0" smtClean="0">
              <a:latin typeface="Calibri" pitchFamily="34" charset="0"/>
            </a:endParaRPr>
          </a:p>
          <a:p>
            <a:pPr>
              <a:lnSpc>
                <a:spcPct val="114000"/>
              </a:lnSpc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8" name="Рисунок 7" descr="ФР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856" y="5744456"/>
            <a:ext cx="1549174" cy="810290"/>
          </a:xfrm>
          <a:prstGeom prst="rect">
            <a:avLst/>
          </a:prstGeom>
        </p:spPr>
      </p:pic>
      <p:pic>
        <p:nvPicPr>
          <p:cNvPr id="9" name="Рисунок 8" descr="скачанные файл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7206" y="5748028"/>
            <a:ext cx="1585628" cy="825954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4701" y="5472960"/>
            <a:ext cx="1652814" cy="1385040"/>
          </a:xfrm>
          <a:prstGeom prst="rect">
            <a:avLst/>
          </a:prstGeom>
        </p:spPr>
      </p:pic>
      <p:pic>
        <p:nvPicPr>
          <p:cNvPr id="12" name="Рисунок 11" descr="Герб г. Дорогобуж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3355" y="5751182"/>
            <a:ext cx="643616" cy="780477"/>
          </a:xfrm>
          <a:prstGeom prst="rect">
            <a:avLst/>
          </a:prstGeom>
        </p:spPr>
      </p:pic>
      <p:pic>
        <p:nvPicPr>
          <p:cNvPr id="13" name="Рисунок 12" descr="Гер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00256" y="5672283"/>
            <a:ext cx="719827" cy="811149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906486" y="4563095"/>
            <a:ext cx="0" cy="1023257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71999" y="4604162"/>
            <a:ext cx="1" cy="979715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1628" y="4794168"/>
            <a:ext cx="246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itchFamily="34" charset="0"/>
              </a:rPr>
              <a:t>Направление материалов в Минэкономразвития России для включения г. Дорогобужа в перечень моногородов первой категории</a:t>
            </a:r>
            <a:endParaRPr lang="ru-RU" sz="11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0028" y="4792683"/>
            <a:ext cx="1654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itchFamily="34" charset="0"/>
              </a:rPr>
              <a:t>Включение </a:t>
            </a:r>
            <a:br>
              <a:rPr lang="ru-RU" sz="1100" dirty="0" smtClean="0">
                <a:latin typeface="Calibri" pitchFamily="34" charset="0"/>
              </a:rPr>
            </a:br>
            <a:r>
              <a:rPr lang="ru-RU" sz="1100" dirty="0" smtClean="0">
                <a:latin typeface="Calibri" pitchFamily="34" charset="0"/>
              </a:rPr>
              <a:t>г. Дорогобужа в перечень моногородов </a:t>
            </a:r>
            <a:br>
              <a:rPr lang="ru-RU" sz="1100" dirty="0" smtClean="0">
                <a:latin typeface="Calibri" pitchFamily="34" charset="0"/>
              </a:rPr>
            </a:br>
            <a:r>
              <a:rPr lang="ru-RU" sz="1100" dirty="0" smtClean="0">
                <a:latin typeface="Calibri" pitchFamily="34" charset="0"/>
              </a:rPr>
              <a:t>первой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ru-RU" sz="1100" dirty="0" smtClean="0">
                <a:latin typeface="Calibri" pitchFamily="34" charset="0"/>
              </a:rPr>
              <a:t>категории.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1011" y="4837216"/>
            <a:ext cx="1786246" cy="79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itchFamily="34" charset="0"/>
              </a:rPr>
              <a:t>Направление заявок на создание ТОСЭР на территории г. Дорогобужа и в ФРМ</a:t>
            </a:r>
            <a:endParaRPr lang="ru-RU" sz="1100" dirty="0">
              <a:latin typeface="Calibri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509162" y="4571504"/>
            <a:ext cx="10885" cy="979716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485" y="4549437"/>
            <a:ext cx="8109858" cy="286293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dirty="0" smtClean="0">
                <a:latin typeface="Calibri" pitchFamily="34" charset="0"/>
              </a:rPr>
              <a:t>           </a:t>
            </a:r>
            <a:r>
              <a:rPr lang="en-US" dirty="0" smtClean="0">
                <a:latin typeface="Calibri" pitchFamily="34" charset="0"/>
              </a:rPr>
              <a:t>I </a:t>
            </a:r>
            <a:r>
              <a:rPr lang="ru-RU" dirty="0" smtClean="0">
                <a:latin typeface="Calibri" pitchFamily="34" charset="0"/>
              </a:rPr>
              <a:t>этап                               </a:t>
            </a:r>
            <a:r>
              <a:rPr lang="en-US" dirty="0" smtClean="0">
                <a:latin typeface="Calibri" pitchFamily="34" charset="0"/>
              </a:rPr>
              <a:t>II </a:t>
            </a:r>
            <a:r>
              <a:rPr lang="ru-RU" dirty="0" smtClean="0">
                <a:latin typeface="Calibri" pitchFamily="34" charset="0"/>
              </a:rPr>
              <a:t>этап                      </a:t>
            </a:r>
            <a:r>
              <a:rPr lang="en-US" dirty="0" smtClean="0">
                <a:latin typeface="Calibri" pitchFamily="34" charset="0"/>
              </a:rPr>
              <a:t>III </a:t>
            </a:r>
            <a:r>
              <a:rPr lang="ru-RU" dirty="0" smtClean="0">
                <a:latin typeface="Calibri" pitchFamily="34" charset="0"/>
              </a:rPr>
              <a:t>этап                             </a:t>
            </a:r>
            <a:r>
              <a:rPr lang="en-US" dirty="0" smtClean="0">
                <a:latin typeface="Calibri" pitchFamily="34" charset="0"/>
              </a:rPr>
              <a:t>IV </a:t>
            </a:r>
            <a:r>
              <a:rPr lang="ru-RU" dirty="0" smtClean="0">
                <a:latin typeface="Calibri" pitchFamily="34" charset="0"/>
              </a:rPr>
              <a:t>этап                      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2314" y="4847606"/>
            <a:ext cx="2198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ibri" pitchFamily="34" charset="0"/>
              </a:rPr>
              <a:t>Создание ТОСЭР и одобрение заявки в ФРМ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28" name="Рисунок 27" descr="Smolrayo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50" y="315687"/>
            <a:ext cx="670836" cy="65518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50320" y="337457"/>
            <a:ext cx="45719" cy="587829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67000"/>
                  <a:lumOff val="33000"/>
                </a:schemeClr>
              </a:gs>
              <a:gs pos="76000">
                <a:srgbClr val="FF0000"/>
              </a:gs>
              <a:gs pos="55000">
                <a:schemeClr val="accent1">
                  <a:lumMod val="75000"/>
                </a:schemeClr>
              </a:gs>
            </a:gsLst>
            <a:lin ang="7200000" scaled="0"/>
            <a:tileRect/>
          </a:gra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208315" y="250371"/>
            <a:ext cx="4550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Представительство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Администрации Смоленской области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при Правительстве Российской Федерации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82886" y="257991"/>
            <a:ext cx="4310743" cy="75438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</a:rPr>
              <a:t>Механизмы поддержки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1937551" y="4576268"/>
            <a:ext cx="226032" cy="238051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4103688" y="4554009"/>
            <a:ext cx="226032" cy="238051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gray">
          <a:xfrm>
            <a:off x="270560" y="469600"/>
            <a:ext cx="9097963" cy="1012825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 b="0" baseline="0">
                <a:latin typeface="+mj-lt"/>
                <a:ea typeface="+mj-ea"/>
                <a:cs typeface="+mj-cs"/>
              </a:defRPr>
            </a:lvl1pPr>
            <a:lvl2pPr eaLnBrk="0" hangingPunct="0">
              <a:defRPr sz="2400" b="1"/>
            </a:lvl2pPr>
            <a:lvl3pPr eaLnBrk="0" hangingPunct="0">
              <a:defRPr sz="2400" b="1"/>
            </a:lvl3pPr>
            <a:lvl4pPr eaLnBrk="0" hangingPunct="0">
              <a:defRPr sz="2400" b="1"/>
            </a:lvl4pPr>
            <a:lvl5pPr eaLnBrk="0" hangingPunct="0">
              <a:defRPr sz="24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/>
            </a:lvl9pPr>
          </a:lstStyle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6350"/>
            <a:ext cx="5734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77463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450" y="5514390"/>
            <a:ext cx="1977159" cy="1169850"/>
          </a:xfrm>
          <a:prstGeom prst="rect">
            <a:avLst/>
          </a:prstGeom>
        </p:spPr>
      </p:pic>
      <p:pic>
        <p:nvPicPr>
          <p:cNvPr id="14" name="Рисунок 13" descr="л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1861" y="5258348"/>
            <a:ext cx="2124940" cy="1118390"/>
          </a:xfrm>
          <a:prstGeom prst="rect">
            <a:avLst/>
          </a:prstGeom>
        </p:spPr>
      </p:pic>
      <p:pic>
        <p:nvPicPr>
          <p:cNvPr id="15" name="Рисунок 14" descr="pilomaterialy-11-672x3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9981" y="5668242"/>
            <a:ext cx="1905223" cy="1054677"/>
          </a:xfrm>
          <a:prstGeom prst="rect">
            <a:avLst/>
          </a:prstGeom>
        </p:spPr>
      </p:pic>
      <p:pic>
        <p:nvPicPr>
          <p:cNvPr id="13" name="Рисунок 12" descr="сх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95056" y="5271889"/>
            <a:ext cx="3314700" cy="11055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5245" y="1469571"/>
            <a:ext cx="35536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Налоговые льготы: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Рисунок 15" descr="Smolray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50" y="315687"/>
            <a:ext cx="670836" cy="6551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50320" y="337457"/>
            <a:ext cx="45719" cy="587829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67000"/>
                  <a:lumOff val="33000"/>
                </a:schemeClr>
              </a:gs>
              <a:gs pos="76000">
                <a:srgbClr val="FF0000"/>
              </a:gs>
              <a:gs pos="55000">
                <a:schemeClr val="accent1">
                  <a:lumMod val="75000"/>
                </a:schemeClr>
              </a:gs>
            </a:gsLst>
            <a:lin ang="7200000" scaled="0"/>
            <a:tileRect/>
          </a:gra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08315" y="250371"/>
            <a:ext cx="4550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Представительство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Администрации Смоленской области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при Правительстве Российской Федерации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Бло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838" y="1243172"/>
            <a:ext cx="8661115" cy="39809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8181" y="1311006"/>
            <a:ext cx="361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Налоговые льготы для резидентов: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771" y="3690257"/>
            <a:ext cx="4079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Особые условия предпринимательской деятельности для резидентов: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7776" y="1656332"/>
            <a:ext cx="78760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400" dirty="0" smtClean="0">
                <a:latin typeface="Calibri" pitchFamily="34" charset="0"/>
              </a:rPr>
              <a:t>1. Налог на прибыль: </a:t>
            </a:r>
          </a:p>
          <a:p>
            <a:pPr marL="446088" defTabSz="533400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	Федеральный бюджет </a:t>
            </a:r>
            <a:r>
              <a:rPr lang="ru-RU" sz="1400" b="1" dirty="0" smtClean="0">
                <a:latin typeface="Calibri" pitchFamily="34" charset="0"/>
              </a:rPr>
              <a:t>0%</a:t>
            </a:r>
            <a:r>
              <a:rPr lang="ru-RU" sz="1400" dirty="0" smtClean="0">
                <a:latin typeface="Calibri" pitchFamily="34" charset="0"/>
              </a:rPr>
              <a:t> (0-5 лет с года получения первой прибыли)</a:t>
            </a:r>
          </a:p>
          <a:p>
            <a:pPr marL="446088">
              <a:buFont typeface="Arial" pitchFamily="34" charset="0"/>
              <a:buChar char="•"/>
            </a:pPr>
            <a:r>
              <a:rPr lang="ru-RU" sz="1400" dirty="0" smtClean="0">
                <a:latin typeface="Calibri" pitchFamily="34" charset="0"/>
              </a:rPr>
              <a:t> Бюджет Смоленской области </a:t>
            </a:r>
            <a:r>
              <a:rPr lang="ru-RU" sz="1400" b="1" dirty="0" smtClean="0">
                <a:latin typeface="Calibri" pitchFamily="34" charset="0"/>
              </a:rPr>
              <a:t>до </a:t>
            </a:r>
            <a:r>
              <a:rPr lang="en-US" sz="1400" b="1" dirty="0" smtClean="0">
                <a:latin typeface="Calibri" pitchFamily="34" charset="0"/>
              </a:rPr>
              <a:t>5%</a:t>
            </a:r>
            <a:r>
              <a:rPr lang="en-US" sz="1400" dirty="0" smtClean="0">
                <a:latin typeface="Calibri" pitchFamily="34" charset="0"/>
              </a:rPr>
              <a:t> (</a:t>
            </a:r>
            <a:r>
              <a:rPr lang="ru-RU" sz="1400" dirty="0" smtClean="0">
                <a:latin typeface="Calibri" pitchFamily="34" charset="0"/>
              </a:rPr>
              <a:t>0-5 лет с года получения первой прибыли)</a:t>
            </a:r>
          </a:p>
          <a:p>
            <a:pPr marL="446088"/>
            <a:r>
              <a:rPr lang="ru-RU" sz="1400" b="1" dirty="0" smtClean="0">
                <a:latin typeface="Calibri" pitchFamily="34" charset="0"/>
              </a:rPr>
              <a:t>                                                           от </a:t>
            </a:r>
            <a:r>
              <a:rPr lang="en-US" sz="1400" b="1" dirty="0" smtClean="0">
                <a:latin typeface="Calibri" pitchFamily="34" charset="0"/>
              </a:rPr>
              <a:t>10% </a:t>
            </a:r>
            <a:r>
              <a:rPr lang="en-US" sz="1400" dirty="0" smtClean="0">
                <a:latin typeface="Calibri" pitchFamily="34" charset="0"/>
              </a:rPr>
              <a:t>(</a:t>
            </a:r>
            <a:r>
              <a:rPr lang="ru-RU" sz="1400" dirty="0" smtClean="0">
                <a:latin typeface="Calibri" pitchFamily="34" charset="0"/>
              </a:rPr>
              <a:t>6-10 лет с года получения первой прибыли)</a:t>
            </a:r>
          </a:p>
          <a:p>
            <a:pPr marL="342900" indent="-342900"/>
            <a:r>
              <a:rPr lang="ru-RU" sz="1400" dirty="0" smtClean="0">
                <a:latin typeface="Calibri" pitchFamily="34" charset="0"/>
              </a:rPr>
              <a:t>2. Страховые взносы </a:t>
            </a:r>
            <a:r>
              <a:rPr lang="ru-RU" sz="1400" b="1" dirty="0" smtClean="0">
                <a:latin typeface="Calibri" pitchFamily="34" charset="0"/>
              </a:rPr>
              <a:t>7,6% </a:t>
            </a:r>
            <a:r>
              <a:rPr lang="ru-RU" sz="1400" dirty="0" smtClean="0">
                <a:latin typeface="Calibri" pitchFamily="34" charset="0"/>
              </a:rPr>
              <a:t>(ПФ 6%, ФСС 1,5%, ФОМС 0,1%)</a:t>
            </a:r>
          </a:p>
          <a:p>
            <a:pPr marL="358775" indent="-358775"/>
            <a:r>
              <a:rPr lang="ru-RU" sz="1400" dirty="0" smtClean="0">
                <a:latin typeface="Calibri" pitchFamily="34" charset="0"/>
              </a:rPr>
              <a:t>3. </a:t>
            </a:r>
            <a:r>
              <a:rPr lang="ru-RU" sz="1400" b="1" dirty="0" smtClean="0">
                <a:latin typeface="Calibri" pitchFamily="34" charset="0"/>
              </a:rPr>
              <a:t>Ускоренный </a:t>
            </a:r>
            <a:r>
              <a:rPr lang="ru-RU" sz="1400" dirty="0" smtClean="0">
                <a:latin typeface="Calibri" pitchFamily="34" charset="0"/>
              </a:rPr>
              <a:t>(заявительный) </a:t>
            </a:r>
            <a:r>
              <a:rPr lang="ru-RU" sz="1400" b="1" dirty="0" smtClean="0">
                <a:latin typeface="Calibri" pitchFamily="34" charset="0"/>
              </a:rPr>
              <a:t>порядок возмещения НДС </a:t>
            </a:r>
          </a:p>
          <a:p>
            <a:pPr marL="342900" indent="-342900"/>
            <a:r>
              <a:rPr lang="ru-RU" sz="1400" dirty="0" smtClean="0">
                <a:latin typeface="Calibri" pitchFamily="34" charset="0"/>
              </a:rPr>
              <a:t>4. Налог на имущество </a:t>
            </a:r>
            <a:r>
              <a:rPr lang="ru-RU" sz="1400" b="1" dirty="0" smtClean="0">
                <a:latin typeface="Calibri" pitchFamily="34" charset="0"/>
              </a:rPr>
              <a:t>0%</a:t>
            </a:r>
          </a:p>
          <a:p>
            <a:pPr marL="342900" indent="-342900"/>
            <a:r>
              <a:rPr lang="ru-RU" sz="1400" dirty="0" smtClean="0">
                <a:latin typeface="Calibri" pitchFamily="34" charset="0"/>
              </a:rPr>
              <a:t>5. Земельный налог </a:t>
            </a:r>
            <a:r>
              <a:rPr lang="ru-RU" sz="1400" b="1" dirty="0" smtClean="0">
                <a:latin typeface="Calibri" pitchFamily="34" charset="0"/>
              </a:rPr>
              <a:t>0%</a:t>
            </a:r>
          </a:p>
          <a:p>
            <a:pPr marL="342900" indent="-342900"/>
            <a:r>
              <a:rPr lang="ru-RU" sz="1400" dirty="0" smtClean="0">
                <a:latin typeface="Calibri" pitchFamily="34" charset="0"/>
              </a:rPr>
              <a:t>6. Налог на добычу полезных ископаемых:</a:t>
            </a:r>
            <a:r>
              <a:rPr lang="ru-RU" sz="1400" dirty="0" smtClean="0"/>
              <a:t> </a:t>
            </a:r>
            <a:r>
              <a:rPr lang="ru-RU" sz="1400" b="1" dirty="0" smtClean="0"/>
              <a:t>п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онижающий коэффициент от 0 до 1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течение 10  лет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9714" y="4207964"/>
            <a:ext cx="8460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libri" pitchFamily="34" charset="0"/>
              </a:rPr>
              <a:t>Предоставление </a:t>
            </a:r>
            <a:r>
              <a:rPr lang="ru-RU" sz="1400" b="1" dirty="0" smtClean="0">
                <a:latin typeface="Calibri" pitchFamily="34" charset="0"/>
              </a:rPr>
              <a:t>инфраструктуры</a:t>
            </a:r>
            <a:r>
              <a:rPr lang="ru-RU" sz="1400" dirty="0" smtClean="0">
                <a:latin typeface="Calibri" pitchFamily="34" charset="0"/>
              </a:rPr>
              <a:t> со всеми коммуникациями</a:t>
            </a:r>
            <a:endParaRPr lang="ru-RU" sz="1400" b="1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err="1" smtClean="0">
                <a:latin typeface="Calibri" pitchFamily="34" charset="0"/>
              </a:rPr>
              <a:t>Дерегулирование</a:t>
            </a:r>
            <a:r>
              <a:rPr lang="ru-RU" sz="1400" dirty="0" smtClean="0">
                <a:latin typeface="Calibri" pitchFamily="34" charset="0"/>
              </a:rPr>
              <a:t> в области контрольно-надзорных функций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82886" y="257991"/>
            <a:ext cx="4310743" cy="75438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</a:rPr>
              <a:t>Дорогобуж – Территория опережающего социально-экономического развития (ТОСЭР)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0229" y="1284514"/>
            <a:ext cx="304800" cy="2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5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gray">
          <a:xfrm>
            <a:off x="270560" y="469600"/>
            <a:ext cx="9097963" cy="1012825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2400" b="0" baseline="0">
                <a:latin typeface="+mj-lt"/>
                <a:ea typeface="+mj-ea"/>
                <a:cs typeface="+mj-cs"/>
              </a:defRPr>
            </a:lvl1pPr>
            <a:lvl2pPr eaLnBrk="0" hangingPunct="0">
              <a:defRPr sz="2400" b="1"/>
            </a:lvl2pPr>
            <a:lvl3pPr eaLnBrk="0" hangingPunct="0">
              <a:defRPr sz="2400" b="1"/>
            </a:lvl3pPr>
            <a:lvl4pPr eaLnBrk="0" hangingPunct="0">
              <a:defRPr sz="2400" b="1"/>
            </a:lvl4pPr>
            <a:lvl5pPr eaLnBrk="0" hangingPunct="0">
              <a:defRPr sz="2400" b="1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/>
            </a:lvl9pPr>
          </a:lstStyle>
          <a:p>
            <a:endParaRPr lang="ru-RU" dirty="0"/>
          </a:p>
          <a:p>
            <a:r>
              <a:rPr lang="ru-RU" dirty="0"/>
              <a:t> </a:t>
            </a:r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05375"/>
            <a:ext cx="5734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891" y="5230092"/>
            <a:ext cx="373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1662546"/>
            <a:ext cx="3002973" cy="21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Бло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551" y="1286433"/>
            <a:ext cx="7988362" cy="37971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2588" y="1252352"/>
            <a:ext cx="35536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err="1" smtClean="0">
                <a:solidFill>
                  <a:schemeClr val="bg1"/>
                </a:solidFill>
                <a:latin typeface="Calibri" pitchFamily="34" charset="0"/>
              </a:rPr>
              <a:t>Софинансирование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инвестиционных проектов инвесторов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99" y="3670465"/>
            <a:ext cx="39341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err="1" smtClean="0">
                <a:solidFill>
                  <a:schemeClr val="bg1"/>
                </a:solidFill>
                <a:latin typeface="Calibri" pitchFamily="34" charset="0"/>
              </a:rPr>
              <a:t>Софинансирование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 расходов бюджетов на объекты инфраструктуры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009" y="4260273"/>
            <a:ext cx="7304809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 ФРМ – до 95% стоимости затрат (Субсидия)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 Смоленская область – от 5 % стоимости затрат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629" y="1654628"/>
            <a:ext cx="7522028" cy="177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 Форма: Участие в уставном капитале или заем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Средства ФРМ: </a:t>
            </a:r>
            <a:r>
              <a:rPr lang="ru-RU" sz="1600" b="1" dirty="0" smtClean="0">
                <a:latin typeface="Calibri" pitchFamily="34" charset="0"/>
              </a:rPr>
              <a:t>не более 40% </a:t>
            </a:r>
            <a:r>
              <a:rPr lang="ru-RU" sz="1600" dirty="0" smtClean="0">
                <a:latin typeface="Calibri" pitchFamily="34" charset="0"/>
              </a:rPr>
              <a:t>стоимости проекта</a:t>
            </a:r>
          </a:p>
          <a:p>
            <a:pPr lvl="1">
              <a:lnSpc>
                <a:spcPct val="114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Calibri" pitchFamily="34" charset="0"/>
              </a:rPr>
              <a:t> Собственные средства инвестора: </a:t>
            </a:r>
            <a:r>
              <a:rPr lang="ru-RU" sz="1600" b="1" dirty="0" smtClean="0">
                <a:latin typeface="Calibri" pitchFamily="34" charset="0"/>
              </a:rPr>
              <a:t>не менее 15% </a:t>
            </a:r>
            <a:r>
              <a:rPr lang="ru-RU" sz="1600" dirty="0" smtClean="0">
                <a:latin typeface="Calibri" pitchFamily="34" charset="0"/>
              </a:rPr>
              <a:t>стоимости проекта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Средства ФРМ: </a:t>
            </a:r>
            <a:r>
              <a:rPr lang="ru-RU" sz="1600" b="1" dirty="0" smtClean="0">
                <a:latin typeface="Calibri" pitchFamily="34" charset="0"/>
              </a:rPr>
              <a:t>не менее 100 млн. руб</a:t>
            </a:r>
            <a:r>
              <a:rPr lang="ru-RU" sz="1600" dirty="0" smtClean="0">
                <a:latin typeface="Calibri" pitchFamily="34" charset="0"/>
              </a:rPr>
              <a:t>., но </a:t>
            </a:r>
            <a:r>
              <a:rPr lang="ru-RU" sz="1600" b="1" dirty="0" smtClean="0">
                <a:latin typeface="Calibri" pitchFamily="34" charset="0"/>
              </a:rPr>
              <a:t>не более 1 млрд. руб. 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Годовая процентная ставка: </a:t>
            </a:r>
            <a:r>
              <a:rPr lang="ru-RU" sz="1600" b="1" dirty="0" smtClean="0">
                <a:latin typeface="Calibri" pitchFamily="34" charset="0"/>
              </a:rPr>
              <a:t>5 %</a:t>
            </a:r>
          </a:p>
          <a:p>
            <a:pPr marL="342900" indent="-342900">
              <a:lnSpc>
                <a:spcPct val="114000"/>
              </a:lnSpc>
              <a:buFont typeface="+mj-lt"/>
              <a:buAutoNum type="arabicPeriod"/>
            </a:pPr>
            <a:r>
              <a:rPr lang="ru-RU" sz="1600" dirty="0" smtClean="0">
                <a:latin typeface="Calibri" pitchFamily="34" charset="0"/>
              </a:rPr>
              <a:t>Предельный срок: </a:t>
            </a:r>
            <a:r>
              <a:rPr lang="ru-RU" sz="1600" b="1" dirty="0" smtClean="0">
                <a:latin typeface="Calibri" pitchFamily="34" charset="0"/>
              </a:rPr>
              <a:t>8 лет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20" name="Рисунок 19" descr="6381_realizaciya_investicionnogo_proek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617" y="5351318"/>
            <a:ext cx="1162109" cy="1163781"/>
          </a:xfrm>
          <a:prstGeom prst="rect">
            <a:avLst/>
          </a:prstGeom>
        </p:spPr>
      </p:pic>
      <p:pic>
        <p:nvPicPr>
          <p:cNvPr id="21" name="Рисунок 20" descr="inmfr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2710" y="5372100"/>
            <a:ext cx="1898073" cy="1132609"/>
          </a:xfrm>
          <a:prstGeom prst="rect">
            <a:avLst/>
          </a:prstGeom>
        </p:spPr>
      </p:pic>
      <p:pic>
        <p:nvPicPr>
          <p:cNvPr id="22" name="Рисунок 21" descr="investitsionnyy-proekt-rezume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9546" y="5340928"/>
            <a:ext cx="1530926" cy="1148195"/>
          </a:xfrm>
          <a:prstGeom prst="rect">
            <a:avLst/>
          </a:prstGeom>
        </p:spPr>
      </p:pic>
      <p:pic>
        <p:nvPicPr>
          <p:cNvPr id="23" name="Рисунок 22" descr="Инфраструктура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08568" y="5309755"/>
            <a:ext cx="2052205" cy="1163782"/>
          </a:xfrm>
          <a:prstGeom prst="rect">
            <a:avLst/>
          </a:prstGeom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0229" y="1295400"/>
            <a:ext cx="304800" cy="2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744" y="1045027"/>
            <a:ext cx="3048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2773" y="3690256"/>
            <a:ext cx="3048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Smolrayo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50" y="315687"/>
            <a:ext cx="670836" cy="6551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08315" y="250371"/>
            <a:ext cx="4550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Представительство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Администрации Смоленской области </a:t>
            </a:r>
            <a:br>
              <a:rPr lang="ru-RU" sz="1400" dirty="0" smtClean="0">
                <a:latin typeface="Calibri" pitchFamily="34" charset="0"/>
              </a:rPr>
            </a:br>
            <a:r>
              <a:rPr lang="ru-RU" sz="1400" dirty="0" smtClean="0">
                <a:latin typeface="Calibri" pitchFamily="34" charset="0"/>
              </a:rPr>
              <a:t>при Правительстве Российской Федерации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0320" y="337457"/>
            <a:ext cx="45719" cy="587829"/>
          </a:xfrm>
          <a:prstGeom prst="rect">
            <a:avLst/>
          </a:prstGeom>
          <a:gradFill flip="none" rotWithShape="1">
            <a:gsLst>
              <a:gs pos="22000">
                <a:schemeClr val="bg1">
                  <a:lumMod val="67000"/>
                  <a:lumOff val="33000"/>
                </a:schemeClr>
              </a:gs>
              <a:gs pos="76000">
                <a:srgbClr val="FF0000"/>
              </a:gs>
              <a:gs pos="55000">
                <a:schemeClr val="accent1">
                  <a:lumMod val="75000"/>
                </a:schemeClr>
              </a:gs>
            </a:gsLst>
            <a:lin ang="7200000" scaled="0"/>
            <a:tileRect/>
          </a:gra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82886" y="257991"/>
            <a:ext cx="4310743" cy="75438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Calibri" pitchFamily="34" charset="0"/>
              </a:rPr>
              <a:t>Фонд развития моногородов (ФРМ)</a:t>
            </a:r>
            <a:endParaRPr 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38" y="2940627"/>
            <a:ext cx="8670925" cy="19638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СПАСИБО ЗА ВНИМАНИЕ!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384" y="6362268"/>
            <a:ext cx="771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010" y="6372658"/>
            <a:ext cx="771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810" y="6310313"/>
            <a:ext cx="771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_MEDRF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Экран (4:3)</PresentationFormat>
  <Paragraphs>65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Presentation_MEDRF</vt:lpstr>
      <vt:lpstr>Шмуц-лист</vt:lpstr>
      <vt:lpstr>1_Внутренние страницы 2</vt:lpstr>
      <vt:lpstr>Механизмы поддержки  инвестиционных проектов,  реализуемых в моногороде Дорогобуже   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27</cp:revision>
  <dcterms:created xsi:type="dcterms:W3CDTF">2013-04-19T08:22:21Z</dcterms:created>
  <dcterms:modified xsi:type="dcterms:W3CDTF">2016-09-05T14:18:31Z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